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21B16B-38F4-467A-AACB-A056F8C4B967}"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234420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1B16B-38F4-467A-AACB-A056F8C4B967}"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1723331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1B16B-38F4-467A-AACB-A056F8C4B967}"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420698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1B16B-38F4-467A-AACB-A056F8C4B967}"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252655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1B16B-38F4-467A-AACB-A056F8C4B967}" type="datetimeFigureOut">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282226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21B16B-38F4-467A-AACB-A056F8C4B967}" type="datetimeFigureOut">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359759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21B16B-38F4-467A-AACB-A056F8C4B967}" type="datetimeFigureOut">
              <a:rPr lang="en-US" smtClean="0"/>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20684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1B16B-38F4-467A-AACB-A056F8C4B967}" type="datetimeFigureOut">
              <a:rPr lang="en-US" smtClean="0"/>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315777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1B16B-38F4-467A-AACB-A056F8C4B967}" type="datetimeFigureOut">
              <a:rPr lang="en-US" smtClean="0"/>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296887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1B16B-38F4-467A-AACB-A056F8C4B967}" type="datetimeFigureOut">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52312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1B16B-38F4-467A-AACB-A056F8C4B967}" type="datetimeFigureOut">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BAEF-1E84-4B60-B6EB-E566D141FC51}" type="slidenum">
              <a:rPr lang="en-US" smtClean="0"/>
              <a:t>‹#›</a:t>
            </a:fld>
            <a:endParaRPr lang="en-US"/>
          </a:p>
        </p:txBody>
      </p:sp>
    </p:spTree>
    <p:extLst>
      <p:ext uri="{BB962C8B-B14F-4D97-AF65-F5344CB8AC3E}">
        <p14:creationId xmlns:p14="http://schemas.microsoft.com/office/powerpoint/2010/main" val="189033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1B16B-38F4-467A-AACB-A056F8C4B967}" type="datetimeFigureOut">
              <a:rPr lang="en-US" smtClean="0"/>
              <a:t>6/7/2016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5BAEF-1E84-4B60-B6EB-E566D141FC51}" type="slidenum">
              <a:rPr lang="en-US" smtClean="0"/>
              <a:t>‹#›</a:t>
            </a:fld>
            <a:endParaRPr lang="en-US"/>
          </a:p>
        </p:txBody>
      </p:sp>
    </p:spTree>
    <p:extLst>
      <p:ext uri="{BB962C8B-B14F-4D97-AF65-F5344CB8AC3E}">
        <p14:creationId xmlns:p14="http://schemas.microsoft.com/office/powerpoint/2010/main" val="2220413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5242"/>
            <a:ext cx="9144000" cy="2387600"/>
          </a:xfrm>
        </p:spPr>
        <p:txBody>
          <a:bodyPr/>
          <a:lstStyle/>
          <a:p>
            <a:r>
              <a:rPr lang="en-US" dirty="0" smtClean="0"/>
              <a:t>ZIMBABWE COUNTRY PRESENTATION ON THE GSI</a:t>
            </a:r>
            <a:endParaRPr lang="en-US" dirty="0"/>
          </a:p>
        </p:txBody>
      </p:sp>
      <p:sp>
        <p:nvSpPr>
          <p:cNvPr id="3" name="Subtitle 2"/>
          <p:cNvSpPr>
            <a:spLocks noGrp="1"/>
          </p:cNvSpPr>
          <p:nvPr>
            <p:ph type="subTitle" idx="1"/>
          </p:nvPr>
        </p:nvSpPr>
        <p:spPr/>
        <p:txBody>
          <a:bodyPr/>
          <a:lstStyle/>
          <a:p>
            <a:endParaRPr lang="en-US" dirty="0"/>
          </a:p>
          <a:p>
            <a:endParaRPr lang="en-US" dirty="0" smtClean="0"/>
          </a:p>
          <a:p>
            <a:r>
              <a:rPr lang="en-US" dirty="0" smtClean="0"/>
              <a:t>STEPHEN NYARUWATA &amp; TINASHE. E. MWADIWA</a:t>
            </a:r>
            <a:endParaRPr lang="en-US" dirty="0"/>
          </a:p>
        </p:txBody>
      </p:sp>
      <p:pic>
        <p:nvPicPr>
          <p:cNvPr id="5"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95" y="304800"/>
            <a:ext cx="1504681"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504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Challenges</a:t>
            </a:r>
            <a:endParaRPr lang="en-US" dirty="0"/>
          </a:p>
        </p:txBody>
      </p:sp>
      <p:sp>
        <p:nvSpPr>
          <p:cNvPr id="3" name="Content Placeholder 2"/>
          <p:cNvSpPr>
            <a:spLocks noGrp="1"/>
          </p:cNvSpPr>
          <p:nvPr>
            <p:ph idx="1"/>
          </p:nvPr>
        </p:nvSpPr>
        <p:spPr/>
        <p:txBody>
          <a:bodyPr/>
          <a:lstStyle/>
          <a:p>
            <a:r>
              <a:rPr lang="en-US" dirty="0" smtClean="0"/>
              <a:t>Missing data particularly on:</a:t>
            </a:r>
          </a:p>
          <a:p>
            <a:pPr lvl="1"/>
            <a:endParaRPr lang="en-US" dirty="0"/>
          </a:p>
          <a:p>
            <a:pPr lvl="1"/>
            <a:r>
              <a:rPr lang="en-US" dirty="0" smtClean="0"/>
              <a:t>Time use</a:t>
            </a:r>
          </a:p>
          <a:p>
            <a:pPr lvl="1"/>
            <a:endParaRPr lang="en-US" dirty="0"/>
          </a:p>
          <a:p>
            <a:pPr lvl="1"/>
            <a:r>
              <a:rPr lang="en-US" dirty="0" smtClean="0"/>
              <a:t>Security Sector</a:t>
            </a:r>
          </a:p>
          <a:p>
            <a:pPr lvl="1"/>
            <a:endParaRPr lang="en-US" dirty="0"/>
          </a:p>
          <a:p>
            <a:pPr lvl="1"/>
            <a:r>
              <a:rPr lang="en-US" dirty="0" smtClean="0"/>
              <a:t>Political parties</a:t>
            </a:r>
          </a:p>
          <a:p>
            <a:pPr lvl="1"/>
            <a:endParaRPr lang="en-US" dirty="0"/>
          </a:p>
          <a:p>
            <a:pPr lvl="1"/>
            <a:r>
              <a:rPr lang="en-US" dirty="0" smtClean="0"/>
              <a:t>Overall, getting administrative data from line ministries is a challenge</a:t>
            </a:r>
            <a:endParaRPr lang="en-US" dirty="0"/>
          </a:p>
        </p:txBody>
      </p:sp>
      <p:pic>
        <p:nvPicPr>
          <p:cNvPr id="4"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7454" y="109661"/>
            <a:ext cx="1646349" cy="1098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2618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Institutionalising AGDI</a:t>
            </a:r>
            <a:endParaRPr lang="en-US" dirty="0"/>
          </a:p>
        </p:txBody>
      </p:sp>
      <p:sp>
        <p:nvSpPr>
          <p:cNvPr id="3" name="Content Placeholder 2"/>
          <p:cNvSpPr>
            <a:spLocks noGrp="1"/>
          </p:cNvSpPr>
          <p:nvPr>
            <p:ph idx="1"/>
          </p:nvPr>
        </p:nvSpPr>
        <p:spPr/>
        <p:txBody>
          <a:bodyPr/>
          <a:lstStyle/>
          <a:p>
            <a:r>
              <a:rPr lang="en-US" dirty="0" smtClean="0"/>
              <a:t>NSO working through the Gender Statistics Committee to address issues of missing data by including indicators with missing data into national surveys and censuses</a:t>
            </a:r>
          </a:p>
          <a:p>
            <a:r>
              <a:rPr lang="en-US" dirty="0" smtClean="0"/>
              <a:t>Implementation of targeted interventions on gender equality and women empowerment across needy sectors</a:t>
            </a:r>
          </a:p>
          <a:p>
            <a:r>
              <a:rPr lang="en-US" dirty="0" smtClean="0"/>
              <a:t>Presentation of the AGDI to relevant stakeholders; OPC, </a:t>
            </a:r>
            <a:r>
              <a:rPr lang="en-US" dirty="0" smtClean="0"/>
              <a:t>Independent Commissions (Gender </a:t>
            </a:r>
            <a:r>
              <a:rPr lang="en-US" dirty="0" smtClean="0"/>
              <a:t>Commission</a:t>
            </a:r>
            <a:r>
              <a:rPr lang="en-US" dirty="0" smtClean="0"/>
              <a:t>, Human </a:t>
            </a:r>
            <a:r>
              <a:rPr lang="en-US" smtClean="0"/>
              <a:t>Rights Commission) </a:t>
            </a:r>
            <a:r>
              <a:rPr lang="en-US" dirty="0" smtClean="0"/>
              <a:t>Parliament of </a:t>
            </a:r>
            <a:r>
              <a:rPr lang="en-US" dirty="0" err="1" smtClean="0"/>
              <a:t>Zim</a:t>
            </a:r>
            <a:r>
              <a:rPr lang="en-US" dirty="0" smtClean="0"/>
              <a:t> through Women’s Parliamentary Caucus and the Thematic Committee on Women Affairs, Gender and Community Development, CSOs.</a:t>
            </a:r>
            <a:endParaRPr lang="en-US" dirty="0"/>
          </a:p>
        </p:txBody>
      </p:sp>
      <p:pic>
        <p:nvPicPr>
          <p:cNvPr id="4"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0484" y="4517"/>
            <a:ext cx="1311499" cy="75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198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763029"/>
          </a:xfrm>
        </p:spPr>
        <p:txBody>
          <a:bodyPr/>
          <a:lstStyle/>
          <a:p>
            <a:pPr marL="0" indent="0" algn="ctr">
              <a:buNone/>
            </a:pPr>
            <a:r>
              <a:rPr lang="en-US" dirty="0" smtClean="0"/>
              <a:t>Thank You</a:t>
            </a:r>
            <a:endParaRPr lang="en-US" dirty="0"/>
          </a:p>
        </p:txBody>
      </p:sp>
    </p:spTree>
    <p:extLst>
      <p:ext uri="{BB962C8B-B14F-4D97-AF65-F5344CB8AC3E}">
        <p14:creationId xmlns:p14="http://schemas.microsoft.com/office/powerpoint/2010/main" val="1171611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success of the whole AGDI process particularly an accurate reflection of gender inequalities as measured by the GSI will depend on the collection of accurate statistics on women and men</a:t>
            </a:r>
          </a:p>
          <a:p>
            <a:r>
              <a:rPr lang="en-US" dirty="0" smtClean="0"/>
              <a:t>GSI is about comparing the situations of women and men  in the sectors education, health income and time use, employment access to resources, and formal and informal political representation</a:t>
            </a:r>
          </a:p>
          <a:p>
            <a:endParaRPr lang="en-US" dirty="0"/>
          </a:p>
        </p:txBody>
      </p:sp>
      <p:pic>
        <p:nvPicPr>
          <p:cNvPr id="7"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337256" cy="1111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4481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04"/>
            <a:ext cx="10515600" cy="1325563"/>
          </a:xfrm>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Data Sources</a:t>
            </a:r>
          </a:p>
          <a:p>
            <a:r>
              <a:rPr lang="en-US" dirty="0" smtClean="0"/>
              <a:t>Process leading to GSI calculation</a:t>
            </a:r>
          </a:p>
          <a:p>
            <a:r>
              <a:rPr lang="en-US" dirty="0" smtClean="0"/>
              <a:t>Challenges</a:t>
            </a:r>
          </a:p>
          <a:p>
            <a:r>
              <a:rPr lang="en-US" dirty="0" smtClean="0"/>
              <a:t>Plans to institutionalize the process</a:t>
            </a:r>
          </a:p>
          <a:p>
            <a:endParaRPr lang="en-US" dirty="0"/>
          </a:p>
        </p:txBody>
      </p:sp>
      <p:pic>
        <p:nvPicPr>
          <p:cNvPr id="4"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04423" y="-6697"/>
            <a:ext cx="1929685"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664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Sources</a:t>
            </a:r>
            <a:endParaRPr lang="en-US" dirty="0"/>
          </a:p>
        </p:txBody>
      </p:sp>
      <p:sp>
        <p:nvSpPr>
          <p:cNvPr id="3" name="Content Placeholder 2"/>
          <p:cNvSpPr>
            <a:spLocks noGrp="1"/>
          </p:cNvSpPr>
          <p:nvPr>
            <p:ph idx="1"/>
          </p:nvPr>
        </p:nvSpPr>
        <p:spPr>
          <a:xfrm>
            <a:off x="838200" y="1465016"/>
            <a:ext cx="10515600" cy="4351338"/>
          </a:xfrm>
        </p:spPr>
        <p:txBody>
          <a:bodyPr/>
          <a:lstStyle/>
          <a:p>
            <a:r>
              <a:rPr lang="en-US" dirty="0" smtClean="0"/>
              <a:t>The AGDI process is a national process which requires acceptable, credible, verifiable national official statistics</a:t>
            </a:r>
          </a:p>
          <a:p>
            <a:r>
              <a:rPr lang="en-US" dirty="0" smtClean="0"/>
              <a:t>Therefore data sources considered useful are those with a national coverage</a:t>
            </a:r>
          </a:p>
          <a:p>
            <a:r>
              <a:rPr lang="en-US" dirty="0" smtClean="0"/>
              <a:t>In our context, official statistics are those produced by the NSO alone  and by Government ministries and departments</a:t>
            </a:r>
            <a:endParaRPr lang="en-US" dirty="0"/>
          </a:p>
        </p:txBody>
      </p:sp>
      <p:pic>
        <p:nvPicPr>
          <p:cNvPr id="4"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6998" y="137374"/>
            <a:ext cx="1775138" cy="1021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4425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271"/>
            <a:ext cx="10515600" cy="933949"/>
          </a:xfrm>
        </p:spPr>
        <p:txBody>
          <a:bodyPr/>
          <a:lstStyle/>
          <a:p>
            <a:pPr algn="ctr"/>
            <a:r>
              <a:rPr lang="en-US" dirty="0" smtClean="0"/>
              <a:t>Social Power Block</a:t>
            </a:r>
            <a:endParaRPr lang="en-US" dirty="0"/>
          </a:p>
        </p:txBody>
      </p:sp>
      <p:pic>
        <p:nvPicPr>
          <p:cNvPr id="5"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5786" y="212271"/>
            <a:ext cx="1697865" cy="933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Content Placeholder 7"/>
          <p:cNvPicPr>
            <a:picLocks noGrp="1" noChangeAspect="1"/>
          </p:cNvPicPr>
          <p:nvPr>
            <p:ph idx="1"/>
          </p:nvPr>
        </p:nvPicPr>
        <p:blipFill>
          <a:blip r:embed="rId3"/>
          <a:stretch>
            <a:fillRect/>
          </a:stretch>
        </p:blipFill>
        <p:spPr>
          <a:xfrm>
            <a:off x="465786" y="1146220"/>
            <a:ext cx="11395656" cy="5550793"/>
          </a:xfrm>
          <a:prstGeom prst="rect">
            <a:avLst/>
          </a:prstGeom>
        </p:spPr>
      </p:pic>
    </p:spTree>
    <p:extLst>
      <p:ext uri="{BB962C8B-B14F-4D97-AF65-F5344CB8AC3E}">
        <p14:creationId xmlns:p14="http://schemas.microsoft.com/office/powerpoint/2010/main" val="114848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802" y="94556"/>
            <a:ext cx="9512121" cy="845489"/>
          </a:xfrm>
        </p:spPr>
        <p:txBody>
          <a:bodyPr/>
          <a:lstStyle/>
          <a:p>
            <a:r>
              <a:rPr lang="en-US" dirty="0" smtClean="0"/>
              <a:t>Economic Power Block</a:t>
            </a:r>
            <a:endParaRPr lang="en-US" dirty="0"/>
          </a:p>
        </p:txBody>
      </p:sp>
      <p:pic>
        <p:nvPicPr>
          <p:cNvPr id="5"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5178" y="0"/>
            <a:ext cx="194256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Content Placeholder 16"/>
          <p:cNvPicPr>
            <a:picLocks noGrp="1" noChangeAspect="1"/>
          </p:cNvPicPr>
          <p:nvPr>
            <p:ph idx="1"/>
          </p:nvPr>
        </p:nvPicPr>
        <p:blipFill>
          <a:blip r:embed="rId3"/>
          <a:stretch>
            <a:fillRect/>
          </a:stretch>
        </p:blipFill>
        <p:spPr>
          <a:xfrm>
            <a:off x="940158" y="1159099"/>
            <a:ext cx="10071279" cy="5017864"/>
          </a:xfrm>
          <a:prstGeom prst="rect">
            <a:avLst/>
          </a:prstGeom>
        </p:spPr>
      </p:pic>
    </p:spTree>
    <p:extLst>
      <p:ext uri="{BB962C8B-B14F-4D97-AF65-F5344CB8AC3E}">
        <p14:creationId xmlns:p14="http://schemas.microsoft.com/office/powerpoint/2010/main" val="679464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062" y="184821"/>
            <a:ext cx="9872729" cy="1115945"/>
          </a:xfrm>
        </p:spPr>
        <p:txBody>
          <a:bodyPr/>
          <a:lstStyle/>
          <a:p>
            <a:r>
              <a:rPr lang="en-US" dirty="0" smtClean="0"/>
              <a:t>Political Power Block</a:t>
            </a:r>
            <a:endParaRPr lang="en-US" dirty="0"/>
          </a:p>
        </p:txBody>
      </p:sp>
      <p:pic>
        <p:nvPicPr>
          <p:cNvPr id="4" name="Content Placeholder 3"/>
          <p:cNvPicPr>
            <a:picLocks noGrp="1" noChangeAspect="1"/>
          </p:cNvPicPr>
          <p:nvPr>
            <p:ph idx="1"/>
          </p:nvPr>
        </p:nvPicPr>
        <p:blipFill>
          <a:blip r:embed="rId2"/>
          <a:stretch>
            <a:fillRect/>
          </a:stretch>
        </p:blipFill>
        <p:spPr>
          <a:xfrm>
            <a:off x="824248" y="1171977"/>
            <a:ext cx="10187189" cy="5241702"/>
          </a:xfrm>
          <a:prstGeom prst="rect">
            <a:avLst/>
          </a:prstGeom>
        </p:spPr>
      </p:pic>
      <p:pic>
        <p:nvPicPr>
          <p:cNvPr id="5" name="Picture 4" descr="zimflagfl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4256" y="0"/>
            <a:ext cx="1916806" cy="1008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731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Standalone Indicators</a:t>
            </a:r>
            <a:endParaRPr lang="en-US" dirty="0"/>
          </a:p>
        </p:txBody>
      </p:sp>
      <p:pic>
        <p:nvPicPr>
          <p:cNvPr id="4" name="Content Placeholder 3"/>
          <p:cNvPicPr>
            <a:picLocks noGrp="1" noChangeAspect="1"/>
          </p:cNvPicPr>
          <p:nvPr>
            <p:ph idx="1"/>
          </p:nvPr>
        </p:nvPicPr>
        <p:blipFill>
          <a:blip r:embed="rId2"/>
          <a:stretch>
            <a:fillRect/>
          </a:stretch>
        </p:blipFill>
        <p:spPr>
          <a:xfrm>
            <a:off x="1133341" y="1378039"/>
            <a:ext cx="9620517" cy="4765183"/>
          </a:xfrm>
          <a:prstGeom prst="rect">
            <a:avLst/>
          </a:prstGeom>
        </p:spPr>
      </p:pic>
      <p:pic>
        <p:nvPicPr>
          <p:cNvPr id="5" name="Picture 4" descr="zimflagfl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33966" y="1"/>
            <a:ext cx="1723623" cy="82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3082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leading to calculation of GSI</a:t>
            </a:r>
            <a:endParaRPr lang="en-US" dirty="0"/>
          </a:p>
        </p:txBody>
      </p:sp>
      <p:sp>
        <p:nvSpPr>
          <p:cNvPr id="3" name="Content Placeholder 2"/>
          <p:cNvSpPr>
            <a:spLocks noGrp="1"/>
          </p:cNvSpPr>
          <p:nvPr>
            <p:ph idx="1"/>
          </p:nvPr>
        </p:nvSpPr>
        <p:spPr/>
        <p:txBody>
          <a:bodyPr/>
          <a:lstStyle/>
          <a:p>
            <a:r>
              <a:rPr lang="en-US" dirty="0" smtClean="0"/>
              <a:t>Verification of data- data collected by the Research Team will be verified by the NAP before being used in the calculation of GSI</a:t>
            </a:r>
            <a:endParaRPr lang="en-US" dirty="0"/>
          </a:p>
        </p:txBody>
      </p:sp>
      <p:pic>
        <p:nvPicPr>
          <p:cNvPr id="4"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94575" y="0"/>
            <a:ext cx="1543318" cy="77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66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288</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ZIMBABWE COUNTRY PRESENTATION ON THE GSI</vt:lpstr>
      <vt:lpstr>Introduction</vt:lpstr>
      <vt:lpstr>Presentation outline</vt:lpstr>
      <vt:lpstr>Data Sources</vt:lpstr>
      <vt:lpstr>Social Power Block</vt:lpstr>
      <vt:lpstr>Economic Power Block</vt:lpstr>
      <vt:lpstr>Political Power Block</vt:lpstr>
      <vt:lpstr>Standalone Indicators</vt:lpstr>
      <vt:lpstr>Process leading to calculation of GSI</vt:lpstr>
      <vt:lpstr>Challenges</vt:lpstr>
      <vt:lpstr>Institutionalising AGDI</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Tinashe Mwadiwa</dc:creator>
  <cp:lastModifiedBy>Tinashe Mwadiwa</cp:lastModifiedBy>
  <cp:revision>18</cp:revision>
  <dcterms:created xsi:type="dcterms:W3CDTF">2016-06-06T11:48:31Z</dcterms:created>
  <dcterms:modified xsi:type="dcterms:W3CDTF">2016-06-07T06:13:56Z</dcterms:modified>
</cp:coreProperties>
</file>