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77" r:id="rId6"/>
    <p:sldId id="260" r:id="rId7"/>
    <p:sldId id="264" r:id="rId8"/>
    <p:sldId id="271" r:id="rId9"/>
    <p:sldId id="275" r:id="rId10"/>
    <p:sldId id="265" r:id="rId11"/>
    <p:sldId id="267" r:id="rId12"/>
    <p:sldId id="268" r:id="rId13"/>
    <p:sldId id="269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FFB32-2BB3-43D3-B83F-6CBF240E77FE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92C496F2-638F-4C49-9A4C-75D33172FBD5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0070C0"/>
              </a:solidFill>
              <a:latin typeface="Bauhaus 93" panose="04030905020B02020C02" pitchFamily="82" charset="0"/>
            </a:rPr>
            <a:t>Agenda 2063</a:t>
          </a:r>
          <a:endParaRPr lang="en-US" sz="2000" b="1" dirty="0">
            <a:solidFill>
              <a:srgbClr val="0070C0"/>
            </a:solidFill>
            <a:latin typeface="Bauhaus 93" panose="04030905020B02020C02" pitchFamily="82" charset="0"/>
          </a:endParaRPr>
        </a:p>
      </dgm:t>
    </dgm:pt>
    <dgm:pt modelId="{A43CC32D-C275-4CF1-8B92-4D2AF6EA6443}" type="parTrans" cxnId="{1EDC4D44-ECC0-46EF-A73E-9B9615525CF7}">
      <dgm:prSet/>
      <dgm:spPr/>
      <dgm:t>
        <a:bodyPr/>
        <a:lstStyle/>
        <a:p>
          <a:endParaRPr lang="en-US"/>
        </a:p>
      </dgm:t>
    </dgm:pt>
    <dgm:pt modelId="{73127C4C-0DDA-4CA8-BC1E-A9B359796B7D}" type="sibTrans" cxnId="{1EDC4D44-ECC0-46EF-A73E-9B9615525CF7}">
      <dgm:prSet/>
      <dgm:spPr/>
      <dgm:t>
        <a:bodyPr/>
        <a:lstStyle/>
        <a:p>
          <a:endParaRPr lang="en-US"/>
        </a:p>
      </dgm:t>
    </dgm:pt>
    <dgm:pt modelId="{21EA64B6-DFFE-43D5-ACF5-B106701E036B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0070C0"/>
              </a:solidFill>
              <a:latin typeface="Bauhaus 93" panose="04030905020B02020C02" pitchFamily="82" charset="0"/>
            </a:rPr>
            <a:t>National development strategies,</a:t>
          </a:r>
        </a:p>
        <a:p>
          <a:r>
            <a:rPr lang="en-GB" sz="2000" b="1" dirty="0" smtClean="0">
              <a:solidFill>
                <a:srgbClr val="0070C0"/>
              </a:solidFill>
              <a:latin typeface="Bauhaus 93" panose="04030905020B02020C02" pitchFamily="82" charset="0"/>
            </a:rPr>
            <a:t>plans</a:t>
          </a:r>
          <a:endParaRPr lang="en-US" sz="2000" b="1" dirty="0">
            <a:solidFill>
              <a:srgbClr val="0070C0"/>
            </a:solidFill>
            <a:latin typeface="Bauhaus 93" panose="04030905020B02020C02" pitchFamily="82" charset="0"/>
          </a:endParaRPr>
        </a:p>
      </dgm:t>
    </dgm:pt>
    <dgm:pt modelId="{57B36294-F54E-4A70-A264-CB567E1F5A77}" type="parTrans" cxnId="{FFDE8594-545D-403F-B50A-C5C302FE6C55}">
      <dgm:prSet/>
      <dgm:spPr/>
      <dgm:t>
        <a:bodyPr/>
        <a:lstStyle/>
        <a:p>
          <a:endParaRPr lang="en-US"/>
        </a:p>
      </dgm:t>
    </dgm:pt>
    <dgm:pt modelId="{9F277FD1-CE7A-4935-820D-601421F9FDE8}" type="sibTrans" cxnId="{FFDE8594-545D-403F-B50A-C5C302FE6C55}">
      <dgm:prSet/>
      <dgm:spPr/>
      <dgm:t>
        <a:bodyPr/>
        <a:lstStyle/>
        <a:p>
          <a:endParaRPr lang="en-US"/>
        </a:p>
      </dgm:t>
    </dgm:pt>
    <dgm:pt modelId="{269962CC-152A-438F-A68C-38FADF304190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0070C0"/>
              </a:solidFill>
              <a:latin typeface="Bauhaus 93" panose="04030905020B02020C02" pitchFamily="82" charset="0"/>
            </a:rPr>
            <a:t>Agenda 2030 for SDGs</a:t>
          </a:r>
          <a:endParaRPr lang="en-US" sz="2000" b="1" dirty="0">
            <a:solidFill>
              <a:srgbClr val="0070C0"/>
            </a:solidFill>
            <a:latin typeface="Bauhaus 93" panose="04030905020B02020C02" pitchFamily="82" charset="0"/>
          </a:endParaRPr>
        </a:p>
      </dgm:t>
    </dgm:pt>
    <dgm:pt modelId="{F9B844D6-9FBA-4C4B-894C-2016DB99BDAA}" type="parTrans" cxnId="{74F802F2-9187-4F33-98F9-72B8B2C0B952}">
      <dgm:prSet/>
      <dgm:spPr/>
      <dgm:t>
        <a:bodyPr/>
        <a:lstStyle/>
        <a:p>
          <a:endParaRPr lang="en-US"/>
        </a:p>
      </dgm:t>
    </dgm:pt>
    <dgm:pt modelId="{23ACEB24-EFD8-4BCB-9F81-E841687ED17B}" type="sibTrans" cxnId="{74F802F2-9187-4F33-98F9-72B8B2C0B952}">
      <dgm:prSet/>
      <dgm:spPr/>
      <dgm:t>
        <a:bodyPr/>
        <a:lstStyle/>
        <a:p>
          <a:endParaRPr lang="en-US"/>
        </a:p>
      </dgm:t>
    </dgm:pt>
    <dgm:pt modelId="{8C346ACF-BB81-4ADB-B2D7-8176D609716D}" type="pres">
      <dgm:prSet presAssocID="{BE0FFB32-2BB3-43D3-B83F-6CBF240E77FE}" presName="Name0" presStyleCnt="0">
        <dgm:presLayoutVars>
          <dgm:chMax val="7"/>
          <dgm:dir/>
          <dgm:resizeHandles val="exact"/>
        </dgm:presLayoutVars>
      </dgm:prSet>
      <dgm:spPr/>
    </dgm:pt>
    <dgm:pt modelId="{38921E12-927C-4B64-8220-09363B018AC2}" type="pres">
      <dgm:prSet presAssocID="{BE0FFB32-2BB3-43D3-B83F-6CBF240E77FE}" presName="ellipse1" presStyleLbl="vennNode1" presStyleIdx="0" presStyleCnt="3" custScaleX="115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26E52-95D1-4A23-B0F7-4A8A50A5427B}" type="pres">
      <dgm:prSet presAssocID="{BE0FFB32-2BB3-43D3-B83F-6CBF240E77FE}" presName="ellipse2" presStyleLbl="vennNode1" presStyleIdx="1" presStyleCnt="3" custScaleX="111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36DBF-E78F-4F82-8937-2A2FC4F50FC4}" type="pres">
      <dgm:prSet presAssocID="{BE0FFB32-2BB3-43D3-B83F-6CBF240E77FE}" presName="ellipse3" presStyleLbl="vennNode1" presStyleIdx="2" presStyleCnt="3" custScaleX="123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DE8594-545D-403F-B50A-C5C302FE6C55}" srcId="{BE0FFB32-2BB3-43D3-B83F-6CBF240E77FE}" destId="{21EA64B6-DFFE-43D5-ACF5-B106701E036B}" srcOrd="1" destOrd="0" parTransId="{57B36294-F54E-4A70-A264-CB567E1F5A77}" sibTransId="{9F277FD1-CE7A-4935-820D-601421F9FDE8}"/>
    <dgm:cxn modelId="{9CBDE8D3-7F6D-4382-84E3-F044F80BAF84}" type="presOf" srcId="{21EA64B6-DFFE-43D5-ACF5-B106701E036B}" destId="{F5A26E52-95D1-4A23-B0F7-4A8A50A5427B}" srcOrd="0" destOrd="0" presId="urn:microsoft.com/office/officeart/2005/8/layout/rings+Icon"/>
    <dgm:cxn modelId="{74F802F2-9187-4F33-98F9-72B8B2C0B952}" srcId="{BE0FFB32-2BB3-43D3-B83F-6CBF240E77FE}" destId="{269962CC-152A-438F-A68C-38FADF304190}" srcOrd="2" destOrd="0" parTransId="{F9B844D6-9FBA-4C4B-894C-2016DB99BDAA}" sibTransId="{23ACEB24-EFD8-4BCB-9F81-E841687ED17B}"/>
    <dgm:cxn modelId="{ED71DFE0-149A-41EF-928F-3DFF8CF0C9B5}" type="presOf" srcId="{269962CC-152A-438F-A68C-38FADF304190}" destId="{00736DBF-E78F-4F82-8937-2A2FC4F50FC4}" srcOrd="0" destOrd="0" presId="urn:microsoft.com/office/officeart/2005/8/layout/rings+Icon"/>
    <dgm:cxn modelId="{F54CBA59-5507-411E-9E43-971EE74E355F}" type="presOf" srcId="{92C496F2-638F-4C49-9A4C-75D33172FBD5}" destId="{38921E12-927C-4B64-8220-09363B018AC2}" srcOrd="0" destOrd="0" presId="urn:microsoft.com/office/officeart/2005/8/layout/rings+Icon"/>
    <dgm:cxn modelId="{1EDC4D44-ECC0-46EF-A73E-9B9615525CF7}" srcId="{BE0FFB32-2BB3-43D3-B83F-6CBF240E77FE}" destId="{92C496F2-638F-4C49-9A4C-75D33172FBD5}" srcOrd="0" destOrd="0" parTransId="{A43CC32D-C275-4CF1-8B92-4D2AF6EA6443}" sibTransId="{73127C4C-0DDA-4CA8-BC1E-A9B359796B7D}"/>
    <dgm:cxn modelId="{435AB64A-2887-4A5A-85B9-D7D9E45C82C7}" type="presOf" srcId="{BE0FFB32-2BB3-43D3-B83F-6CBF240E77FE}" destId="{8C346ACF-BB81-4ADB-B2D7-8176D609716D}" srcOrd="0" destOrd="0" presId="urn:microsoft.com/office/officeart/2005/8/layout/rings+Icon"/>
    <dgm:cxn modelId="{50DCD7B5-2D72-4199-BCF5-034D81DB4A98}" type="presParOf" srcId="{8C346ACF-BB81-4ADB-B2D7-8176D609716D}" destId="{38921E12-927C-4B64-8220-09363B018AC2}" srcOrd="0" destOrd="0" presId="urn:microsoft.com/office/officeart/2005/8/layout/rings+Icon"/>
    <dgm:cxn modelId="{39D99426-8F4B-4606-B947-124D1149B595}" type="presParOf" srcId="{8C346ACF-BB81-4ADB-B2D7-8176D609716D}" destId="{F5A26E52-95D1-4A23-B0F7-4A8A50A5427B}" srcOrd="1" destOrd="0" presId="urn:microsoft.com/office/officeart/2005/8/layout/rings+Icon"/>
    <dgm:cxn modelId="{5E26DD4E-FD31-4FBB-B65C-B14F0215D5EA}" type="presParOf" srcId="{8C346ACF-BB81-4ADB-B2D7-8176D609716D}" destId="{00736DBF-E78F-4F82-8937-2A2FC4F50FC4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21E12-927C-4B64-8220-09363B018AC2}">
      <dsp:nvSpPr>
        <dsp:cNvPr id="0" name=""/>
        <dsp:cNvSpPr/>
      </dsp:nvSpPr>
      <dsp:spPr>
        <a:xfrm>
          <a:off x="1609553" y="0"/>
          <a:ext cx="3552018" cy="30751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70C0"/>
              </a:solidFill>
              <a:latin typeface="Bauhaus 93" panose="04030905020B02020C02" pitchFamily="82" charset="0"/>
            </a:rPr>
            <a:t>Agenda 2063</a:t>
          </a:r>
          <a:endParaRPr lang="en-US" sz="2000" b="1" kern="1200" dirty="0">
            <a:solidFill>
              <a:srgbClr val="0070C0"/>
            </a:solidFill>
            <a:latin typeface="Bauhaus 93" panose="04030905020B02020C02" pitchFamily="82" charset="0"/>
          </a:endParaRPr>
        </a:p>
      </dsp:txBody>
      <dsp:txXfrm>
        <a:off x="2129734" y="450339"/>
        <a:ext cx="2511656" cy="2174432"/>
      </dsp:txXfrm>
    </dsp:sp>
    <dsp:sp modelId="{F5A26E52-95D1-4A23-B0F7-4A8A50A5427B}">
      <dsp:nvSpPr>
        <dsp:cNvPr id="0" name=""/>
        <dsp:cNvSpPr/>
      </dsp:nvSpPr>
      <dsp:spPr>
        <a:xfrm>
          <a:off x="3249175" y="2050927"/>
          <a:ext cx="3438391" cy="30751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70C0"/>
              </a:solidFill>
              <a:latin typeface="Bauhaus 93" panose="04030905020B02020C02" pitchFamily="82" charset="0"/>
            </a:rPr>
            <a:t>National development strategies,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70C0"/>
              </a:solidFill>
              <a:latin typeface="Bauhaus 93" panose="04030905020B02020C02" pitchFamily="82" charset="0"/>
            </a:rPr>
            <a:t>plans</a:t>
          </a:r>
          <a:endParaRPr lang="en-US" sz="2000" b="1" kern="1200" dirty="0">
            <a:solidFill>
              <a:srgbClr val="0070C0"/>
            </a:solidFill>
            <a:latin typeface="Bauhaus 93" panose="04030905020B02020C02" pitchFamily="82" charset="0"/>
          </a:endParaRPr>
        </a:p>
      </dsp:txBody>
      <dsp:txXfrm>
        <a:off x="3752716" y="2501266"/>
        <a:ext cx="2431309" cy="2174432"/>
      </dsp:txXfrm>
    </dsp:sp>
    <dsp:sp modelId="{00736DBF-E78F-4F82-8937-2A2FC4F50FC4}">
      <dsp:nvSpPr>
        <dsp:cNvPr id="0" name=""/>
        <dsp:cNvSpPr/>
      </dsp:nvSpPr>
      <dsp:spPr>
        <a:xfrm>
          <a:off x="4649770" y="0"/>
          <a:ext cx="3799076" cy="30751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70C0"/>
              </a:solidFill>
              <a:latin typeface="Bauhaus 93" panose="04030905020B02020C02" pitchFamily="82" charset="0"/>
            </a:rPr>
            <a:t>Agenda 2030 for SDGs</a:t>
          </a:r>
          <a:endParaRPr lang="en-US" sz="2000" b="1" kern="1200" dirty="0">
            <a:solidFill>
              <a:srgbClr val="0070C0"/>
            </a:solidFill>
            <a:latin typeface="Bauhaus 93" panose="04030905020B02020C02" pitchFamily="82" charset="0"/>
          </a:endParaRPr>
        </a:p>
      </dsp:txBody>
      <dsp:txXfrm>
        <a:off x="5206132" y="450339"/>
        <a:ext cx="2686352" cy="2174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78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0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8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49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3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3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8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5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2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3AF175-93A4-4A16-95E3-54E968C5546A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04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Algerian" panose="04020705040A02060702" pitchFamily="82" charset="0"/>
              </a:rPr>
              <a:t>DEVELOPING NATIONAL ACTION PLANS</a:t>
            </a:r>
            <a:endParaRPr lang="en-US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503" y="373589"/>
            <a:ext cx="8911687" cy="47818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Agenda 2063 – Transforming Africa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9529" y="1139868"/>
            <a:ext cx="9582411" cy="56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8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41060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/>
              <a:t>The SDGs (Agenda 2030) – Transforming Our World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3436"/>
            <a:ext cx="8915400" cy="4257786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lded Corner 3"/>
          <p:cNvSpPr/>
          <p:nvPr/>
        </p:nvSpPr>
        <p:spPr>
          <a:xfrm>
            <a:off x="4078384" y="1402916"/>
            <a:ext cx="4960419" cy="487650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n-GB" sz="2400" dirty="0" smtClean="0"/>
              <a:t>No poverty</a:t>
            </a:r>
            <a:endParaRPr lang="en-US" sz="2400" dirty="0" smtClean="0"/>
          </a:p>
          <a:p>
            <a:pPr algn="ctr" fontAlgn="t"/>
            <a:r>
              <a:rPr lang="en-GB" sz="2400" dirty="0" smtClean="0"/>
              <a:t>Zero hunger</a:t>
            </a:r>
            <a:endParaRPr lang="en-US" sz="2400" dirty="0" smtClean="0"/>
          </a:p>
          <a:p>
            <a:pPr algn="ctr" fontAlgn="t"/>
            <a:r>
              <a:rPr lang="en-GB" b="1" dirty="0" smtClean="0"/>
              <a:t>Good health and wellbeing</a:t>
            </a:r>
            <a:endParaRPr lang="en-US" b="1" dirty="0" smtClean="0"/>
          </a:p>
          <a:p>
            <a:pPr algn="ctr" fontAlgn="t"/>
            <a:r>
              <a:rPr lang="en-GB" b="1" dirty="0" smtClean="0"/>
              <a:t>Quality education </a:t>
            </a:r>
            <a:endParaRPr lang="en-US" b="1" dirty="0" smtClean="0"/>
          </a:p>
          <a:p>
            <a:pPr algn="ctr" fontAlgn="t"/>
            <a:r>
              <a:rPr lang="en-GB" b="1" dirty="0" smtClean="0"/>
              <a:t>Gender equality</a:t>
            </a:r>
            <a:endParaRPr lang="en-US" b="1" dirty="0" smtClean="0"/>
          </a:p>
          <a:p>
            <a:pPr algn="ctr" fontAlgn="t"/>
            <a:r>
              <a:rPr lang="en-GB" b="1" dirty="0" smtClean="0"/>
              <a:t>Clean water and sanitation</a:t>
            </a:r>
            <a:endParaRPr lang="en-US" b="1" dirty="0" smtClean="0"/>
          </a:p>
          <a:p>
            <a:pPr algn="ctr" fontAlgn="t"/>
            <a:r>
              <a:rPr lang="en-GB" b="1" dirty="0" smtClean="0"/>
              <a:t>Affordable and clean energy</a:t>
            </a:r>
            <a:endParaRPr lang="en-US" b="1" dirty="0" smtClean="0"/>
          </a:p>
          <a:p>
            <a:pPr algn="ctr" fontAlgn="t"/>
            <a:r>
              <a:rPr lang="en-GB" b="1" dirty="0" smtClean="0"/>
              <a:t>Decent work and economic growth</a:t>
            </a:r>
            <a:endParaRPr lang="en-US" b="1" dirty="0" smtClean="0"/>
          </a:p>
          <a:p>
            <a:pPr algn="ctr" fontAlgn="t"/>
            <a:r>
              <a:rPr lang="en-GB" b="1" dirty="0" smtClean="0"/>
              <a:t>Industry, innovation and infrastructure</a:t>
            </a:r>
            <a:endParaRPr lang="en-US" b="1" dirty="0" smtClean="0"/>
          </a:p>
          <a:p>
            <a:pPr algn="ctr" fontAlgn="t"/>
            <a:r>
              <a:rPr lang="en-GB" b="1" dirty="0" smtClean="0"/>
              <a:t>Reduce inequalities</a:t>
            </a:r>
            <a:endParaRPr lang="en-US" b="1" dirty="0" smtClean="0"/>
          </a:p>
          <a:p>
            <a:pPr algn="ctr" fontAlgn="t"/>
            <a:r>
              <a:rPr lang="en-GB" b="1" dirty="0" smtClean="0"/>
              <a:t>Climate Action</a:t>
            </a:r>
            <a:endParaRPr lang="en-US" b="1" dirty="0" smtClean="0"/>
          </a:p>
          <a:p>
            <a:pPr algn="ctr" fontAlgn="t"/>
            <a:r>
              <a:rPr lang="en-GB" b="1" dirty="0" smtClean="0"/>
              <a:t>Peace, Justice and Strong institutions</a:t>
            </a:r>
          </a:p>
          <a:p>
            <a:pPr algn="ctr" fontAlgn="t"/>
            <a:r>
              <a:rPr lang="en-GB" b="1" dirty="0" smtClean="0"/>
              <a:t>Life below water</a:t>
            </a:r>
          </a:p>
          <a:p>
            <a:pPr algn="ctr" fontAlgn="t"/>
            <a:r>
              <a:rPr lang="en-GB" b="1" dirty="0" smtClean="0"/>
              <a:t>Life on Land</a:t>
            </a:r>
          </a:p>
          <a:p>
            <a:pPr algn="ctr" fontAlgn="t"/>
            <a:r>
              <a:rPr lang="en-GB" b="1" dirty="0" smtClean="0"/>
              <a:t>Peace, Justice and Strong institutions</a:t>
            </a:r>
          </a:p>
          <a:p>
            <a:pPr algn="ctr" fontAlgn="t"/>
            <a:r>
              <a:rPr lang="en-GB" b="1" dirty="0" smtClean="0"/>
              <a:t>Partnership for the Goals</a:t>
            </a:r>
          </a:p>
          <a:p>
            <a:pPr algn="ctr" fontAlgn="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27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7817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</a:rPr>
              <a:t>Sustainable development priorities in the Africa’s 5 </a:t>
            </a:r>
            <a:r>
              <a:rPr lang="en-GB" sz="2400" b="1" dirty="0" err="1" smtClean="0">
                <a:solidFill>
                  <a:srgbClr val="0070C0"/>
                </a:solidFill>
              </a:rPr>
              <a:t>Subregions</a:t>
            </a:r>
            <a:r>
              <a:rPr lang="en-GB" sz="2400" b="1" dirty="0" smtClean="0">
                <a:solidFill>
                  <a:srgbClr val="0070C0"/>
                </a:solidFill>
              </a:rPr>
              <a:t/>
            </a:r>
            <a:br>
              <a:rPr lang="en-GB" sz="2400" b="1" dirty="0" smtClean="0">
                <a:solidFill>
                  <a:srgbClr val="0070C0"/>
                </a:solidFill>
              </a:rPr>
            </a:br>
            <a:r>
              <a:rPr lang="en-GB" sz="2400" b="1" dirty="0" smtClean="0">
                <a:solidFill>
                  <a:srgbClr val="0070C0"/>
                </a:solidFill>
              </a:rPr>
              <a:t>(Source: Africa Regional Report on the SDGs, ECA/AUC/</a:t>
            </a:r>
            <a:r>
              <a:rPr lang="en-GB" sz="2400" b="1" dirty="0" err="1" smtClean="0">
                <a:solidFill>
                  <a:srgbClr val="0070C0"/>
                </a:solidFill>
              </a:rPr>
              <a:t>AfDB</a:t>
            </a:r>
            <a:r>
              <a:rPr lang="en-GB" sz="2400" b="1" dirty="0" smtClean="0">
                <a:solidFill>
                  <a:srgbClr val="0070C0"/>
                </a:solidFill>
              </a:rPr>
              <a:t>, February 2015)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360170"/>
            <a:ext cx="10058400" cy="493183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North Africa</a:t>
            </a:r>
            <a:r>
              <a:rPr lang="en-US" dirty="0"/>
              <a:t>: climate change and environmental challenges; dependence on primary commodities and low economic diversification; insufficient employment-generating growth; food insecurity; inequality and lack of access to basic services; </a:t>
            </a:r>
            <a:r>
              <a:rPr lang="en-US" dirty="0" smtClean="0"/>
              <a:t>gender equality and women’s empowerment energy </a:t>
            </a:r>
            <a:r>
              <a:rPr lang="en-US" dirty="0"/>
              <a:t>insecurity and the need for investments in renewable energy.</a:t>
            </a:r>
          </a:p>
          <a:p>
            <a:r>
              <a:rPr lang="en-US" b="1" dirty="0">
                <a:solidFill>
                  <a:srgbClr val="0070C0"/>
                </a:solidFill>
              </a:rPr>
              <a:t>West Africa: </a:t>
            </a:r>
            <a:r>
              <a:rPr lang="en-US" dirty="0"/>
              <a:t>tackling poverty; gender </a:t>
            </a:r>
            <a:r>
              <a:rPr lang="en-US" dirty="0" smtClean="0"/>
              <a:t>equality and women’s empowerment ; </a:t>
            </a:r>
            <a:r>
              <a:rPr lang="en-US" dirty="0"/>
              <a:t>improvements in education quality; improved access to affordable and good quality health; sustainable water, energy and transport infrastructure development, and inclusive growth; agriculture and food security; proper environmental and natural resource </a:t>
            </a:r>
            <a:r>
              <a:rPr lang="en-US" dirty="0" smtClean="0"/>
              <a:t>management; social </a:t>
            </a:r>
            <a:r>
              <a:rPr lang="en-US" dirty="0"/>
              <a:t>protection for the poor and vulnerable; sanitation and urban management; and enhancing partnerships for development.</a:t>
            </a:r>
          </a:p>
          <a:p>
            <a:r>
              <a:rPr lang="en-US" b="1" dirty="0">
                <a:solidFill>
                  <a:srgbClr val="0070C0"/>
                </a:solidFill>
              </a:rPr>
              <a:t>Central Africa</a:t>
            </a:r>
            <a:r>
              <a:rPr lang="en-US" dirty="0"/>
              <a:t>: economic diversification to deal with over dependence on natural resources; </a:t>
            </a:r>
            <a:r>
              <a:rPr lang="en-US" dirty="0" smtClean="0"/>
              <a:t>infrastructural development</a:t>
            </a:r>
            <a:r>
              <a:rPr lang="en-US" dirty="0"/>
              <a:t>; poverty, hunger and malnutrition; improvements in water and sanitation; </a:t>
            </a:r>
            <a:r>
              <a:rPr lang="en-US" dirty="0" smtClean="0"/>
              <a:t>improvements in </a:t>
            </a:r>
            <a:r>
              <a:rPr lang="en-US" dirty="0"/>
              <a:t>access and quality of education; enhancing gender equality and </a:t>
            </a:r>
            <a:r>
              <a:rPr lang="en-US" dirty="0" smtClean="0"/>
              <a:t>women’s empowerment </a:t>
            </a:r>
            <a:r>
              <a:rPr lang="en-US" dirty="0" err="1" smtClean="0"/>
              <a:t>empowerment</a:t>
            </a:r>
            <a:r>
              <a:rPr lang="en-US" dirty="0"/>
              <a:t>; unemployment and underemployment; and improvements in environmental, water resources and urban management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02167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</a:rPr>
              <a:t>Sustainable development priorities in the Africa’s 5 </a:t>
            </a:r>
            <a:r>
              <a:rPr lang="en-GB" sz="2800" b="1" dirty="0" err="1">
                <a:solidFill>
                  <a:srgbClr val="0070C0"/>
                </a:solidFill>
              </a:rPr>
              <a:t>Subregions</a:t>
            </a:r>
            <a:r>
              <a:rPr lang="en-GB" sz="2800" b="1" dirty="0">
                <a:solidFill>
                  <a:srgbClr val="0070C0"/>
                </a:solidFill>
              </a:rPr>
              <a:t/>
            </a:r>
            <a:br>
              <a:rPr lang="en-GB" sz="2800" b="1" dirty="0">
                <a:solidFill>
                  <a:srgbClr val="0070C0"/>
                </a:solidFill>
              </a:rPr>
            </a:br>
            <a:r>
              <a:rPr lang="en-GB" sz="2800" b="1" dirty="0" smtClean="0">
                <a:solidFill>
                  <a:srgbClr val="0070C0"/>
                </a:solidFill>
              </a:rPr>
              <a:t>(cont’d)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Eastern Africa: </a:t>
            </a:r>
            <a:r>
              <a:rPr lang="en-US" dirty="0"/>
              <a:t>high and sustained economic growth to translate into jobs and human development; </a:t>
            </a:r>
            <a:r>
              <a:rPr lang="en-US" dirty="0" smtClean="0"/>
              <a:t>gender equality and women’s improvements in </a:t>
            </a:r>
            <a:r>
              <a:rPr lang="en-US" dirty="0"/>
              <a:t>education and skills development; increased agricultural productivity and value addition; sustainable energy development; improvements in access to affordable health care; tackling environmental and climate related challenges; and infrastructural development.</a:t>
            </a:r>
          </a:p>
          <a:p>
            <a:r>
              <a:rPr lang="en-US" b="1" dirty="0">
                <a:solidFill>
                  <a:srgbClr val="0070C0"/>
                </a:solidFill>
              </a:rPr>
              <a:t>Southern Africa</a:t>
            </a:r>
            <a:r>
              <a:rPr lang="en-US" dirty="0"/>
              <a:t>: fight against poverty and inequality; improvements in health and nutrition; </a:t>
            </a:r>
            <a:r>
              <a:rPr lang="en-US" dirty="0" smtClean="0"/>
              <a:t>improvements in </a:t>
            </a:r>
            <a:r>
              <a:rPr lang="en-US" dirty="0"/>
              <a:t>education; promotion of gender equality and women’s empowerment; sustainable environmental management and climate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0070C0"/>
                </a:solidFill>
              </a:rPr>
              <a:t>Using AGDI to integrate gender into national strategies, policies that are informed by regional and global development </a:t>
            </a:r>
            <a:r>
              <a:rPr lang="en-GB" sz="3200" b="1" dirty="0" smtClean="0">
                <a:solidFill>
                  <a:srgbClr val="0070C0"/>
                </a:solidFill>
              </a:rPr>
              <a:t>frameworks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 data (quantitative and qualitative) from the AGDI report 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 Undertake country gender responsive situation analysis;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Identify national priorities which are coherent with Agenda 2063 and Agenda 2030 for SDGs frameworks;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Develop national action plans for implementation of Agenda 2063 and Agenda 2030 for SDGs;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Implement nation plans by address gender issues into national resources, budgets;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Monitor and evaluation nation plans , will also inform country SDGs reports to be submit every 4 year;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Define policy actions in order to respond to the identified development challenges, using a systematic gender responsive  approach.</a:t>
            </a:r>
          </a:p>
        </p:txBody>
      </p:sp>
    </p:spTree>
    <p:extLst>
      <p:ext uri="{BB962C8B-B14F-4D97-AF65-F5344CB8AC3E}">
        <p14:creationId xmlns:p14="http://schemas.microsoft.com/office/powerpoint/2010/main" val="6966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10250" y="2967335"/>
            <a:ext cx="597150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auhaus 93" panose="04030905020B02020C02" pitchFamily="82" charset="0"/>
                <a:cs typeface="AngsanaUPC" panose="02020603050405020304" pitchFamily="18" charset="-34"/>
              </a:rPr>
              <a:t>I THANK YOU</a:t>
            </a:r>
            <a:endParaRPr lang="en-US" sz="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auhaus 93" panose="04030905020B02020C02" pitchFamily="82" charset="0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62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</a:t>
            </a:r>
            <a:r>
              <a:rPr lang="en-GB" b="1" dirty="0" smtClean="0">
                <a:solidFill>
                  <a:srgbClr val="0070C0"/>
                </a:solidFill>
              </a:rPr>
              <a:t>Two main components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05990"/>
            <a:ext cx="10058400" cy="366310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1) Plan to implement the AGDI</a:t>
            </a:r>
          </a:p>
          <a:p>
            <a:r>
              <a:rPr lang="en-GB" sz="3600" dirty="0" smtClean="0"/>
              <a:t>2) Plan to use the AGDI report to influence national development strategies and plans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31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7847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070C0"/>
                </a:solidFill>
              </a:rPr>
              <a:t>1- Plan for the implementation of the AGDI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Define detailed plan which includes detailed: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Detailed activities to be undertaken  by  whom i.e. The Ministry, the National Advisory Panel; Research team and;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When i.e. exact date for each of </a:t>
            </a:r>
            <a:r>
              <a:rPr lang="en-GB" sz="2800" dirty="0"/>
              <a:t> </a:t>
            </a:r>
            <a:r>
              <a:rPr lang="en-GB" sz="2800" dirty="0" smtClean="0"/>
              <a:t>the activities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2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3577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Sample of an action plan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298396"/>
              </p:ext>
            </p:extLst>
          </p:nvPr>
        </p:nvGraphicFramePr>
        <p:xfrm>
          <a:off x="1096963" y="1846263"/>
          <a:ext cx="100584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000567"/>
                <a:gridCol w="3326130"/>
                <a:gridCol w="221710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Responsible organ/structure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Timeframe/implementation</a:t>
                      </a:r>
                      <a:r>
                        <a:rPr lang="en-GB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Prepare and submit to the Ministry responsible</a:t>
                      </a:r>
                      <a:r>
                        <a:rPr lang="en-GB" baseline="0" dirty="0" smtClean="0"/>
                        <a:t> of Gender a report of the methodological workshop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Participants</a:t>
                      </a:r>
                      <a:r>
                        <a:rPr lang="en-GB" baseline="0" dirty="0" smtClean="0"/>
                        <a:t> to the methodological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Immediately</a:t>
                      </a:r>
                      <a:r>
                        <a:rPr lang="en-GB" baseline="0" dirty="0" smtClean="0"/>
                        <a:t> after the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report</a:t>
                      </a:r>
                      <a:r>
                        <a:rPr lang="en-GB" baseline="0" dirty="0" smtClean="0"/>
                        <a:t> is key to update the Minister  who will update Cabinet if necessary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Sign</a:t>
                      </a:r>
                      <a:r>
                        <a:rPr lang="en-GB" baseline="0" dirty="0" smtClean="0"/>
                        <a:t> MoU with 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Ministry, 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Upon reception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834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Set up the NAP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Recruitment of the national research team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Ministry </a:t>
                      </a:r>
                      <a:r>
                        <a:rPr lang="en-GB" baseline="0" dirty="0" smtClean="0"/>
                        <a:t> in charge of Gender, using the TORs developed by ECA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Tbd</a:t>
                      </a:r>
                      <a:r>
                        <a:rPr lang="en-GB" dirty="0" smtClean="0"/>
                        <a:t> by the Ministry , should</a:t>
                      </a:r>
                      <a:r>
                        <a:rPr lang="en-GB" baseline="0" dirty="0" smtClean="0"/>
                        <a:t> be done after the workshop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 is critical to set up the NAP immediately</a:t>
                      </a:r>
                      <a:r>
                        <a:rPr lang="en-GB" baseline="0" dirty="0" smtClean="0"/>
                        <a:t> after the methodological workshop to kick start the implementation of the AGDI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03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Sample of an action </a:t>
            </a:r>
            <a:r>
              <a:rPr lang="en-GB" b="1" dirty="0" smtClean="0">
                <a:solidFill>
                  <a:srgbClr val="0070C0"/>
                </a:solidFill>
              </a:rPr>
              <a:t>plan (</a:t>
            </a:r>
            <a:r>
              <a:rPr lang="en-GB" b="1" dirty="0" err="1" smtClean="0">
                <a:solidFill>
                  <a:srgbClr val="0070C0"/>
                </a:solidFill>
              </a:rPr>
              <a:t>con’td</a:t>
            </a:r>
            <a:r>
              <a:rPr lang="en-GB" b="1" dirty="0" smtClean="0">
                <a:solidFill>
                  <a:srgbClr val="0070C0"/>
                </a:solidFill>
              </a:rPr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628874"/>
              </p:ext>
            </p:extLst>
          </p:nvPr>
        </p:nvGraphicFramePr>
        <p:xfrm>
          <a:off x="1096963" y="1846263"/>
          <a:ext cx="100584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Launch the implementation of the AGDI in the country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Ministry responsible for gender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the setting up of the NAP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advisable for the Ministry to launch the implementation of the AGDI, bring all actors together and clarify individual and collective responsibilities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Undertake comprehensive research, data collection</a:t>
                      </a:r>
                    </a:p>
                    <a:p>
                      <a:r>
                        <a:rPr lang="en-US" dirty="0" smtClean="0"/>
                        <a:t>team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National research team under the oversight of the NAP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 by the NAP and reflected in the contract  for the 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Data</a:t>
                      </a:r>
                      <a:r>
                        <a:rPr lang="en-GB" baseline="0" dirty="0" smtClean="0"/>
                        <a:t> analysis, writing of the AGDI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National research team under the oversight of the NAP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 by the NAP and reflected in the contract  for the research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2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2- PLAN FOR THE USE OF AGDI REPORT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Overarching objective </a:t>
            </a:r>
            <a:r>
              <a:rPr lang="en-GB" sz="2400" dirty="0" smtClean="0"/>
              <a:t>of the implementation of the AGDI: use the report (finding, data, etc.) for action towards greater gender equality and women’s empowerment in Africa</a:t>
            </a:r>
            <a:endParaRPr lang="en-US" sz="2400" dirty="0"/>
          </a:p>
          <a:p>
            <a:r>
              <a:rPr lang="en-GB" sz="2400" u="sng" dirty="0" smtClean="0"/>
              <a:t>Important reminder</a:t>
            </a:r>
            <a:r>
              <a:rPr lang="en-GB" sz="2400" dirty="0" smtClean="0"/>
              <a:t>: AGDI is not only a M&amp;E tool. It is a gender responsive planning, implementation, M&amp;E tool.</a:t>
            </a:r>
          </a:p>
          <a:p>
            <a:r>
              <a:rPr lang="en-GB" sz="2400" dirty="0" smtClean="0"/>
              <a:t>AGDI report should be used to bring about positive change: change in women’s lives and status; equitable sustainable development; etc. </a:t>
            </a:r>
            <a:endParaRPr lang="en-US" sz="2400" dirty="0" smtClean="0"/>
          </a:p>
          <a:p>
            <a:r>
              <a:rPr lang="en-GB" sz="2400" b="1" i="1" dirty="0" smtClean="0">
                <a:solidFill>
                  <a:srgbClr val="0070C0"/>
                </a:solidFill>
              </a:rPr>
              <a:t>-------- ----------- How? ----------------</a:t>
            </a:r>
            <a:endParaRPr lang="en-US" sz="2400" b="1" i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THE HOW?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Fitting into the national development context and framework</a:t>
            </a:r>
          </a:p>
          <a:p>
            <a:r>
              <a:rPr lang="en-US" sz="2400" u="sng" dirty="0" smtClean="0"/>
              <a:t>Key </a:t>
            </a:r>
            <a:r>
              <a:rPr lang="en-US" sz="2400" u="sng" dirty="0"/>
              <a:t>parameters </a:t>
            </a:r>
            <a:r>
              <a:rPr lang="en-US" sz="2400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Country’s long-term </a:t>
            </a:r>
            <a:r>
              <a:rPr lang="en-US" sz="2400" dirty="0"/>
              <a:t>development strategy, objectives, priorities</a:t>
            </a:r>
          </a:p>
          <a:p>
            <a:r>
              <a:rPr lang="en-US" sz="2400" dirty="0"/>
              <a:t>Example: sound macroeconomic framework; inclusive economic growth; poverty eradication; job creation, sustainable development; etc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 National development strategies /plan are informed by regional/continental and global development landscapes and frameworks i.e.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Agenda 2063: </a:t>
            </a:r>
            <a:r>
              <a:rPr lang="en-GB" sz="2400" i="1" dirty="0" smtClean="0"/>
              <a:t>regional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Agenda 203 for Sustainable Development Goals  (SDGs): </a:t>
            </a:r>
            <a:r>
              <a:rPr lang="en-GB" sz="2400" i="1" dirty="0" smtClean="0"/>
              <a:t>global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067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Using AGDI to integrate gender into national strategies, policies that are informed by regional and global development frameworks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At national level: data from AGDI report should be used to integrate gender dimensions into National Growth Strategy; National Poverty Reduction, National Sustainable Development </a:t>
            </a:r>
          </a:p>
          <a:p>
            <a:r>
              <a:rPr lang="en-GB" sz="2400" dirty="0" smtClean="0"/>
              <a:t>Data from  country AGDI report should be used to integrate gender into public finance and country budget.</a:t>
            </a:r>
          </a:p>
          <a:p>
            <a:pPr marL="0" indent="0">
              <a:buNone/>
            </a:pPr>
            <a:r>
              <a:rPr lang="en-GB" sz="2400" dirty="0" smtClean="0"/>
              <a:t>Worthy of note: following the adoption of the AUC Agenda 2063 and the  2030 Agenda for SGDs </a:t>
            </a:r>
          </a:p>
          <a:p>
            <a:pPr marL="0" indent="0">
              <a:buNone/>
            </a:pPr>
            <a:r>
              <a:rPr lang="en-GB" sz="2400" dirty="0"/>
              <a:t>s</a:t>
            </a:r>
            <a:r>
              <a:rPr lang="en-GB" sz="2400" dirty="0" smtClean="0"/>
              <a:t>pearheaded by the UN. Country development strategies, policies, plans will be informed by both agenda</a:t>
            </a:r>
          </a:p>
          <a:p>
            <a:pPr marL="0" indent="0">
              <a:buNone/>
            </a:pPr>
            <a:r>
              <a:rPr lang="en-GB" sz="2400" b="1" u="sng" dirty="0" smtClean="0"/>
              <a:t>Key action</a:t>
            </a:r>
            <a:r>
              <a:rPr lang="en-GB" sz="2400" dirty="0" smtClean="0"/>
              <a:t>: African M/S  are domesticating/factoring both agendas into their national development strategies, policies and plans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9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298828"/>
              </p:ext>
            </p:extLst>
          </p:nvPr>
        </p:nvGraphicFramePr>
        <p:xfrm>
          <a:off x="1096963" y="742951"/>
          <a:ext cx="10058400" cy="5126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903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382</TotalTime>
  <Words>1080</Words>
  <Application>Microsoft Office PowerPoint</Application>
  <PresentationFormat>Widescreen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AngsanaUPC</vt:lpstr>
      <vt:lpstr>Bauhaus 93</vt:lpstr>
      <vt:lpstr>Calibri</vt:lpstr>
      <vt:lpstr>Calibri Light</vt:lpstr>
      <vt:lpstr>Wingdings</vt:lpstr>
      <vt:lpstr>Retrospect</vt:lpstr>
      <vt:lpstr>DEVELOPING NATIONAL ACTION PLANS</vt:lpstr>
      <vt:lpstr>     Two main components</vt:lpstr>
      <vt:lpstr>1- Plan for the implementation of the AGDI</vt:lpstr>
      <vt:lpstr>Sample of an action plan</vt:lpstr>
      <vt:lpstr>Sample of an action plan (con’td)</vt:lpstr>
      <vt:lpstr>2- PLAN FOR THE USE OF AGDI REPORT </vt:lpstr>
      <vt:lpstr>THE HOW?</vt:lpstr>
      <vt:lpstr>Using AGDI to integrate gender into national strategies, policies that are informed by regional and global development frameworks</vt:lpstr>
      <vt:lpstr>PowerPoint Presentation</vt:lpstr>
      <vt:lpstr>Agenda 2063 – Transforming Africa</vt:lpstr>
      <vt:lpstr>The SDGs (Agenda 2030) – Transforming Our World</vt:lpstr>
      <vt:lpstr>Sustainable development priorities in the Africa’s 5 Subregions (Source: Africa Regional Report on the SDGs, ECA/AUC/AfDB, February 2015)</vt:lpstr>
      <vt:lpstr>Sustainable development priorities in the Africa’s 5 Subregions (cont’d)</vt:lpstr>
      <vt:lpstr>Using AGDI to integrate gender into national strategies, policies that are informed by regional and global development frameworks (cont’d)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NATIONAL ACTION PLANS</dc:title>
  <dc:creator>Ngone Diop</dc:creator>
  <cp:lastModifiedBy>Admin</cp:lastModifiedBy>
  <cp:revision>24</cp:revision>
  <dcterms:created xsi:type="dcterms:W3CDTF">2016-06-06T07:50:50Z</dcterms:created>
  <dcterms:modified xsi:type="dcterms:W3CDTF">2016-06-08T11:40:04Z</dcterms:modified>
</cp:coreProperties>
</file>