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5" autoAdjust="0"/>
  </p:normalViewPr>
  <p:slideViewPr>
    <p:cSldViewPr>
      <p:cViewPr varScale="1">
        <p:scale>
          <a:sx n="28" d="100"/>
          <a:sy n="28" d="100"/>
        </p:scale>
        <p:origin x="-253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30765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2021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2680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200331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540586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96515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126717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625317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2126247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55030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W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4038935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W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05C30-77FB-4268-97E5-403D36891A40}" type="datetimeFigureOut">
              <a:rPr lang="en-ZW" smtClean="0"/>
              <a:t>10/06/16</a:t>
            </a:fld>
            <a:endParaRPr lang="en-Z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5C255-CCD4-4174-8E45-CBCE7FFD54D8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102422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Le Zimbabwe </a:t>
            </a:r>
            <a:br>
              <a:rPr lang="fr-FR" dirty="0" smtClean="0">
                <a:solidFill>
                  <a:srgbClr val="FF0000"/>
                </a:solidFill>
              </a:rPr>
            </a:br>
            <a:r>
              <a:rPr lang="fr-FR" dirty="0" smtClean="0">
                <a:solidFill>
                  <a:srgbClr val="FF0000"/>
                </a:solidFill>
              </a:rPr>
              <a:t> Présentation-pays </a:t>
            </a:r>
            <a:r>
              <a:rPr lang="fr-FR" dirty="0" smtClean="0">
                <a:solidFill>
                  <a:srgbClr val="FF0000"/>
                </a:solidFill>
              </a:rPr>
              <a:t>sur </a:t>
            </a:r>
            <a:r>
              <a:rPr lang="fr-FR" dirty="0" smtClean="0">
                <a:solidFill>
                  <a:srgbClr val="FF0000"/>
                </a:solidFill>
              </a:rPr>
              <a:t>le </a:t>
            </a:r>
            <a:r>
              <a:rPr lang="fr-FR" dirty="0" smtClean="0">
                <a:solidFill>
                  <a:srgbClr val="FF0000"/>
                </a:solidFill>
              </a:rPr>
              <a:t>TBPFA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610600" cy="1752600"/>
          </a:xfrm>
        </p:spPr>
        <p:txBody>
          <a:bodyPr>
            <a:normAutofit/>
          </a:bodyPr>
          <a:lstStyle/>
          <a:p>
            <a:r>
              <a:rPr lang="fr-FR" smtClean="0"/>
              <a:t>Addis-Abeba </a:t>
            </a:r>
          </a:p>
          <a:p>
            <a:r>
              <a:rPr lang="fr-FR" smtClean="0"/>
              <a:t>Juin2016</a:t>
            </a:r>
          </a:p>
          <a:p>
            <a:r>
              <a:rPr lang="fr-FR" smtClean="0"/>
              <a:t>Stephen Nyaruwata et Tinashe. Mwadiwa</a:t>
            </a:r>
            <a:endParaRPr lang="fr-FR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4834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534400" cy="5155179"/>
          </a:xfrm>
        </p:spPr>
        <p:txBody>
          <a:bodyPr>
            <a:normAutofit fontScale="92500" lnSpcReduction="2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sz="4800" dirty="0" smtClean="0"/>
              <a:t>Introduction </a:t>
            </a:r>
          </a:p>
          <a:p>
            <a:r>
              <a:rPr lang="fr-FR" dirty="0" smtClean="0"/>
              <a:t>Le TBPFA est de nature qualitative</a:t>
            </a:r>
          </a:p>
          <a:p>
            <a:r>
              <a:rPr lang="fr-FR" dirty="0" smtClean="0"/>
              <a:t>Il traite de questions qui ne sont pas facilement quantifiables, telles que les droits des femmes et la violence à l’encontre les femmes.</a:t>
            </a:r>
          </a:p>
          <a:p>
            <a:r>
              <a:rPr lang="fr-FR" dirty="0" smtClean="0"/>
              <a:t>Il met l'accent sur les éléments relatifs à la situation des femmes tels qu’ils sont inscrits dans les différents organes conventionnels (traités, conventions et chartes)</a:t>
            </a:r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1501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r>
              <a:rPr lang="fr-FR" sz="4800" dirty="0" smtClean="0">
                <a:solidFill>
                  <a:srgbClr val="FF0000"/>
                </a:solidFill>
              </a:rPr>
              <a:t>COMPILATION DU TBPFA</a:t>
            </a:r>
          </a:p>
          <a:p>
            <a:r>
              <a:rPr lang="fr-FR" dirty="0" smtClean="0"/>
              <a:t>Elaborer un TBPFA crédible dépendra essentiellement de la composition du Comité Consultatif National, qui devrait rationnellement examiner la ratification, la communication et l'institutionnalisation des conventions, protocoles, </a:t>
            </a:r>
            <a:r>
              <a:rPr lang="fr-FR" dirty="0" smtClean="0">
                <a:solidFill>
                  <a:srgbClr val="FF0000"/>
                </a:solidFill>
              </a:rPr>
              <a:t>chartes figurant dans le TBPFA</a:t>
            </a:r>
          </a:p>
          <a:p>
            <a:endParaRPr lang="fr-FR" dirty="0" smtClean="0"/>
          </a:p>
          <a:p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0387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686800" cy="3687763"/>
          </a:xfrm>
        </p:spPr>
        <p:txBody>
          <a:bodyPr>
            <a:normAutofit fontScale="85000" lnSpcReduction="20000"/>
          </a:bodyPr>
          <a:lstStyle/>
          <a:p>
            <a:endParaRPr lang="fr-FR" dirty="0" smtClean="0"/>
          </a:p>
          <a:p>
            <a:r>
              <a:rPr lang="fr-FR" dirty="0" smtClean="0"/>
              <a:t>Dans notre cas, la compilation des rapports de l’état partie est opérée au sein de commissions.</a:t>
            </a:r>
          </a:p>
          <a:p>
            <a:r>
              <a:rPr lang="fr-FR" dirty="0" smtClean="0"/>
              <a:t>Il y a toujours un ministère pilote, généralement le ministère chargé de traiter des principales questions contenues dans les traités.</a:t>
            </a:r>
          </a:p>
          <a:p>
            <a:r>
              <a:rPr lang="fr-FR" dirty="0" smtClean="0"/>
              <a:t>Lors de la constitution de notre Comité Consultatif National (CCN), nous avons veillé à ce que tous les ministères qui président les commissions interministérielles fassent partie du CCN</a:t>
            </a:r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15999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77500" lnSpcReduction="20000"/>
          </a:bodyPr>
          <a:lstStyle/>
          <a:p>
            <a:endParaRPr lang="fr-FR" dirty="0" smtClean="0"/>
          </a:p>
          <a:p>
            <a:r>
              <a:rPr lang="fr-FR" sz="4800" dirty="0" smtClean="0"/>
              <a:t>Ministères</a:t>
            </a:r>
          </a:p>
          <a:p>
            <a:r>
              <a:rPr lang="fr-FR" dirty="0" smtClean="0"/>
              <a:t>du Travail et des Services Sociaux</a:t>
            </a:r>
          </a:p>
          <a:p>
            <a:r>
              <a:rPr lang="fr-FR" dirty="0" smtClean="0"/>
              <a:t>de la Justice, des Affaires légales et parlementaires</a:t>
            </a:r>
          </a:p>
          <a:p>
            <a:r>
              <a:rPr lang="fr-FR" dirty="0" smtClean="0"/>
              <a:t>de la Santé et de la Protection de l’Enfance</a:t>
            </a:r>
          </a:p>
          <a:p>
            <a:r>
              <a:rPr lang="fr-FR" dirty="0" smtClean="0"/>
              <a:t>des Finances</a:t>
            </a:r>
          </a:p>
          <a:p>
            <a:r>
              <a:rPr lang="fr-FR" dirty="0" smtClean="0"/>
              <a:t>des petites et moyennes Entreprises</a:t>
            </a:r>
          </a:p>
          <a:p>
            <a:r>
              <a:rPr lang="fr-FR" dirty="0" smtClean="0"/>
              <a:t>de l’Education</a:t>
            </a:r>
          </a:p>
          <a:p>
            <a:r>
              <a:rPr lang="fr-FR" dirty="0" smtClean="0"/>
              <a:t>des Femmes, du Genre et du Développement des communautés</a:t>
            </a:r>
          </a:p>
          <a:p>
            <a:r>
              <a:rPr lang="fr-FR" dirty="0" smtClean="0"/>
              <a:t>de la Planification Economique</a:t>
            </a:r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3369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0" y="0"/>
            <a:ext cx="114935" cy="630555"/>
            <a:chOff x="0" y="0"/>
            <a:chExt cx="115113" cy="630936"/>
          </a:xfrm>
        </p:grpSpPr>
        <p:sp>
          <p:nvSpPr>
            <p:cNvPr id="6" name="Rectangle 5"/>
            <p:cNvSpPr/>
            <p:nvPr/>
          </p:nvSpPr>
          <p:spPr>
            <a:xfrm rot="-5399999">
              <a:off x="-343021" y="134813"/>
              <a:ext cx="839145" cy="15310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 marL="0" marR="0" indent="0" algn="l">
                <a:lnSpc>
                  <a:spcPct val="107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Women’s</a:t>
              </a:r>
              <a:r>
                <a:rPr lang="en-US" sz="800" spc="-1085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n-US" sz="800">
                  <a:solidFill>
                    <a:srgbClr val="000000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Calibri" panose="020F0502020204030204" pitchFamily="34" charset="0"/>
                </a:rPr>
                <a:t>rights</a:t>
              </a:r>
              <a:endParaRPr lang="en-US" sz="10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3038673"/>
              </p:ext>
            </p:extLst>
          </p:nvPr>
        </p:nvGraphicFramePr>
        <p:xfrm>
          <a:off x="152400" y="165598"/>
          <a:ext cx="8991600" cy="6722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97200"/>
                <a:gridCol w="2946400"/>
                <a:gridCol w="3048000"/>
              </a:tblGrid>
              <a:tr h="378234"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noProof="0"/>
                    </a:p>
                  </a:txBody>
                  <a:tcPr/>
                </a:tc>
              </a:tr>
              <a:tr h="112956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COMITÉ POUR L'ÉLIMINATION DE LA DISCRIMINATION À L'ÉGARD DES FEMMES</a:t>
                      </a:r>
                      <a:r>
                        <a:rPr lang="fr-FR" sz="1700" kern="1200" baseline="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fr-FR" sz="1700" noProof="0" dirty="0" smtClean="0"/>
                        <a:t>CEDAW)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noProof="0" dirty="0" smtClean="0"/>
                        <a:t>RAPPORTS 2012 ET</a:t>
                      </a:r>
                      <a:r>
                        <a:rPr lang="fr-FR" sz="1700" baseline="0" noProof="0" dirty="0" smtClean="0"/>
                        <a:t> 2016 DU </a:t>
                      </a:r>
                      <a:r>
                        <a:rPr lang="fr-FR" sz="1700" noProof="0" dirty="0" smtClean="0"/>
                        <a:t>CEDAW</a:t>
                      </a:r>
                      <a:endParaRPr lang="fr-FR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noProof="0"/>
                    </a:p>
                  </a:txBody>
                  <a:tcPr/>
                </a:tc>
              </a:tr>
              <a:tr h="1129567">
                <a:tc>
                  <a:txBody>
                    <a:bodyPr/>
                    <a:lstStyle/>
                    <a:p>
                      <a:r>
                        <a:rPr lang="fr-FR" sz="1700" noProof="0" dirty="0" smtClean="0"/>
                        <a:t>PROTOCOLE A LA</a:t>
                      </a:r>
                      <a:r>
                        <a:rPr lang="fr-FR" sz="1700" baseline="0" noProof="0" dirty="0" smtClean="0"/>
                        <a:t> </a:t>
                      </a:r>
                      <a:r>
                        <a:rPr lang="fr-FR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CHARTE AFRICAINE DES DROITS DE L'HOMME ET DES PEUPLES </a:t>
                      </a:r>
                      <a:r>
                        <a:rPr lang="fr-FR" sz="1700" baseline="0" noProof="0" dirty="0" smtClean="0"/>
                        <a:t>(ACHPR)</a:t>
                      </a:r>
                      <a:endParaRPr lang="fr-FR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noProof="0" dirty="0" smtClean="0"/>
                        <a:t>RAPPORT 2015 DE</a:t>
                      </a:r>
                      <a:r>
                        <a:rPr lang="fr-FR" sz="1700" baseline="0" noProof="0" dirty="0" smtClean="0"/>
                        <a:t> L’</a:t>
                      </a:r>
                      <a:r>
                        <a:rPr lang="fr-FR" sz="1700" noProof="0" dirty="0" smtClean="0"/>
                        <a:t>ACHPR</a:t>
                      </a:r>
                      <a:endParaRPr lang="fr-FR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noProof="0" smtClean="0"/>
                        <a:t>Ministère</a:t>
                      </a:r>
                      <a:r>
                        <a:rPr lang="fr-FR" sz="1700" baseline="0" noProof="0" smtClean="0"/>
                        <a:t> </a:t>
                      </a:r>
                      <a:r>
                        <a:rPr lang="fr-FR" sz="1700" noProof="0" smtClean="0"/>
                        <a:t>de la Justice, des Affaires légales et parlementaires</a:t>
                      </a:r>
                    </a:p>
                  </a:txBody>
                  <a:tcPr/>
                </a:tc>
              </a:tr>
              <a:tr h="868898">
                <a:tc>
                  <a:txBody>
                    <a:bodyPr/>
                    <a:lstStyle/>
                    <a:p>
                      <a:r>
                        <a:rPr lang="fr-FR" sz="1700" noProof="0" smtClean="0"/>
                        <a:t>PROGRAMME D’ACTION DE BEIJING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noProof="0" smtClean="0"/>
                        <a:t>RAPPORT DU PROGRAMME D’ACTION DE BEIJING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Ministère des Femmes, du Genre et du Développement des communautés</a:t>
                      </a:r>
                      <a:endParaRPr lang="fr-FR" sz="1700" noProof="0" dirty="0" smtClean="0"/>
                    </a:p>
                  </a:txBody>
                  <a:tcPr/>
                </a:tc>
              </a:tr>
              <a:tr h="1109358">
                <a:tc>
                  <a:txBody>
                    <a:bodyPr/>
                    <a:lstStyle/>
                    <a:p>
                      <a:r>
                        <a:rPr lang="fr-FR" sz="17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DÉCLARATION SOLENNELLE SUR L'ÉGALITÉ ENTRE LES HOMMES ET LES FEMMES 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noProof="0" smtClean="0"/>
                        <a:t>RAPPORT 2015 RELATIF</a:t>
                      </a:r>
                      <a:r>
                        <a:rPr lang="fr-FR" sz="1700" baseline="0" noProof="0" smtClean="0"/>
                        <a:t> A LA DECLARATION SOLENNELLE </a:t>
                      </a:r>
                      <a:r>
                        <a:rPr lang="fr-FR" sz="1700" noProof="0" smtClean="0"/>
                        <a:t>SOLEMN DECLARATION</a:t>
                      </a:r>
                      <a:r>
                        <a:rPr lang="fr-FR" sz="1700" baseline="0" noProof="0" smtClean="0"/>
                        <a:t> REPORT 2015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Ministère des Femmes, du Genre et du Développement des communautés</a:t>
                      </a:r>
                      <a:endParaRPr lang="fr-FR" sz="1700" noProof="0" dirty="0" smtClean="0"/>
                    </a:p>
                  </a:txBody>
                  <a:tcPr/>
                </a:tc>
              </a:tr>
              <a:tr h="868898">
                <a:tc>
                  <a:txBody>
                    <a:bodyPr/>
                    <a:lstStyle/>
                    <a:p>
                      <a:r>
                        <a:rPr lang="fr-FR" sz="17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CHARTE AFRICAINE DES DROITS ET DU BIEN-ÊTRE DE L'ENFANT (ACRWC)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noProof="0" smtClean="0"/>
                        <a:t>RAPPORT 2015 DE L’ACRWC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Ministère de la Santé et de la Protection de l’Enfance</a:t>
                      </a:r>
                      <a:endParaRPr lang="fr-FR" sz="1700" noProof="0" dirty="0"/>
                    </a:p>
                  </a:txBody>
                  <a:tcPr/>
                </a:tc>
              </a:tr>
              <a:tr h="608229">
                <a:tc>
                  <a:txBody>
                    <a:bodyPr/>
                    <a:lstStyle/>
                    <a:p>
                      <a:r>
                        <a:rPr lang="fr-FR" sz="1700" noProof="0" smtClean="0"/>
                        <a:t>PLAN D’ACTION DU CIPD-SANT</a:t>
                      </a:r>
                      <a:r>
                        <a:rPr lang="fr-FR" sz="1700" kern="1200" noProof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É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kern="1200" noProof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Ministère de la Santé </a:t>
                      </a:r>
                      <a:r>
                        <a:rPr lang="fr-FR" sz="1700" baseline="0" noProof="0" dirty="0" smtClean="0">
                          <a:solidFill>
                            <a:srgbClr val="FF0000"/>
                          </a:solidFill>
                        </a:rPr>
                        <a:t>fait partie du CCN</a:t>
                      </a:r>
                      <a:endParaRPr lang="fr-FR" sz="17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599653">
                <a:tc>
                  <a:txBody>
                    <a:bodyPr/>
                    <a:lstStyle/>
                    <a:p>
                      <a:r>
                        <a:rPr lang="fr-FR" sz="1700" noProof="0" smtClean="0"/>
                        <a:t>CONVENTIONS DE L’OIT</a:t>
                      </a:r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7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700" noProof="0" dirty="0" smtClean="0"/>
                        <a:t>Ministère du </a:t>
                      </a:r>
                      <a:r>
                        <a:rPr lang="en-US" sz="17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Service public, du Travail et des Services </a:t>
                      </a:r>
                      <a:r>
                        <a:rPr lang="en-US" sz="17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Sociaux</a:t>
                      </a:r>
                      <a:endParaRPr lang="fr-FR" sz="17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79204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ZW" dirty="0" smtClean="0"/>
          </a:p>
          <a:p>
            <a:r>
              <a:rPr lang="en-ZW" dirty="0"/>
              <a:t>Notre travail actuel sur le TBPFA sera </a:t>
            </a:r>
            <a:r>
              <a:rPr lang="en-ZW" dirty="0" smtClean="0"/>
              <a:t>éclairé par </a:t>
            </a:r>
            <a:r>
              <a:rPr lang="en-ZW" dirty="0"/>
              <a:t>les rapports actuels qui ont été compilés </a:t>
            </a:r>
            <a:r>
              <a:rPr lang="en-ZW" i="1" dirty="0" smtClean="0">
                <a:solidFill>
                  <a:srgbClr val="FF0000"/>
                </a:solidFill>
              </a:rPr>
              <a:t>sur/par</a:t>
            </a:r>
            <a:r>
              <a:rPr lang="en-ZW" dirty="0" smtClean="0"/>
              <a:t> </a:t>
            </a:r>
            <a:r>
              <a:rPr lang="en-ZW" dirty="0"/>
              <a:t>les différents </a:t>
            </a:r>
            <a:r>
              <a:rPr lang="en-ZW" dirty="0" smtClean="0"/>
              <a:t>organes conventionnels.</a:t>
            </a:r>
          </a:p>
          <a:p>
            <a:r>
              <a:rPr lang="en-ZW" dirty="0"/>
              <a:t>Il </a:t>
            </a:r>
            <a:r>
              <a:rPr lang="en-ZW" dirty="0" smtClean="0"/>
              <a:t>s’appuiera </a:t>
            </a:r>
            <a:r>
              <a:rPr lang="en-ZW" dirty="0"/>
              <a:t>également sur l'analyse objective des différentes politiques sectorielles, </a:t>
            </a:r>
            <a:r>
              <a:rPr lang="en-ZW" dirty="0" smtClean="0"/>
              <a:t>programmes</a:t>
            </a:r>
            <a:r>
              <a:rPr lang="en-ZW" dirty="0"/>
              <a:t>, </a:t>
            </a:r>
            <a:r>
              <a:rPr lang="en-ZW" dirty="0" smtClean="0"/>
              <a:t>processus d’intégration domestique et institutions qui </a:t>
            </a:r>
            <a:r>
              <a:rPr lang="en-ZW" dirty="0"/>
              <a:t>ont été mis en place</a:t>
            </a:r>
            <a:r>
              <a:rPr lang="en-ZW" dirty="0" smtClean="0"/>
              <a:t>.</a:t>
            </a:r>
            <a:endParaRPr lang="en-ZW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207792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209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fr-FR" sz="4800" dirty="0" smtClean="0"/>
              <a:t>Institutionnalisation</a:t>
            </a:r>
          </a:p>
          <a:p>
            <a:r>
              <a:rPr lang="fr-FR" dirty="0" smtClean="0"/>
              <a:t>En combinaison avec l’ICF, le TBPFA nous permettra de voir où nous en sommes en ce qui concerne les droits des femmes </a:t>
            </a:r>
          </a:p>
          <a:p>
            <a:r>
              <a:rPr lang="fr-FR" dirty="0" smtClean="0"/>
              <a:t>Diffusion en intégralité de l’IDISA, qui comprend le partage avec le Parlement du Zimbabwe, les commissions indépendantes </a:t>
            </a:r>
            <a:r>
              <a:rPr lang="fr-FR" dirty="0" smtClean="0">
                <a:solidFill>
                  <a:srgbClr val="FF0000"/>
                </a:solidFill>
              </a:rPr>
              <a:t>sur les/relatives aux </a:t>
            </a:r>
            <a:r>
              <a:rPr lang="fr-FR" dirty="0" smtClean="0"/>
              <a:t>droits de l’homme, la Commission du Genre du Zimbabwe (ZGC), les OSC et le monde académique</a:t>
            </a:r>
            <a:endParaRPr lang="fr-FR" dirty="0"/>
          </a:p>
        </p:txBody>
      </p:sp>
      <p:pic>
        <p:nvPicPr>
          <p:cNvPr id="4" name="Picture 4" descr="zimflagfly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04800"/>
            <a:ext cx="4724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384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MERCI</a:t>
            </a:r>
          </a:p>
          <a:p>
            <a:pPr marL="0" indent="0" algn="ctr">
              <a:buNone/>
            </a:pPr>
            <a:r>
              <a:rPr lang="en-US" dirty="0" smtClean="0"/>
              <a:t>TATENDA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100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507</Words>
  <Application>Microsoft Macintosh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Le Zimbabwe   Présentation-pays sur le TBPFA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Anne-Sophie Diehl</cp:lastModifiedBy>
  <cp:revision>27</cp:revision>
  <dcterms:created xsi:type="dcterms:W3CDTF">2016-06-03T13:26:07Z</dcterms:created>
  <dcterms:modified xsi:type="dcterms:W3CDTF">2016-06-10T14:55:44Z</dcterms:modified>
</cp:coreProperties>
</file>