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  <p:sldId id="260" r:id="rId3"/>
    <p:sldId id="261" r:id="rId4"/>
    <p:sldId id="262" r:id="rId5"/>
    <p:sldId id="265" r:id="rId6"/>
    <p:sldId id="266" r:id="rId7"/>
    <p:sldId id="267" r:id="rId8"/>
    <p:sldId id="270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971" autoAdjust="0"/>
  </p:normalViewPr>
  <p:slideViewPr>
    <p:cSldViewPr snapToGrid="0">
      <p:cViewPr>
        <p:scale>
          <a:sx n="72" d="100"/>
          <a:sy n="72" d="100"/>
        </p:scale>
        <p:origin x="-2040" y="-7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15A9-1FAD-4073-9264-1CEA33FC90C4}" type="datetimeFigureOut">
              <a:rPr lang="en-ZW" smtClean="0"/>
              <a:t>10/06/16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54FD-73F0-4492-9C5D-9F53C85E4C30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09855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15A9-1FAD-4073-9264-1CEA33FC90C4}" type="datetimeFigureOut">
              <a:rPr lang="en-ZW" smtClean="0"/>
              <a:t>10/06/16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54FD-73F0-4492-9C5D-9F53C85E4C30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98903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15A9-1FAD-4073-9264-1CEA33FC90C4}" type="datetimeFigureOut">
              <a:rPr lang="en-ZW" smtClean="0"/>
              <a:t>10/06/16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54FD-73F0-4492-9C5D-9F53C85E4C30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051641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15A9-1FAD-4073-9264-1CEA33FC90C4}" type="datetimeFigureOut">
              <a:rPr lang="en-ZW" smtClean="0"/>
              <a:t>10/06/16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54FD-73F0-4492-9C5D-9F53C85E4C30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47592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15A9-1FAD-4073-9264-1CEA33FC90C4}" type="datetimeFigureOut">
              <a:rPr lang="en-ZW" smtClean="0"/>
              <a:t>10/06/16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54FD-73F0-4492-9C5D-9F53C85E4C30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52991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15A9-1FAD-4073-9264-1CEA33FC90C4}" type="datetimeFigureOut">
              <a:rPr lang="en-ZW" smtClean="0"/>
              <a:t>10/06/16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54FD-73F0-4492-9C5D-9F53C85E4C30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70915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15A9-1FAD-4073-9264-1CEA33FC90C4}" type="datetimeFigureOut">
              <a:rPr lang="en-ZW" smtClean="0"/>
              <a:t>10/06/16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54FD-73F0-4492-9C5D-9F53C85E4C30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74292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15A9-1FAD-4073-9264-1CEA33FC90C4}" type="datetimeFigureOut">
              <a:rPr lang="en-ZW" smtClean="0"/>
              <a:t>10/06/16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54FD-73F0-4492-9C5D-9F53C85E4C30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71706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15A9-1FAD-4073-9264-1CEA33FC90C4}" type="datetimeFigureOut">
              <a:rPr lang="en-ZW" smtClean="0"/>
              <a:t>10/06/16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54FD-73F0-4492-9C5D-9F53C85E4C30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59804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15A9-1FAD-4073-9264-1CEA33FC90C4}" type="datetimeFigureOut">
              <a:rPr lang="en-ZW" smtClean="0"/>
              <a:t>10/06/16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54FD-73F0-4492-9C5D-9F53C85E4C30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51524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15A9-1FAD-4073-9264-1CEA33FC90C4}" type="datetimeFigureOut">
              <a:rPr lang="en-ZW" smtClean="0"/>
              <a:t>10/06/16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54FD-73F0-4492-9C5D-9F53C85E4C30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50389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615A9-1FAD-4073-9264-1CEA33FC90C4}" type="datetimeFigureOut">
              <a:rPr lang="en-ZW" smtClean="0"/>
              <a:t>10/06/16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54FD-73F0-4492-9C5D-9F53C85E4C30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34807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3137" y="2646174"/>
            <a:ext cx="10562167" cy="2812906"/>
          </a:xfrm>
        </p:spPr>
        <p:txBody>
          <a:bodyPr>
            <a:noAutofit/>
          </a:bodyPr>
          <a:lstStyle/>
          <a:p>
            <a:r>
              <a:rPr lang="en-ZW" sz="5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ZW" sz="5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ZW" sz="5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ZW" sz="5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ZW" sz="5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ZW" sz="5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ZW" sz="5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ZW" sz="5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ZW" sz="5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ZW" sz="5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ZW" sz="5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ZW" sz="5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ZW" sz="5400" dirty="0" smtClean="0">
                <a:solidFill>
                  <a:schemeClr val="accent1">
                    <a:lumMod val="75000"/>
                  </a:schemeClr>
                </a:solidFill>
              </a:rPr>
              <a:t>LE PROCESSUS RELATIF À 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L’INDICATEUR DE DÉVELOPPEMENT ET DES INÉGALITÉS ENTRE LES SEXES EN AFRIQUE (IDISA) AU</a:t>
            </a:r>
            <a:endParaRPr lang="en-ZW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8089" y="5715736"/>
            <a:ext cx="9144000" cy="1142264"/>
          </a:xfrm>
        </p:spPr>
        <p:txBody>
          <a:bodyPr>
            <a:normAutofit fontScale="92500" lnSpcReduction="20000"/>
          </a:bodyPr>
          <a:lstStyle/>
          <a:p>
            <a:r>
              <a:rPr lang="en-ZW" sz="9600" dirty="0" smtClean="0"/>
              <a:t>ZIMBABWE</a:t>
            </a:r>
            <a:endParaRPr lang="en-ZW" sz="9600" dirty="0"/>
          </a:p>
        </p:txBody>
      </p:sp>
      <p:pic>
        <p:nvPicPr>
          <p:cNvPr id="5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280" y="304800"/>
            <a:ext cx="4724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828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dirty="0" smtClean="0"/>
              <a:t>                   </a:t>
            </a:r>
            <a:br>
              <a:rPr lang="en-ZW" dirty="0" smtClean="0"/>
            </a:br>
            <a:r>
              <a:rPr lang="en-ZW" dirty="0"/>
              <a:t> </a:t>
            </a:r>
            <a:r>
              <a:rPr lang="en-ZW" dirty="0" smtClean="0"/>
              <a:t>                        Merci</a:t>
            </a:r>
            <a:br>
              <a:rPr lang="en-ZW" dirty="0" smtClean="0"/>
            </a:br>
            <a:r>
              <a:rPr lang="en-ZW" dirty="0" smtClean="0"/>
              <a:t/>
            </a:r>
            <a:br>
              <a:rPr lang="en-ZW" dirty="0" smtClean="0"/>
            </a:br>
            <a:r>
              <a:rPr lang="en-ZW" dirty="0" smtClean="0"/>
              <a:t>                        Tatenda</a:t>
            </a:r>
            <a:endParaRPr lang="en-ZW" dirty="0"/>
          </a:p>
        </p:txBody>
      </p:sp>
      <p:pic>
        <p:nvPicPr>
          <p:cNvPr id="4" name="Picture 4" descr="zimflagfly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880" y="2949785"/>
            <a:ext cx="4008120" cy="11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362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L’IDISA AU ZIMBABWE</a:t>
            </a:r>
            <a:endParaRPr lang="en-ZW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126133" cy="4693709"/>
          </a:xfrm>
        </p:spPr>
        <p:txBody>
          <a:bodyPr>
            <a:normAutofit lnSpcReduction="10000"/>
          </a:bodyPr>
          <a:lstStyle/>
          <a:p>
            <a:r>
              <a:rPr lang="en-ZW" dirty="0"/>
              <a:t>Une équipe de deux </a:t>
            </a:r>
            <a:r>
              <a:rPr lang="en-ZW" dirty="0" smtClean="0"/>
              <a:t>personnes a </a:t>
            </a:r>
            <a:r>
              <a:rPr lang="en-ZW" dirty="0"/>
              <a:t>reçu une formation à Addis en </a:t>
            </a:r>
            <a:r>
              <a:rPr lang="en-ZW" dirty="0" smtClean="0"/>
              <a:t>juin 2015.</a:t>
            </a:r>
          </a:p>
          <a:p>
            <a:r>
              <a:rPr lang="en-ZW" dirty="0" smtClean="0"/>
              <a:t>Des discussions dynamiques et engagements durant la formation se sont révélés particluièrement motivants.</a:t>
            </a:r>
          </a:p>
          <a:p>
            <a:r>
              <a:rPr lang="en-ZW" dirty="0" smtClean="0"/>
              <a:t>Le </a:t>
            </a:r>
            <a:r>
              <a:rPr lang="en-ZW" smtClean="0"/>
              <a:t>processus apparaît encore </a:t>
            </a:r>
            <a:r>
              <a:rPr lang="en-ZW" dirty="0" smtClean="0"/>
              <a:t>nouveau pour </a:t>
            </a:r>
            <a:r>
              <a:rPr lang="en-ZW" dirty="0"/>
              <a:t>le </a:t>
            </a:r>
            <a:r>
              <a:rPr lang="en-ZW" dirty="0" smtClean="0"/>
              <a:t>pays et </a:t>
            </a:r>
            <a:r>
              <a:rPr lang="en-ZW" dirty="0"/>
              <a:t>il y avait </a:t>
            </a:r>
            <a:r>
              <a:rPr lang="en-ZW" dirty="0" smtClean="0"/>
              <a:t>donc un </a:t>
            </a:r>
            <a:r>
              <a:rPr lang="en-ZW" dirty="0"/>
              <a:t>fort besoin pour les deux participants </a:t>
            </a:r>
            <a:r>
              <a:rPr lang="en-ZW" dirty="0" smtClean="0">
                <a:solidFill>
                  <a:srgbClr val="FF0000"/>
                </a:solidFill>
              </a:rPr>
              <a:t>d’en tirer un maximum afin de pouvoir plaider autant que possible une fois de retour</a:t>
            </a:r>
          </a:p>
          <a:p>
            <a:r>
              <a:rPr lang="en-ZW" dirty="0"/>
              <a:t>U</a:t>
            </a:r>
            <a:r>
              <a:rPr lang="en-ZW" dirty="0" smtClean="0"/>
              <a:t>n </a:t>
            </a:r>
            <a:r>
              <a:rPr lang="en-ZW" dirty="0"/>
              <a:t>rapport </a:t>
            </a:r>
            <a:r>
              <a:rPr lang="en-ZW" dirty="0" smtClean="0"/>
              <a:t>sur le </a:t>
            </a:r>
            <a:r>
              <a:rPr lang="en-ZW" dirty="0"/>
              <a:t>voyage </a:t>
            </a:r>
            <a:r>
              <a:rPr lang="en-ZW" dirty="0" smtClean="0"/>
              <a:t>est en cours d’élaboration, abordant en </a:t>
            </a:r>
            <a:r>
              <a:rPr lang="en-ZW" dirty="0"/>
              <a:t>particulier la nécessité pour le Zimbabwe </a:t>
            </a:r>
            <a:r>
              <a:rPr lang="en-ZW" dirty="0" smtClean="0"/>
              <a:t>de se </a:t>
            </a:r>
            <a:r>
              <a:rPr lang="en-ZW" dirty="0"/>
              <a:t>joindre au reste du continent dans </a:t>
            </a:r>
            <a:r>
              <a:rPr lang="en-ZW" dirty="0" smtClean="0"/>
              <a:t>le cadre du </a:t>
            </a:r>
            <a:r>
              <a:rPr lang="en-ZW" dirty="0"/>
              <a:t>processus </a:t>
            </a:r>
            <a:r>
              <a:rPr lang="en-ZW" dirty="0" smtClean="0"/>
              <a:t>IDISA</a:t>
            </a:r>
            <a:endParaRPr lang="en-ZW" dirty="0"/>
          </a:p>
        </p:txBody>
      </p:sp>
      <p:pic>
        <p:nvPicPr>
          <p:cNvPr id="6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-137160"/>
            <a:ext cx="4724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0128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033" y="365125"/>
            <a:ext cx="8369300" cy="1031875"/>
          </a:xfrm>
        </p:spPr>
        <p:txBody>
          <a:bodyPr>
            <a:normAutofit fontScale="90000"/>
          </a:bodyPr>
          <a:lstStyle/>
          <a:p>
            <a:r>
              <a:rPr lang="en-ZW" dirty="0" smtClean="0"/>
              <a:t>PROGRAMME DE TRAVAIL POUR L’IDISA</a:t>
            </a:r>
            <a:endParaRPr lang="en-ZW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572488"/>
              </p:ext>
            </p:extLst>
          </p:nvPr>
        </p:nvGraphicFramePr>
        <p:xfrm>
          <a:off x="447958" y="2349498"/>
          <a:ext cx="11151375" cy="4446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91042"/>
                <a:gridCol w="4360333"/>
              </a:tblGrid>
              <a:tr h="486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000" dirty="0" smtClean="0">
                          <a:effectLst/>
                        </a:rPr>
                        <a:t>Phase </a:t>
                      </a:r>
                      <a:r>
                        <a:rPr lang="en-ZW" sz="2000" dirty="0">
                          <a:effectLst/>
                        </a:rPr>
                        <a:t>1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000" dirty="0">
                          <a:effectLst/>
                        </a:rPr>
                        <a:t>Time Frame</a:t>
                      </a:r>
                      <a:endParaRPr lang="en-Z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95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000" dirty="0" smtClean="0">
                          <a:effectLst/>
                        </a:rPr>
                        <a:t>Création du Conseil Consultatif National (CCN)</a:t>
                      </a:r>
                      <a:endParaRPr lang="en-Z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000" dirty="0">
                          <a:effectLst/>
                        </a:rPr>
                        <a:t>28  </a:t>
                      </a:r>
                      <a:r>
                        <a:rPr lang="en-ZW" sz="2000" dirty="0" smtClean="0">
                          <a:effectLst/>
                        </a:rPr>
                        <a:t>août 2015</a:t>
                      </a:r>
                      <a:endParaRPr lang="en-Z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029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000" dirty="0" smtClean="0">
                          <a:effectLst/>
                        </a:rPr>
                        <a:t>Projet de mandat des</a:t>
                      </a:r>
                      <a:r>
                        <a:rPr lang="en-ZW" sz="2000" baseline="0" dirty="0" smtClean="0">
                          <a:effectLst/>
                        </a:rPr>
                        <a:t> consultants</a:t>
                      </a:r>
                      <a:endParaRPr lang="en-Z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000" dirty="0">
                          <a:effectLst/>
                        </a:rPr>
                        <a:t>28 </a:t>
                      </a:r>
                      <a:r>
                        <a:rPr lang="en-ZW" sz="2000" dirty="0" smtClean="0">
                          <a:effectLst/>
                        </a:rPr>
                        <a:t>août 2015</a:t>
                      </a:r>
                      <a:endParaRPr lang="en-Z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95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000" dirty="0" smtClean="0">
                          <a:effectLst/>
                        </a:rPr>
                        <a:t>Publication pour consultation dans la presse</a:t>
                      </a:r>
                      <a:endParaRPr lang="en-Z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000" dirty="0">
                          <a:effectLst/>
                        </a:rPr>
                        <a:t>11 </a:t>
                      </a:r>
                      <a:r>
                        <a:rPr lang="en-ZW" sz="2000" dirty="0" smtClean="0">
                          <a:effectLst/>
                        </a:rPr>
                        <a:t>septembre </a:t>
                      </a:r>
                      <a:r>
                        <a:rPr lang="en-ZW" sz="2000" dirty="0">
                          <a:effectLst/>
                        </a:rPr>
                        <a:t>2015</a:t>
                      </a:r>
                      <a:endParaRPr lang="en-Z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029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000" dirty="0" smtClean="0">
                          <a:effectLst/>
                        </a:rPr>
                        <a:t>Sélection des</a:t>
                      </a:r>
                      <a:r>
                        <a:rPr lang="en-ZW" sz="2000" baseline="0" dirty="0" smtClean="0">
                          <a:effectLst/>
                        </a:rPr>
                        <a:t> consultants et des assistants de recherche</a:t>
                      </a:r>
                      <a:endParaRPr lang="en-Z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000" dirty="0">
                          <a:effectLst/>
                        </a:rPr>
                        <a:t>18 </a:t>
                      </a:r>
                      <a:r>
                        <a:rPr lang="en-ZW" sz="2000" dirty="0" smtClean="0">
                          <a:effectLst/>
                        </a:rPr>
                        <a:t>septembre 2015</a:t>
                      </a:r>
                      <a:endParaRPr lang="en-Z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95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000" dirty="0">
                          <a:effectLst/>
                        </a:rPr>
                        <a:t>Phase 2</a:t>
                      </a:r>
                      <a:endParaRPr lang="en-Z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000">
                          <a:effectLst/>
                        </a:rPr>
                        <a:t> </a:t>
                      </a:r>
                      <a:endParaRPr lang="en-ZW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21636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W" sz="2000" dirty="0" smtClean="0">
                          <a:effectLst/>
                        </a:rPr>
                        <a:t>Réunion de lancement par le(s) consultant(s) avec</a:t>
                      </a:r>
                      <a:r>
                        <a:rPr lang="en-ZW" sz="2000" baseline="0" dirty="0" smtClean="0">
                          <a:effectLst/>
                        </a:rPr>
                        <a:t> le </a:t>
                      </a:r>
                      <a:r>
                        <a:rPr lang="fr-FR" sz="2000" baseline="0" noProof="0" dirty="0" smtClean="0">
                          <a:effectLst/>
                        </a:rPr>
                        <a:t>Ministère des </a:t>
                      </a:r>
                      <a:r>
                        <a:rPr lang="fr-FR" sz="20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Femmes, du Genre et du Développement des communautés </a:t>
                      </a:r>
                      <a:r>
                        <a:rPr lang="fr-FR" sz="2000" baseline="0" noProof="0" dirty="0" smtClean="0">
                          <a:effectLst/>
                        </a:rPr>
                        <a:t>(</a:t>
                      </a:r>
                      <a:r>
                        <a:rPr lang="en-ZW" sz="2000" dirty="0" smtClean="0">
                          <a:effectLst/>
                        </a:rPr>
                        <a:t>MWAGCD),</a:t>
                      </a:r>
                      <a:r>
                        <a:rPr lang="en-ZW" sz="2000" baseline="0" dirty="0" smtClean="0">
                          <a:effectLst/>
                        </a:rPr>
                        <a:t> </a:t>
                      </a:r>
                      <a:r>
                        <a:rPr lang="en-ZW" sz="2000" dirty="0" smtClean="0">
                          <a:effectLst/>
                        </a:rPr>
                        <a:t>ZIMSTATS et</a:t>
                      </a:r>
                      <a:r>
                        <a:rPr lang="en-ZW" sz="2000" baseline="0" dirty="0" smtClean="0">
                          <a:effectLst/>
                        </a:rPr>
                        <a:t> le CCN</a:t>
                      </a:r>
                      <a:endParaRPr lang="en-ZW" sz="2000" dirty="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000" dirty="0">
                          <a:effectLst/>
                        </a:rPr>
                        <a:t> </a:t>
                      </a:r>
                      <a:endParaRPr lang="en-Z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2000" dirty="0">
                          <a:effectLst/>
                        </a:rPr>
                        <a:t>23 </a:t>
                      </a:r>
                      <a:r>
                        <a:rPr lang="en-ZW" sz="2000" dirty="0" smtClean="0">
                          <a:effectLst/>
                        </a:rPr>
                        <a:t>septembre 2015</a:t>
                      </a:r>
                      <a:endParaRPr lang="en-Z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3700" y="1532623"/>
            <a:ext cx="11353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ZW" alt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 DE TRAVAIL ET BUDGET POUR LE DEVELOPPEMENT DU RAPPORT </a:t>
            </a:r>
            <a:r>
              <a:rPr lang="en-ZW" alt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IDISA DU ZIMBABWE</a:t>
            </a:r>
            <a:endParaRPr lang="en-ZW" altLang="en-US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ZW" alt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Chronologie</a:t>
            </a:r>
            <a:endParaRPr kumimoji="0" lang="en-Z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580" y="0"/>
            <a:ext cx="4041986" cy="1629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091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Programme de travail (suite)</a:t>
            </a:r>
            <a:endParaRPr lang="en-ZW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692750"/>
              </p:ext>
            </p:extLst>
          </p:nvPr>
        </p:nvGraphicFramePr>
        <p:xfrm>
          <a:off x="642717" y="1750751"/>
          <a:ext cx="9686138" cy="881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43069"/>
                <a:gridCol w="4843069"/>
              </a:tblGrid>
              <a:tr h="44084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Formation du </a:t>
                      </a:r>
                      <a:r>
                        <a:rPr lang="en-ZW" sz="1100" dirty="0" smtClean="0">
                          <a:effectLst/>
                        </a:rPr>
                        <a:t>Conseil Consultatif National 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600" dirty="0">
                          <a:effectLst/>
                        </a:rPr>
                        <a:t>28 </a:t>
                      </a:r>
                      <a:r>
                        <a:rPr lang="en-ZW" sz="1600" dirty="0" smtClean="0">
                          <a:effectLst/>
                        </a:rPr>
                        <a:t>septembre 2015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084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Rapport initial des consultants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1er</a:t>
                      </a:r>
                      <a:r>
                        <a:rPr lang="en-ZW" sz="1600" baseline="0" dirty="0" smtClean="0">
                          <a:effectLst/>
                        </a:rPr>
                        <a:t> o</a:t>
                      </a:r>
                      <a:r>
                        <a:rPr lang="en-ZW" sz="1600" dirty="0" smtClean="0">
                          <a:effectLst/>
                        </a:rPr>
                        <a:t>ctobre 2015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011848"/>
              </p:ext>
            </p:extLst>
          </p:nvPr>
        </p:nvGraphicFramePr>
        <p:xfrm>
          <a:off x="681686" y="3007552"/>
          <a:ext cx="9710670" cy="35940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16699"/>
                <a:gridCol w="4893971"/>
              </a:tblGrid>
              <a:tr h="326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600" dirty="0">
                          <a:effectLst/>
                        </a:rPr>
                        <a:t>Phase 3 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600">
                          <a:effectLst/>
                        </a:rPr>
                        <a:t> 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673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Analyse documentaire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600" dirty="0">
                          <a:effectLst/>
                        </a:rPr>
                        <a:t>2-5 </a:t>
                      </a:r>
                      <a:r>
                        <a:rPr lang="en-ZW" sz="1600" dirty="0" smtClean="0">
                          <a:effectLst/>
                        </a:rPr>
                        <a:t>octobre </a:t>
                      </a:r>
                      <a:r>
                        <a:rPr lang="en-ZW" sz="1600" dirty="0">
                          <a:effectLst/>
                        </a:rPr>
                        <a:t>2015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673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Collecte des données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600" dirty="0">
                          <a:effectLst/>
                        </a:rPr>
                        <a:t>5-9 </a:t>
                      </a:r>
                      <a:r>
                        <a:rPr lang="en-ZW" sz="1600" dirty="0" smtClean="0">
                          <a:effectLst/>
                        </a:rPr>
                        <a:t>octobre 2015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673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Analyse des données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600" dirty="0">
                          <a:effectLst/>
                        </a:rPr>
                        <a:t>10-14 </a:t>
                      </a:r>
                      <a:r>
                        <a:rPr lang="en-ZW" sz="1600" dirty="0" smtClean="0">
                          <a:effectLst/>
                        </a:rPr>
                        <a:t>octobre 2015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6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600" dirty="0">
                          <a:effectLst/>
                        </a:rPr>
                        <a:t>Phase 4 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600">
                          <a:effectLst/>
                        </a:rPr>
                        <a:t> 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673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Atelier de rédaction des rapports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600" dirty="0">
                          <a:effectLst/>
                        </a:rPr>
                        <a:t>19-21 </a:t>
                      </a:r>
                      <a:r>
                        <a:rPr lang="en-ZW" sz="1600" dirty="0" smtClean="0">
                          <a:effectLst/>
                        </a:rPr>
                        <a:t>octobre 2015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673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Atelier de validation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600" dirty="0">
                          <a:effectLst/>
                        </a:rPr>
                        <a:t>27 </a:t>
                      </a:r>
                      <a:r>
                        <a:rPr lang="en-ZW" sz="1600" dirty="0" smtClean="0">
                          <a:effectLst/>
                        </a:rPr>
                        <a:t>octobre 2015 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346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Ajout des observations issues</a:t>
                      </a:r>
                      <a:r>
                        <a:rPr lang="en-ZW" sz="1600" baseline="0" dirty="0" smtClean="0">
                          <a:effectLst/>
                        </a:rPr>
                        <a:t> de l’atelier de validation et </a:t>
                      </a:r>
                      <a:r>
                        <a:rPr lang="en-ZW" sz="1600" dirty="0" smtClean="0">
                          <a:effectLst/>
                        </a:rPr>
                        <a:t>finalisation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600" dirty="0">
                          <a:effectLst/>
                        </a:rPr>
                        <a:t>28 </a:t>
                      </a:r>
                      <a:r>
                        <a:rPr lang="en-ZW" sz="1600" dirty="0" smtClean="0">
                          <a:effectLst/>
                        </a:rPr>
                        <a:t>octobre -3 novembre2015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346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Soumission du Rapport IDISA du Zimbabwe à la Commission Economique</a:t>
                      </a:r>
                      <a:r>
                        <a:rPr lang="en-ZW" sz="1600" baseline="0" dirty="0" smtClean="0">
                          <a:effectLst/>
                        </a:rPr>
                        <a:t> pour l’Afrique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W" sz="1600" dirty="0">
                          <a:effectLst/>
                        </a:rPr>
                        <a:t>4 </a:t>
                      </a:r>
                      <a:r>
                        <a:rPr lang="en-ZW" sz="1600" dirty="0" smtClean="0">
                          <a:effectLst/>
                        </a:rPr>
                        <a:t>novembre 2015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040" y="0"/>
            <a:ext cx="425196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219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93" y="0"/>
            <a:ext cx="10515600" cy="1325563"/>
          </a:xfrm>
        </p:spPr>
        <p:txBody>
          <a:bodyPr>
            <a:normAutofit/>
          </a:bodyPr>
          <a:lstStyle/>
          <a:p>
            <a:r>
              <a:rPr lang="en-ZW" sz="4000" dirty="0" smtClean="0"/>
              <a:t>CONSTITUTION ET FORMATION DU GROUPE CONSULTATIF NATIONAL</a:t>
            </a:r>
            <a:endParaRPr lang="en-ZW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86" y="1133341"/>
            <a:ext cx="11102997" cy="5724659"/>
          </a:xfrm>
        </p:spPr>
        <p:txBody>
          <a:bodyPr>
            <a:normAutofit fontScale="92500" lnSpcReduction="20000"/>
          </a:bodyPr>
          <a:lstStyle/>
          <a:p>
            <a:r>
              <a:rPr lang="fr-FR" sz="2000" dirty="0" smtClean="0">
                <a:latin typeface="Calibri"/>
                <a:cs typeface="Calibri"/>
              </a:rPr>
              <a:t>La machinerie nationale du Gouvernement du Zimbabwe sur les questions de genre se compose du Ministère des Femmes, du Genre et du Développement des communautés, qui a pour mandat l’élaboration, la mise en œuvre, le suivi et l'évaluation des programmes relatifs à l’Egalité des Genres et à l’Autonomisation des Femmes</a:t>
            </a:r>
          </a:p>
          <a:p>
            <a:r>
              <a:rPr lang="fr-FR" sz="2000" dirty="0" smtClean="0"/>
              <a:t>Notre première étape a consisté en l’observation des différents institutions </a:t>
            </a:r>
            <a:r>
              <a:rPr lang="fr-FR" sz="2000" b="1" dirty="0" smtClean="0">
                <a:solidFill>
                  <a:srgbClr val="FF0000"/>
                </a:solidFill>
              </a:rPr>
              <a:t>et </a:t>
            </a:r>
          </a:p>
          <a:p>
            <a:r>
              <a:rPr lang="fr-FR" sz="2000" b="1" dirty="0" smtClean="0">
                <a:solidFill>
                  <a:srgbClr val="FF0000"/>
                </a:solidFill>
              </a:rPr>
              <a:t>Les retours du Comité </a:t>
            </a:r>
            <a:r>
              <a:rPr lang="fr-FR" sz="2000" b="1" dirty="0" err="1" smtClean="0">
                <a:solidFill>
                  <a:srgbClr val="FF0000"/>
                </a:solidFill>
              </a:rPr>
              <a:t>interminisitériel</a:t>
            </a:r>
            <a:r>
              <a:rPr lang="fr-FR" sz="2000" b="1" dirty="0" smtClean="0">
                <a:solidFill>
                  <a:srgbClr val="FF0000"/>
                </a:solidFill>
              </a:rPr>
              <a:t> de l’état partie</a:t>
            </a:r>
          </a:p>
          <a:p>
            <a:r>
              <a:rPr lang="fr-FR" sz="2000" dirty="0" smtClean="0"/>
              <a:t>Les agents de liaison pour l'égalité entre les sexes au niveau des directeurs </a:t>
            </a:r>
            <a:r>
              <a:rPr lang="fr-FR" sz="2000" b="1" dirty="0" smtClean="0"/>
              <a:t>dans</a:t>
            </a:r>
            <a:r>
              <a:rPr lang="fr-FR" sz="2000" dirty="0" smtClean="0"/>
              <a:t> tous les ministères et agences afin de garantir la réalisation des provisions et engagements relatifs au genre dans la constitution, les lois and politiques.</a:t>
            </a:r>
          </a:p>
          <a:p>
            <a:endParaRPr lang="fr-FR" sz="2000" dirty="0" smtClean="0"/>
          </a:p>
          <a:p>
            <a:r>
              <a:rPr lang="fr-FR" sz="2000" b="1" dirty="0" smtClean="0"/>
              <a:t>Les Groupes de </a:t>
            </a:r>
            <a:r>
              <a:rPr lang="fr-FR" sz="2000" b="1" dirty="0" err="1" smtClean="0"/>
              <a:t>Résutlats</a:t>
            </a:r>
            <a:r>
              <a:rPr lang="fr-FR" sz="2000" b="1" dirty="0" smtClean="0"/>
              <a:t> sur le genre dans le cadre du PNUAD</a:t>
            </a:r>
          </a:p>
          <a:p>
            <a:r>
              <a:rPr lang="fr-FR" sz="2000" b="1" dirty="0" smtClean="0"/>
              <a:t>La Commission Nationale sur les Statistiques de Genre  </a:t>
            </a:r>
          </a:p>
          <a:p>
            <a:r>
              <a:rPr lang="fr-FR" sz="2000" b="1" dirty="0" smtClean="0"/>
              <a:t>La Commission du Genre du Zimbabwe</a:t>
            </a:r>
          </a:p>
          <a:p>
            <a:r>
              <a:rPr lang="fr-FR" sz="2000" b="1" dirty="0" smtClean="0"/>
              <a:t>Les Organisations de la Société Civiles</a:t>
            </a:r>
          </a:p>
          <a:p>
            <a:r>
              <a:rPr lang="fr-FR" sz="2000" dirty="0" smtClean="0"/>
              <a:t>La capitalisation sur l’existence de cette infrastructure a facilité la constitution du Conseil Consultatif National</a:t>
            </a:r>
          </a:p>
          <a:p>
            <a:endParaRPr lang="fr-FR" sz="2000" dirty="0" smtClean="0"/>
          </a:p>
          <a:p>
            <a:r>
              <a:rPr lang="fr-FR" sz="2000" dirty="0" smtClean="0"/>
              <a:t> Nous </a:t>
            </a:r>
            <a:r>
              <a:rPr lang="fr-FR" sz="2000" dirty="0" smtClean="0">
                <a:solidFill>
                  <a:srgbClr val="FF0000"/>
                </a:solidFill>
              </a:rPr>
              <a:t>avons pris des décisions quant aux agents </a:t>
            </a:r>
            <a:r>
              <a:rPr lang="fr-FR" sz="2000" dirty="0" smtClean="0"/>
              <a:t>de liaison pour l'égalité entre les sexes, des représentants de la société civile, la Commission du Genre du Zimbabwe et </a:t>
            </a:r>
            <a:r>
              <a:rPr lang="fr-FR" sz="2000" dirty="0"/>
              <a:t>l</a:t>
            </a:r>
            <a:r>
              <a:rPr lang="fr-FR" sz="2000" dirty="0" smtClean="0"/>
              <a:t>e Groupe de Résultats sur le Genre des Nations Unies, qui est représenté par l’ONU Femmes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5504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352" y="0"/>
            <a:ext cx="10515600" cy="854439"/>
          </a:xfrm>
        </p:spPr>
        <p:txBody>
          <a:bodyPr>
            <a:normAutofit/>
          </a:bodyPr>
          <a:lstStyle/>
          <a:p>
            <a:r>
              <a:rPr lang="en-ZW" sz="3200" dirty="0" smtClean="0"/>
              <a:t>Composition of the NATIONAL ADVISORY PANEL</a:t>
            </a:r>
            <a:endParaRPr lang="en-ZW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914675"/>
              </p:ext>
            </p:extLst>
          </p:nvPr>
        </p:nvGraphicFramePr>
        <p:xfrm>
          <a:off x="-1" y="1"/>
          <a:ext cx="11562735" cy="7758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1103"/>
                <a:gridCol w="3826960"/>
                <a:gridCol w="1927336"/>
                <a:gridCol w="1927336"/>
              </a:tblGrid>
              <a:tr h="2902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2000" dirty="0" smtClean="0">
                          <a:effectLst/>
                        </a:rPr>
                        <a:t>Rôle/Secteur</a:t>
                      </a:r>
                      <a:endParaRPr lang="en-ZW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INSTITUTION/ MINISTÈRE</a:t>
                      </a:r>
                      <a:endParaRPr lang="en-ZW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NOMBRE DE REPRÉSENTANTS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1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Coordination des politiques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OPC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1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Coordination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Ministère des Femmes (MWAGCD)</a:t>
                      </a:r>
                      <a:endParaRPr lang="en-ZW" sz="1600" baseline="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Affaires Étrangères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190"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Social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1600" dirty="0">
                          <a:effectLst/>
                        </a:rPr>
                        <a:t>Min </a:t>
                      </a:r>
                      <a:r>
                        <a:rPr lang="en-ZW" sz="1600" dirty="0" smtClean="0">
                          <a:effectLst/>
                        </a:rPr>
                        <a:t>de l’Administration locales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1600">
                          <a:effectLst/>
                        </a:rPr>
                        <a:t>1</a:t>
                      </a:r>
                      <a:endParaRPr lang="en-ZW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190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Santé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>
                          <a:effectLst/>
                        </a:rPr>
                        <a:t>1</a:t>
                      </a:r>
                      <a:endParaRPr lang="en-ZW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190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Services Sociaux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>
                          <a:effectLst/>
                        </a:rPr>
                        <a:t>1</a:t>
                      </a:r>
                      <a:endParaRPr lang="en-ZW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190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Education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>
                          <a:effectLst/>
                        </a:rPr>
                        <a:t>1</a:t>
                      </a:r>
                      <a:endParaRPr lang="en-ZW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190">
                <a:tc row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Economique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Mines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1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190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Tourisme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1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190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Industrie et Commerce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1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190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>
                          <a:effectLst/>
                        </a:rPr>
                        <a:t>Agriculture</a:t>
                      </a:r>
                      <a:endParaRPr lang="en-ZW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1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4037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Terres et développement rural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Petites et moyennes Entreprises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1600" dirty="0">
                          <a:effectLst/>
                        </a:rPr>
                        <a:t>1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W" sz="1600" dirty="0">
                          <a:effectLst/>
                        </a:rPr>
                        <a:t> </a:t>
                      </a:r>
                      <a:r>
                        <a:rPr lang="en-ZW" sz="1600" dirty="0" smtClean="0">
                          <a:effectLst/>
                        </a:rPr>
                        <a:t>1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190">
                <a:tc rowSpan="10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Transversal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Eau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1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190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Infrastructure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1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190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Energie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1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0461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Justice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1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</a:tr>
              <a:tr h="2482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Intérieur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</a:tr>
              <a:tr h="1304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Commission du Genre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190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Planification Economique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1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190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Finances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1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190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ZimStat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1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190"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Soutien</a:t>
                      </a:r>
                      <a:r>
                        <a:rPr lang="en-ZW" sz="1600" baseline="0" dirty="0" smtClean="0">
                          <a:effectLst/>
                        </a:rPr>
                        <a:t> technique et financier </a:t>
                      </a:r>
                      <a:r>
                        <a:rPr lang="en-ZW" sz="1600" dirty="0">
                          <a:effectLst/>
                        </a:rPr>
                        <a:t> 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ONU Femmes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1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190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PNUD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1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806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 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 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190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 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 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1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 smtClean="0">
                          <a:effectLst/>
                        </a:rPr>
                        <a:t>OSC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Women’s Coalition</a:t>
                      </a:r>
                      <a:r>
                        <a:rPr lang="en-ZW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of Zimbabwe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1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1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Total </a:t>
                      </a:r>
                      <a:r>
                        <a:rPr lang="en-ZW" sz="1600" dirty="0" smtClean="0">
                          <a:effectLst/>
                        </a:rPr>
                        <a:t>estimé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>
                          <a:effectLst/>
                        </a:rPr>
                        <a:t> </a:t>
                      </a:r>
                      <a:endParaRPr lang="en-ZW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600" dirty="0">
                          <a:effectLst/>
                        </a:rPr>
                        <a:t>25</a:t>
                      </a:r>
                      <a:endParaRPr lang="en-ZW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1" marR="6398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405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113" y="1675910"/>
            <a:ext cx="10515600" cy="793852"/>
          </a:xfrm>
        </p:spPr>
        <p:txBody>
          <a:bodyPr>
            <a:normAutofit/>
          </a:bodyPr>
          <a:lstStyle/>
          <a:p>
            <a:r>
              <a:rPr lang="en-ZW" dirty="0" smtClean="0"/>
              <a:t>MANDAT DU CCN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7155" y="2540327"/>
            <a:ext cx="9665413" cy="4039825"/>
          </a:xfrm>
        </p:spPr>
        <p:txBody>
          <a:bodyPr>
            <a:noAutofit/>
          </a:bodyPr>
          <a:lstStyle/>
          <a:p>
            <a:r>
              <a:rPr lang="fr-FR" sz="1800" dirty="0" smtClean="0"/>
              <a:t>Soutenir le consultant et l'équipe de recherche en </a:t>
            </a:r>
            <a:r>
              <a:rPr lang="fr-FR" sz="1800" dirty="0" smtClean="0">
                <a:solidFill>
                  <a:srgbClr val="FF0000"/>
                </a:solidFill>
              </a:rPr>
              <a:t>mettant à disposition les données pertinentes en ce qui concerne leur secteur à l'équipe IDISA nationale ; </a:t>
            </a:r>
          </a:p>
          <a:p>
            <a:pPr lvl="0"/>
            <a:r>
              <a:rPr lang="fr-FR" sz="1800" dirty="0" smtClean="0"/>
              <a:t>Nommer un agent</a:t>
            </a:r>
            <a:r>
              <a:rPr lang="fr-FR" sz="1800" dirty="0" smtClean="0">
                <a:solidFill>
                  <a:srgbClr val="FF0000"/>
                </a:solidFill>
              </a:rPr>
              <a:t> </a:t>
            </a:r>
            <a:r>
              <a:rPr lang="fr-FR" sz="1800" dirty="0" smtClean="0"/>
              <a:t>de liaison en charge de travailler avec l’équipe de recherche nationale ISIDA ;</a:t>
            </a:r>
          </a:p>
          <a:p>
            <a:pPr lvl="0"/>
            <a:r>
              <a:rPr lang="fr-FR" sz="1800" dirty="0" smtClean="0"/>
              <a:t>Valider la méthodologie de collecte des données élaborée par l’équipe de recherche nationale ISIDA et le consultant ;</a:t>
            </a:r>
          </a:p>
          <a:p>
            <a:pPr lvl="0"/>
            <a:r>
              <a:rPr lang="fr-FR" sz="1800" dirty="0" smtClean="0"/>
              <a:t>S’assurer de l’exactitude et de la qualité des données nationales </a:t>
            </a:r>
          </a:p>
          <a:p>
            <a:r>
              <a:rPr lang="fr-FR" sz="1800" b="1" dirty="0" smtClean="0"/>
              <a:t>Responsabilité de chaque membre du CCN</a:t>
            </a:r>
            <a:endParaRPr lang="fr-FR" sz="1800" dirty="0" smtClean="0"/>
          </a:p>
          <a:p>
            <a:pPr lvl="0"/>
            <a:r>
              <a:rPr lang="fr-FR" sz="1800" dirty="0" smtClean="0"/>
              <a:t>Participer aux réunions du CCN</a:t>
            </a:r>
          </a:p>
          <a:p>
            <a:pPr lvl="0"/>
            <a:r>
              <a:rPr lang="fr-FR" sz="1800" dirty="0" smtClean="0"/>
              <a:t>Recueillir les informations pertinentes et documents relatifs à la ratification, la mise en œuvre effective et le suivi des conventions / documents: politiques nationales, stratégies, plans, allocation des ressources, etc.</a:t>
            </a:r>
          </a:p>
          <a:p>
            <a:pPr lvl="0"/>
            <a:r>
              <a:rPr lang="fr-FR" sz="1800" dirty="0" smtClean="0"/>
              <a:t>Elaborer des notes explicatives pour l’attribution des points du TBPFA</a:t>
            </a:r>
            <a:endParaRPr lang="fr-FR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080" y="-60960"/>
            <a:ext cx="4907280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5173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1800" b="1" dirty="0" smtClean="0">
                <a:solidFill>
                  <a:prstClr val="black"/>
                </a:solidFill>
              </a:rPr>
              <a:t>Règles régissant le CCN</a:t>
            </a:r>
            <a:endParaRPr lang="en-ZW" sz="1800" dirty="0">
              <a:solidFill>
                <a:prstClr val="black"/>
              </a:solidFill>
            </a:endParaRPr>
          </a:p>
          <a:p>
            <a:pPr lvl="0"/>
            <a:r>
              <a:rPr lang="fr-FR" sz="1800" b="1" u="sng" dirty="0" err="1" smtClean="0">
                <a:solidFill>
                  <a:prstClr val="black"/>
                </a:solidFill>
              </a:rPr>
              <a:t>Contibuité</a:t>
            </a:r>
            <a:r>
              <a:rPr lang="fr-FR" sz="1800" b="1" u="sng" dirty="0" smtClean="0">
                <a:solidFill>
                  <a:prstClr val="black"/>
                </a:solidFill>
              </a:rPr>
              <a:t> :</a:t>
            </a:r>
            <a:r>
              <a:rPr lang="fr-FR" sz="1800" dirty="0" smtClean="0">
                <a:solidFill>
                  <a:prstClr val="black"/>
                </a:solidFill>
              </a:rPr>
              <a:t> les membres du CCN doivent demeurer les mêmes tout au long du processus</a:t>
            </a:r>
            <a:endParaRPr lang="en-ZW" sz="1800" dirty="0">
              <a:solidFill>
                <a:prstClr val="black"/>
              </a:solidFill>
            </a:endParaRPr>
          </a:p>
          <a:p>
            <a:pPr lvl="0"/>
            <a:r>
              <a:rPr lang="fr-FR" sz="1800" b="1" u="sng" dirty="0" smtClean="0">
                <a:solidFill>
                  <a:prstClr val="black"/>
                </a:solidFill>
              </a:rPr>
              <a:t>Engagement :</a:t>
            </a:r>
            <a:r>
              <a:rPr lang="fr-FR" sz="1800" dirty="0" smtClean="0">
                <a:solidFill>
                  <a:prstClr val="black"/>
                </a:solidFill>
              </a:rPr>
              <a:t> à participer aux activités liées à la mise en œuvre de l’IDISA</a:t>
            </a:r>
            <a:endParaRPr lang="en-ZW" sz="1800" dirty="0">
              <a:solidFill>
                <a:prstClr val="black"/>
              </a:solidFill>
            </a:endParaRPr>
          </a:p>
          <a:p>
            <a:pPr lvl="0"/>
            <a:r>
              <a:rPr lang="fr-FR" sz="1800" b="1" u="sng" dirty="0" smtClean="0">
                <a:solidFill>
                  <a:prstClr val="black"/>
                </a:solidFill>
              </a:rPr>
              <a:t>Intégrité :</a:t>
            </a:r>
            <a:r>
              <a:rPr lang="fr-FR" sz="1800" dirty="0" smtClean="0">
                <a:solidFill>
                  <a:prstClr val="black"/>
                </a:solidFill>
              </a:rPr>
              <a:t> l’attribution des points dans le TBPFA doivent refléter avec exactitude la performance du pays</a:t>
            </a: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426324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27" y="1971303"/>
            <a:ext cx="11323347" cy="1325563"/>
          </a:xfrm>
        </p:spPr>
        <p:txBody>
          <a:bodyPr>
            <a:normAutofit/>
          </a:bodyPr>
          <a:lstStyle/>
          <a:p>
            <a:pPr algn="ctr"/>
            <a:r>
              <a:rPr lang="en-ZW" dirty="0" smtClean="0"/>
              <a:t>FORMATION DU CCN ET DE L’EQUIPE DE </a:t>
            </a:r>
            <a:r>
              <a:rPr lang="en-ZW" dirty="0" smtClean="0">
                <a:solidFill>
                  <a:srgbClr val="FF0000"/>
                </a:solidFill>
              </a:rPr>
              <a:t>RECHERCHE</a:t>
            </a:r>
            <a:endParaRPr lang="en-ZW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562" y="3157767"/>
            <a:ext cx="10515600" cy="247231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Un atelier d’une demi-journée a été organisé </a:t>
            </a:r>
          </a:p>
          <a:p>
            <a:r>
              <a:rPr lang="fr-FR" dirty="0" smtClean="0"/>
              <a:t>Le CCN a été formé par une équipe de la CEA menée par </a:t>
            </a:r>
            <a:r>
              <a:rPr lang="fr-FR" dirty="0" err="1" smtClean="0"/>
              <a:t>Keiso</a:t>
            </a:r>
            <a:endParaRPr lang="fr-FR" dirty="0" smtClean="0"/>
          </a:p>
          <a:p>
            <a:r>
              <a:rPr lang="fr-FR" dirty="0" smtClean="0"/>
              <a:t>La formation par la CEA a permis de </a:t>
            </a:r>
            <a:r>
              <a:rPr lang="fr-FR" dirty="0" smtClean="0">
                <a:solidFill>
                  <a:srgbClr val="FF0000"/>
                </a:solidFill>
              </a:rPr>
              <a:t>renforcer les appuis </a:t>
            </a:r>
            <a:r>
              <a:rPr lang="fr-FR" dirty="0" smtClean="0"/>
              <a:t>et de construire le capital social nécessaire pour l’intégralité de ce processus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335" y="809625"/>
            <a:ext cx="4005263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057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</TotalTime>
  <Words>835</Words>
  <Application>Microsoft Macintosh PowerPoint</Application>
  <PresentationFormat>Custom</PresentationFormat>
  <Paragraphs>145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   LE PROCESSUS RELATIF À L’INDICATEUR DE DÉVELOPPEMENT ET DES INÉGALITÉS ENTRE LES SEXES EN AFRIQUE (IDISA) AU</vt:lpstr>
      <vt:lpstr>L’IDISA AU ZIMBABWE</vt:lpstr>
      <vt:lpstr>PROGRAMME DE TRAVAIL POUR L’IDISA</vt:lpstr>
      <vt:lpstr>Programme de travail (suite)</vt:lpstr>
      <vt:lpstr>CONSTITUTION ET FORMATION DU GROUPE CONSULTATIF NATIONAL</vt:lpstr>
      <vt:lpstr>Composition of the NATIONAL ADVISORY PANEL</vt:lpstr>
      <vt:lpstr>MANDAT DU CCN</vt:lpstr>
      <vt:lpstr>PowerPoint Presentation</vt:lpstr>
      <vt:lpstr>FORMATION DU CCN ET DE L’EQUIPE DE RECHERCHE</vt:lpstr>
      <vt:lpstr>                                             Merci                          Tatenda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AFRICAN GENDER AND DEVELOPMENT INDEX (AGDI)PROCESS   IN</dc:title>
  <dc:creator>User PC</dc:creator>
  <cp:lastModifiedBy>Anne-Sophie Diehl</cp:lastModifiedBy>
  <cp:revision>47</cp:revision>
  <dcterms:created xsi:type="dcterms:W3CDTF">2016-06-02T09:42:04Z</dcterms:created>
  <dcterms:modified xsi:type="dcterms:W3CDTF">2016-06-10T17:25:33Z</dcterms:modified>
</cp:coreProperties>
</file>