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6" r:id="rId2"/>
    <p:sldId id="260" r:id="rId3"/>
    <p:sldId id="261" r:id="rId4"/>
    <p:sldId id="262" r:id="rId5"/>
    <p:sldId id="265" r:id="rId6"/>
    <p:sldId id="266" r:id="rId7"/>
    <p:sldId id="267" r:id="rId8"/>
    <p:sldId id="270" r:id="rId9"/>
    <p:sldId id="268"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971" autoAdjust="0"/>
  </p:normalViewPr>
  <p:slideViewPr>
    <p:cSldViewPr snapToGrid="0">
      <p:cViewPr varScale="1">
        <p:scale>
          <a:sx n="66" d="100"/>
          <a:sy n="66" d="100"/>
        </p:scale>
        <p:origin x="87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W"/>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W"/>
          </a:p>
        </p:txBody>
      </p:sp>
      <p:sp>
        <p:nvSpPr>
          <p:cNvPr id="4" name="Date Placeholder 3"/>
          <p:cNvSpPr>
            <a:spLocks noGrp="1"/>
          </p:cNvSpPr>
          <p:nvPr>
            <p:ph type="dt" sz="half" idx="10"/>
          </p:nvPr>
        </p:nvSpPr>
        <p:spPr/>
        <p:txBody>
          <a:bodyPr/>
          <a:lstStyle/>
          <a:p>
            <a:fld id="{E70615A9-1FAD-4073-9264-1CEA33FC90C4}" type="datetimeFigureOut">
              <a:rPr lang="en-ZW" smtClean="0"/>
              <a:t>6/8/2016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8CC854FD-73F0-4492-9C5D-9F53C85E4C30}" type="slidenum">
              <a:rPr lang="en-ZW" smtClean="0"/>
              <a:t>‹#›</a:t>
            </a:fld>
            <a:endParaRPr lang="en-ZW"/>
          </a:p>
        </p:txBody>
      </p:sp>
    </p:spTree>
    <p:extLst>
      <p:ext uri="{BB962C8B-B14F-4D97-AF65-F5344CB8AC3E}">
        <p14:creationId xmlns:p14="http://schemas.microsoft.com/office/powerpoint/2010/main" val="2098552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E70615A9-1FAD-4073-9264-1CEA33FC90C4}" type="datetimeFigureOut">
              <a:rPr lang="en-ZW" smtClean="0"/>
              <a:t>6/8/2016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8CC854FD-73F0-4492-9C5D-9F53C85E4C30}" type="slidenum">
              <a:rPr lang="en-ZW" smtClean="0"/>
              <a:t>‹#›</a:t>
            </a:fld>
            <a:endParaRPr lang="en-ZW"/>
          </a:p>
        </p:txBody>
      </p:sp>
    </p:spTree>
    <p:extLst>
      <p:ext uri="{BB962C8B-B14F-4D97-AF65-F5344CB8AC3E}">
        <p14:creationId xmlns:p14="http://schemas.microsoft.com/office/powerpoint/2010/main" val="2989032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W"/>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E70615A9-1FAD-4073-9264-1CEA33FC90C4}" type="datetimeFigureOut">
              <a:rPr lang="en-ZW" smtClean="0"/>
              <a:t>6/8/2016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8CC854FD-73F0-4492-9C5D-9F53C85E4C30}" type="slidenum">
              <a:rPr lang="en-ZW" smtClean="0"/>
              <a:t>‹#›</a:t>
            </a:fld>
            <a:endParaRPr lang="en-ZW"/>
          </a:p>
        </p:txBody>
      </p:sp>
    </p:spTree>
    <p:extLst>
      <p:ext uri="{BB962C8B-B14F-4D97-AF65-F5344CB8AC3E}">
        <p14:creationId xmlns:p14="http://schemas.microsoft.com/office/powerpoint/2010/main" val="4051641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E70615A9-1FAD-4073-9264-1CEA33FC90C4}" type="datetimeFigureOut">
              <a:rPr lang="en-ZW" smtClean="0"/>
              <a:t>6/8/2016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8CC854FD-73F0-4492-9C5D-9F53C85E4C30}" type="slidenum">
              <a:rPr lang="en-ZW" smtClean="0"/>
              <a:t>‹#›</a:t>
            </a:fld>
            <a:endParaRPr lang="en-ZW"/>
          </a:p>
        </p:txBody>
      </p:sp>
    </p:spTree>
    <p:extLst>
      <p:ext uri="{BB962C8B-B14F-4D97-AF65-F5344CB8AC3E}">
        <p14:creationId xmlns:p14="http://schemas.microsoft.com/office/powerpoint/2010/main" val="3475927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W"/>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615A9-1FAD-4073-9264-1CEA33FC90C4}" type="datetimeFigureOut">
              <a:rPr lang="en-ZW" smtClean="0"/>
              <a:t>6/8/2016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8CC854FD-73F0-4492-9C5D-9F53C85E4C30}" type="slidenum">
              <a:rPr lang="en-ZW" smtClean="0"/>
              <a:t>‹#›</a:t>
            </a:fld>
            <a:endParaRPr lang="en-ZW"/>
          </a:p>
        </p:txBody>
      </p:sp>
    </p:spTree>
    <p:extLst>
      <p:ext uri="{BB962C8B-B14F-4D97-AF65-F5344CB8AC3E}">
        <p14:creationId xmlns:p14="http://schemas.microsoft.com/office/powerpoint/2010/main" val="2529911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Date Placeholder 4"/>
          <p:cNvSpPr>
            <a:spLocks noGrp="1"/>
          </p:cNvSpPr>
          <p:nvPr>
            <p:ph type="dt" sz="half" idx="10"/>
          </p:nvPr>
        </p:nvSpPr>
        <p:spPr/>
        <p:txBody>
          <a:bodyPr/>
          <a:lstStyle/>
          <a:p>
            <a:fld id="{E70615A9-1FAD-4073-9264-1CEA33FC90C4}" type="datetimeFigureOut">
              <a:rPr lang="en-ZW" smtClean="0"/>
              <a:t>6/8/2016</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8CC854FD-73F0-4492-9C5D-9F53C85E4C30}" type="slidenum">
              <a:rPr lang="en-ZW" smtClean="0"/>
              <a:t>‹#›</a:t>
            </a:fld>
            <a:endParaRPr lang="en-ZW"/>
          </a:p>
        </p:txBody>
      </p:sp>
    </p:spTree>
    <p:extLst>
      <p:ext uri="{BB962C8B-B14F-4D97-AF65-F5344CB8AC3E}">
        <p14:creationId xmlns:p14="http://schemas.microsoft.com/office/powerpoint/2010/main" val="1709155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W"/>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7" name="Date Placeholder 6"/>
          <p:cNvSpPr>
            <a:spLocks noGrp="1"/>
          </p:cNvSpPr>
          <p:nvPr>
            <p:ph type="dt" sz="half" idx="10"/>
          </p:nvPr>
        </p:nvSpPr>
        <p:spPr/>
        <p:txBody>
          <a:bodyPr/>
          <a:lstStyle/>
          <a:p>
            <a:fld id="{E70615A9-1FAD-4073-9264-1CEA33FC90C4}" type="datetimeFigureOut">
              <a:rPr lang="en-ZW" smtClean="0"/>
              <a:t>6/8/2016</a:t>
            </a:fld>
            <a:endParaRPr lang="en-ZW"/>
          </a:p>
        </p:txBody>
      </p:sp>
      <p:sp>
        <p:nvSpPr>
          <p:cNvPr id="8" name="Footer Placeholder 7"/>
          <p:cNvSpPr>
            <a:spLocks noGrp="1"/>
          </p:cNvSpPr>
          <p:nvPr>
            <p:ph type="ftr" sz="quarter" idx="11"/>
          </p:nvPr>
        </p:nvSpPr>
        <p:spPr/>
        <p:txBody>
          <a:bodyPr/>
          <a:lstStyle/>
          <a:p>
            <a:endParaRPr lang="en-ZW"/>
          </a:p>
        </p:txBody>
      </p:sp>
      <p:sp>
        <p:nvSpPr>
          <p:cNvPr id="9" name="Slide Number Placeholder 8"/>
          <p:cNvSpPr>
            <a:spLocks noGrp="1"/>
          </p:cNvSpPr>
          <p:nvPr>
            <p:ph type="sldNum" sz="quarter" idx="12"/>
          </p:nvPr>
        </p:nvSpPr>
        <p:spPr/>
        <p:txBody>
          <a:bodyPr/>
          <a:lstStyle/>
          <a:p>
            <a:fld id="{8CC854FD-73F0-4492-9C5D-9F53C85E4C30}" type="slidenum">
              <a:rPr lang="en-ZW" smtClean="0"/>
              <a:t>‹#›</a:t>
            </a:fld>
            <a:endParaRPr lang="en-ZW"/>
          </a:p>
        </p:txBody>
      </p:sp>
    </p:spTree>
    <p:extLst>
      <p:ext uri="{BB962C8B-B14F-4D97-AF65-F5344CB8AC3E}">
        <p14:creationId xmlns:p14="http://schemas.microsoft.com/office/powerpoint/2010/main" val="1742927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Date Placeholder 2"/>
          <p:cNvSpPr>
            <a:spLocks noGrp="1"/>
          </p:cNvSpPr>
          <p:nvPr>
            <p:ph type="dt" sz="half" idx="10"/>
          </p:nvPr>
        </p:nvSpPr>
        <p:spPr/>
        <p:txBody>
          <a:bodyPr/>
          <a:lstStyle/>
          <a:p>
            <a:fld id="{E70615A9-1FAD-4073-9264-1CEA33FC90C4}" type="datetimeFigureOut">
              <a:rPr lang="en-ZW" smtClean="0"/>
              <a:t>6/8/2016</a:t>
            </a:fld>
            <a:endParaRPr lang="en-ZW"/>
          </a:p>
        </p:txBody>
      </p:sp>
      <p:sp>
        <p:nvSpPr>
          <p:cNvPr id="4" name="Footer Placeholder 3"/>
          <p:cNvSpPr>
            <a:spLocks noGrp="1"/>
          </p:cNvSpPr>
          <p:nvPr>
            <p:ph type="ftr" sz="quarter" idx="11"/>
          </p:nvPr>
        </p:nvSpPr>
        <p:spPr/>
        <p:txBody>
          <a:bodyPr/>
          <a:lstStyle/>
          <a:p>
            <a:endParaRPr lang="en-ZW"/>
          </a:p>
        </p:txBody>
      </p:sp>
      <p:sp>
        <p:nvSpPr>
          <p:cNvPr id="5" name="Slide Number Placeholder 4"/>
          <p:cNvSpPr>
            <a:spLocks noGrp="1"/>
          </p:cNvSpPr>
          <p:nvPr>
            <p:ph type="sldNum" sz="quarter" idx="12"/>
          </p:nvPr>
        </p:nvSpPr>
        <p:spPr/>
        <p:txBody>
          <a:bodyPr/>
          <a:lstStyle/>
          <a:p>
            <a:fld id="{8CC854FD-73F0-4492-9C5D-9F53C85E4C30}" type="slidenum">
              <a:rPr lang="en-ZW" smtClean="0"/>
              <a:t>‹#›</a:t>
            </a:fld>
            <a:endParaRPr lang="en-ZW"/>
          </a:p>
        </p:txBody>
      </p:sp>
    </p:spTree>
    <p:extLst>
      <p:ext uri="{BB962C8B-B14F-4D97-AF65-F5344CB8AC3E}">
        <p14:creationId xmlns:p14="http://schemas.microsoft.com/office/powerpoint/2010/main" val="2717060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615A9-1FAD-4073-9264-1CEA33FC90C4}" type="datetimeFigureOut">
              <a:rPr lang="en-ZW" smtClean="0"/>
              <a:t>6/8/2016</a:t>
            </a:fld>
            <a:endParaRPr lang="en-ZW"/>
          </a:p>
        </p:txBody>
      </p:sp>
      <p:sp>
        <p:nvSpPr>
          <p:cNvPr id="3" name="Footer Placeholder 2"/>
          <p:cNvSpPr>
            <a:spLocks noGrp="1"/>
          </p:cNvSpPr>
          <p:nvPr>
            <p:ph type="ftr" sz="quarter" idx="11"/>
          </p:nvPr>
        </p:nvSpPr>
        <p:spPr/>
        <p:txBody>
          <a:bodyPr/>
          <a:lstStyle/>
          <a:p>
            <a:endParaRPr lang="en-ZW"/>
          </a:p>
        </p:txBody>
      </p:sp>
      <p:sp>
        <p:nvSpPr>
          <p:cNvPr id="4" name="Slide Number Placeholder 3"/>
          <p:cNvSpPr>
            <a:spLocks noGrp="1"/>
          </p:cNvSpPr>
          <p:nvPr>
            <p:ph type="sldNum" sz="quarter" idx="12"/>
          </p:nvPr>
        </p:nvSpPr>
        <p:spPr/>
        <p:txBody>
          <a:bodyPr/>
          <a:lstStyle/>
          <a:p>
            <a:fld id="{8CC854FD-73F0-4492-9C5D-9F53C85E4C30}" type="slidenum">
              <a:rPr lang="en-ZW" smtClean="0"/>
              <a:t>‹#›</a:t>
            </a:fld>
            <a:endParaRPr lang="en-ZW"/>
          </a:p>
        </p:txBody>
      </p:sp>
    </p:spTree>
    <p:extLst>
      <p:ext uri="{BB962C8B-B14F-4D97-AF65-F5344CB8AC3E}">
        <p14:creationId xmlns:p14="http://schemas.microsoft.com/office/powerpoint/2010/main" val="3598044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W"/>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615A9-1FAD-4073-9264-1CEA33FC90C4}" type="datetimeFigureOut">
              <a:rPr lang="en-ZW" smtClean="0"/>
              <a:t>6/8/2016</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8CC854FD-73F0-4492-9C5D-9F53C85E4C30}" type="slidenum">
              <a:rPr lang="en-ZW" smtClean="0"/>
              <a:t>‹#›</a:t>
            </a:fld>
            <a:endParaRPr lang="en-ZW"/>
          </a:p>
        </p:txBody>
      </p:sp>
    </p:spTree>
    <p:extLst>
      <p:ext uri="{BB962C8B-B14F-4D97-AF65-F5344CB8AC3E}">
        <p14:creationId xmlns:p14="http://schemas.microsoft.com/office/powerpoint/2010/main" val="51524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W"/>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615A9-1FAD-4073-9264-1CEA33FC90C4}" type="datetimeFigureOut">
              <a:rPr lang="en-ZW" smtClean="0"/>
              <a:t>6/8/2016</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8CC854FD-73F0-4492-9C5D-9F53C85E4C30}" type="slidenum">
              <a:rPr lang="en-ZW" smtClean="0"/>
              <a:t>‹#›</a:t>
            </a:fld>
            <a:endParaRPr lang="en-ZW"/>
          </a:p>
        </p:txBody>
      </p:sp>
    </p:spTree>
    <p:extLst>
      <p:ext uri="{BB962C8B-B14F-4D97-AF65-F5344CB8AC3E}">
        <p14:creationId xmlns:p14="http://schemas.microsoft.com/office/powerpoint/2010/main" val="2503891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W"/>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0615A9-1FAD-4073-9264-1CEA33FC90C4}" type="datetimeFigureOut">
              <a:rPr lang="en-ZW" smtClean="0"/>
              <a:t>6/8/2016</a:t>
            </a:fld>
            <a:endParaRPr lang="en-ZW"/>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W"/>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C854FD-73F0-4492-9C5D-9F53C85E4C30}" type="slidenum">
              <a:rPr lang="en-ZW" smtClean="0"/>
              <a:t>‹#›</a:t>
            </a:fld>
            <a:endParaRPr lang="en-ZW"/>
          </a:p>
        </p:txBody>
      </p:sp>
    </p:spTree>
    <p:extLst>
      <p:ext uri="{BB962C8B-B14F-4D97-AF65-F5344CB8AC3E}">
        <p14:creationId xmlns:p14="http://schemas.microsoft.com/office/powerpoint/2010/main" val="13480733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636" y="3300816"/>
            <a:ext cx="9144000" cy="2387600"/>
          </a:xfrm>
        </p:spPr>
        <p:txBody>
          <a:bodyPr>
            <a:normAutofit fontScale="90000"/>
          </a:bodyPr>
          <a:lstStyle/>
          <a:p>
            <a:r>
              <a:rPr lang="en-ZW" dirty="0" smtClean="0"/>
              <a:t/>
            </a:r>
            <a:br>
              <a:rPr lang="en-ZW" dirty="0" smtClean="0"/>
            </a:br>
            <a:r>
              <a:rPr lang="en-ZW" dirty="0"/>
              <a:t/>
            </a:r>
            <a:br>
              <a:rPr lang="en-ZW" dirty="0"/>
            </a:br>
            <a:r>
              <a:rPr lang="en-ZW" dirty="0" smtClean="0"/>
              <a:t/>
            </a:r>
            <a:br>
              <a:rPr lang="en-ZW" dirty="0" smtClean="0"/>
            </a:br>
            <a:r>
              <a:rPr lang="en-ZW" dirty="0"/>
              <a:t/>
            </a:r>
            <a:br>
              <a:rPr lang="en-ZW" dirty="0"/>
            </a:br>
            <a:r>
              <a:rPr lang="en-ZW" dirty="0" smtClean="0"/>
              <a:t/>
            </a:r>
            <a:br>
              <a:rPr lang="en-ZW" dirty="0" smtClean="0"/>
            </a:br>
            <a:r>
              <a:rPr lang="en-ZW" dirty="0"/>
              <a:t/>
            </a:r>
            <a:br>
              <a:rPr lang="en-ZW" dirty="0"/>
            </a:br>
            <a:r>
              <a:rPr lang="en-ZW" dirty="0" smtClean="0">
                <a:solidFill>
                  <a:srgbClr val="0070C0"/>
                </a:solidFill>
              </a:rPr>
              <a:t>THE AFRICAN GENDER AND DEVELOPMENT INDEX (AGDI)PROCESS  </a:t>
            </a:r>
            <a:br>
              <a:rPr lang="en-ZW" dirty="0" smtClean="0">
                <a:solidFill>
                  <a:srgbClr val="0070C0"/>
                </a:solidFill>
              </a:rPr>
            </a:br>
            <a:r>
              <a:rPr lang="en-ZW" dirty="0" smtClean="0">
                <a:solidFill>
                  <a:srgbClr val="0070C0"/>
                </a:solidFill>
              </a:rPr>
              <a:t>IN</a:t>
            </a:r>
            <a:endParaRPr lang="en-ZW" dirty="0">
              <a:solidFill>
                <a:srgbClr val="0070C0"/>
              </a:solidFill>
            </a:endParaRPr>
          </a:p>
        </p:txBody>
      </p:sp>
      <p:sp>
        <p:nvSpPr>
          <p:cNvPr id="3" name="Subtitle 2"/>
          <p:cNvSpPr>
            <a:spLocks noGrp="1"/>
          </p:cNvSpPr>
          <p:nvPr>
            <p:ph type="subTitle" idx="1"/>
          </p:nvPr>
        </p:nvSpPr>
        <p:spPr>
          <a:xfrm>
            <a:off x="1408089" y="5563673"/>
            <a:ext cx="9144000" cy="1828799"/>
          </a:xfrm>
        </p:spPr>
        <p:txBody>
          <a:bodyPr>
            <a:normAutofit/>
          </a:bodyPr>
          <a:lstStyle/>
          <a:p>
            <a:r>
              <a:rPr lang="en-ZW" sz="9600" dirty="0" smtClean="0"/>
              <a:t>ZIMBABWE</a:t>
            </a:r>
            <a:endParaRPr lang="en-ZW" sz="9600" dirty="0"/>
          </a:p>
        </p:txBody>
      </p:sp>
      <p:pic>
        <p:nvPicPr>
          <p:cNvPr id="5" name="Picture 4" descr="zimflagfl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64280" y="304800"/>
            <a:ext cx="4724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8282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W" dirty="0" smtClean="0"/>
              <a:t>                   </a:t>
            </a:r>
            <a:br>
              <a:rPr lang="en-ZW" dirty="0" smtClean="0"/>
            </a:br>
            <a:r>
              <a:rPr lang="en-ZW" dirty="0"/>
              <a:t> </a:t>
            </a:r>
            <a:r>
              <a:rPr lang="en-ZW" dirty="0" smtClean="0"/>
              <a:t>                        Thank you</a:t>
            </a:r>
            <a:br>
              <a:rPr lang="en-ZW" dirty="0" smtClean="0"/>
            </a:br>
            <a:r>
              <a:rPr lang="en-ZW" dirty="0"/>
              <a:t/>
            </a:r>
            <a:br>
              <a:rPr lang="en-ZW" dirty="0"/>
            </a:br>
            <a:r>
              <a:rPr lang="en-ZW" dirty="0" smtClean="0"/>
              <a:t/>
            </a:r>
            <a:br>
              <a:rPr lang="en-ZW" dirty="0" smtClean="0"/>
            </a:br>
            <a:r>
              <a:rPr lang="en-ZW" dirty="0" smtClean="0"/>
              <a:t>                        </a:t>
            </a:r>
            <a:r>
              <a:rPr lang="en-ZW" dirty="0" err="1" smtClean="0"/>
              <a:t>Tatenda</a:t>
            </a:r>
            <a:endParaRPr lang="en-ZW" dirty="0"/>
          </a:p>
        </p:txBody>
      </p:sp>
      <p:pic>
        <p:nvPicPr>
          <p:cNvPr id="4" name="Picture 4" descr="zimflagfly"/>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11880" y="2949785"/>
            <a:ext cx="4008120" cy="1123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362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W" dirty="0" smtClean="0"/>
              <a:t>AGDI IN ZIMBABWE</a:t>
            </a:r>
            <a:endParaRPr lang="en-ZW" dirty="0"/>
          </a:p>
        </p:txBody>
      </p:sp>
      <p:sp>
        <p:nvSpPr>
          <p:cNvPr id="5" name="Content Placeholder 4"/>
          <p:cNvSpPr>
            <a:spLocks noGrp="1"/>
          </p:cNvSpPr>
          <p:nvPr>
            <p:ph idx="1"/>
          </p:nvPr>
        </p:nvSpPr>
        <p:spPr>
          <a:xfrm>
            <a:off x="838200" y="1825624"/>
            <a:ext cx="11673840" cy="6510655"/>
          </a:xfrm>
        </p:spPr>
        <p:txBody>
          <a:bodyPr/>
          <a:lstStyle/>
          <a:p>
            <a:r>
              <a:rPr lang="en-ZW" dirty="0" smtClean="0"/>
              <a:t>A team of two received training in Addis in June 2015.</a:t>
            </a:r>
          </a:p>
          <a:p>
            <a:r>
              <a:rPr lang="en-ZW" dirty="0" smtClean="0"/>
              <a:t>Active discussions and engagements during the training were quite motivating.</a:t>
            </a:r>
          </a:p>
          <a:p>
            <a:r>
              <a:rPr lang="en-ZW" dirty="0" smtClean="0"/>
              <a:t>The process remained new to the country  and there was therefore strong need for the two participants to make a good case for buy in back home. </a:t>
            </a:r>
          </a:p>
          <a:p>
            <a:r>
              <a:rPr lang="en-ZW" dirty="0" smtClean="0"/>
              <a:t>Started preparing a report for the trip and specifically the need for Zimbabwe to join the rest of the continent in the AGDI Process.</a:t>
            </a:r>
            <a:endParaRPr lang="en-ZW" dirty="0"/>
          </a:p>
        </p:txBody>
      </p:sp>
      <p:pic>
        <p:nvPicPr>
          <p:cNvPr id="6" name="Picture 4" descr="zimflagfl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583680" y="-137160"/>
            <a:ext cx="4724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0128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THE AGDI WORKPLAN</a:t>
            </a:r>
            <a:endParaRPr lang="en-ZW"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6347814"/>
              </p:ext>
            </p:extLst>
          </p:nvPr>
        </p:nvGraphicFramePr>
        <p:xfrm>
          <a:off x="553792" y="2147888"/>
          <a:ext cx="10148552" cy="4765231"/>
        </p:xfrm>
        <a:graphic>
          <a:graphicData uri="http://schemas.openxmlformats.org/drawingml/2006/table">
            <a:tbl>
              <a:tblPr firstRow="1" firstCol="1" bandRow="1">
                <a:tableStyleId>{5C22544A-7EE6-4342-B048-85BDC9FD1C3A}</a:tableStyleId>
              </a:tblPr>
              <a:tblGrid>
                <a:gridCol w="5040393"/>
                <a:gridCol w="5108159"/>
              </a:tblGrid>
              <a:tr h="876630">
                <a:tc>
                  <a:txBody>
                    <a:bodyPr/>
                    <a:lstStyle/>
                    <a:p>
                      <a:pPr>
                        <a:lnSpc>
                          <a:spcPct val="115000"/>
                        </a:lnSpc>
                        <a:spcAft>
                          <a:spcPts val="1000"/>
                        </a:spcAft>
                      </a:pPr>
                      <a:r>
                        <a:rPr lang="en-ZW" sz="1600" dirty="0">
                          <a:effectLst/>
                        </a:rPr>
                        <a:t>Phase 1   </a:t>
                      </a:r>
                      <a:endParaRPr lang="en-ZW" sz="1100" dirty="0">
                        <a:effectLst/>
                      </a:endParaRPr>
                    </a:p>
                    <a:p>
                      <a:pPr>
                        <a:lnSpc>
                          <a:spcPct val="115000"/>
                        </a:lnSpc>
                        <a:spcAft>
                          <a:spcPts val="1000"/>
                        </a:spcAft>
                      </a:pPr>
                      <a:r>
                        <a:rPr lang="en-ZW" sz="1600" dirty="0">
                          <a:effectLst/>
                        </a:rPr>
                        <a:t> </a:t>
                      </a:r>
                      <a:endParaRPr lang="en-ZW"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1600">
                          <a:effectLst/>
                        </a:rPr>
                        <a:t>Time Frame</a:t>
                      </a:r>
                      <a:endParaRPr lang="en-ZW"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9397">
                <a:tc>
                  <a:txBody>
                    <a:bodyPr/>
                    <a:lstStyle/>
                    <a:p>
                      <a:pPr marL="457200">
                        <a:lnSpc>
                          <a:spcPct val="115000"/>
                        </a:lnSpc>
                        <a:spcAft>
                          <a:spcPts val="1000"/>
                        </a:spcAft>
                      </a:pPr>
                      <a:r>
                        <a:rPr lang="en-ZW" sz="2000" dirty="0">
                          <a:effectLst/>
                        </a:rPr>
                        <a:t>Set up the  National Advisory Council </a:t>
                      </a:r>
                      <a:endParaRPr lang="en-ZW"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2000">
                          <a:effectLst/>
                        </a:rPr>
                        <a:t>28  August 2015</a:t>
                      </a:r>
                      <a:endParaRPr lang="en-ZW"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2452">
                <a:tc>
                  <a:txBody>
                    <a:bodyPr/>
                    <a:lstStyle/>
                    <a:p>
                      <a:pPr marL="457200">
                        <a:lnSpc>
                          <a:spcPct val="115000"/>
                        </a:lnSpc>
                        <a:spcAft>
                          <a:spcPts val="1000"/>
                        </a:spcAft>
                      </a:pPr>
                      <a:r>
                        <a:rPr lang="en-ZW" sz="2000">
                          <a:effectLst/>
                        </a:rPr>
                        <a:t>Draft terms of reference for the consultant </a:t>
                      </a:r>
                      <a:endParaRPr lang="en-ZW"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2000">
                          <a:effectLst/>
                        </a:rPr>
                        <a:t>28 August 2015</a:t>
                      </a:r>
                      <a:endParaRPr lang="en-ZW"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9397">
                <a:tc>
                  <a:txBody>
                    <a:bodyPr/>
                    <a:lstStyle/>
                    <a:p>
                      <a:pPr marL="457200">
                        <a:lnSpc>
                          <a:spcPct val="115000"/>
                        </a:lnSpc>
                        <a:spcAft>
                          <a:spcPts val="1000"/>
                        </a:spcAft>
                      </a:pPr>
                      <a:r>
                        <a:rPr lang="en-ZW" sz="2000" dirty="0">
                          <a:effectLst/>
                        </a:rPr>
                        <a:t>Advertising for </a:t>
                      </a:r>
                      <a:r>
                        <a:rPr lang="en-ZW" sz="2000" dirty="0" smtClean="0">
                          <a:effectLst/>
                        </a:rPr>
                        <a:t>consultancy </a:t>
                      </a:r>
                      <a:r>
                        <a:rPr lang="en-ZW" sz="2000" dirty="0">
                          <a:effectLst/>
                        </a:rPr>
                        <a:t>in the press</a:t>
                      </a:r>
                      <a:endParaRPr lang="en-ZW"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2000">
                          <a:effectLst/>
                        </a:rPr>
                        <a:t>11 September 2015</a:t>
                      </a:r>
                      <a:endParaRPr lang="en-ZW"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2452">
                <a:tc>
                  <a:txBody>
                    <a:bodyPr/>
                    <a:lstStyle/>
                    <a:p>
                      <a:pPr marL="457200">
                        <a:lnSpc>
                          <a:spcPct val="115000"/>
                        </a:lnSpc>
                        <a:spcAft>
                          <a:spcPts val="1000"/>
                        </a:spcAft>
                      </a:pPr>
                      <a:r>
                        <a:rPr lang="en-ZW" sz="2000" dirty="0">
                          <a:effectLst/>
                        </a:rPr>
                        <a:t>Selection of consultant and  </a:t>
                      </a:r>
                      <a:r>
                        <a:rPr lang="en-ZW" sz="2000" dirty="0" smtClean="0">
                          <a:effectLst/>
                        </a:rPr>
                        <a:t> </a:t>
                      </a:r>
                      <a:r>
                        <a:rPr lang="en-ZW" sz="2000" dirty="0">
                          <a:effectLst/>
                        </a:rPr>
                        <a:t>research assistants</a:t>
                      </a:r>
                      <a:endParaRPr lang="en-ZW"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2000">
                          <a:effectLst/>
                        </a:rPr>
                        <a:t>18 September 2015</a:t>
                      </a:r>
                      <a:endParaRPr lang="en-ZW"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9397">
                <a:tc>
                  <a:txBody>
                    <a:bodyPr/>
                    <a:lstStyle/>
                    <a:p>
                      <a:pPr marL="457200">
                        <a:lnSpc>
                          <a:spcPct val="115000"/>
                        </a:lnSpc>
                        <a:spcAft>
                          <a:spcPts val="1000"/>
                        </a:spcAft>
                      </a:pPr>
                      <a:r>
                        <a:rPr lang="en-ZW" sz="2000" dirty="0">
                          <a:effectLst/>
                        </a:rPr>
                        <a:t>Phase 2</a:t>
                      </a:r>
                      <a:endParaRPr lang="en-ZW"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2000">
                          <a:effectLst/>
                        </a:rPr>
                        <a:t> </a:t>
                      </a:r>
                      <a:endParaRPr lang="en-ZW"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85506">
                <a:tc>
                  <a:txBody>
                    <a:bodyPr/>
                    <a:lstStyle/>
                    <a:p>
                      <a:pPr marL="457200" algn="just">
                        <a:lnSpc>
                          <a:spcPct val="115000"/>
                        </a:lnSpc>
                        <a:spcAft>
                          <a:spcPts val="0"/>
                        </a:spcAft>
                      </a:pPr>
                      <a:r>
                        <a:rPr lang="en-ZW" sz="2000" dirty="0">
                          <a:effectLst/>
                        </a:rPr>
                        <a:t>Inception meeting by the Consultant(S) with MWAGCD and ZIMSTATS and NAC</a:t>
                      </a:r>
                    </a:p>
                    <a:p>
                      <a:pPr marL="457200" algn="just">
                        <a:lnSpc>
                          <a:spcPct val="115000"/>
                        </a:lnSpc>
                        <a:spcAft>
                          <a:spcPts val="1000"/>
                        </a:spcAft>
                      </a:pPr>
                      <a:r>
                        <a:rPr lang="en-ZW" sz="2000" dirty="0">
                          <a:effectLst/>
                        </a:rPr>
                        <a:t> </a:t>
                      </a:r>
                      <a:endParaRPr lang="en-ZW"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2000" dirty="0">
                          <a:effectLst/>
                        </a:rPr>
                        <a:t>23 September 2015</a:t>
                      </a:r>
                      <a:endParaRPr lang="en-ZW"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838200" y="16906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W" altLang="en-US" sz="18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WORK PLAN AND BUDGET FOR THE DEVELOPMENT OF THE ZIMBABWE AGDI REPORT</a:t>
            </a:r>
            <a:endParaRPr kumimoji="0" lang="en-ZW"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W" altLang="en-US" sz="16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Timeline</a:t>
            </a:r>
            <a:endParaRPr kumimoji="0" lang="en-ZW"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W"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6" name="Picture 4" descr="zimflagfl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214312"/>
            <a:ext cx="4724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6091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Work plan cont.</a:t>
            </a:r>
            <a:endParaRPr lang="en-ZW"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5734138"/>
              </p:ext>
            </p:extLst>
          </p:nvPr>
        </p:nvGraphicFramePr>
        <p:xfrm>
          <a:off x="642717" y="1390918"/>
          <a:ext cx="9686138" cy="881688"/>
        </p:xfrm>
        <a:graphic>
          <a:graphicData uri="http://schemas.openxmlformats.org/drawingml/2006/table">
            <a:tbl>
              <a:tblPr firstRow="1" firstCol="1" bandRow="1">
                <a:tableStyleId>{5C22544A-7EE6-4342-B048-85BDC9FD1C3A}</a:tableStyleId>
              </a:tblPr>
              <a:tblGrid>
                <a:gridCol w="4843069"/>
                <a:gridCol w="4843069"/>
              </a:tblGrid>
              <a:tr h="440844">
                <a:tc>
                  <a:txBody>
                    <a:bodyPr/>
                    <a:lstStyle/>
                    <a:p>
                      <a:pPr marL="457200" algn="just">
                        <a:lnSpc>
                          <a:spcPct val="115000"/>
                        </a:lnSpc>
                        <a:spcAft>
                          <a:spcPts val="1000"/>
                        </a:spcAft>
                      </a:pPr>
                      <a:r>
                        <a:rPr lang="en-ZW" sz="1600" dirty="0">
                          <a:effectLst/>
                        </a:rPr>
                        <a:t>Training of the National Advisory </a:t>
                      </a:r>
                      <a:r>
                        <a:rPr lang="en-ZW" sz="1600" dirty="0" smtClean="0">
                          <a:effectLst/>
                        </a:rPr>
                        <a:t>Panel </a:t>
                      </a:r>
                      <a:endParaRPr lang="en-ZW"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1600">
                          <a:effectLst/>
                        </a:rPr>
                        <a:t>28 September</a:t>
                      </a:r>
                      <a:endParaRPr lang="en-ZW"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0844">
                <a:tc>
                  <a:txBody>
                    <a:bodyPr/>
                    <a:lstStyle/>
                    <a:p>
                      <a:pPr marL="457200" algn="just">
                        <a:lnSpc>
                          <a:spcPct val="115000"/>
                        </a:lnSpc>
                        <a:spcAft>
                          <a:spcPts val="1000"/>
                        </a:spcAft>
                      </a:pPr>
                      <a:r>
                        <a:rPr lang="en-ZW" sz="1600" dirty="0">
                          <a:effectLst/>
                        </a:rPr>
                        <a:t>Inception report by consultancy </a:t>
                      </a:r>
                      <a:endParaRPr lang="en-ZW"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1600" dirty="0">
                          <a:effectLst/>
                        </a:rPr>
                        <a:t>1 October 2015</a:t>
                      </a:r>
                      <a:endParaRPr lang="en-ZW"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48752528"/>
              </p:ext>
            </p:extLst>
          </p:nvPr>
        </p:nvGraphicFramePr>
        <p:xfrm>
          <a:off x="618186" y="2330218"/>
          <a:ext cx="9710670" cy="3594063"/>
        </p:xfrm>
        <a:graphic>
          <a:graphicData uri="http://schemas.openxmlformats.org/drawingml/2006/table">
            <a:tbl>
              <a:tblPr firstRow="1" firstCol="1" bandRow="1">
                <a:tableStyleId>{5C22544A-7EE6-4342-B048-85BDC9FD1C3A}</a:tableStyleId>
              </a:tblPr>
              <a:tblGrid>
                <a:gridCol w="4816699"/>
                <a:gridCol w="4893971"/>
              </a:tblGrid>
              <a:tr h="326733">
                <a:tc>
                  <a:txBody>
                    <a:bodyPr/>
                    <a:lstStyle/>
                    <a:p>
                      <a:pPr>
                        <a:lnSpc>
                          <a:spcPct val="115000"/>
                        </a:lnSpc>
                        <a:spcAft>
                          <a:spcPts val="1000"/>
                        </a:spcAft>
                      </a:pPr>
                      <a:r>
                        <a:rPr lang="en-ZW" sz="1600" dirty="0">
                          <a:effectLst/>
                        </a:rPr>
                        <a:t>Phase 3 </a:t>
                      </a:r>
                      <a:endParaRPr lang="en-ZW"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1600">
                          <a:effectLst/>
                        </a:rPr>
                        <a:t> </a:t>
                      </a:r>
                      <a:endParaRPr lang="en-ZW"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6733">
                <a:tc>
                  <a:txBody>
                    <a:bodyPr/>
                    <a:lstStyle/>
                    <a:p>
                      <a:pPr marL="457200">
                        <a:lnSpc>
                          <a:spcPct val="115000"/>
                        </a:lnSpc>
                        <a:spcAft>
                          <a:spcPts val="1000"/>
                        </a:spcAft>
                      </a:pPr>
                      <a:r>
                        <a:rPr lang="en-ZW" sz="1600">
                          <a:effectLst/>
                        </a:rPr>
                        <a:t>Literature review </a:t>
                      </a:r>
                      <a:endParaRPr lang="en-ZW"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1600">
                          <a:effectLst/>
                        </a:rPr>
                        <a:t>2-5 October 2015</a:t>
                      </a:r>
                      <a:endParaRPr lang="en-ZW"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6733">
                <a:tc>
                  <a:txBody>
                    <a:bodyPr/>
                    <a:lstStyle/>
                    <a:p>
                      <a:pPr marL="457200">
                        <a:lnSpc>
                          <a:spcPct val="115000"/>
                        </a:lnSpc>
                        <a:spcAft>
                          <a:spcPts val="1000"/>
                        </a:spcAft>
                      </a:pPr>
                      <a:r>
                        <a:rPr lang="en-ZW" sz="1600">
                          <a:effectLst/>
                        </a:rPr>
                        <a:t>Data collection </a:t>
                      </a:r>
                      <a:endParaRPr lang="en-ZW"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1600" dirty="0">
                          <a:effectLst/>
                        </a:rPr>
                        <a:t>5-9 October 2015</a:t>
                      </a:r>
                      <a:endParaRPr lang="en-ZW"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6733">
                <a:tc>
                  <a:txBody>
                    <a:bodyPr/>
                    <a:lstStyle/>
                    <a:p>
                      <a:pPr marL="457200">
                        <a:lnSpc>
                          <a:spcPct val="115000"/>
                        </a:lnSpc>
                        <a:spcAft>
                          <a:spcPts val="1000"/>
                        </a:spcAft>
                      </a:pPr>
                      <a:r>
                        <a:rPr lang="en-ZW" sz="1600">
                          <a:effectLst/>
                        </a:rPr>
                        <a:t>Data  analysis </a:t>
                      </a:r>
                      <a:endParaRPr lang="en-ZW"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1600" dirty="0">
                          <a:effectLst/>
                        </a:rPr>
                        <a:t>10-14 October 2015</a:t>
                      </a:r>
                      <a:endParaRPr lang="en-ZW"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6733">
                <a:tc>
                  <a:txBody>
                    <a:bodyPr/>
                    <a:lstStyle/>
                    <a:p>
                      <a:pPr>
                        <a:lnSpc>
                          <a:spcPct val="115000"/>
                        </a:lnSpc>
                        <a:spcAft>
                          <a:spcPts val="1000"/>
                        </a:spcAft>
                      </a:pPr>
                      <a:r>
                        <a:rPr lang="en-ZW" sz="1600">
                          <a:effectLst/>
                        </a:rPr>
                        <a:t>Phase 4 </a:t>
                      </a:r>
                      <a:endParaRPr lang="en-ZW"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1600">
                          <a:effectLst/>
                        </a:rPr>
                        <a:t> </a:t>
                      </a:r>
                      <a:endParaRPr lang="en-ZW"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6733">
                <a:tc>
                  <a:txBody>
                    <a:bodyPr/>
                    <a:lstStyle/>
                    <a:p>
                      <a:pPr marL="457200">
                        <a:lnSpc>
                          <a:spcPct val="115000"/>
                        </a:lnSpc>
                        <a:spcAft>
                          <a:spcPts val="1000"/>
                        </a:spcAft>
                      </a:pPr>
                      <a:r>
                        <a:rPr lang="en-ZW" sz="1600">
                          <a:effectLst/>
                        </a:rPr>
                        <a:t>Report writing workshop </a:t>
                      </a:r>
                      <a:endParaRPr lang="en-ZW"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1600">
                          <a:effectLst/>
                        </a:rPr>
                        <a:t>19-21 October 2015</a:t>
                      </a:r>
                      <a:endParaRPr lang="en-ZW"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6733">
                <a:tc>
                  <a:txBody>
                    <a:bodyPr/>
                    <a:lstStyle/>
                    <a:p>
                      <a:pPr marL="457200">
                        <a:lnSpc>
                          <a:spcPct val="115000"/>
                        </a:lnSpc>
                        <a:spcAft>
                          <a:spcPts val="1000"/>
                        </a:spcAft>
                      </a:pPr>
                      <a:r>
                        <a:rPr lang="en-ZW" sz="1600">
                          <a:effectLst/>
                        </a:rPr>
                        <a:t>Validation workshop </a:t>
                      </a:r>
                      <a:endParaRPr lang="en-ZW"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1600">
                          <a:effectLst/>
                        </a:rPr>
                        <a:t>27 October 2015 </a:t>
                      </a:r>
                      <a:endParaRPr lang="en-ZW"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3466">
                <a:tc>
                  <a:txBody>
                    <a:bodyPr/>
                    <a:lstStyle/>
                    <a:p>
                      <a:pPr marL="457200">
                        <a:lnSpc>
                          <a:spcPct val="115000"/>
                        </a:lnSpc>
                        <a:spcAft>
                          <a:spcPts val="1000"/>
                        </a:spcAft>
                      </a:pPr>
                      <a:r>
                        <a:rPr lang="en-ZW" sz="1600">
                          <a:effectLst/>
                        </a:rPr>
                        <a:t>Incorporation of comments from the validation workshop and finalisation</a:t>
                      </a:r>
                      <a:endParaRPr lang="en-ZW"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1600">
                          <a:effectLst/>
                        </a:rPr>
                        <a:t>28 October -3November 2015</a:t>
                      </a:r>
                      <a:endParaRPr lang="en-ZW"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3466">
                <a:tc>
                  <a:txBody>
                    <a:bodyPr/>
                    <a:lstStyle/>
                    <a:p>
                      <a:pPr marL="457200">
                        <a:lnSpc>
                          <a:spcPct val="115000"/>
                        </a:lnSpc>
                        <a:spcAft>
                          <a:spcPts val="1000"/>
                        </a:spcAft>
                      </a:pPr>
                      <a:r>
                        <a:rPr lang="en-ZW" sz="1600">
                          <a:effectLst/>
                        </a:rPr>
                        <a:t>Submission of the Zimbabwe AGDI report to Economic Commission for Africa</a:t>
                      </a:r>
                      <a:endParaRPr lang="en-ZW"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W" sz="1600" dirty="0">
                          <a:effectLst/>
                        </a:rPr>
                        <a:t>4 November 2015</a:t>
                      </a:r>
                      <a:endParaRPr lang="en-ZW"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6" name="Picture 4" descr="zimflagfl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461760" y="-259080"/>
            <a:ext cx="4724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7219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893" y="0"/>
            <a:ext cx="10515600" cy="1325563"/>
          </a:xfrm>
        </p:spPr>
        <p:txBody>
          <a:bodyPr>
            <a:normAutofit/>
          </a:bodyPr>
          <a:lstStyle/>
          <a:p>
            <a:r>
              <a:rPr lang="en-ZW" sz="4000" dirty="0" smtClean="0"/>
              <a:t>CONSTITUTION AND TRAINING OF THE NATIONAL ADVISORY PANEL</a:t>
            </a:r>
            <a:endParaRPr lang="en-ZW" sz="4000" dirty="0"/>
          </a:p>
        </p:txBody>
      </p:sp>
      <p:sp>
        <p:nvSpPr>
          <p:cNvPr id="3" name="Content Placeholder 2"/>
          <p:cNvSpPr>
            <a:spLocks noGrp="1"/>
          </p:cNvSpPr>
          <p:nvPr>
            <p:ph idx="1"/>
          </p:nvPr>
        </p:nvSpPr>
        <p:spPr>
          <a:xfrm>
            <a:off x="477686" y="1133341"/>
            <a:ext cx="11102997" cy="5724659"/>
          </a:xfrm>
        </p:spPr>
        <p:txBody>
          <a:bodyPr>
            <a:normAutofit fontScale="92500" lnSpcReduction="20000"/>
          </a:bodyPr>
          <a:lstStyle/>
          <a:p>
            <a:r>
              <a:rPr lang="en-ZW" sz="2000" dirty="0" smtClean="0"/>
              <a:t>The Government of Zimbabwe's national gender machinery is comprises of the Ministry of women Affairs, Gender and Community development with the overall mandate of formulating, implementing and monitoring and evaluation of Gender Equality and Women Empowerment programmes</a:t>
            </a:r>
          </a:p>
          <a:p>
            <a:r>
              <a:rPr lang="en-ZW" sz="2000" dirty="0" smtClean="0"/>
              <a:t>Our first port of call was to look at various institutions  and </a:t>
            </a:r>
          </a:p>
          <a:p>
            <a:r>
              <a:rPr lang="en-ZW" sz="2000" b="1" dirty="0" smtClean="0"/>
              <a:t>The Inter- </a:t>
            </a:r>
            <a:r>
              <a:rPr lang="en-ZW" sz="2000" b="1" dirty="0"/>
              <a:t>M</a:t>
            </a:r>
            <a:r>
              <a:rPr lang="en-ZW" sz="2000" b="1" dirty="0" smtClean="0"/>
              <a:t>inisterial committee on state party reporting</a:t>
            </a:r>
          </a:p>
          <a:p>
            <a:endParaRPr lang="en-ZW" sz="2000" b="1" dirty="0" smtClean="0"/>
          </a:p>
          <a:p>
            <a:r>
              <a:rPr lang="en-ZW" sz="2000" b="1" dirty="0" smtClean="0"/>
              <a:t>Gender Focal persons at Director level </a:t>
            </a:r>
            <a:r>
              <a:rPr lang="en-ZW" sz="2000" dirty="0" smtClean="0"/>
              <a:t> in all sector ministries and Agencies to ensure the actualisation of gender provisions and commitments in the constitution, laws and policies.</a:t>
            </a:r>
          </a:p>
          <a:p>
            <a:endParaRPr lang="en-ZW" sz="2000" dirty="0" smtClean="0"/>
          </a:p>
          <a:p>
            <a:r>
              <a:rPr lang="en-ZW" sz="2000" b="1" dirty="0" smtClean="0"/>
              <a:t>The gender Results Group under the UNDAF</a:t>
            </a:r>
          </a:p>
          <a:p>
            <a:r>
              <a:rPr lang="en-ZW" sz="2000" b="1" dirty="0" smtClean="0"/>
              <a:t>The National Gender Statistics Committee</a:t>
            </a:r>
          </a:p>
          <a:p>
            <a:r>
              <a:rPr lang="en-ZW" sz="2000" b="1" dirty="0" smtClean="0"/>
              <a:t>The Zimbabwe Gender Commission</a:t>
            </a:r>
          </a:p>
          <a:p>
            <a:r>
              <a:rPr lang="en-ZW" sz="2000" b="1" dirty="0" smtClean="0"/>
              <a:t>Civil Society  Organisations</a:t>
            </a:r>
          </a:p>
          <a:p>
            <a:r>
              <a:rPr lang="en-ZW" sz="2000" dirty="0" smtClean="0"/>
              <a:t>The constitution of the national Advisory council was made easy by capitalising on the existence of this infrastructure.</a:t>
            </a:r>
          </a:p>
          <a:p>
            <a:pPr marL="0" indent="0">
              <a:buNone/>
            </a:pPr>
            <a:endParaRPr lang="en-ZW" sz="2000" dirty="0" smtClean="0"/>
          </a:p>
          <a:p>
            <a:endParaRPr lang="en-ZW" sz="2000" dirty="0" smtClean="0"/>
          </a:p>
          <a:p>
            <a:r>
              <a:rPr lang="en-ZW" sz="2000" dirty="0" smtClean="0"/>
              <a:t> We settled for gender  focal persons, representatives from civil society ,the Zimbabwe gender commission and the </a:t>
            </a:r>
            <a:r>
              <a:rPr lang="en-ZW" sz="1800" dirty="0" smtClean="0"/>
              <a:t>Un Gender Results Group </a:t>
            </a:r>
            <a:r>
              <a:rPr lang="en-ZW" sz="2000" dirty="0" smtClean="0"/>
              <a:t>which is represented by un women</a:t>
            </a:r>
            <a:endParaRPr lang="en-ZW" sz="2000" dirty="0"/>
          </a:p>
        </p:txBody>
      </p:sp>
    </p:spTree>
    <p:extLst>
      <p:ext uri="{BB962C8B-B14F-4D97-AF65-F5344CB8AC3E}">
        <p14:creationId xmlns:p14="http://schemas.microsoft.com/office/powerpoint/2010/main" val="55040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352" y="0"/>
            <a:ext cx="10515600" cy="854439"/>
          </a:xfrm>
        </p:spPr>
        <p:txBody>
          <a:bodyPr>
            <a:normAutofit/>
          </a:bodyPr>
          <a:lstStyle/>
          <a:p>
            <a:r>
              <a:rPr lang="en-ZW" sz="3200" dirty="0" smtClean="0"/>
              <a:t>Composition of the NATIONAL ADVISORY PANEL</a:t>
            </a:r>
            <a:endParaRPr lang="en-ZW"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3677439"/>
              </p:ext>
            </p:extLst>
          </p:nvPr>
        </p:nvGraphicFramePr>
        <p:xfrm>
          <a:off x="-1" y="1"/>
          <a:ext cx="11562735" cy="7758950"/>
        </p:xfrm>
        <a:graphic>
          <a:graphicData uri="http://schemas.openxmlformats.org/drawingml/2006/table">
            <a:tbl>
              <a:tblPr firstRow="1" firstCol="1" bandRow="1">
                <a:tableStyleId>{5C22544A-7EE6-4342-B048-85BDC9FD1C3A}</a:tableStyleId>
              </a:tblPr>
              <a:tblGrid>
                <a:gridCol w="3881103"/>
                <a:gridCol w="3826960"/>
                <a:gridCol w="1927336"/>
                <a:gridCol w="1927336"/>
              </a:tblGrid>
              <a:tr h="290266">
                <a:tc>
                  <a:txBody>
                    <a:bodyPr/>
                    <a:lstStyle/>
                    <a:p>
                      <a:pPr algn="just">
                        <a:lnSpc>
                          <a:spcPct val="107000"/>
                        </a:lnSpc>
                        <a:spcAft>
                          <a:spcPts val="800"/>
                        </a:spcAft>
                      </a:pPr>
                      <a:r>
                        <a:rPr lang="en-ZW" sz="2000" dirty="0">
                          <a:effectLst/>
                        </a:rPr>
                        <a:t>Role/Sector</a:t>
                      </a:r>
                      <a:endParaRPr lang="en-ZW"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a:txBody>
                    <a:bodyPr/>
                    <a:lstStyle/>
                    <a:p>
                      <a:pPr algn="just">
                        <a:lnSpc>
                          <a:spcPct val="107000"/>
                        </a:lnSpc>
                        <a:spcAft>
                          <a:spcPts val="800"/>
                        </a:spcAft>
                      </a:pPr>
                      <a:r>
                        <a:rPr lang="en-ZW" sz="2000" dirty="0" smtClean="0">
                          <a:effectLst/>
                          <a:latin typeface="Calibri" panose="020F0502020204030204" pitchFamily="34" charset="0"/>
                          <a:ea typeface="Calibri" panose="020F0502020204030204" pitchFamily="34" charset="0"/>
                          <a:cs typeface="Times New Roman" panose="02020603050405020304" pitchFamily="18" charset="0"/>
                        </a:rPr>
                        <a:t>INSTITUTION/ MINISTRY</a:t>
                      </a:r>
                      <a:endParaRPr lang="en-ZW"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smtClean="0">
                          <a:effectLst/>
                        </a:rPr>
                        <a:t>NUMBER</a:t>
                      </a:r>
                      <a:r>
                        <a:rPr lang="en-ZW" sz="1600" baseline="0" dirty="0" smtClean="0">
                          <a:effectLst/>
                        </a:rPr>
                        <a:t> OF REPRESENTATIVES</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a:txBody>
                    <a:bodyPr/>
                    <a:lstStyle/>
                    <a:p>
                      <a:pPr algn="just">
                        <a:lnSpc>
                          <a:spcPct val="107000"/>
                        </a:lnSpc>
                        <a:spcAft>
                          <a:spcPts val="800"/>
                        </a:spcAft>
                      </a:pPr>
                      <a:r>
                        <a:rPr lang="en-ZW" sz="1600" dirty="0">
                          <a:effectLst/>
                        </a:rPr>
                        <a:t>Policy Oversight</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a:txBody>
                    <a:bodyPr/>
                    <a:lstStyle/>
                    <a:p>
                      <a:pPr algn="just">
                        <a:lnSpc>
                          <a:spcPct val="107000"/>
                        </a:lnSpc>
                        <a:spcAft>
                          <a:spcPts val="800"/>
                        </a:spcAft>
                      </a:pPr>
                      <a:r>
                        <a:rPr lang="en-ZW" sz="1600" dirty="0">
                          <a:effectLst/>
                        </a:rPr>
                        <a:t>OPC</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a:txBody>
                    <a:bodyPr/>
                    <a:lstStyle/>
                    <a:p>
                      <a:pPr algn="just">
                        <a:lnSpc>
                          <a:spcPct val="107000"/>
                        </a:lnSpc>
                        <a:spcAft>
                          <a:spcPts val="800"/>
                        </a:spcAft>
                      </a:pPr>
                      <a:r>
                        <a:rPr lang="en-ZW" sz="1600" dirty="0">
                          <a:effectLst/>
                        </a:rPr>
                        <a:t>Coordination</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a:txBody>
                    <a:bodyPr/>
                    <a:lstStyle/>
                    <a:p>
                      <a:pPr algn="just">
                        <a:lnSpc>
                          <a:spcPct val="107000"/>
                        </a:lnSpc>
                        <a:spcAft>
                          <a:spcPts val="800"/>
                        </a:spcAft>
                      </a:pPr>
                      <a:r>
                        <a:rPr lang="en-ZW" sz="1600" dirty="0" smtClean="0">
                          <a:effectLst/>
                        </a:rPr>
                        <a:t>MWAGCD </a:t>
                      </a:r>
                      <a:r>
                        <a:rPr lang="en-ZW" sz="1600" baseline="0" dirty="0" smtClean="0">
                          <a:effectLst/>
                        </a:rPr>
                        <a:t> </a:t>
                      </a:r>
                    </a:p>
                    <a:p>
                      <a:pPr algn="just">
                        <a:lnSpc>
                          <a:spcPct val="107000"/>
                        </a:lnSpc>
                        <a:spcAft>
                          <a:spcPts val="800"/>
                        </a:spcAft>
                      </a:pPr>
                      <a:r>
                        <a:rPr lang="en-ZW" sz="1600" baseline="0" dirty="0" smtClean="0">
                          <a:effectLst/>
                          <a:latin typeface="Calibri" panose="020F0502020204030204" pitchFamily="34" charset="0"/>
                          <a:ea typeface="Calibri" panose="020F0502020204030204" pitchFamily="34" charset="0"/>
                          <a:cs typeface="Times New Roman" panose="02020603050405020304" pitchFamily="18" charset="0"/>
                        </a:rPr>
                        <a:t>Foreign Affairs</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rowSpan="4">
                  <a:txBody>
                    <a:bodyPr/>
                    <a:lstStyle/>
                    <a:p>
                      <a:pPr algn="just">
                        <a:lnSpc>
                          <a:spcPct val="107000"/>
                        </a:lnSpc>
                        <a:spcAft>
                          <a:spcPts val="800"/>
                        </a:spcAft>
                      </a:pPr>
                      <a:r>
                        <a:rPr lang="en-ZW" sz="1600" dirty="0">
                          <a:effectLst/>
                        </a:rPr>
                        <a:t>Social</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a:txBody>
                    <a:bodyPr/>
                    <a:lstStyle/>
                    <a:p>
                      <a:pPr algn="just">
                        <a:lnSpc>
                          <a:spcPct val="107000"/>
                        </a:lnSpc>
                        <a:spcAft>
                          <a:spcPts val="0"/>
                        </a:spcAft>
                      </a:pPr>
                      <a:r>
                        <a:rPr lang="en-ZW" sz="1600">
                          <a:effectLst/>
                        </a:rPr>
                        <a:t>Min of Local Government</a:t>
                      </a:r>
                      <a:endParaRPr lang="en-ZW" sz="160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0"/>
                        </a:spcAft>
                      </a:pPr>
                      <a:r>
                        <a:rPr lang="en-ZW" sz="1600">
                          <a:effectLst/>
                        </a:rPr>
                        <a:t>1</a:t>
                      </a:r>
                      <a:endParaRPr lang="en-ZW" sz="160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vMerge="1">
                  <a:txBody>
                    <a:bodyPr/>
                    <a:lstStyle/>
                    <a:p>
                      <a:endParaRPr lang="en-ZW"/>
                    </a:p>
                  </a:txBody>
                  <a:tcPr/>
                </a:tc>
                <a:tc>
                  <a:txBody>
                    <a:bodyPr/>
                    <a:lstStyle/>
                    <a:p>
                      <a:pPr algn="just">
                        <a:lnSpc>
                          <a:spcPct val="107000"/>
                        </a:lnSpc>
                        <a:spcAft>
                          <a:spcPts val="800"/>
                        </a:spcAft>
                      </a:pPr>
                      <a:r>
                        <a:rPr lang="en-ZW" sz="1600" dirty="0">
                          <a:effectLst/>
                        </a:rPr>
                        <a:t>Health </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a:effectLst/>
                        </a:rPr>
                        <a:t>1</a:t>
                      </a:r>
                      <a:endParaRPr lang="en-ZW" sz="160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vMerge="1">
                  <a:txBody>
                    <a:bodyPr/>
                    <a:lstStyle/>
                    <a:p>
                      <a:endParaRPr lang="en-ZW"/>
                    </a:p>
                  </a:txBody>
                  <a:tcPr/>
                </a:tc>
                <a:tc>
                  <a:txBody>
                    <a:bodyPr/>
                    <a:lstStyle/>
                    <a:p>
                      <a:pPr algn="just">
                        <a:lnSpc>
                          <a:spcPct val="107000"/>
                        </a:lnSpc>
                        <a:spcAft>
                          <a:spcPts val="800"/>
                        </a:spcAft>
                      </a:pPr>
                      <a:r>
                        <a:rPr lang="en-ZW" sz="1600" dirty="0">
                          <a:effectLst/>
                        </a:rPr>
                        <a:t>Social Welfare</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a:effectLst/>
                        </a:rPr>
                        <a:t>1</a:t>
                      </a:r>
                      <a:endParaRPr lang="en-ZW" sz="160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vMerge="1">
                  <a:txBody>
                    <a:bodyPr/>
                    <a:lstStyle/>
                    <a:p>
                      <a:endParaRPr lang="en-ZW"/>
                    </a:p>
                  </a:txBody>
                  <a:tcPr/>
                </a:tc>
                <a:tc>
                  <a:txBody>
                    <a:bodyPr/>
                    <a:lstStyle/>
                    <a:p>
                      <a:pPr algn="just">
                        <a:lnSpc>
                          <a:spcPct val="107000"/>
                        </a:lnSpc>
                        <a:spcAft>
                          <a:spcPts val="800"/>
                        </a:spcAft>
                      </a:pPr>
                      <a:r>
                        <a:rPr lang="en-ZW" sz="1600" dirty="0">
                          <a:effectLst/>
                        </a:rPr>
                        <a:t>Education</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a:effectLst/>
                        </a:rPr>
                        <a:t>1</a:t>
                      </a:r>
                      <a:endParaRPr lang="en-ZW" sz="160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rowSpan="5">
                  <a:txBody>
                    <a:bodyPr/>
                    <a:lstStyle/>
                    <a:p>
                      <a:pPr algn="just">
                        <a:lnSpc>
                          <a:spcPct val="107000"/>
                        </a:lnSpc>
                        <a:spcAft>
                          <a:spcPts val="800"/>
                        </a:spcAft>
                      </a:pPr>
                      <a:r>
                        <a:rPr lang="en-ZW" sz="1600" dirty="0">
                          <a:effectLst/>
                        </a:rPr>
                        <a:t>Economic</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a:txBody>
                    <a:bodyPr/>
                    <a:lstStyle/>
                    <a:p>
                      <a:pPr algn="just">
                        <a:lnSpc>
                          <a:spcPct val="107000"/>
                        </a:lnSpc>
                        <a:spcAft>
                          <a:spcPts val="800"/>
                        </a:spcAft>
                      </a:pPr>
                      <a:r>
                        <a:rPr lang="en-ZW" sz="1600" dirty="0">
                          <a:effectLst/>
                        </a:rPr>
                        <a:t>Mines</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a:effectLst/>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vMerge="1">
                  <a:txBody>
                    <a:bodyPr/>
                    <a:lstStyle/>
                    <a:p>
                      <a:endParaRPr lang="en-ZW"/>
                    </a:p>
                  </a:txBody>
                  <a:tcPr/>
                </a:tc>
                <a:tc>
                  <a:txBody>
                    <a:bodyPr/>
                    <a:lstStyle/>
                    <a:p>
                      <a:pPr algn="just">
                        <a:lnSpc>
                          <a:spcPct val="107000"/>
                        </a:lnSpc>
                        <a:spcAft>
                          <a:spcPts val="800"/>
                        </a:spcAft>
                      </a:pPr>
                      <a:r>
                        <a:rPr lang="en-ZW" sz="1600">
                          <a:effectLst/>
                        </a:rPr>
                        <a:t>Tourism </a:t>
                      </a:r>
                      <a:endParaRPr lang="en-ZW" sz="160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a:effectLst/>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vMerge="1">
                  <a:txBody>
                    <a:bodyPr/>
                    <a:lstStyle/>
                    <a:p>
                      <a:endParaRPr lang="en-ZW"/>
                    </a:p>
                  </a:txBody>
                  <a:tcPr/>
                </a:tc>
                <a:tc>
                  <a:txBody>
                    <a:bodyPr/>
                    <a:lstStyle/>
                    <a:p>
                      <a:pPr algn="just">
                        <a:lnSpc>
                          <a:spcPct val="107000"/>
                        </a:lnSpc>
                        <a:spcAft>
                          <a:spcPts val="800"/>
                        </a:spcAft>
                      </a:pPr>
                      <a:r>
                        <a:rPr lang="en-ZW" sz="1600" dirty="0">
                          <a:effectLst/>
                        </a:rPr>
                        <a:t>Industry and Trade</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a:effectLst/>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vMerge="1">
                  <a:txBody>
                    <a:bodyPr/>
                    <a:lstStyle/>
                    <a:p>
                      <a:endParaRPr lang="en-ZW"/>
                    </a:p>
                  </a:txBody>
                  <a:tcPr/>
                </a:tc>
                <a:tc>
                  <a:txBody>
                    <a:bodyPr/>
                    <a:lstStyle/>
                    <a:p>
                      <a:pPr algn="just">
                        <a:lnSpc>
                          <a:spcPct val="107000"/>
                        </a:lnSpc>
                        <a:spcAft>
                          <a:spcPts val="800"/>
                        </a:spcAft>
                      </a:pPr>
                      <a:r>
                        <a:rPr lang="en-ZW" sz="1600">
                          <a:effectLst/>
                        </a:rPr>
                        <a:t>Agriculture</a:t>
                      </a:r>
                      <a:endParaRPr lang="en-ZW" sz="160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a:effectLst/>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324037">
                <a:tc vMerge="1">
                  <a:txBody>
                    <a:bodyPr/>
                    <a:lstStyle/>
                    <a:p>
                      <a:endParaRPr lang="en-ZW"/>
                    </a:p>
                  </a:txBody>
                  <a:tcPr/>
                </a:tc>
                <a:tc>
                  <a:txBody>
                    <a:bodyPr/>
                    <a:lstStyle/>
                    <a:p>
                      <a:pPr algn="just">
                        <a:lnSpc>
                          <a:spcPct val="107000"/>
                        </a:lnSpc>
                        <a:spcAft>
                          <a:spcPts val="0"/>
                        </a:spcAft>
                      </a:pPr>
                      <a:r>
                        <a:rPr lang="en-ZW" sz="1600" dirty="0">
                          <a:effectLst/>
                        </a:rPr>
                        <a:t>Lands and </a:t>
                      </a:r>
                      <a:r>
                        <a:rPr lang="en-ZW" sz="1600" dirty="0" smtClean="0">
                          <a:effectLst/>
                        </a:rPr>
                        <a:t>resettlement</a:t>
                      </a:r>
                    </a:p>
                    <a:p>
                      <a:pPr algn="just">
                        <a:lnSpc>
                          <a:spcPct val="107000"/>
                        </a:lnSpc>
                        <a:spcAft>
                          <a:spcPts val="0"/>
                        </a:spcAft>
                      </a:pPr>
                      <a:r>
                        <a:rPr lang="en-ZW" sz="1600" dirty="0" smtClean="0">
                          <a:effectLst/>
                          <a:latin typeface="Calibri" panose="020F0502020204030204" pitchFamily="34" charset="0"/>
                          <a:ea typeface="Calibri" panose="020F0502020204030204" pitchFamily="34" charset="0"/>
                          <a:cs typeface="Times New Roman" panose="02020603050405020304" pitchFamily="18" charset="0"/>
                        </a:rPr>
                        <a:t>Small to media enterprises</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0"/>
                        </a:spcAft>
                      </a:pPr>
                      <a:r>
                        <a:rPr lang="en-ZW" sz="1600" dirty="0">
                          <a:effectLst/>
                        </a:rPr>
                        <a:t>1</a:t>
                      </a:r>
                    </a:p>
                    <a:p>
                      <a:pPr algn="just">
                        <a:lnSpc>
                          <a:spcPct val="107000"/>
                        </a:lnSpc>
                        <a:spcAft>
                          <a:spcPts val="0"/>
                        </a:spcAft>
                      </a:pPr>
                      <a:r>
                        <a:rPr lang="en-ZW" sz="1600" dirty="0">
                          <a:effectLst/>
                        </a:rPr>
                        <a:t> </a:t>
                      </a:r>
                      <a:r>
                        <a:rPr lang="en-ZW" sz="1600" dirty="0" smtClean="0">
                          <a:effectLst/>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rowSpan="10">
                  <a:txBody>
                    <a:bodyPr/>
                    <a:lstStyle/>
                    <a:p>
                      <a:pPr algn="just">
                        <a:lnSpc>
                          <a:spcPct val="107000"/>
                        </a:lnSpc>
                        <a:spcAft>
                          <a:spcPts val="800"/>
                        </a:spcAft>
                      </a:pPr>
                      <a:r>
                        <a:rPr lang="en-ZW" sz="1600" dirty="0">
                          <a:effectLst/>
                        </a:rPr>
                        <a:t>Cross cutting</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a:txBody>
                    <a:bodyPr/>
                    <a:lstStyle/>
                    <a:p>
                      <a:pPr algn="just">
                        <a:lnSpc>
                          <a:spcPct val="107000"/>
                        </a:lnSpc>
                        <a:spcAft>
                          <a:spcPts val="800"/>
                        </a:spcAft>
                      </a:pPr>
                      <a:r>
                        <a:rPr lang="en-ZW" sz="1600" dirty="0">
                          <a:effectLst/>
                        </a:rPr>
                        <a:t>Water</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a:effectLst/>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vMerge="1">
                  <a:txBody>
                    <a:bodyPr/>
                    <a:lstStyle/>
                    <a:p>
                      <a:endParaRPr lang="en-ZW"/>
                    </a:p>
                  </a:txBody>
                  <a:tcPr/>
                </a:tc>
                <a:tc>
                  <a:txBody>
                    <a:bodyPr/>
                    <a:lstStyle/>
                    <a:p>
                      <a:pPr algn="just">
                        <a:lnSpc>
                          <a:spcPct val="107000"/>
                        </a:lnSpc>
                        <a:spcAft>
                          <a:spcPts val="800"/>
                        </a:spcAft>
                      </a:pPr>
                      <a:r>
                        <a:rPr lang="en-ZW" sz="1600" dirty="0">
                          <a:effectLst/>
                        </a:rPr>
                        <a:t>Infrastructure</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a:effectLst/>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vMerge="1">
                  <a:txBody>
                    <a:bodyPr/>
                    <a:lstStyle/>
                    <a:p>
                      <a:endParaRPr lang="en-ZW"/>
                    </a:p>
                  </a:txBody>
                  <a:tcPr/>
                </a:tc>
                <a:tc>
                  <a:txBody>
                    <a:bodyPr/>
                    <a:lstStyle/>
                    <a:p>
                      <a:pPr algn="just">
                        <a:lnSpc>
                          <a:spcPct val="107000"/>
                        </a:lnSpc>
                        <a:spcAft>
                          <a:spcPts val="800"/>
                        </a:spcAft>
                      </a:pPr>
                      <a:r>
                        <a:rPr lang="en-ZW" sz="1600" dirty="0">
                          <a:effectLst/>
                        </a:rPr>
                        <a:t>Energy</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a:effectLst/>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130461">
                <a:tc vMerge="1">
                  <a:txBody>
                    <a:bodyPr/>
                    <a:lstStyle/>
                    <a:p>
                      <a:endParaRPr lang="en-ZW"/>
                    </a:p>
                  </a:txBody>
                  <a:tcPr/>
                </a:tc>
                <a:tc>
                  <a:txBody>
                    <a:bodyPr/>
                    <a:lstStyle/>
                    <a:p>
                      <a:pPr algn="just">
                        <a:lnSpc>
                          <a:spcPct val="107000"/>
                        </a:lnSpc>
                        <a:spcAft>
                          <a:spcPts val="800"/>
                        </a:spcAft>
                      </a:pPr>
                      <a:r>
                        <a:rPr lang="en-ZW" sz="1600" dirty="0">
                          <a:effectLst/>
                        </a:rPr>
                        <a:t>Justice</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a:txBody>
                    <a:bodyPr/>
                    <a:lstStyle/>
                    <a:p>
                      <a:pPr algn="just">
                        <a:lnSpc>
                          <a:spcPct val="107000"/>
                        </a:lnSpc>
                        <a:spcAft>
                          <a:spcPts val="800"/>
                        </a:spcAft>
                      </a:pPr>
                      <a:r>
                        <a:rPr lang="en-ZW" sz="1600" dirty="0">
                          <a:effectLst/>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rowSpan="2">
                  <a:txBody>
                    <a:bodyPr/>
                    <a:lstStyle/>
                    <a:p>
                      <a:pPr algn="just">
                        <a:lnSpc>
                          <a:spcPct val="107000"/>
                        </a:lnSpc>
                        <a:spcAft>
                          <a:spcPts val="800"/>
                        </a:spcAft>
                      </a:pP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r>
              <a:tr h="248222">
                <a:tc vMerge="1">
                  <a:txBody>
                    <a:bodyPr/>
                    <a:lstStyle/>
                    <a:p>
                      <a:endParaRPr lang="en-US"/>
                    </a:p>
                  </a:txBody>
                  <a:tcPr/>
                </a:tc>
                <a:tc rowSpan="2">
                  <a:txBody>
                    <a:bodyPr/>
                    <a:lstStyle/>
                    <a:p>
                      <a:pPr algn="just">
                        <a:lnSpc>
                          <a:spcPct val="107000"/>
                        </a:lnSpc>
                        <a:spcAft>
                          <a:spcPts val="800"/>
                        </a:spcAft>
                      </a:pPr>
                      <a:r>
                        <a:rPr lang="en-ZW" sz="1600" dirty="0" smtClean="0">
                          <a:effectLst/>
                          <a:latin typeface="Calibri" panose="020F0502020204030204" pitchFamily="34" charset="0"/>
                          <a:ea typeface="Calibri" panose="020F0502020204030204" pitchFamily="34" charset="0"/>
                          <a:cs typeface="Times New Roman" panose="02020603050405020304" pitchFamily="18" charset="0"/>
                        </a:rPr>
                        <a:t>Home Affairs</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a:txBody>
                    <a:bodyPr/>
                    <a:lstStyle/>
                    <a:p>
                      <a:pPr algn="just">
                        <a:lnSpc>
                          <a:spcPct val="107000"/>
                        </a:lnSpc>
                        <a:spcAft>
                          <a:spcPts val="800"/>
                        </a:spcAft>
                      </a:pPr>
                      <a:r>
                        <a:rPr lang="en-ZW" sz="1600" dirty="0" smtClean="0">
                          <a:effectLst/>
                          <a:latin typeface="Calibri" panose="020F0502020204030204" pitchFamily="34" charset="0"/>
                          <a:ea typeface="Calibri" panose="020F0502020204030204" pitchFamily="34" charset="0"/>
                          <a:cs typeface="Times New Roman" panose="02020603050405020304" pitchFamily="18" charset="0"/>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vMerge="1">
                  <a:txBody>
                    <a:bodyPr/>
                    <a:lstStyle/>
                    <a:p>
                      <a:endParaRPr lang="en-US"/>
                    </a:p>
                  </a:txBody>
                  <a:tcPr/>
                </a:tc>
              </a:tr>
              <a:tr h="0">
                <a:tc vMerge="1">
                  <a:txBody>
                    <a:bodyPr/>
                    <a:lstStyle/>
                    <a:p>
                      <a:endParaRPr lang="en-US"/>
                    </a:p>
                  </a:txBody>
                  <a:tcPr/>
                </a:tc>
                <a:tc vMerge="1">
                  <a:txBody>
                    <a:bodyPr/>
                    <a:lstStyle/>
                    <a:p>
                      <a:endParaRPr lang="en-US"/>
                    </a:p>
                  </a:txBody>
                  <a:tcPr/>
                </a:tc>
                <a:tc rowSpan="2">
                  <a:txBody>
                    <a:bodyPr/>
                    <a:lstStyle/>
                    <a:p>
                      <a:pPr algn="just">
                        <a:lnSpc>
                          <a:spcPct val="107000"/>
                        </a:lnSpc>
                        <a:spcAft>
                          <a:spcPts val="800"/>
                        </a:spcAft>
                      </a:pPr>
                      <a:r>
                        <a:rPr lang="en-ZW" sz="1600" dirty="0" smtClean="0">
                          <a:effectLst/>
                          <a:latin typeface="Calibri" panose="020F0502020204030204" pitchFamily="34" charset="0"/>
                          <a:ea typeface="Calibri" panose="020F0502020204030204" pitchFamily="34" charset="0"/>
                          <a:cs typeface="Times New Roman" panose="02020603050405020304" pitchFamily="18" charset="0"/>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rowSpan="2">
                  <a:txBody>
                    <a:bodyPr/>
                    <a:lstStyle/>
                    <a:p>
                      <a:pPr algn="just">
                        <a:lnSpc>
                          <a:spcPct val="107000"/>
                        </a:lnSpc>
                        <a:spcAft>
                          <a:spcPts val="800"/>
                        </a:spcAft>
                      </a:pP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r>
              <a:tr h="130461">
                <a:tc vMerge="1">
                  <a:txBody>
                    <a:bodyPr/>
                    <a:lstStyle/>
                    <a:p>
                      <a:endParaRPr lang="en-US"/>
                    </a:p>
                  </a:txBody>
                  <a:tcPr/>
                </a:tc>
                <a:tc>
                  <a:txBody>
                    <a:bodyPr/>
                    <a:lstStyle/>
                    <a:p>
                      <a:pPr algn="just">
                        <a:lnSpc>
                          <a:spcPct val="107000"/>
                        </a:lnSpc>
                        <a:spcAft>
                          <a:spcPts val="800"/>
                        </a:spcAft>
                      </a:pPr>
                      <a:r>
                        <a:rPr lang="en-ZW" sz="1600" dirty="0" smtClean="0">
                          <a:effectLst/>
                          <a:latin typeface="Calibri" panose="020F0502020204030204" pitchFamily="34" charset="0"/>
                          <a:ea typeface="Calibri" panose="020F0502020204030204" pitchFamily="34" charset="0"/>
                          <a:cs typeface="Times New Roman" panose="02020603050405020304" pitchFamily="18" charset="0"/>
                        </a:rPr>
                        <a:t>Gender Commission</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vMerge="1">
                  <a:txBody>
                    <a:bodyPr/>
                    <a:lstStyle/>
                    <a:p>
                      <a:endParaRPr lang="en-US"/>
                    </a:p>
                  </a:txBody>
                  <a:tcPr/>
                </a:tc>
                <a:tc vMerge="1">
                  <a:txBody>
                    <a:bodyPr/>
                    <a:lstStyle/>
                    <a:p>
                      <a:endParaRPr lang="en-US"/>
                    </a:p>
                  </a:txBody>
                  <a:tcPr/>
                </a:tc>
              </a:tr>
              <a:tr h="232190">
                <a:tc vMerge="1">
                  <a:txBody>
                    <a:bodyPr/>
                    <a:lstStyle/>
                    <a:p>
                      <a:endParaRPr lang="en-ZW"/>
                    </a:p>
                  </a:txBody>
                  <a:tcPr/>
                </a:tc>
                <a:tc>
                  <a:txBody>
                    <a:bodyPr/>
                    <a:lstStyle/>
                    <a:p>
                      <a:pPr algn="just">
                        <a:lnSpc>
                          <a:spcPct val="107000"/>
                        </a:lnSpc>
                        <a:spcAft>
                          <a:spcPts val="800"/>
                        </a:spcAft>
                      </a:pPr>
                      <a:r>
                        <a:rPr lang="en-ZW" sz="1600" dirty="0">
                          <a:effectLst/>
                        </a:rPr>
                        <a:t>Economic Planning</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a:effectLst/>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vMerge="1">
                  <a:txBody>
                    <a:bodyPr/>
                    <a:lstStyle/>
                    <a:p>
                      <a:endParaRPr lang="en-ZW"/>
                    </a:p>
                  </a:txBody>
                  <a:tcPr/>
                </a:tc>
                <a:tc>
                  <a:txBody>
                    <a:bodyPr/>
                    <a:lstStyle/>
                    <a:p>
                      <a:pPr algn="just">
                        <a:lnSpc>
                          <a:spcPct val="107000"/>
                        </a:lnSpc>
                        <a:spcAft>
                          <a:spcPts val="800"/>
                        </a:spcAft>
                      </a:pPr>
                      <a:r>
                        <a:rPr lang="en-ZW" sz="1600">
                          <a:effectLst/>
                        </a:rPr>
                        <a:t>Finance</a:t>
                      </a:r>
                      <a:endParaRPr lang="en-ZW" sz="160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a:effectLst/>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vMerge="1">
                  <a:txBody>
                    <a:bodyPr/>
                    <a:lstStyle/>
                    <a:p>
                      <a:endParaRPr lang="en-ZW"/>
                    </a:p>
                  </a:txBody>
                  <a:tcPr/>
                </a:tc>
                <a:tc>
                  <a:txBody>
                    <a:bodyPr/>
                    <a:lstStyle/>
                    <a:p>
                      <a:pPr algn="just">
                        <a:lnSpc>
                          <a:spcPct val="107000"/>
                        </a:lnSpc>
                        <a:spcAft>
                          <a:spcPts val="800"/>
                        </a:spcAft>
                      </a:pPr>
                      <a:r>
                        <a:rPr lang="en-ZW" sz="1600">
                          <a:effectLst/>
                        </a:rPr>
                        <a:t>ZimStat</a:t>
                      </a:r>
                      <a:endParaRPr lang="en-ZW" sz="160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a:effectLst/>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rowSpan="4">
                  <a:txBody>
                    <a:bodyPr/>
                    <a:lstStyle/>
                    <a:p>
                      <a:pPr algn="just">
                        <a:lnSpc>
                          <a:spcPct val="107000"/>
                        </a:lnSpc>
                        <a:spcAft>
                          <a:spcPts val="800"/>
                        </a:spcAft>
                      </a:pPr>
                      <a:r>
                        <a:rPr lang="en-ZW" sz="1600">
                          <a:effectLst/>
                        </a:rPr>
                        <a:t>Technical and Financial support</a:t>
                      </a:r>
                    </a:p>
                    <a:p>
                      <a:pPr algn="just">
                        <a:lnSpc>
                          <a:spcPct val="107000"/>
                        </a:lnSpc>
                        <a:spcAft>
                          <a:spcPts val="800"/>
                        </a:spcAft>
                      </a:pPr>
                      <a:r>
                        <a:rPr lang="en-ZW" sz="1600">
                          <a:effectLst/>
                        </a:rPr>
                        <a:t> </a:t>
                      </a:r>
                      <a:endParaRPr lang="en-ZW" sz="160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a:txBody>
                    <a:bodyPr/>
                    <a:lstStyle/>
                    <a:p>
                      <a:pPr algn="just">
                        <a:lnSpc>
                          <a:spcPct val="107000"/>
                        </a:lnSpc>
                        <a:spcAft>
                          <a:spcPts val="800"/>
                        </a:spcAft>
                      </a:pPr>
                      <a:r>
                        <a:rPr lang="en-ZW" sz="1600">
                          <a:effectLst/>
                        </a:rPr>
                        <a:t>UN Women</a:t>
                      </a:r>
                      <a:endParaRPr lang="en-ZW" sz="160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a:effectLst/>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vMerge="1">
                  <a:txBody>
                    <a:bodyPr/>
                    <a:lstStyle/>
                    <a:p>
                      <a:endParaRPr lang="en-ZW"/>
                    </a:p>
                  </a:txBody>
                  <a:tcPr/>
                </a:tc>
                <a:tc>
                  <a:txBody>
                    <a:bodyPr/>
                    <a:lstStyle/>
                    <a:p>
                      <a:pPr algn="just">
                        <a:lnSpc>
                          <a:spcPct val="107000"/>
                        </a:lnSpc>
                        <a:spcAft>
                          <a:spcPts val="800"/>
                        </a:spcAft>
                      </a:pPr>
                      <a:r>
                        <a:rPr lang="en-ZW" sz="1600">
                          <a:effectLst/>
                        </a:rPr>
                        <a:t>UNDP</a:t>
                      </a:r>
                      <a:endParaRPr lang="en-ZW" sz="160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a:effectLst/>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62806">
                <a:tc vMerge="1">
                  <a:txBody>
                    <a:bodyPr/>
                    <a:lstStyle/>
                    <a:p>
                      <a:endParaRPr lang="en-ZW"/>
                    </a:p>
                  </a:txBody>
                  <a:tcPr/>
                </a:tc>
                <a:tc>
                  <a:txBody>
                    <a:bodyPr/>
                    <a:lstStyle/>
                    <a:p>
                      <a:pPr algn="just">
                        <a:lnSpc>
                          <a:spcPct val="107000"/>
                        </a:lnSpc>
                        <a:spcAft>
                          <a:spcPts val="800"/>
                        </a:spcAft>
                      </a:pPr>
                      <a:r>
                        <a:rPr lang="en-ZW" sz="1600" dirty="0">
                          <a:effectLst/>
                        </a:rPr>
                        <a:t> </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a:effectLst/>
                        </a:rPr>
                        <a:t> </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vMerge="1">
                  <a:txBody>
                    <a:bodyPr/>
                    <a:lstStyle/>
                    <a:p>
                      <a:endParaRPr lang="en-ZW"/>
                    </a:p>
                  </a:txBody>
                  <a:tcPr/>
                </a:tc>
                <a:tc>
                  <a:txBody>
                    <a:bodyPr/>
                    <a:lstStyle/>
                    <a:p>
                      <a:pPr algn="just">
                        <a:lnSpc>
                          <a:spcPct val="107000"/>
                        </a:lnSpc>
                        <a:spcAft>
                          <a:spcPts val="800"/>
                        </a:spcAft>
                      </a:pPr>
                      <a:r>
                        <a:rPr lang="en-ZW" sz="1600" dirty="0">
                          <a:effectLst/>
                        </a:rPr>
                        <a:t> </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a:effectLst/>
                        </a:rPr>
                        <a:t> </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a:txBody>
                    <a:bodyPr/>
                    <a:lstStyle/>
                    <a:p>
                      <a:pPr algn="just">
                        <a:lnSpc>
                          <a:spcPct val="107000"/>
                        </a:lnSpc>
                        <a:spcAft>
                          <a:spcPts val="800"/>
                        </a:spcAft>
                      </a:pPr>
                      <a:r>
                        <a:rPr lang="en-ZW" sz="1600">
                          <a:effectLst/>
                        </a:rPr>
                        <a:t>CSOs</a:t>
                      </a:r>
                      <a:endParaRPr lang="en-ZW" sz="160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a:txBody>
                    <a:bodyPr/>
                    <a:lstStyle/>
                    <a:p>
                      <a:pPr algn="just">
                        <a:lnSpc>
                          <a:spcPct val="107000"/>
                        </a:lnSpc>
                        <a:spcAft>
                          <a:spcPts val="800"/>
                        </a:spcAft>
                      </a:pPr>
                      <a:r>
                        <a:rPr lang="en-ZW" sz="1600" dirty="0" smtClean="0">
                          <a:effectLst/>
                          <a:latin typeface="+mn-lt"/>
                          <a:ea typeface="+mn-ea"/>
                          <a:cs typeface="+mn-cs"/>
                        </a:rPr>
                        <a:t>Women’s Coalition</a:t>
                      </a:r>
                      <a:r>
                        <a:rPr lang="en-ZW" sz="1600" baseline="0" dirty="0" smtClean="0">
                          <a:effectLst/>
                          <a:latin typeface="+mn-lt"/>
                          <a:ea typeface="+mn-ea"/>
                          <a:cs typeface="+mn-cs"/>
                        </a:rPr>
                        <a:t> of Zimbabwe</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a:effectLst/>
                        </a:rPr>
                        <a:t>1</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r h="232190">
                <a:tc>
                  <a:txBody>
                    <a:bodyPr/>
                    <a:lstStyle/>
                    <a:p>
                      <a:pPr algn="just">
                        <a:lnSpc>
                          <a:spcPct val="107000"/>
                        </a:lnSpc>
                        <a:spcAft>
                          <a:spcPts val="800"/>
                        </a:spcAft>
                      </a:pPr>
                      <a:r>
                        <a:rPr lang="en-ZW" sz="1600" dirty="0">
                          <a:effectLst/>
                        </a:rPr>
                        <a:t>Total Expected</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a:txBody>
                    <a:bodyPr/>
                    <a:lstStyle/>
                    <a:p>
                      <a:pPr algn="just">
                        <a:lnSpc>
                          <a:spcPct val="107000"/>
                        </a:lnSpc>
                        <a:spcAft>
                          <a:spcPts val="800"/>
                        </a:spcAft>
                      </a:pPr>
                      <a:r>
                        <a:rPr lang="en-ZW" sz="1600">
                          <a:effectLst/>
                        </a:rPr>
                        <a:t> </a:t>
                      </a:r>
                      <a:endParaRPr lang="en-ZW" sz="160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gridSpan="2">
                  <a:txBody>
                    <a:bodyPr/>
                    <a:lstStyle/>
                    <a:p>
                      <a:pPr algn="just">
                        <a:lnSpc>
                          <a:spcPct val="107000"/>
                        </a:lnSpc>
                        <a:spcAft>
                          <a:spcPts val="800"/>
                        </a:spcAft>
                      </a:pPr>
                      <a:r>
                        <a:rPr lang="en-ZW" sz="1600" dirty="0">
                          <a:effectLst/>
                        </a:rPr>
                        <a:t>25</a:t>
                      </a:r>
                      <a:endParaRPr lang="en-ZW"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81" marR="63981" marT="0" marB="0"/>
                </a:tc>
                <a:tc hMerge="1">
                  <a:txBody>
                    <a:bodyPr/>
                    <a:lstStyle/>
                    <a:p>
                      <a:endParaRPr lang="en-US"/>
                    </a:p>
                  </a:txBody>
                  <a:tcPr/>
                </a:tc>
              </a:tr>
            </a:tbl>
          </a:graphicData>
        </a:graphic>
      </p:graphicFrame>
    </p:spTree>
    <p:extLst>
      <p:ext uri="{BB962C8B-B14F-4D97-AF65-F5344CB8AC3E}">
        <p14:creationId xmlns:p14="http://schemas.microsoft.com/office/powerpoint/2010/main" val="2801405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W" dirty="0" smtClean="0"/>
              <a:t/>
            </a:r>
            <a:br>
              <a:rPr lang="en-ZW" dirty="0" smtClean="0"/>
            </a:br>
            <a:r>
              <a:rPr lang="en-ZW" dirty="0" smtClean="0"/>
              <a:t/>
            </a:r>
            <a:br>
              <a:rPr lang="en-ZW" dirty="0" smtClean="0"/>
            </a:br>
            <a:r>
              <a:rPr lang="en-ZW" dirty="0"/>
              <a:t/>
            </a:r>
            <a:br>
              <a:rPr lang="en-ZW" dirty="0"/>
            </a:br>
            <a:r>
              <a:rPr lang="en-ZW" dirty="0" smtClean="0"/>
              <a:t/>
            </a:r>
            <a:br>
              <a:rPr lang="en-ZW" dirty="0" smtClean="0"/>
            </a:br>
            <a:r>
              <a:rPr lang="en-ZW" dirty="0"/>
              <a:t/>
            </a:r>
            <a:br>
              <a:rPr lang="en-ZW" dirty="0"/>
            </a:br>
            <a:r>
              <a:rPr lang="en-ZW" dirty="0" smtClean="0"/>
              <a:t>TERMS OF REFERENCE OF THE NAP</a:t>
            </a:r>
            <a:endParaRPr lang="en-ZW" dirty="0"/>
          </a:p>
        </p:txBody>
      </p:sp>
      <p:sp>
        <p:nvSpPr>
          <p:cNvPr id="3" name="Content Placeholder 2"/>
          <p:cNvSpPr>
            <a:spLocks noGrp="1"/>
          </p:cNvSpPr>
          <p:nvPr>
            <p:ph idx="1"/>
          </p:nvPr>
        </p:nvSpPr>
        <p:spPr>
          <a:xfrm>
            <a:off x="632138" y="1168801"/>
            <a:ext cx="10515600" cy="5566849"/>
          </a:xfrm>
        </p:spPr>
        <p:txBody>
          <a:bodyPr>
            <a:noAutofit/>
          </a:bodyPr>
          <a:lstStyle/>
          <a:p>
            <a:endParaRPr lang="en-ZW" sz="1800" dirty="0"/>
          </a:p>
          <a:p>
            <a:pPr lvl="0"/>
            <a:endParaRPr lang="en-US" sz="1800" dirty="0" smtClean="0"/>
          </a:p>
          <a:p>
            <a:pPr lvl="0"/>
            <a:endParaRPr lang="en-US" sz="1800" dirty="0"/>
          </a:p>
          <a:p>
            <a:pPr lvl="0"/>
            <a:endParaRPr lang="en-US" sz="1800" dirty="0" smtClean="0"/>
          </a:p>
          <a:p>
            <a:pPr lvl="0"/>
            <a:r>
              <a:rPr lang="en-US" sz="1800" dirty="0" smtClean="0"/>
              <a:t>To </a:t>
            </a:r>
            <a:r>
              <a:rPr lang="en-US" sz="1800" dirty="0"/>
              <a:t>support the consultant and the research team by availing  the relevant data as it relates to their sector to the national AGDI team;</a:t>
            </a:r>
            <a:r>
              <a:rPr lang="en-US" sz="1800" b="1" dirty="0"/>
              <a:t> </a:t>
            </a:r>
            <a:endParaRPr lang="en-ZW" sz="1800" dirty="0"/>
          </a:p>
          <a:p>
            <a:pPr lvl="0"/>
            <a:r>
              <a:rPr lang="en-US" sz="1800" dirty="0"/>
              <a:t>Nominating a focal person who will be working with the national AGDI </a:t>
            </a:r>
            <a:r>
              <a:rPr lang="en-US" sz="1800" dirty="0" smtClean="0"/>
              <a:t> research team</a:t>
            </a:r>
            <a:r>
              <a:rPr lang="en-US" sz="1800" dirty="0"/>
              <a:t>; </a:t>
            </a:r>
            <a:endParaRPr lang="en-ZW" sz="1800" dirty="0"/>
          </a:p>
          <a:p>
            <a:pPr lvl="0"/>
            <a:r>
              <a:rPr lang="en-US" sz="1800" dirty="0"/>
              <a:t>Approving the data collection methodology designed by the national </a:t>
            </a:r>
            <a:r>
              <a:rPr lang="en-US" sz="1800" dirty="0" smtClean="0"/>
              <a:t>AGDI research team and consultant;</a:t>
            </a:r>
            <a:r>
              <a:rPr lang="en-US" sz="1800" b="1" dirty="0" smtClean="0"/>
              <a:t> </a:t>
            </a:r>
            <a:endParaRPr lang="en-ZW" sz="1800" dirty="0"/>
          </a:p>
          <a:p>
            <a:pPr lvl="0"/>
            <a:r>
              <a:rPr lang="en-US" sz="1800" dirty="0"/>
              <a:t>Ensure the national data that is accurate and of high quality.</a:t>
            </a:r>
            <a:r>
              <a:rPr lang="en-US" sz="1800" b="1" dirty="0"/>
              <a:t> </a:t>
            </a:r>
            <a:endParaRPr lang="en-ZW" sz="1800" dirty="0"/>
          </a:p>
          <a:p>
            <a:r>
              <a:rPr lang="en-US" sz="1800" b="1" dirty="0"/>
              <a:t>Responsibilities of each member of the NAP</a:t>
            </a:r>
            <a:endParaRPr lang="en-ZW" sz="1800" dirty="0"/>
          </a:p>
          <a:p>
            <a:pPr lvl="0"/>
            <a:r>
              <a:rPr lang="fr-FR" sz="1800" dirty="0" smtClean="0"/>
              <a:t>Participate  in </a:t>
            </a:r>
            <a:r>
              <a:rPr lang="fr-FR" sz="1800" dirty="0"/>
              <a:t>the meetings of the NAP</a:t>
            </a:r>
            <a:endParaRPr lang="en-ZW" sz="1800" dirty="0"/>
          </a:p>
          <a:p>
            <a:pPr lvl="0"/>
            <a:r>
              <a:rPr lang="fr-FR" sz="1800" dirty="0" err="1"/>
              <a:t>Collect</a:t>
            </a:r>
            <a:r>
              <a:rPr lang="fr-FR" sz="1800" dirty="0"/>
              <a:t> relevant information and documents on the ratification, effective </a:t>
            </a:r>
            <a:r>
              <a:rPr lang="fr-FR" sz="1800" dirty="0" smtClean="0"/>
              <a:t>implémentation </a:t>
            </a:r>
            <a:r>
              <a:rPr lang="fr-FR" sz="1800" dirty="0"/>
              <a:t>and monitoring of conventions/documents: national policies, </a:t>
            </a:r>
            <a:r>
              <a:rPr lang="fr-FR" sz="1800" dirty="0" smtClean="0"/>
              <a:t>stratégies, </a:t>
            </a:r>
            <a:r>
              <a:rPr lang="fr-FR" sz="1800" dirty="0"/>
              <a:t>plans, resource allocation, etc. </a:t>
            </a:r>
            <a:endParaRPr lang="en-ZW" sz="1800" dirty="0"/>
          </a:p>
          <a:p>
            <a:pPr lvl="0"/>
            <a:r>
              <a:rPr lang="fr-FR" sz="1800" dirty="0"/>
              <a:t>Prepare justification notes </a:t>
            </a:r>
            <a:r>
              <a:rPr lang="fr-FR" sz="1800" dirty="0" smtClean="0"/>
              <a:t>for  </a:t>
            </a:r>
            <a:r>
              <a:rPr lang="fr-FR" sz="1800" dirty="0"/>
              <a:t>the scoring of the </a:t>
            </a:r>
            <a:r>
              <a:rPr lang="fr-FR" sz="1800" dirty="0" smtClean="0"/>
              <a:t>AWPS</a:t>
            </a:r>
            <a:endParaRPr lang="en-ZW" sz="1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9080" y="-60960"/>
            <a:ext cx="4907280" cy="190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5173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W"/>
          </a:p>
        </p:txBody>
      </p:sp>
      <p:sp>
        <p:nvSpPr>
          <p:cNvPr id="3" name="Content Placeholder 2"/>
          <p:cNvSpPr>
            <a:spLocks noGrp="1"/>
          </p:cNvSpPr>
          <p:nvPr>
            <p:ph idx="1"/>
          </p:nvPr>
        </p:nvSpPr>
        <p:spPr/>
        <p:txBody>
          <a:bodyPr/>
          <a:lstStyle/>
          <a:p>
            <a:pPr lvl="0"/>
            <a:r>
              <a:rPr lang="fr-FR" sz="1800" b="1" dirty="0" err="1">
                <a:solidFill>
                  <a:prstClr val="black"/>
                </a:solidFill>
              </a:rPr>
              <a:t>Rules</a:t>
            </a:r>
            <a:r>
              <a:rPr lang="fr-FR" sz="1800" b="1" dirty="0">
                <a:solidFill>
                  <a:prstClr val="black"/>
                </a:solidFill>
              </a:rPr>
              <a:t> </a:t>
            </a:r>
            <a:r>
              <a:rPr lang="fr-FR" sz="1800" b="1" dirty="0" err="1">
                <a:solidFill>
                  <a:prstClr val="black"/>
                </a:solidFill>
              </a:rPr>
              <a:t>governing</a:t>
            </a:r>
            <a:r>
              <a:rPr lang="fr-FR" sz="1800" b="1" dirty="0">
                <a:solidFill>
                  <a:prstClr val="black"/>
                </a:solidFill>
              </a:rPr>
              <a:t> the NAP</a:t>
            </a:r>
            <a:endParaRPr lang="en-ZW" sz="1800" dirty="0">
              <a:solidFill>
                <a:prstClr val="black"/>
              </a:solidFill>
            </a:endParaRPr>
          </a:p>
          <a:p>
            <a:pPr lvl="0"/>
            <a:r>
              <a:rPr lang="fr-FR" sz="1800" b="1" u="sng" dirty="0" err="1">
                <a:solidFill>
                  <a:prstClr val="black"/>
                </a:solidFill>
              </a:rPr>
              <a:t>Continuity</a:t>
            </a:r>
            <a:r>
              <a:rPr lang="fr-FR" sz="1800" b="1" u="sng" dirty="0">
                <a:solidFill>
                  <a:prstClr val="black"/>
                </a:solidFill>
              </a:rPr>
              <a:t>:</a:t>
            </a:r>
            <a:r>
              <a:rPr lang="fr-FR" sz="1800" dirty="0">
                <a:solidFill>
                  <a:prstClr val="black"/>
                </a:solidFill>
              </a:rPr>
              <a:t> the </a:t>
            </a:r>
            <a:r>
              <a:rPr lang="fr-FR" sz="1800" dirty="0" err="1">
                <a:solidFill>
                  <a:prstClr val="black"/>
                </a:solidFill>
              </a:rPr>
              <a:t>members</a:t>
            </a:r>
            <a:r>
              <a:rPr lang="fr-FR" sz="1800" dirty="0">
                <a:solidFill>
                  <a:prstClr val="black"/>
                </a:solidFill>
              </a:rPr>
              <a:t> of the NAP should </a:t>
            </a:r>
            <a:r>
              <a:rPr lang="fr-FR" sz="1800" dirty="0" err="1">
                <a:solidFill>
                  <a:prstClr val="black"/>
                </a:solidFill>
              </a:rPr>
              <a:t>be</a:t>
            </a:r>
            <a:r>
              <a:rPr lang="fr-FR" sz="1800" dirty="0">
                <a:solidFill>
                  <a:prstClr val="black"/>
                </a:solidFill>
              </a:rPr>
              <a:t> the </a:t>
            </a:r>
            <a:r>
              <a:rPr lang="fr-FR" sz="1800" dirty="0" err="1">
                <a:solidFill>
                  <a:prstClr val="black"/>
                </a:solidFill>
              </a:rPr>
              <a:t>same</a:t>
            </a:r>
            <a:r>
              <a:rPr lang="fr-FR" sz="1800" dirty="0">
                <a:solidFill>
                  <a:prstClr val="black"/>
                </a:solidFill>
              </a:rPr>
              <a:t> </a:t>
            </a:r>
            <a:r>
              <a:rPr lang="fr-FR" sz="1800" dirty="0" err="1">
                <a:solidFill>
                  <a:prstClr val="black"/>
                </a:solidFill>
              </a:rPr>
              <a:t>throughout</a:t>
            </a:r>
            <a:r>
              <a:rPr lang="fr-FR" sz="1800" dirty="0">
                <a:solidFill>
                  <a:prstClr val="black"/>
                </a:solidFill>
              </a:rPr>
              <a:t> the </a:t>
            </a:r>
            <a:r>
              <a:rPr lang="fr-FR" sz="1800" dirty="0" err="1">
                <a:solidFill>
                  <a:prstClr val="black"/>
                </a:solidFill>
              </a:rPr>
              <a:t>process</a:t>
            </a:r>
            <a:r>
              <a:rPr lang="fr-FR" sz="1800" dirty="0">
                <a:solidFill>
                  <a:prstClr val="black"/>
                </a:solidFill>
              </a:rPr>
              <a:t> </a:t>
            </a:r>
            <a:endParaRPr lang="en-ZW" sz="1800" dirty="0">
              <a:solidFill>
                <a:prstClr val="black"/>
              </a:solidFill>
            </a:endParaRPr>
          </a:p>
          <a:p>
            <a:pPr lvl="0"/>
            <a:r>
              <a:rPr lang="fr-FR" sz="1800" b="1" u="sng" dirty="0" err="1">
                <a:solidFill>
                  <a:prstClr val="black"/>
                </a:solidFill>
              </a:rPr>
              <a:t>Commitment</a:t>
            </a:r>
            <a:r>
              <a:rPr lang="fr-FR" sz="1800" b="1" u="sng" dirty="0">
                <a:solidFill>
                  <a:prstClr val="black"/>
                </a:solidFill>
              </a:rPr>
              <a:t>:</a:t>
            </a:r>
            <a:r>
              <a:rPr lang="fr-FR" sz="1800" dirty="0">
                <a:solidFill>
                  <a:prstClr val="black"/>
                </a:solidFill>
              </a:rPr>
              <a:t> to </a:t>
            </a:r>
            <a:r>
              <a:rPr lang="fr-FR" sz="1800" dirty="0" err="1">
                <a:solidFill>
                  <a:prstClr val="black"/>
                </a:solidFill>
              </a:rPr>
              <a:t>participate</a:t>
            </a:r>
            <a:r>
              <a:rPr lang="fr-FR" sz="1800" dirty="0">
                <a:solidFill>
                  <a:prstClr val="black"/>
                </a:solidFill>
              </a:rPr>
              <a:t> in the </a:t>
            </a:r>
            <a:r>
              <a:rPr lang="fr-FR" sz="1800" dirty="0" err="1">
                <a:solidFill>
                  <a:prstClr val="black"/>
                </a:solidFill>
              </a:rPr>
              <a:t>activities</a:t>
            </a:r>
            <a:r>
              <a:rPr lang="fr-FR" sz="1800" dirty="0">
                <a:solidFill>
                  <a:prstClr val="black"/>
                </a:solidFill>
              </a:rPr>
              <a:t> </a:t>
            </a:r>
            <a:r>
              <a:rPr lang="fr-FR" sz="1800" dirty="0" err="1">
                <a:solidFill>
                  <a:prstClr val="black"/>
                </a:solidFill>
              </a:rPr>
              <a:t>related</a:t>
            </a:r>
            <a:r>
              <a:rPr lang="fr-FR" sz="1800" dirty="0">
                <a:solidFill>
                  <a:prstClr val="black"/>
                </a:solidFill>
              </a:rPr>
              <a:t> to the </a:t>
            </a:r>
            <a:r>
              <a:rPr lang="fr-FR" sz="1800" dirty="0" err="1">
                <a:solidFill>
                  <a:prstClr val="black"/>
                </a:solidFill>
              </a:rPr>
              <a:t>implementation</a:t>
            </a:r>
            <a:r>
              <a:rPr lang="fr-FR" sz="1800" dirty="0">
                <a:solidFill>
                  <a:prstClr val="black"/>
                </a:solidFill>
              </a:rPr>
              <a:t> of the AGDI</a:t>
            </a:r>
            <a:endParaRPr lang="en-ZW" sz="1800" dirty="0">
              <a:solidFill>
                <a:prstClr val="black"/>
              </a:solidFill>
            </a:endParaRPr>
          </a:p>
          <a:p>
            <a:pPr lvl="0"/>
            <a:r>
              <a:rPr lang="fr-FR" sz="1800" b="1" u="sng" dirty="0" err="1">
                <a:solidFill>
                  <a:prstClr val="black"/>
                </a:solidFill>
              </a:rPr>
              <a:t>Integrity</a:t>
            </a:r>
            <a:r>
              <a:rPr lang="fr-FR" sz="1800" b="1" u="sng" dirty="0">
                <a:solidFill>
                  <a:prstClr val="black"/>
                </a:solidFill>
              </a:rPr>
              <a:t>:</a:t>
            </a:r>
            <a:r>
              <a:rPr lang="fr-FR" sz="1800" dirty="0">
                <a:solidFill>
                  <a:prstClr val="black"/>
                </a:solidFill>
              </a:rPr>
              <a:t> the scoring of the AWPS should </a:t>
            </a:r>
            <a:r>
              <a:rPr lang="fr-FR" sz="1800" dirty="0" err="1">
                <a:solidFill>
                  <a:prstClr val="black"/>
                </a:solidFill>
              </a:rPr>
              <a:t>reflect</a:t>
            </a:r>
            <a:r>
              <a:rPr lang="fr-FR" sz="1800" dirty="0">
                <a:solidFill>
                  <a:prstClr val="black"/>
                </a:solidFill>
              </a:rPr>
              <a:t> </a:t>
            </a:r>
            <a:r>
              <a:rPr lang="fr-FR" sz="1800" dirty="0" err="1">
                <a:solidFill>
                  <a:prstClr val="black"/>
                </a:solidFill>
              </a:rPr>
              <a:t>accurately</a:t>
            </a:r>
            <a:r>
              <a:rPr lang="fr-FR" sz="1800" dirty="0">
                <a:solidFill>
                  <a:prstClr val="black"/>
                </a:solidFill>
              </a:rPr>
              <a:t> the performance of the country</a:t>
            </a:r>
            <a:endParaRPr lang="en-ZW" sz="1800" dirty="0">
              <a:solidFill>
                <a:prstClr val="black"/>
              </a:solidFill>
            </a:endParaRPr>
          </a:p>
          <a:p>
            <a:endParaRPr lang="en-ZW" dirty="0"/>
          </a:p>
        </p:txBody>
      </p:sp>
    </p:spTree>
    <p:extLst>
      <p:ext uri="{BB962C8B-B14F-4D97-AF65-F5344CB8AC3E}">
        <p14:creationId xmlns:p14="http://schemas.microsoft.com/office/powerpoint/2010/main" val="2426324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471805"/>
            <a:ext cx="10515600" cy="1325563"/>
          </a:xfrm>
        </p:spPr>
        <p:txBody>
          <a:bodyPr>
            <a:normAutofit fontScale="90000"/>
          </a:bodyPr>
          <a:lstStyle/>
          <a:p>
            <a:r>
              <a:rPr lang="en-ZW" dirty="0" smtClean="0"/>
              <a:t/>
            </a:r>
            <a:br>
              <a:rPr lang="en-ZW" dirty="0" smtClean="0"/>
            </a:br>
            <a:r>
              <a:rPr lang="en-ZW" dirty="0"/>
              <a:t/>
            </a:r>
            <a:br>
              <a:rPr lang="en-ZW" dirty="0"/>
            </a:br>
            <a:r>
              <a:rPr lang="en-ZW" dirty="0" smtClean="0"/>
              <a:t/>
            </a:r>
            <a:br>
              <a:rPr lang="en-ZW" dirty="0" smtClean="0"/>
            </a:br>
            <a:r>
              <a:rPr lang="en-ZW" dirty="0"/>
              <a:t/>
            </a:r>
            <a:br>
              <a:rPr lang="en-ZW" dirty="0"/>
            </a:br>
            <a:r>
              <a:rPr lang="en-ZW" dirty="0" smtClean="0"/>
              <a:t/>
            </a:r>
            <a:br>
              <a:rPr lang="en-ZW" dirty="0" smtClean="0"/>
            </a:br>
            <a:r>
              <a:rPr lang="en-ZW" dirty="0"/>
              <a:t/>
            </a:r>
            <a:br>
              <a:rPr lang="en-ZW" dirty="0"/>
            </a:br>
            <a:r>
              <a:rPr lang="en-ZW" dirty="0" smtClean="0"/>
              <a:t>TRAINING OF THE NAP AND REARCH TEAM</a:t>
            </a:r>
            <a:endParaRPr lang="en-ZW" dirty="0"/>
          </a:p>
        </p:txBody>
      </p:sp>
      <p:sp>
        <p:nvSpPr>
          <p:cNvPr id="3" name="Content Placeholder 2"/>
          <p:cNvSpPr>
            <a:spLocks noGrp="1"/>
          </p:cNvSpPr>
          <p:nvPr>
            <p:ph idx="1"/>
          </p:nvPr>
        </p:nvSpPr>
        <p:spPr/>
        <p:txBody>
          <a:bodyPr/>
          <a:lstStyle/>
          <a:p>
            <a:endParaRPr lang="en-ZW" dirty="0" smtClean="0"/>
          </a:p>
          <a:p>
            <a:endParaRPr lang="en-ZW" dirty="0"/>
          </a:p>
          <a:p>
            <a:endParaRPr lang="en-ZW" dirty="0" smtClean="0"/>
          </a:p>
          <a:p>
            <a:r>
              <a:rPr lang="en-ZW" dirty="0" smtClean="0"/>
              <a:t>Organised a half day workshop</a:t>
            </a:r>
          </a:p>
          <a:p>
            <a:r>
              <a:rPr lang="en-ZW" dirty="0" smtClean="0"/>
              <a:t>NAP was trained by a team from ECA led by </a:t>
            </a:r>
            <a:r>
              <a:rPr lang="en-ZW" dirty="0" err="1" smtClean="0"/>
              <a:t>Keiso</a:t>
            </a:r>
            <a:endParaRPr lang="en-ZW" dirty="0" smtClean="0"/>
          </a:p>
          <a:p>
            <a:r>
              <a:rPr lang="en-ZW" dirty="0" smtClean="0"/>
              <a:t>Training by ECA had the effect of enhancing buy in and building the necessary social capital for this whole process. </a:t>
            </a:r>
          </a:p>
          <a:p>
            <a:endParaRPr lang="en-ZW"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335" y="809625"/>
            <a:ext cx="4005263" cy="112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057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357</TotalTime>
  <Words>690</Words>
  <Application>Microsoft Office PowerPoint</Application>
  <PresentationFormat>Widescreen</PresentationFormat>
  <Paragraphs>155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      THE AFRICAN GENDER AND DEVELOPMENT INDEX (AGDI)PROCESS   IN</vt:lpstr>
      <vt:lpstr>AGDI IN ZIMBABWE</vt:lpstr>
      <vt:lpstr>THE AGDI WORKPLAN</vt:lpstr>
      <vt:lpstr>Work plan cont.</vt:lpstr>
      <vt:lpstr>CONSTITUTION AND TRAINING OF THE NATIONAL ADVISORY PANEL</vt:lpstr>
      <vt:lpstr>Composition of the NATIONAL ADVISORY PANEL</vt:lpstr>
      <vt:lpstr>     TERMS OF REFERENCE OF THE NAP</vt:lpstr>
      <vt:lpstr>PowerPoint Presentation</vt:lpstr>
      <vt:lpstr>      TRAINING OF THE NAP AND REARCH TEAM</vt:lpstr>
      <vt:lpstr>                                             Thank you                           Tatenda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AFRICAN GENDER AND DEVELOPMENT INDEX (AGDI)PROCESS   IN</dc:title>
  <dc:creator>User PC</dc:creator>
  <cp:lastModifiedBy>Admin</cp:lastModifiedBy>
  <cp:revision>27</cp:revision>
  <dcterms:created xsi:type="dcterms:W3CDTF">2016-06-02T09:42:04Z</dcterms:created>
  <dcterms:modified xsi:type="dcterms:W3CDTF">2016-06-08T11:57:49Z</dcterms:modified>
</cp:coreProperties>
</file>