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9" r:id="rId4"/>
    <p:sldId id="260" r:id="rId5"/>
    <p:sldId id="261" r:id="rId6"/>
    <p:sldId id="266" r:id="rId7"/>
    <p:sldId id="262" r:id="rId8"/>
    <p:sldId id="267" r:id="rId9"/>
    <p:sldId id="263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FBC9D-8E26-4441-97B1-7A8BDD0640C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42E95-F03A-4EA5-918D-472ED1519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9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look the process from</a:t>
            </a:r>
            <a:r>
              <a:rPr lang="en-US" baseline="0" dirty="0" smtClean="0"/>
              <a:t> the two sides – ECA and MSs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42E95-F03A-4EA5-918D-472ED1519C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05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42E95-F03A-4EA5-918D-472ED1519C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79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324" y="0"/>
            <a:ext cx="3832123" cy="117932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0312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METHODOLOGY WORKSHOP FOR PHASE 4 OF </a:t>
            </a:r>
          </a:p>
          <a:p>
            <a:pPr algn="ctr"/>
            <a:r>
              <a:rPr lang="en-US" dirty="0" smtClean="0"/>
              <a:t>THE AFRICAN GENDER AND DEVELOPMENT INDEX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7 to 8 June 2016</a:t>
            </a:r>
          </a:p>
          <a:p>
            <a:pPr algn="ctr"/>
            <a:r>
              <a:rPr lang="en-US" dirty="0" smtClean="0"/>
              <a:t>Addis Ababa, Ethiopia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07067" y="2131069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AGDI -Administrative </a:t>
            </a:r>
            <a:r>
              <a:rPr 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financial </a:t>
            </a:r>
            <a:r>
              <a:rPr 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br>
              <a:rPr lang="en-US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5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85" y="1692464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/>
              <a:t>Thank you!!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359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AGDI -Administrative and financial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does the administrative and Finance process of  AGDI entails?</a:t>
            </a:r>
          </a:p>
          <a:p>
            <a:endParaRPr lang="en-US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smtClean="0"/>
              <a:t>Developing the Letter of Agreement (</a:t>
            </a:r>
            <a:r>
              <a:rPr lang="en-US" sz="2400" dirty="0" err="1" smtClean="0"/>
              <a:t>LoA</a:t>
            </a:r>
            <a:r>
              <a:rPr lang="en-US" sz="2400" dirty="0" smtClean="0"/>
              <a:t>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smtClean="0"/>
              <a:t>Signing of </a:t>
            </a:r>
            <a:r>
              <a:rPr lang="en-US" sz="2400" dirty="0" err="1" smtClean="0"/>
              <a:t>LoA</a:t>
            </a:r>
            <a:r>
              <a:rPr lang="en-US" sz="2400" dirty="0" smtClean="0"/>
              <a:t>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smtClean="0"/>
              <a:t>Transfer of fund and reporting </a:t>
            </a:r>
          </a:p>
        </p:txBody>
      </p:sp>
    </p:spTree>
    <p:extLst>
      <p:ext uri="{BB962C8B-B14F-4D97-AF65-F5344CB8AC3E}">
        <p14:creationId xmlns:p14="http://schemas.microsoft.com/office/powerpoint/2010/main" val="355894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583" y="4075326"/>
            <a:ext cx="8513225" cy="1608348"/>
          </a:xfrm>
          <a:prstGeom prst="rect">
            <a:avLst/>
          </a:prstGeom>
          <a:solidFill>
            <a:srgbClr val="B5B5B5">
              <a:alpha val="3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9583" y="547122"/>
            <a:ext cx="8513225" cy="1677054"/>
          </a:xfrm>
          <a:prstGeom prst="rect">
            <a:avLst/>
          </a:prstGeom>
          <a:solidFill>
            <a:srgbClr val="B5B5B5">
              <a:alpha val="3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9584" y="2370844"/>
            <a:ext cx="8513225" cy="1562014"/>
          </a:xfrm>
          <a:prstGeom prst="rect">
            <a:avLst/>
          </a:prstGeom>
          <a:solidFill>
            <a:srgbClr val="B5B5B5">
              <a:alpha val="37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106"/>
          <p:cNvSpPr txBox="1">
            <a:spLocks noChangeArrowheads="1"/>
          </p:cNvSpPr>
          <p:nvPr/>
        </p:nvSpPr>
        <p:spPr bwMode="auto">
          <a:xfrm>
            <a:off x="3826670" y="607297"/>
            <a:ext cx="2184211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the Letter of Agreement (</a:t>
            </a:r>
            <a:r>
              <a:rPr lang="en-US" sz="900" b="1" dirty="0" err="1" smtClean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</a:t>
            </a:r>
            <a:r>
              <a:rPr lang="en-US" sz="900" b="1" dirty="0" smtClean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900" b="1" dirty="0">
              <a:solidFill>
                <a:srgbClr val="46464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2893" y="928669"/>
            <a:ext cx="796739" cy="1047527"/>
          </a:xfrm>
          <a:prstGeom prst="roundRect">
            <a:avLst>
              <a:gd name="adj" fmla="val 49999"/>
            </a:avLst>
          </a:prstGeom>
          <a:solidFill>
            <a:srgbClr val="D43F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Ministry formally accepts to be part of the AGDI process</a:t>
            </a:r>
            <a:endParaRPr lang="en-CA" sz="700" dirty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8211" y="928670"/>
            <a:ext cx="455279" cy="1047526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Ministry </a:t>
            </a:r>
            <a:r>
              <a:rPr lang="en-GB" sz="700" dirty="0" smtClean="0">
                <a:latin typeface="Arial"/>
                <a:cs typeface="Arial"/>
              </a:rPr>
              <a:t>reviews </a:t>
            </a:r>
            <a:r>
              <a:rPr lang="en-GB" sz="700" dirty="0" err="1" smtClean="0">
                <a:latin typeface="Arial"/>
                <a:cs typeface="Arial"/>
              </a:rPr>
              <a:t>LoA</a:t>
            </a:r>
            <a:r>
              <a:rPr lang="en-GB" sz="700" dirty="0" smtClean="0">
                <a:latin typeface="Arial"/>
                <a:cs typeface="Arial"/>
              </a:rPr>
              <a:t> and </a:t>
            </a:r>
            <a:r>
              <a:rPr lang="en-GB" sz="700" dirty="0">
                <a:latin typeface="Arial"/>
                <a:cs typeface="Arial"/>
              </a:rPr>
              <a:t>a</a:t>
            </a:r>
            <a:r>
              <a:rPr lang="en-GB" sz="700" dirty="0" smtClean="0">
                <a:latin typeface="Arial"/>
                <a:cs typeface="Arial"/>
              </a:rPr>
              <a:t>mend as required</a:t>
            </a:r>
            <a:endParaRPr lang="en-CA" sz="700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87337" y="928669"/>
            <a:ext cx="786044" cy="1047527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ECA’s </a:t>
            </a:r>
            <a:r>
              <a:rPr lang="en-GB" sz="700" dirty="0" smtClean="0">
                <a:latin typeface="Arial"/>
                <a:cs typeface="Arial"/>
              </a:rPr>
              <a:t>Partnership and Legal Offices clear </a:t>
            </a:r>
            <a:r>
              <a:rPr lang="en-GB" sz="700" dirty="0" err="1" smtClean="0">
                <a:latin typeface="Arial"/>
                <a:cs typeface="Arial"/>
              </a:rPr>
              <a:t>LoA</a:t>
            </a:r>
            <a:r>
              <a:rPr lang="en-GB" sz="700" dirty="0" smtClean="0">
                <a:latin typeface="Arial"/>
                <a:cs typeface="Arial"/>
              </a:rPr>
              <a:t>. </a:t>
            </a:r>
            <a:endParaRPr lang="en-CA" sz="700" dirty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58148" y="2786058"/>
            <a:ext cx="793798" cy="1000132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ECA processes signed </a:t>
            </a:r>
            <a:r>
              <a:rPr lang="en-CA" sz="700" dirty="0" err="1" smtClean="0">
                <a:latin typeface="Arial"/>
                <a:cs typeface="Arial"/>
              </a:rPr>
              <a:t>LoA</a:t>
            </a:r>
            <a:r>
              <a:rPr lang="en-CA" sz="700" dirty="0" smtClean="0">
                <a:latin typeface="Arial"/>
                <a:cs typeface="Arial"/>
              </a:rPr>
              <a:t> through </a:t>
            </a:r>
            <a:r>
              <a:rPr lang="en-CA" sz="700" dirty="0" err="1" smtClean="0">
                <a:latin typeface="Arial"/>
                <a:cs typeface="Arial"/>
              </a:rPr>
              <a:t>Umoja</a:t>
            </a:r>
            <a:endParaRPr lang="en-CA" sz="7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21854" y="2785661"/>
            <a:ext cx="426733" cy="10001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Ministry signs </a:t>
            </a:r>
            <a:r>
              <a:rPr lang="en-CA" sz="700" dirty="0" err="1" smtClean="0">
                <a:latin typeface="Arial"/>
                <a:cs typeface="Arial"/>
              </a:rPr>
              <a:t>LoA</a:t>
            </a:r>
            <a:endParaRPr lang="en-CA" sz="700" dirty="0">
              <a:latin typeface="Arial"/>
              <a:cs typeface="Arial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327606" y="1401642"/>
            <a:ext cx="362537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724329" y="1413544"/>
            <a:ext cx="302909" cy="3171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H="1">
            <a:off x="7429520" y="3214686"/>
            <a:ext cx="357190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643306" y="3214686"/>
            <a:ext cx="391071" cy="13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8033598" y="4279445"/>
            <a:ext cx="694120" cy="1232307"/>
          </a:xfrm>
          <a:prstGeom prst="roundRect">
            <a:avLst>
              <a:gd name="adj" fmla="val 50000"/>
            </a:avLst>
          </a:prstGeom>
          <a:solidFill>
            <a:srgbClr val="D43F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ECA closes project</a:t>
            </a:r>
            <a:endParaRPr lang="en-CA" sz="700" dirty="0">
              <a:latin typeface="Arial"/>
              <a:cs typeface="Arial"/>
            </a:endParaRPr>
          </a:p>
        </p:txBody>
      </p:sp>
      <p:sp>
        <p:nvSpPr>
          <p:cNvPr id="16" name="TextBox 106"/>
          <p:cNvSpPr txBox="1">
            <a:spLocks noChangeArrowheads="1"/>
          </p:cNvSpPr>
          <p:nvPr/>
        </p:nvSpPr>
        <p:spPr bwMode="auto">
          <a:xfrm>
            <a:off x="3469831" y="4103855"/>
            <a:ext cx="2357511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Transferring of funds and reporting</a:t>
            </a:r>
            <a:endParaRPr lang="en-US" sz="900" b="1" dirty="0">
              <a:solidFill>
                <a:srgbClr val="46464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32197" y="928669"/>
            <a:ext cx="377422" cy="1047527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ECA </a:t>
            </a:r>
            <a:r>
              <a:rPr lang="en-GB" sz="700" dirty="0" smtClean="0">
                <a:latin typeface="Arial"/>
                <a:cs typeface="Arial"/>
              </a:rPr>
              <a:t>drafts </a:t>
            </a:r>
            <a:r>
              <a:rPr lang="en-GB" sz="700" dirty="0" err="1" smtClean="0">
                <a:latin typeface="Arial"/>
                <a:cs typeface="Arial"/>
              </a:rPr>
              <a:t>LoA</a:t>
            </a:r>
            <a:endParaRPr lang="en-CA" sz="700" dirty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40286" y="2786058"/>
            <a:ext cx="936674" cy="1000132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Ministry sends original copies of signed </a:t>
            </a:r>
            <a:r>
              <a:rPr lang="en-US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LoA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to ECA </a:t>
            </a:r>
            <a:endParaRPr lang="en-CA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72347" y="2786058"/>
            <a:ext cx="589981" cy="1000132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ECA sends original </a:t>
            </a:r>
            <a:r>
              <a:rPr lang="en-CA" sz="700" dirty="0" err="1" smtClean="0">
                <a:latin typeface="Arial"/>
                <a:cs typeface="Arial"/>
              </a:rPr>
              <a:t>LoA</a:t>
            </a:r>
            <a:r>
              <a:rPr lang="en-CA" sz="700" dirty="0" smtClean="0">
                <a:latin typeface="Arial"/>
                <a:cs typeface="Arial"/>
              </a:rPr>
              <a:t> with its signature to Ministry</a:t>
            </a:r>
            <a:endParaRPr lang="en-CA" sz="700" dirty="0">
              <a:latin typeface="Arial"/>
              <a:cs typeface="Arial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010882" y="3214686"/>
            <a:ext cx="360040" cy="508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500298" y="3214686"/>
            <a:ext cx="391071" cy="13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71695" y="2780676"/>
            <a:ext cx="643729" cy="1005118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ECA signs </a:t>
            </a:r>
            <a:r>
              <a:rPr lang="en-CA" sz="700" dirty="0" err="1" smtClean="0">
                <a:latin typeface="Arial"/>
                <a:cs typeface="Arial"/>
              </a:rPr>
              <a:t>LoA</a:t>
            </a:r>
            <a:endParaRPr lang="en-CA" sz="700" dirty="0">
              <a:latin typeface="Arial"/>
              <a:cs typeface="Arial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214414" y="3214686"/>
            <a:ext cx="391071" cy="13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64696" y="4342690"/>
            <a:ext cx="502912" cy="1174542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ECA processes 1</a:t>
            </a:r>
            <a:r>
              <a:rPr lang="en-CA" sz="700" baseline="30000" dirty="0" smtClean="0">
                <a:latin typeface="Arial"/>
                <a:cs typeface="Arial"/>
              </a:rPr>
              <a:t>st</a:t>
            </a:r>
            <a:r>
              <a:rPr lang="en-CA" sz="700" dirty="0" smtClean="0">
                <a:latin typeface="Arial"/>
                <a:cs typeface="Arial"/>
              </a:rPr>
              <a:t> installment of funds to Ministry and informs Ministry</a:t>
            </a:r>
            <a:endParaRPr lang="en-CA" sz="700" dirty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66141" y="4342689"/>
            <a:ext cx="540326" cy="1169067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Ministry confirms receipt of 1</a:t>
            </a:r>
            <a:r>
              <a:rPr lang="en-CA" sz="700" baseline="30000" dirty="0" smtClean="0">
                <a:latin typeface="Arial"/>
                <a:cs typeface="Arial"/>
              </a:rPr>
              <a:t>st</a:t>
            </a:r>
            <a:r>
              <a:rPr lang="en-CA" sz="700" dirty="0" smtClean="0">
                <a:latin typeface="Arial"/>
                <a:cs typeface="Arial"/>
              </a:rPr>
              <a:t> installment of funds within 7 days of receipt of funds</a:t>
            </a:r>
            <a:endParaRPr lang="en-CA" sz="700" dirty="0"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07140" y="4342689"/>
            <a:ext cx="546119" cy="1169067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Ministry implements AGDI activities based on agreed work plan </a:t>
            </a:r>
            <a:endParaRPr lang="en-CA" sz="700" dirty="0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48724" y="4342689"/>
            <a:ext cx="489901" cy="116906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Ministry 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submits progress report for the project  to ECA</a:t>
            </a:r>
            <a:endParaRPr lang="en-CA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06"/>
          <p:cNvSpPr txBox="1">
            <a:spLocks noChangeArrowheads="1"/>
          </p:cNvSpPr>
          <p:nvPr/>
        </p:nvSpPr>
        <p:spPr bwMode="auto">
          <a:xfrm>
            <a:off x="3857620" y="2456804"/>
            <a:ext cx="207170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900" b="1" dirty="0" smtClean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Signing the Letter of Agreement (</a:t>
            </a:r>
            <a:r>
              <a:rPr lang="en-US" sz="900" b="1" dirty="0" err="1" smtClean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</a:t>
            </a:r>
            <a:r>
              <a:rPr lang="en-US" sz="900" b="1" dirty="0" smtClean="0">
                <a:solidFill>
                  <a:srgbClr val="4646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900" b="1" dirty="0">
              <a:solidFill>
                <a:srgbClr val="46464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038899" y="4875328"/>
            <a:ext cx="223423" cy="4172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09583" y="5784007"/>
            <a:ext cx="928694" cy="500066"/>
          </a:xfrm>
          <a:prstGeom prst="roundRect">
            <a:avLst>
              <a:gd name="adj" fmla="val 49999"/>
            </a:avLst>
          </a:prstGeom>
          <a:solidFill>
            <a:srgbClr val="D43F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Start/finish</a:t>
            </a:r>
            <a:endParaRPr lang="en-CA" sz="700" dirty="0"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13787" y="5779119"/>
            <a:ext cx="561964" cy="500066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Process</a:t>
            </a:r>
            <a:endParaRPr lang="en-CA" sz="700" dirty="0">
              <a:latin typeface="Arial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61889" y="933242"/>
            <a:ext cx="722332" cy="1042956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dirty="0" smtClean="0"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smtClean="0">
                <a:latin typeface="Arial"/>
                <a:cs typeface="Arial"/>
              </a:rPr>
              <a:t>Ministry communicates to ECA: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smtClean="0">
                <a:latin typeface="Arial"/>
                <a:cs typeface="Arial"/>
              </a:rPr>
              <a:t>- Name  of person to sign </a:t>
            </a:r>
            <a:r>
              <a:rPr lang="en-US" sz="700" dirty="0" err="1" smtClean="0">
                <a:latin typeface="Arial"/>
                <a:cs typeface="Arial"/>
              </a:rPr>
              <a:t>LoA</a:t>
            </a:r>
            <a:endParaRPr lang="en-US" sz="700" dirty="0" smtClean="0"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smtClean="0">
                <a:latin typeface="Arial"/>
                <a:cs typeface="Arial"/>
              </a:rPr>
              <a:t>- Preferred fund transfer option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dirty="0" smtClean="0">
                <a:latin typeface="Arial"/>
                <a:cs typeface="Arial"/>
              </a:rPr>
              <a:t>- Bank details</a:t>
            </a:r>
            <a:endParaRPr lang="en-US" sz="700" dirty="0" smtClean="0"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700" dirty="0">
              <a:latin typeface="Arial"/>
              <a:cs typeface="Arial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778218" y="1401458"/>
            <a:ext cx="322903" cy="8649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Document 33"/>
          <p:cNvSpPr/>
          <p:nvPr/>
        </p:nvSpPr>
        <p:spPr>
          <a:xfrm>
            <a:off x="5163694" y="928670"/>
            <a:ext cx="441128" cy="1047526"/>
          </a:xfrm>
          <a:prstGeom prst="flowChartDocumen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 err="1" smtClean="0">
                <a:latin typeface="Arial"/>
                <a:cs typeface="Arial"/>
              </a:rPr>
              <a:t>LoA</a:t>
            </a:r>
            <a:r>
              <a:rPr lang="en-CA" sz="700" dirty="0" smtClean="0">
                <a:latin typeface="Arial"/>
                <a:cs typeface="Arial"/>
              </a:rPr>
              <a:t> in </a:t>
            </a:r>
          </a:p>
          <a:p>
            <a:pPr algn="ctr"/>
            <a:r>
              <a:rPr lang="en-CA" sz="700" dirty="0" smtClean="0">
                <a:latin typeface="Arial"/>
                <a:cs typeface="Arial"/>
              </a:rPr>
              <a:t>draft</a:t>
            </a:r>
            <a:endParaRPr lang="en-US" sz="700" dirty="0"/>
          </a:p>
        </p:txBody>
      </p:sp>
      <p:sp>
        <p:nvSpPr>
          <p:cNvPr id="35" name="Flowchart: Preparation 34"/>
          <p:cNvSpPr/>
          <p:nvPr/>
        </p:nvSpPr>
        <p:spPr>
          <a:xfrm>
            <a:off x="1745452" y="928670"/>
            <a:ext cx="957388" cy="1047527"/>
          </a:xfrm>
          <a:prstGeom prst="flowChartPreparat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Ministry discusses with Treasury, UNDP Country Office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952616" y="1407654"/>
            <a:ext cx="322903" cy="8649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760359" y="1407654"/>
            <a:ext cx="322903" cy="8649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618794" y="1405284"/>
            <a:ext cx="302909" cy="3171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844460" y="1399872"/>
            <a:ext cx="302909" cy="3171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Document 39"/>
          <p:cNvSpPr/>
          <p:nvPr/>
        </p:nvSpPr>
        <p:spPr>
          <a:xfrm>
            <a:off x="8218448" y="928669"/>
            <a:ext cx="432048" cy="1047527"/>
          </a:xfrm>
          <a:prstGeom prst="flowChartDocumen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 smtClean="0">
                <a:latin typeface="Arial"/>
                <a:cs typeface="Arial"/>
              </a:rPr>
              <a:t>Final </a:t>
            </a:r>
            <a:r>
              <a:rPr lang="en-CA" sz="700" dirty="0" err="1" smtClean="0">
                <a:latin typeface="Arial"/>
                <a:cs typeface="Arial"/>
              </a:rPr>
              <a:t>LoA</a:t>
            </a:r>
            <a:endParaRPr lang="en-CA" sz="700" dirty="0" smtClean="0">
              <a:latin typeface="Arial"/>
              <a:cs typeface="Arial"/>
            </a:endParaRPr>
          </a:p>
        </p:txBody>
      </p:sp>
      <p:sp>
        <p:nvSpPr>
          <p:cNvPr id="41" name="Flowchart: Document 40"/>
          <p:cNvSpPr/>
          <p:nvPr/>
        </p:nvSpPr>
        <p:spPr>
          <a:xfrm>
            <a:off x="6475136" y="5784007"/>
            <a:ext cx="669990" cy="500066"/>
          </a:xfrm>
          <a:prstGeom prst="flowChartDocumen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 smtClean="0">
                <a:latin typeface="Arial"/>
                <a:cs typeface="Arial"/>
              </a:rPr>
              <a:t>Document</a:t>
            </a:r>
            <a:endParaRPr lang="en-US" sz="700" dirty="0"/>
          </a:p>
        </p:txBody>
      </p:sp>
      <p:sp>
        <p:nvSpPr>
          <p:cNvPr id="42" name="Flowchart: Preparation 41"/>
          <p:cNvSpPr/>
          <p:nvPr/>
        </p:nvSpPr>
        <p:spPr>
          <a:xfrm>
            <a:off x="4122544" y="5783761"/>
            <a:ext cx="1125264" cy="500066"/>
          </a:xfrm>
          <a:prstGeom prst="flowChartPreparati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lowchart: Document 42"/>
          <p:cNvSpPr/>
          <p:nvPr/>
        </p:nvSpPr>
        <p:spPr>
          <a:xfrm>
            <a:off x="1781707" y="2780676"/>
            <a:ext cx="609595" cy="1005118"/>
          </a:xfrm>
          <a:prstGeom prst="flowChartDocumen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 err="1" smtClean="0">
                <a:latin typeface="Arial"/>
                <a:cs typeface="Arial"/>
              </a:rPr>
              <a:t>LoA</a:t>
            </a:r>
            <a:r>
              <a:rPr lang="en-CA" sz="700" dirty="0" smtClean="0">
                <a:latin typeface="Arial"/>
                <a:cs typeface="Arial"/>
              </a:rPr>
              <a:t> with ECA’s signature</a:t>
            </a:r>
            <a:endParaRPr lang="en-US" sz="700" dirty="0"/>
          </a:p>
        </p:txBody>
      </p:sp>
      <p:sp>
        <p:nvSpPr>
          <p:cNvPr id="44" name="Flowchart: Document 43"/>
          <p:cNvSpPr/>
          <p:nvPr/>
        </p:nvSpPr>
        <p:spPr>
          <a:xfrm>
            <a:off x="5204737" y="2780675"/>
            <a:ext cx="679399" cy="1005515"/>
          </a:xfrm>
          <a:prstGeom prst="flowChartDocumen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 smtClean="0">
                <a:latin typeface="Arial"/>
                <a:cs typeface="Arial"/>
              </a:rPr>
              <a:t>Signed </a:t>
            </a:r>
            <a:r>
              <a:rPr lang="en-CA" sz="700" dirty="0" err="1" smtClean="0">
                <a:latin typeface="Arial"/>
                <a:cs typeface="Arial"/>
              </a:rPr>
              <a:t>LoA</a:t>
            </a:r>
            <a:r>
              <a:rPr lang="en-CA" sz="700" dirty="0" smtClean="0">
                <a:latin typeface="Arial"/>
                <a:cs typeface="Arial"/>
              </a:rPr>
              <a:t> with signatures of ECA and Ministry</a:t>
            </a:r>
            <a:endParaRPr lang="en-US" sz="700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732645" y="3214686"/>
            <a:ext cx="391071" cy="13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729523" y="4342688"/>
            <a:ext cx="561201" cy="1169067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ECA processes 2</a:t>
            </a:r>
            <a:r>
              <a:rPr lang="en-CA" sz="700" baseline="30000" dirty="0" smtClean="0">
                <a:latin typeface="Arial"/>
                <a:cs typeface="Arial"/>
              </a:rPr>
              <a:t>nd</a:t>
            </a:r>
            <a:r>
              <a:rPr lang="en-CA" sz="700" dirty="0" smtClean="0">
                <a:latin typeface="Arial"/>
                <a:cs typeface="Arial"/>
              </a:rPr>
              <a:t>  installment of funds to Ministry and informs Ministry</a:t>
            </a:r>
            <a:endParaRPr lang="en-CA" sz="700" dirty="0"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10051" y="4342687"/>
            <a:ext cx="537973" cy="1169067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Ministry confirms receipt of 2</a:t>
            </a:r>
            <a:r>
              <a:rPr lang="en-CA" sz="700" baseline="30000" dirty="0" smtClean="0">
                <a:latin typeface="Arial"/>
                <a:cs typeface="Arial"/>
              </a:rPr>
              <a:t>nd</a:t>
            </a:r>
            <a:r>
              <a:rPr lang="en-CA" sz="700" dirty="0" smtClean="0">
                <a:latin typeface="Arial"/>
                <a:cs typeface="Arial"/>
              </a:rPr>
              <a:t> installment of funds within 7 days of receipt of funds</a:t>
            </a:r>
            <a:endParaRPr lang="en-CA" sz="700" dirty="0"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56843" y="4342687"/>
            <a:ext cx="528460" cy="1169067"/>
          </a:xfrm>
          <a:prstGeom prst="rect">
            <a:avLst/>
          </a:prstGeom>
          <a:solidFill>
            <a:srgbClr val="4646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Ministry implements AGDI activities based on agreed work plan </a:t>
            </a:r>
            <a:endParaRPr lang="en-CA" sz="700" dirty="0"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295702" y="4342686"/>
            <a:ext cx="562863" cy="116906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Ministry 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submits final report including certified financial statements for the project  to ECA</a:t>
            </a:r>
            <a:endParaRPr lang="en-CA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7788380" y="4858640"/>
            <a:ext cx="223423" cy="4172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1003712" y="4875328"/>
            <a:ext cx="223423" cy="4172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1847372" y="4871156"/>
            <a:ext cx="223423" cy="4172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689604" y="4866984"/>
            <a:ext cx="223423" cy="4172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3476677" y="4871156"/>
            <a:ext cx="223423" cy="4172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332079" y="4875328"/>
            <a:ext cx="223423" cy="4172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191751" y="4875328"/>
            <a:ext cx="223423" cy="4172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6902365" y="4862812"/>
            <a:ext cx="223423" cy="4172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owchart: Document 57"/>
          <p:cNvSpPr/>
          <p:nvPr/>
        </p:nvSpPr>
        <p:spPr>
          <a:xfrm>
            <a:off x="7187784" y="4342686"/>
            <a:ext cx="551309" cy="1169066"/>
          </a:xfrm>
          <a:prstGeom prst="flowChartDocumen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700" dirty="0" smtClean="0">
                <a:latin typeface="Arial"/>
                <a:cs typeface="Arial"/>
              </a:rPr>
              <a:t>Final project report</a:t>
            </a:r>
            <a:endParaRPr lang="en-US" sz="700" dirty="0"/>
          </a:p>
        </p:txBody>
      </p:sp>
      <p:sp>
        <p:nvSpPr>
          <p:cNvPr id="59" name="Rectangle 58"/>
          <p:cNvSpPr/>
          <p:nvPr/>
        </p:nvSpPr>
        <p:spPr>
          <a:xfrm>
            <a:off x="8132164" y="5784007"/>
            <a:ext cx="690644" cy="50006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00" dirty="0" smtClean="0">
                <a:latin typeface="Arial"/>
                <a:cs typeface="Arial"/>
              </a:rPr>
              <a:t>Accountability mechanisms</a:t>
            </a:r>
            <a:endParaRPr lang="en-CA" sz="700" dirty="0">
              <a:latin typeface="Arial"/>
              <a:cs typeface="Arial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8477486" y="1844824"/>
            <a:ext cx="10870" cy="477337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773930" y="2303340"/>
            <a:ext cx="7703556" cy="1882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73930" y="2296042"/>
            <a:ext cx="0" cy="484633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716152" y="4007253"/>
            <a:ext cx="7538895" cy="834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23644" y="4003517"/>
            <a:ext cx="0" cy="33916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9" idx="2"/>
          </p:cNvCxnSpPr>
          <p:nvPr/>
        </p:nvCxnSpPr>
        <p:spPr>
          <a:xfrm>
            <a:off x="8255047" y="3786190"/>
            <a:ext cx="0" cy="23047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86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AGDI -Administrative and financial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To complete the whole process , what do we need to do? </a:t>
            </a:r>
            <a:endParaRPr lang="en-US" sz="2400" dirty="0"/>
          </a:p>
          <a:p>
            <a:endParaRPr lang="en-US" sz="24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 smtClean="0"/>
              <a:t>Roles </a:t>
            </a:r>
            <a:r>
              <a:rPr lang="en-US" sz="2800" dirty="0"/>
              <a:t>and </a:t>
            </a:r>
            <a:r>
              <a:rPr lang="en-US" sz="2800" dirty="0" smtClean="0"/>
              <a:t>responsibilities of ECA and Members States</a:t>
            </a:r>
            <a:endParaRPr lang="en-US" sz="2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839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AGDI -Administrative and financial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	</a:t>
            </a:r>
            <a:r>
              <a:rPr lang="en-US" sz="2400" dirty="0" err="1" smtClean="0"/>
              <a:t>LoA</a:t>
            </a:r>
            <a:r>
              <a:rPr lang="en-US" sz="2400" dirty="0" smtClean="0"/>
              <a:t> - ECA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Fund the implementation of AGDI activities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Draft the </a:t>
            </a:r>
            <a:r>
              <a:rPr lang="en-US" sz="2400" dirty="0" err="1" smtClean="0"/>
              <a:t>LoA</a:t>
            </a:r>
            <a:r>
              <a:rPr lang="en-US" sz="2400" dirty="0" smtClean="0"/>
              <a:t> and share with member states and get their approval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ECA signs the </a:t>
            </a:r>
            <a:r>
              <a:rPr lang="en-US" sz="2400" dirty="0" err="1" smtClean="0"/>
              <a:t>LoA</a:t>
            </a:r>
            <a:r>
              <a:rPr lang="en-US" sz="2400" dirty="0" smtClean="0"/>
              <a:t> and sends it to member States</a:t>
            </a:r>
          </a:p>
          <a:p>
            <a:pPr marL="914400" lvl="2" indent="0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5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AGDI -Administrative and financial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914400" lvl="2" indent="0">
              <a:buNone/>
            </a:pPr>
            <a:endParaRPr lang="en-US" sz="1800" dirty="0" smtClean="0"/>
          </a:p>
          <a:p>
            <a:pPr marL="914400" lvl="2" indent="0">
              <a:buNone/>
            </a:pPr>
            <a:r>
              <a:rPr lang="en-US" sz="2400" dirty="0" smtClean="0"/>
              <a:t>LOA </a:t>
            </a:r>
            <a:r>
              <a:rPr lang="en-US" sz="2400" dirty="0"/>
              <a:t>– MSs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Provide the required info for the </a:t>
            </a:r>
            <a:r>
              <a:rPr lang="en-US" sz="2400" dirty="0" err="1" smtClean="0"/>
              <a:t>LoA</a:t>
            </a:r>
            <a:r>
              <a:rPr lang="en-US" sz="2400" dirty="0" smtClean="0"/>
              <a:t> (bank details, name and address of signatories, fund transfer options)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Review the draft </a:t>
            </a:r>
            <a:r>
              <a:rPr lang="en-US" sz="2400" dirty="0" err="1" smtClean="0"/>
              <a:t>LoA</a:t>
            </a:r>
            <a:r>
              <a:rPr lang="en-US" sz="2400" dirty="0" smtClean="0"/>
              <a:t> and return to ECA on time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Sign the original </a:t>
            </a:r>
            <a:r>
              <a:rPr lang="en-US" sz="2400" dirty="0" err="1" smtClean="0"/>
              <a:t>LoA</a:t>
            </a:r>
            <a:r>
              <a:rPr lang="en-US" sz="2400" dirty="0" smtClean="0"/>
              <a:t> and send back to ECA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121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AGDI -Administrative and financial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(</a:t>
            </a:r>
            <a:r>
              <a:rPr lang="en-US" sz="2800" dirty="0" smtClean="0"/>
              <a:t>ii)</a:t>
            </a:r>
            <a:r>
              <a:rPr lang="en-US" sz="2800" dirty="0"/>
              <a:t>	</a:t>
            </a:r>
            <a:r>
              <a:rPr lang="en-US" sz="2800" dirty="0" smtClean="0"/>
              <a:t>Transfer of funds and reporting – ECA </a:t>
            </a:r>
            <a:endParaRPr lang="en-US" sz="2800" dirty="0"/>
          </a:p>
          <a:p>
            <a:pPr lvl="2">
              <a:buFont typeface="Courier New" panose="02070309020205020404" pitchFamily="49" charset="0"/>
              <a:buChar char="o"/>
            </a:pPr>
            <a:endParaRPr lang="en-US" sz="28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 smtClean="0"/>
              <a:t>Transfer of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installment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 smtClean="0"/>
              <a:t>Following the receipt of the reports from MSs –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installment will be transferred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55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AGDI -Administrative and financial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914400" lvl="2" indent="0">
              <a:buNone/>
            </a:pPr>
            <a:r>
              <a:rPr lang="en-US" sz="2400" dirty="0" smtClean="0"/>
              <a:t>Transfer </a:t>
            </a:r>
            <a:r>
              <a:rPr lang="en-US" sz="2400" dirty="0"/>
              <a:t>of funds and reporting – </a:t>
            </a:r>
            <a:r>
              <a:rPr lang="en-US" sz="2400" dirty="0" smtClean="0"/>
              <a:t>MSs 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Acknowledge  the receipt of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installment </a:t>
            </a:r>
            <a:endParaRPr lang="en-US" sz="24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Implement the AGDI activities and send both substantive and financial reports to ECA as per the templates on the </a:t>
            </a:r>
            <a:r>
              <a:rPr lang="en-US" sz="2400" dirty="0" err="1" smtClean="0"/>
              <a:t>LoA</a:t>
            </a:r>
            <a:r>
              <a:rPr lang="en-US" sz="2400" dirty="0" smtClean="0"/>
              <a:t>.  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18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51133"/>
            <a:ext cx="8596668" cy="49902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/>
              <a:t>End of the project  - ECA Closes the project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67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393</TotalTime>
  <Words>450</Words>
  <Application>Microsoft Office PowerPoint</Application>
  <PresentationFormat>Widescreen</PresentationFormat>
  <Paragraphs>95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Facet</vt:lpstr>
      <vt:lpstr>AGDI -Administrative and financial processes </vt:lpstr>
      <vt:lpstr>AGDI -Administrative and financial processes</vt:lpstr>
      <vt:lpstr>PowerPoint Presentation</vt:lpstr>
      <vt:lpstr>AGDI -Administrative and financial processes</vt:lpstr>
      <vt:lpstr>AGDI -Administrative and financial processes</vt:lpstr>
      <vt:lpstr>AGDI -Administrative and financial processes</vt:lpstr>
      <vt:lpstr>AGDI -Administrative and financial processes</vt:lpstr>
      <vt:lpstr>AGDI -Administrative and financial processes</vt:lpstr>
      <vt:lpstr>PowerPoint Presentation</vt:lpstr>
      <vt:lpstr>Thank you!!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STATUS INDEX</dc:title>
  <dc:creator>Samuel, Ketema (ILRI)</dc:creator>
  <cp:lastModifiedBy>Tigist Eshetu</cp:lastModifiedBy>
  <cp:revision>30</cp:revision>
  <dcterms:created xsi:type="dcterms:W3CDTF">2016-06-03T17:31:11Z</dcterms:created>
  <dcterms:modified xsi:type="dcterms:W3CDTF">2016-06-08T05:53:34Z</dcterms:modified>
</cp:coreProperties>
</file>