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9" r:id="rId4"/>
    <p:sldId id="260" r:id="rId5"/>
    <p:sldId id="261" r:id="rId6"/>
    <p:sldId id="266" r:id="rId7"/>
    <p:sldId id="262" r:id="rId8"/>
    <p:sldId id="267" r:id="rId9"/>
    <p:sldId id="263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6" autoAdjust="0"/>
    <p:restoredTop sz="94660"/>
  </p:normalViewPr>
  <p:slideViewPr>
    <p:cSldViewPr snapToGrid="0">
      <p:cViewPr>
        <p:scale>
          <a:sx n="41" d="100"/>
          <a:sy n="41" d="100"/>
        </p:scale>
        <p:origin x="-1408" y="-6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FBC9D-8E26-4441-97B1-7A8BDD0640C6}" type="datetimeFigureOut">
              <a:rPr lang="en-US" smtClean="0"/>
              <a:t>6/16/16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42E95-F03A-4EA5-918D-472ED1519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95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 look the process from</a:t>
            </a:r>
            <a:r>
              <a:rPr lang="en-US" baseline="0" dirty="0" smtClean="0"/>
              <a:t> the two sides – ECA and MSs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42E95-F03A-4EA5-918D-472ED1519C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05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42E95-F03A-4EA5-918D-472ED1519C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79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9324" y="0"/>
            <a:ext cx="3832123" cy="117932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00312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ATELIER METHODOLOGIQUE PHASE </a:t>
            </a:r>
            <a:r>
              <a:rPr lang="en-US" dirty="0" smtClean="0"/>
              <a:t>4 </a:t>
            </a:r>
            <a:r>
              <a:rPr lang="en-US" dirty="0" smtClean="0"/>
              <a:t>DE</a:t>
            </a:r>
            <a:r>
              <a:rPr lang="en-US" dirty="0" smtClean="0"/>
              <a:t> </a:t>
            </a:r>
            <a:endParaRPr lang="en-US" dirty="0" smtClean="0"/>
          </a:p>
          <a:p>
            <a:pPr algn="ctr"/>
            <a:r>
              <a:rPr lang="en-US" dirty="0" smtClean="0"/>
              <a:t>L’INDICE DE DEVELOPPEMENT ET DES </a:t>
            </a:r>
            <a:r>
              <a:rPr lang="en-US" dirty="0" smtClean="0"/>
              <a:t>INÉGALITÉS ENTRE LES SEXES EN AFRIQUE </a:t>
            </a:r>
          </a:p>
          <a:p>
            <a:pPr algn="ctr"/>
            <a:r>
              <a:rPr lang="en-US" dirty="0" smtClean="0"/>
              <a:t>7 et </a:t>
            </a:r>
            <a:r>
              <a:rPr lang="en-US" dirty="0" smtClean="0"/>
              <a:t>8 </a:t>
            </a:r>
            <a:r>
              <a:rPr lang="en-US" dirty="0" err="1" smtClean="0"/>
              <a:t>Juin</a:t>
            </a:r>
            <a:r>
              <a:rPr lang="en-US" dirty="0" smtClean="0"/>
              <a:t> </a:t>
            </a:r>
            <a:r>
              <a:rPr lang="en-US" dirty="0" smtClean="0"/>
              <a:t>2016</a:t>
            </a:r>
          </a:p>
          <a:p>
            <a:pPr algn="ctr"/>
            <a:r>
              <a:rPr lang="en-US" dirty="0" smtClean="0"/>
              <a:t>Addis Ababa, </a:t>
            </a:r>
            <a:r>
              <a:rPr lang="en-US" dirty="0" err="1" smtClean="0"/>
              <a:t>Ethiopie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07067" y="2131069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IDISA -</a:t>
            </a:r>
            <a:r>
              <a:rPr lang="fr-FR" sz="4000" dirty="0">
                <a:solidFill>
                  <a:schemeClr val="accent1"/>
                </a:solidFill>
                <a:latin typeface="Times New Roman"/>
                <a:cs typeface="Times New Roman"/>
              </a:rPr>
              <a:t>Les processus administratifs et financiers</a:t>
            </a:r>
            <a:endParaRPr lang="en-US" sz="4000" b="1" dirty="0" smtClean="0">
              <a:solidFill>
                <a:schemeClr val="accent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8552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85" y="1692464"/>
            <a:ext cx="8596668" cy="1826581"/>
          </a:xfrm>
        </p:spPr>
        <p:txBody>
          <a:bodyPr>
            <a:normAutofit/>
          </a:bodyPr>
          <a:lstStyle/>
          <a:p>
            <a:pPr algn="ctr"/>
            <a:r>
              <a:rPr lang="en-GB" sz="4800" dirty="0" err="1"/>
              <a:t>M</a:t>
            </a:r>
            <a:r>
              <a:rPr lang="en-GB" sz="4800" dirty="0" err="1" smtClean="0"/>
              <a:t>erci</a:t>
            </a:r>
            <a:r>
              <a:rPr lang="en-GB" sz="4800" dirty="0" smtClean="0"/>
              <a:t>!</a:t>
            </a:r>
            <a:r>
              <a:rPr lang="en-GB" sz="4800" dirty="0" smtClean="0"/>
              <a:t>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35908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IDISA-</a:t>
            </a:r>
            <a:r>
              <a:rPr lang="fr-FR" dirty="0" smtClean="0">
                <a:latin typeface="Times New Roman"/>
                <a:cs typeface="Times New Roman"/>
              </a:rPr>
              <a:t>processus </a:t>
            </a:r>
            <a:r>
              <a:rPr lang="fr-FR" dirty="0">
                <a:latin typeface="Times New Roman"/>
                <a:cs typeface="Times New Roman"/>
              </a:rPr>
              <a:t>administratifs </a:t>
            </a:r>
            <a:r>
              <a:rPr lang="fr-FR" dirty="0" smtClean="0">
                <a:latin typeface="Times New Roman"/>
                <a:cs typeface="Times New Roman"/>
              </a:rPr>
              <a:t>et financiers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Qu'implique</a:t>
            </a:r>
            <a:r>
              <a:rPr lang="en-US" sz="2400" dirty="0" smtClean="0"/>
              <a:t> </a:t>
            </a:r>
            <a:r>
              <a:rPr lang="en-US" sz="2400" dirty="0"/>
              <a:t>le </a:t>
            </a:r>
            <a:r>
              <a:rPr lang="en-US" sz="2400" dirty="0" err="1"/>
              <a:t>processus</a:t>
            </a:r>
            <a:r>
              <a:rPr lang="en-US" sz="2400" dirty="0"/>
              <a:t> </a:t>
            </a:r>
            <a:r>
              <a:rPr lang="en-US" sz="2400" dirty="0" err="1"/>
              <a:t>administratif</a:t>
            </a:r>
            <a:r>
              <a:rPr lang="en-US" sz="2400" dirty="0"/>
              <a:t> et financiers de IDISA</a:t>
            </a:r>
            <a:r>
              <a:rPr lang="en-US" sz="2400" dirty="0" smtClean="0"/>
              <a:t>?</a:t>
            </a:r>
          </a:p>
          <a:p>
            <a:pPr marL="914400" lvl="2" indent="0">
              <a:buNone/>
            </a:pPr>
            <a:endParaRPr lang="en-US" sz="2400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 err="1"/>
              <a:t>Développer</a:t>
            </a:r>
            <a:r>
              <a:rPr lang="en-US" sz="2400" dirty="0"/>
              <a:t> la </a:t>
            </a:r>
            <a:r>
              <a:rPr lang="en-US" sz="2400" dirty="0" err="1"/>
              <a:t>lettre</a:t>
            </a:r>
            <a:r>
              <a:rPr lang="en-US" sz="2400" dirty="0"/>
              <a:t> </a:t>
            </a:r>
            <a:r>
              <a:rPr lang="en-US" sz="2400" dirty="0" err="1"/>
              <a:t>d'accord</a:t>
            </a:r>
            <a:r>
              <a:rPr lang="en-US" sz="2400" dirty="0"/>
              <a:t> (LOA)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/>
              <a:t>Signature du </a:t>
            </a:r>
            <a:r>
              <a:rPr lang="en-US" sz="2400" dirty="0" err="1"/>
              <a:t>LoA</a:t>
            </a:r>
            <a:endParaRPr lang="en-US" sz="2400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 err="1"/>
              <a:t>Transfert</a:t>
            </a:r>
            <a:r>
              <a:rPr lang="en-US" sz="2400" dirty="0"/>
              <a:t> de </a:t>
            </a:r>
            <a:r>
              <a:rPr lang="en-US" sz="2400" dirty="0" err="1"/>
              <a:t>fonds</a:t>
            </a:r>
            <a:r>
              <a:rPr lang="en-US" sz="2400" dirty="0"/>
              <a:t> et le </a:t>
            </a:r>
            <a:r>
              <a:rPr lang="en-US" sz="2400" dirty="0" smtClean="0"/>
              <a:t>reportage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58943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66" descr="Screen Shot 2016-06-16 at 12.04.2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57" y="167948"/>
            <a:ext cx="9623730" cy="649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865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IDISA - </a:t>
            </a:r>
            <a:r>
              <a:rPr lang="fr-FR" dirty="0">
                <a:latin typeface="Times New Roman"/>
                <a:cs typeface="Times New Roman"/>
              </a:rPr>
              <a:t>P</a:t>
            </a:r>
            <a:r>
              <a:rPr lang="fr-FR" dirty="0" smtClean="0">
                <a:latin typeface="Times New Roman"/>
                <a:cs typeface="Times New Roman"/>
              </a:rPr>
              <a:t>rocessus </a:t>
            </a:r>
            <a:r>
              <a:rPr lang="fr-FR" dirty="0">
                <a:latin typeface="Times New Roman"/>
                <a:cs typeface="Times New Roman"/>
              </a:rPr>
              <a:t>administratifs et financiers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fr-FR" sz="2400" dirty="0"/>
              <a:t>Pour compléter l'ensemble du processus, que devons-nous faire</a:t>
            </a:r>
            <a:r>
              <a:rPr lang="fr-FR" sz="2400" dirty="0" smtClean="0"/>
              <a:t>?</a:t>
            </a:r>
          </a:p>
          <a:p>
            <a:pPr marL="0" indent="0">
              <a:buNone/>
            </a:pPr>
            <a:endParaRPr lang="en-US" sz="2400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fr-FR" sz="2000" dirty="0"/>
              <a:t>Les rôles et les responsabilités de la CEA et les États Membres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8390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IDISA </a:t>
            </a:r>
            <a:r>
              <a:rPr lang="en-US" dirty="0" smtClean="0"/>
              <a:t>-</a:t>
            </a:r>
            <a:r>
              <a:rPr lang="fr-FR" dirty="0" smtClean="0">
                <a:latin typeface="Times New Roman"/>
                <a:cs typeface="Times New Roman"/>
              </a:rPr>
              <a:t> Processus </a:t>
            </a:r>
            <a:r>
              <a:rPr lang="fr-FR" dirty="0">
                <a:latin typeface="Times New Roman"/>
                <a:cs typeface="Times New Roman"/>
              </a:rPr>
              <a:t>administratifs et financiers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	</a:t>
            </a:r>
            <a:r>
              <a:rPr lang="en-US" sz="2400" dirty="0" err="1" smtClean="0"/>
              <a:t>LoA</a:t>
            </a:r>
            <a:r>
              <a:rPr lang="en-US" sz="2400" dirty="0" smtClean="0"/>
              <a:t> - </a:t>
            </a:r>
            <a:r>
              <a:rPr lang="en-US" sz="2400" dirty="0" smtClean="0"/>
              <a:t>CEA</a:t>
            </a:r>
            <a:endParaRPr lang="en-US" sz="2400" dirty="0" smtClean="0"/>
          </a:p>
          <a:p>
            <a:pPr lvl="2"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/>
              <a:t>Financer la </a:t>
            </a:r>
            <a:r>
              <a:rPr lang="en-US" sz="2400" dirty="0" err="1"/>
              <a:t>mise</a:t>
            </a:r>
            <a:r>
              <a:rPr lang="en-US" sz="2400" dirty="0"/>
              <a:t> en </a:t>
            </a:r>
            <a:r>
              <a:rPr lang="en-US" sz="2400" dirty="0" err="1"/>
              <a:t>œuvre</a:t>
            </a:r>
            <a:r>
              <a:rPr lang="en-US" sz="2400" dirty="0"/>
              <a:t> des </a:t>
            </a:r>
            <a:r>
              <a:rPr lang="en-US" sz="2400" dirty="0" err="1"/>
              <a:t>activités</a:t>
            </a:r>
            <a:r>
              <a:rPr lang="en-US" sz="2400" dirty="0"/>
              <a:t> IDISA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 err="1"/>
              <a:t>Rediger</a:t>
            </a:r>
            <a:r>
              <a:rPr lang="en-US" sz="2400" dirty="0"/>
              <a:t> </a:t>
            </a:r>
            <a:r>
              <a:rPr lang="en-US" sz="2400" dirty="0" smtClean="0"/>
              <a:t>la </a:t>
            </a:r>
            <a:r>
              <a:rPr lang="en-US" sz="2400" dirty="0"/>
              <a:t>LOA et </a:t>
            </a:r>
            <a:r>
              <a:rPr lang="en-US" sz="2400" dirty="0" err="1"/>
              <a:t>partager</a:t>
            </a:r>
            <a:r>
              <a:rPr lang="en-US" sz="2400" dirty="0"/>
              <a:t> avec les </a:t>
            </a:r>
            <a:r>
              <a:rPr lang="en-US" sz="2400" dirty="0" err="1"/>
              <a:t>Etats</a:t>
            </a:r>
            <a:r>
              <a:rPr lang="en-US" sz="2400" dirty="0"/>
              <a:t> </a:t>
            </a:r>
            <a:r>
              <a:rPr lang="en-US" sz="2400" dirty="0" err="1"/>
              <a:t>membres</a:t>
            </a:r>
            <a:r>
              <a:rPr lang="en-US" sz="2400" dirty="0"/>
              <a:t> et </a:t>
            </a:r>
            <a:r>
              <a:rPr lang="en-US" sz="2400" dirty="0" err="1"/>
              <a:t>obtenir</a:t>
            </a:r>
            <a:r>
              <a:rPr lang="en-US" sz="2400" dirty="0"/>
              <a:t> </a:t>
            </a:r>
            <a:r>
              <a:rPr lang="en-US" sz="2400" dirty="0" err="1"/>
              <a:t>leur</a:t>
            </a:r>
            <a:r>
              <a:rPr lang="en-US" sz="2400" dirty="0"/>
              <a:t> approbation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/>
              <a:t>CEA </a:t>
            </a:r>
            <a:r>
              <a:rPr lang="en-US" sz="2400" dirty="0" err="1"/>
              <a:t>signe</a:t>
            </a:r>
            <a:r>
              <a:rPr lang="en-US" sz="2400" dirty="0"/>
              <a:t> </a:t>
            </a:r>
            <a:r>
              <a:rPr lang="en-US" sz="2400" dirty="0" smtClean="0"/>
              <a:t>la </a:t>
            </a:r>
            <a:r>
              <a:rPr lang="en-US" sz="2400" dirty="0" err="1"/>
              <a:t>LoA</a:t>
            </a:r>
            <a:r>
              <a:rPr lang="en-US" sz="2400" dirty="0"/>
              <a:t> et </a:t>
            </a:r>
            <a:r>
              <a:rPr lang="en-US" sz="2400" dirty="0" err="1"/>
              <a:t>l'envoie</a:t>
            </a:r>
            <a:r>
              <a:rPr lang="en-US" sz="2400" dirty="0"/>
              <a:t> aux </a:t>
            </a:r>
            <a:r>
              <a:rPr lang="en-US" sz="2400" dirty="0" err="1"/>
              <a:t>Etats</a:t>
            </a:r>
            <a:r>
              <a:rPr lang="en-US" sz="2400" dirty="0"/>
              <a:t> </a:t>
            </a:r>
            <a:r>
              <a:rPr lang="en-US" sz="2400" dirty="0" err="1" smtClean="0"/>
              <a:t>membres</a:t>
            </a: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56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IDISA -</a:t>
            </a:r>
            <a:r>
              <a:rPr lang="fr-FR" dirty="0">
                <a:latin typeface="Times New Roman"/>
                <a:cs typeface="Times New Roman"/>
              </a:rPr>
              <a:t> Processus administratifs et financiers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2400" dirty="0" smtClean="0"/>
              <a:t>LOA </a:t>
            </a:r>
            <a:r>
              <a:rPr lang="en-US" sz="2400" dirty="0"/>
              <a:t>– MSs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 err="1"/>
              <a:t>Fournir</a:t>
            </a:r>
            <a:r>
              <a:rPr lang="en-US" sz="2400" dirty="0"/>
              <a:t> </a:t>
            </a:r>
            <a:r>
              <a:rPr lang="en-US" sz="2400" dirty="0" err="1"/>
              <a:t>l'information</a:t>
            </a:r>
            <a:r>
              <a:rPr lang="en-US" sz="2400" dirty="0"/>
              <a:t> </a:t>
            </a:r>
            <a:r>
              <a:rPr lang="en-US" sz="2400" dirty="0" err="1"/>
              <a:t>nécessaire</a:t>
            </a:r>
            <a:r>
              <a:rPr lang="en-US" sz="2400" dirty="0"/>
              <a:t> pour la LOA (</a:t>
            </a:r>
            <a:r>
              <a:rPr lang="en-US" sz="2400" dirty="0" err="1"/>
              <a:t>coordonnées</a:t>
            </a:r>
            <a:r>
              <a:rPr lang="en-US" sz="2400" dirty="0"/>
              <a:t> </a:t>
            </a:r>
            <a:r>
              <a:rPr lang="en-US" sz="2400" dirty="0" err="1"/>
              <a:t>bancaires</a:t>
            </a:r>
            <a:r>
              <a:rPr lang="en-US" sz="2400" dirty="0"/>
              <a:t>, nom et </a:t>
            </a:r>
            <a:r>
              <a:rPr lang="en-US" sz="2400" dirty="0" err="1"/>
              <a:t>adresse</a:t>
            </a:r>
            <a:r>
              <a:rPr lang="en-US" sz="2400" dirty="0"/>
              <a:t> des </a:t>
            </a:r>
            <a:r>
              <a:rPr lang="en-US" sz="2400" dirty="0" err="1"/>
              <a:t>signataires</a:t>
            </a:r>
            <a:r>
              <a:rPr lang="en-US" sz="2400" dirty="0"/>
              <a:t>, les options de </a:t>
            </a:r>
            <a:r>
              <a:rPr lang="en-US" sz="2400" dirty="0" err="1"/>
              <a:t>transfert</a:t>
            </a:r>
            <a:r>
              <a:rPr lang="en-US" sz="2400" dirty="0"/>
              <a:t> de </a:t>
            </a:r>
            <a:r>
              <a:rPr lang="en-US" sz="2400" dirty="0" err="1"/>
              <a:t>fonds</a:t>
            </a:r>
            <a:r>
              <a:rPr lang="en-US" sz="2400" dirty="0"/>
              <a:t>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 err="1"/>
              <a:t>Passez</a:t>
            </a:r>
            <a:r>
              <a:rPr lang="en-US" sz="2400" dirty="0"/>
              <a:t> en revue le </a:t>
            </a:r>
            <a:r>
              <a:rPr lang="en-US" sz="2400" dirty="0" err="1"/>
              <a:t>projet</a:t>
            </a:r>
            <a:r>
              <a:rPr lang="en-US" sz="2400" dirty="0"/>
              <a:t> de Loa et </a:t>
            </a:r>
            <a:r>
              <a:rPr lang="en-US" sz="2400" dirty="0" err="1"/>
              <a:t>revenir</a:t>
            </a:r>
            <a:r>
              <a:rPr lang="en-US" sz="2400" dirty="0"/>
              <a:t> </a:t>
            </a:r>
            <a:r>
              <a:rPr lang="en-US" sz="2400" dirty="0" err="1"/>
              <a:t>vers</a:t>
            </a:r>
            <a:r>
              <a:rPr lang="en-US" sz="2400" dirty="0"/>
              <a:t> la CEA </a:t>
            </a:r>
            <a:r>
              <a:rPr lang="en-US" sz="2400" dirty="0" err="1"/>
              <a:t>à</a:t>
            </a:r>
            <a:r>
              <a:rPr lang="en-US" sz="2400" dirty="0"/>
              <a:t> temps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/>
              <a:t>Signer la </a:t>
            </a:r>
            <a:r>
              <a:rPr lang="en-US" sz="2400" dirty="0" err="1"/>
              <a:t>LoA</a:t>
            </a:r>
            <a:r>
              <a:rPr lang="en-US" sz="2400" dirty="0"/>
              <a:t> </a:t>
            </a:r>
            <a:r>
              <a:rPr lang="en-US" sz="2400" dirty="0" err="1"/>
              <a:t>originale</a:t>
            </a:r>
            <a:r>
              <a:rPr lang="en-US" sz="2400" dirty="0"/>
              <a:t> et </a:t>
            </a:r>
            <a:r>
              <a:rPr lang="en-US" sz="2400" dirty="0" err="1"/>
              <a:t>renvoyer</a:t>
            </a:r>
            <a:r>
              <a:rPr lang="en-US" sz="2400" dirty="0"/>
              <a:t> </a:t>
            </a:r>
            <a:r>
              <a:rPr lang="en-US" sz="2400" dirty="0" err="1"/>
              <a:t>à</a:t>
            </a:r>
            <a:r>
              <a:rPr lang="en-US" sz="2400" dirty="0"/>
              <a:t> la </a:t>
            </a:r>
            <a:r>
              <a:rPr lang="en-US" sz="2400" dirty="0" smtClean="0"/>
              <a:t>CEA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1213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IDISA -</a:t>
            </a:r>
            <a:r>
              <a:rPr lang="fr-FR" dirty="0">
                <a:latin typeface="Times New Roman"/>
                <a:cs typeface="Times New Roman"/>
              </a:rPr>
              <a:t> Processus administratifs et financiers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(</a:t>
            </a:r>
            <a:r>
              <a:rPr lang="en-US" sz="2800" dirty="0" smtClean="0"/>
              <a:t>ii)</a:t>
            </a:r>
            <a:r>
              <a:rPr lang="en-US" sz="2800" dirty="0"/>
              <a:t>	</a:t>
            </a:r>
            <a:r>
              <a:rPr lang="en-US" sz="2800" dirty="0" err="1"/>
              <a:t>Transfert</a:t>
            </a:r>
            <a:r>
              <a:rPr lang="en-US" sz="2800" dirty="0"/>
              <a:t> de </a:t>
            </a:r>
            <a:r>
              <a:rPr lang="en-US" sz="2800" dirty="0" err="1"/>
              <a:t>fonds</a:t>
            </a:r>
            <a:r>
              <a:rPr lang="en-US" sz="2800" dirty="0"/>
              <a:t> et  le reportage </a:t>
            </a:r>
            <a:r>
              <a:rPr lang="en-US" sz="2800" dirty="0" smtClean="0"/>
              <a:t>–CEA</a:t>
            </a:r>
          </a:p>
          <a:p>
            <a:pPr marL="0" indent="0">
              <a:buNone/>
            </a:pPr>
            <a:endParaRPr lang="en-US" sz="28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800" dirty="0" err="1"/>
              <a:t>Transfert</a:t>
            </a:r>
            <a:r>
              <a:rPr lang="en-US" sz="2800" dirty="0"/>
              <a:t> de la </a:t>
            </a:r>
            <a:r>
              <a:rPr lang="en-US" sz="2800" dirty="0" smtClean="0"/>
              <a:t>1</a:t>
            </a:r>
            <a:r>
              <a:rPr lang="en-US" sz="2800" baseline="30000" dirty="0" smtClean="0"/>
              <a:t>er</a:t>
            </a:r>
            <a:r>
              <a:rPr lang="en-US" sz="2800" dirty="0" smtClean="0"/>
              <a:t> </a:t>
            </a:r>
            <a:r>
              <a:rPr lang="en-US" sz="2800" dirty="0" err="1" smtClean="0"/>
              <a:t>versement</a:t>
            </a:r>
            <a:r>
              <a:rPr lang="en-US" sz="2800" dirty="0" smtClean="0"/>
              <a:t> </a:t>
            </a:r>
            <a:endParaRPr lang="en-US" sz="28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800" dirty="0"/>
              <a:t>Suite </a:t>
            </a:r>
            <a:r>
              <a:rPr lang="en-US" sz="2800" dirty="0" err="1"/>
              <a:t>à</a:t>
            </a:r>
            <a:r>
              <a:rPr lang="en-US" sz="2800" dirty="0"/>
              <a:t> la </a:t>
            </a:r>
            <a:r>
              <a:rPr lang="en-US" sz="2800" dirty="0" err="1"/>
              <a:t>réception</a:t>
            </a:r>
            <a:r>
              <a:rPr lang="en-US" sz="2800" dirty="0"/>
              <a:t> des rapports des MSs - </a:t>
            </a:r>
          </a:p>
          <a:p>
            <a:pPr marL="914400" lvl="2" indent="0">
              <a:buNone/>
            </a:pPr>
            <a:r>
              <a:rPr lang="en-US" sz="2800" dirty="0" smtClean="0"/>
              <a:t>     – 2</a:t>
            </a:r>
            <a:r>
              <a:rPr lang="en-US" sz="2800" baseline="30000" dirty="0" smtClean="0"/>
              <a:t>eme</a:t>
            </a:r>
            <a:r>
              <a:rPr lang="en-US" sz="2800" dirty="0" smtClean="0"/>
              <a:t> </a:t>
            </a:r>
            <a:r>
              <a:rPr lang="en-US" sz="2800" dirty="0" err="1"/>
              <a:t>versement</a:t>
            </a:r>
            <a:r>
              <a:rPr lang="en-US" sz="2800" dirty="0"/>
              <a:t> sera </a:t>
            </a:r>
            <a:r>
              <a:rPr lang="en-US" sz="2800" dirty="0" err="1" smtClean="0"/>
              <a:t>transféré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5534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IDISA -</a:t>
            </a:r>
            <a:r>
              <a:rPr lang="fr-FR" dirty="0">
                <a:latin typeface="Times New Roman"/>
                <a:cs typeface="Times New Roman"/>
              </a:rPr>
              <a:t> Processus administratifs et financiers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sz="2400" dirty="0" err="1" smtClean="0"/>
              <a:t>Transfert</a:t>
            </a:r>
            <a:r>
              <a:rPr lang="en-US" sz="2400" dirty="0" smtClean="0"/>
              <a:t> </a:t>
            </a:r>
            <a:r>
              <a:rPr lang="en-US" sz="2400" dirty="0"/>
              <a:t>de </a:t>
            </a:r>
            <a:r>
              <a:rPr lang="en-US" sz="2400" dirty="0" err="1"/>
              <a:t>fonds</a:t>
            </a:r>
            <a:r>
              <a:rPr lang="en-US" sz="2400" dirty="0"/>
              <a:t> et le reportage - MSs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/>
              <a:t>Accuser </a:t>
            </a:r>
            <a:r>
              <a:rPr lang="en-US" sz="2400" dirty="0" err="1"/>
              <a:t>réception</a:t>
            </a:r>
            <a:r>
              <a:rPr lang="en-US" sz="2400" dirty="0"/>
              <a:t> du 1er </a:t>
            </a:r>
            <a:r>
              <a:rPr lang="en-US" sz="2400" dirty="0" err="1"/>
              <a:t>versement</a:t>
            </a:r>
            <a:r>
              <a:rPr lang="en-US" sz="2400" dirty="0"/>
              <a:t>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 err="1"/>
              <a:t>Mettre</a:t>
            </a:r>
            <a:r>
              <a:rPr lang="en-US" sz="2400" dirty="0"/>
              <a:t> en </a:t>
            </a:r>
            <a:r>
              <a:rPr lang="en-US" sz="2400" dirty="0" err="1"/>
              <a:t>œuvre</a:t>
            </a:r>
            <a:r>
              <a:rPr lang="en-US" sz="2400" dirty="0"/>
              <a:t> les </a:t>
            </a:r>
            <a:r>
              <a:rPr lang="en-US" sz="2400" dirty="0" err="1"/>
              <a:t>activités</a:t>
            </a:r>
            <a:r>
              <a:rPr lang="en-US" sz="2400" dirty="0"/>
              <a:t> IDISA et </a:t>
            </a:r>
            <a:r>
              <a:rPr lang="en-US" sz="2400" dirty="0" err="1"/>
              <a:t>envoyer</a:t>
            </a:r>
            <a:r>
              <a:rPr lang="en-US" sz="2400" dirty="0"/>
              <a:t> les </a:t>
            </a:r>
            <a:r>
              <a:rPr lang="en-US" sz="2400" dirty="0" err="1"/>
              <a:t>deux</a:t>
            </a:r>
            <a:r>
              <a:rPr lang="en-US" sz="2400" dirty="0"/>
              <a:t> rapports de fond et financiers </a:t>
            </a:r>
            <a:r>
              <a:rPr lang="en-US" sz="2400" dirty="0" err="1"/>
              <a:t>à</a:t>
            </a:r>
            <a:r>
              <a:rPr lang="en-US" sz="2400" dirty="0"/>
              <a:t> la CEA </a:t>
            </a:r>
            <a:r>
              <a:rPr lang="en-US" sz="2400" dirty="0" err="1"/>
              <a:t>selon</a:t>
            </a:r>
            <a:r>
              <a:rPr lang="en-US" sz="2400" dirty="0"/>
              <a:t> les </a:t>
            </a:r>
            <a:r>
              <a:rPr lang="en-US" sz="2400" dirty="0" err="1"/>
              <a:t>modèles</a:t>
            </a:r>
            <a:r>
              <a:rPr lang="en-US" sz="2400" dirty="0"/>
              <a:t> </a:t>
            </a:r>
            <a:r>
              <a:rPr lang="en-US" sz="2400" dirty="0" err="1"/>
              <a:t>sur</a:t>
            </a:r>
            <a:r>
              <a:rPr lang="en-US" sz="2400" dirty="0"/>
              <a:t> la </a:t>
            </a:r>
            <a:r>
              <a:rPr lang="en-US" sz="2400" dirty="0" err="1"/>
              <a:t>LoA</a:t>
            </a:r>
            <a:r>
              <a:rPr lang="en-US" sz="2400" dirty="0"/>
              <a:t>.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1853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51133"/>
            <a:ext cx="8596668" cy="49902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200" dirty="0" smtClean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3200" dirty="0" smtClean="0"/>
          </a:p>
          <a:p>
            <a:pPr marL="0" indent="0">
              <a:buNone/>
            </a:pPr>
            <a:r>
              <a:rPr lang="en-GB" sz="3200" dirty="0" smtClean="0"/>
              <a:t>Fin du </a:t>
            </a:r>
            <a:r>
              <a:rPr lang="en-GB" sz="3200" dirty="0" err="1" smtClean="0"/>
              <a:t>projet</a:t>
            </a:r>
            <a:r>
              <a:rPr lang="en-GB" sz="3200" dirty="0" smtClean="0"/>
              <a:t> – La CEA </a:t>
            </a:r>
            <a:r>
              <a:rPr lang="en-GB" sz="3200" dirty="0" smtClean="0"/>
              <a:t>met </a:t>
            </a:r>
            <a:r>
              <a:rPr lang="en-GB" sz="3200" dirty="0"/>
              <a:t>fin au </a:t>
            </a:r>
            <a:r>
              <a:rPr lang="en-GB" sz="3200" dirty="0" err="1"/>
              <a:t>projet</a:t>
            </a:r>
            <a:endParaRPr lang="en-GB" sz="3200" dirty="0" smtClean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6740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450</TotalTime>
  <Words>238</Words>
  <Application>Microsoft Macintosh PowerPoint</Application>
  <PresentationFormat>Custom</PresentationFormat>
  <Paragraphs>50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IDISA -Les processus administratifs et financiers</vt:lpstr>
      <vt:lpstr>IDISA-processus administratifs et financiers</vt:lpstr>
      <vt:lpstr>PowerPoint Presentation</vt:lpstr>
      <vt:lpstr>IDISA - Processus administratifs et financiers</vt:lpstr>
      <vt:lpstr>IDISA - Processus administratifs et financiers</vt:lpstr>
      <vt:lpstr>IDISA - Processus administratifs et financiers</vt:lpstr>
      <vt:lpstr>IDISA - Processus administratifs et financiers</vt:lpstr>
      <vt:lpstr>IDISA - Processus administratifs et financiers</vt:lpstr>
      <vt:lpstr>PowerPoint Presentation</vt:lpstr>
      <vt:lpstr>Merci!!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STATUS INDEX</dc:title>
  <dc:creator>Samuel, Ketema (ILRI)</dc:creator>
  <cp:lastModifiedBy>Maulo DOMBAXI</cp:lastModifiedBy>
  <cp:revision>33</cp:revision>
  <dcterms:created xsi:type="dcterms:W3CDTF">2016-06-03T17:31:11Z</dcterms:created>
  <dcterms:modified xsi:type="dcterms:W3CDTF">2016-06-16T09:24:32Z</dcterms:modified>
</cp:coreProperties>
</file>