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66" r:id="rId5"/>
    <p:sldId id="267" r:id="rId6"/>
    <p:sldId id="260"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46" autoAdjust="0"/>
    <p:restoredTop sz="94660"/>
  </p:normalViewPr>
  <p:slideViewPr>
    <p:cSldViewPr snapToGrid="0">
      <p:cViewPr varScale="1">
        <p:scale>
          <a:sx n="68" d="100"/>
          <a:sy n="68"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EB0445-C2E6-45FB-B353-A0BFCCC804A1}" type="datetimeFigureOut">
              <a:rPr lang="en-US" smtClean="0"/>
              <a:t>4/1/2016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2843AE-E8FB-460C-9614-F38309DE013A}" type="slidenum">
              <a:rPr lang="en-US" smtClean="0"/>
              <a:t>‹#›</a:t>
            </a:fld>
            <a:endParaRPr lang="en-US"/>
          </a:p>
        </p:txBody>
      </p:sp>
    </p:spTree>
    <p:extLst>
      <p:ext uri="{BB962C8B-B14F-4D97-AF65-F5344CB8AC3E}">
        <p14:creationId xmlns:p14="http://schemas.microsoft.com/office/powerpoint/2010/main" val="2791758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Women’s rights cannot be separated from the broader political, economic and social conditions that shape livelihoods and </a:t>
            </a:r>
            <a:r>
              <a:rPr lang="en-US" sz="1200" b="0" i="0" kern="1200">
                <a:solidFill>
                  <a:schemeClr val="tx1"/>
                </a:solidFill>
                <a:effectLst/>
                <a:latin typeface="+mn-lt"/>
                <a:ea typeface="+mn-ea"/>
                <a:cs typeface="+mn-cs"/>
              </a:rPr>
              <a:t>social relations;</a:t>
            </a:r>
            <a:r>
              <a:rPr lang="en-US" sz="1200" b="0" i="0" kern="1200" baseline="0">
                <a:solidFill>
                  <a:schemeClr val="tx1"/>
                </a:solidFill>
                <a:effectLst/>
                <a:latin typeface="+mn-lt"/>
                <a:ea typeface="+mn-ea"/>
                <a:cs typeface="+mn-cs"/>
              </a:rPr>
              <a:t> </a:t>
            </a:r>
            <a:r>
              <a:rPr lang="en-US" sz="1200" b="0" i="0" kern="1200">
                <a:solidFill>
                  <a:schemeClr val="tx1"/>
                </a:solidFill>
                <a:effectLst/>
                <a:latin typeface="+mn-lt"/>
                <a:ea typeface="+mn-ea"/>
                <a:cs typeface="+mn-cs"/>
              </a:rPr>
              <a:t>Bridging the gap between formal rights and women’s lived experience,</a:t>
            </a:r>
            <a:endParaRPr lang="en-US" dirty="0"/>
          </a:p>
        </p:txBody>
      </p:sp>
      <p:sp>
        <p:nvSpPr>
          <p:cNvPr id="4" name="Slide Number Placeholder 3"/>
          <p:cNvSpPr>
            <a:spLocks noGrp="1"/>
          </p:cNvSpPr>
          <p:nvPr>
            <p:ph type="sldNum" sz="quarter" idx="10"/>
          </p:nvPr>
        </p:nvSpPr>
        <p:spPr/>
        <p:txBody>
          <a:bodyPr/>
          <a:lstStyle/>
          <a:p>
            <a:fld id="{B42843AE-E8FB-460C-9614-F38309DE013A}" type="slidenum">
              <a:rPr lang="en-US" smtClean="0"/>
              <a:t>2</a:t>
            </a:fld>
            <a:endParaRPr lang="en-US"/>
          </a:p>
        </p:txBody>
      </p:sp>
    </p:spTree>
    <p:extLst>
      <p:ext uri="{BB962C8B-B14F-4D97-AF65-F5344CB8AC3E}">
        <p14:creationId xmlns:p14="http://schemas.microsoft.com/office/powerpoint/2010/main" val="2394723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For example in some of our countries</a:t>
            </a:r>
            <a:r>
              <a:rPr lang="en-US" baseline="0" dirty="0"/>
              <a:t> </a:t>
            </a:r>
            <a:r>
              <a:rPr lang="en-US" dirty="0"/>
              <a:t>companies that go out of their way to make smaller packages of seeds that small scale farmers can afford get tax</a:t>
            </a:r>
            <a:r>
              <a:rPr lang="en-US" baseline="0" dirty="0"/>
              <a:t> credit or companies that; Examples in our countries abound Fund from CPS and Barclays funding agriculture from livelihood to commercial levels. Government’s role is census; 30% procurement for women</a:t>
            </a:r>
            <a:endParaRPr lang="en-US" dirty="0"/>
          </a:p>
        </p:txBody>
      </p:sp>
      <p:sp>
        <p:nvSpPr>
          <p:cNvPr id="4" name="Slide Number Placeholder 3"/>
          <p:cNvSpPr>
            <a:spLocks noGrp="1"/>
          </p:cNvSpPr>
          <p:nvPr>
            <p:ph type="sldNum" sz="quarter" idx="10"/>
          </p:nvPr>
        </p:nvSpPr>
        <p:spPr/>
        <p:txBody>
          <a:bodyPr/>
          <a:lstStyle/>
          <a:p>
            <a:fld id="{B42843AE-E8FB-460C-9614-F38309DE013A}" type="slidenum">
              <a:rPr lang="en-US" smtClean="0"/>
              <a:t>3</a:t>
            </a:fld>
            <a:endParaRPr lang="en-US"/>
          </a:p>
        </p:txBody>
      </p:sp>
    </p:spTree>
    <p:extLst>
      <p:ext uri="{BB962C8B-B14F-4D97-AF65-F5344CB8AC3E}">
        <p14:creationId xmlns:p14="http://schemas.microsoft.com/office/powerpoint/2010/main" val="312441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is an industry where few women hold senior roles, where male investment teams tend to dole out money to male-led companies; a rising number of female angel investors supporting women entrepreneurs, it’s still tougher for women to secure funding in an industry dominated by men; men seek</a:t>
            </a:r>
            <a:r>
              <a:rPr lang="en-US" sz="1200" dirty="0"/>
              <a:t> “Women fundamentally do business differently than men do,” she says, noting all-male firms seem to focus on growing quickly, whereas women tend to prioritize sustainability. Finding investors whose visions align with the entrepreneurs’ is central to success, but making that connection is harder, she says, “because we’re different, and we play a different game”. (http://www.canadianbusiness.com/leadership/women-in-vc/)</a:t>
            </a:r>
          </a:p>
          <a:p>
            <a:r>
              <a:rPr lang="en-US" sz="1200" b="0" i="0" kern="1200" dirty="0" err="1">
                <a:solidFill>
                  <a:schemeClr val="tx1"/>
                </a:solidFill>
                <a:effectLst/>
                <a:latin typeface="+mn-lt"/>
                <a:ea typeface="+mn-ea"/>
                <a:cs typeface="+mn-cs"/>
              </a:rPr>
              <a:t>ing</a:t>
            </a:r>
            <a:r>
              <a:rPr lang="en-US" sz="1200" b="0" i="0" kern="1200" dirty="0">
                <a:solidFill>
                  <a:schemeClr val="tx1"/>
                </a:solidFill>
                <a:effectLst/>
                <a:latin typeface="+mn-lt"/>
                <a:ea typeface="+mn-ea"/>
                <a:cs typeface="+mn-cs"/>
              </a:rPr>
              <a:t> investment were more likely to succeed than women—even when the pitches were identical. </a:t>
            </a:r>
            <a:endParaRPr lang="en-US" dirty="0"/>
          </a:p>
        </p:txBody>
      </p:sp>
      <p:sp>
        <p:nvSpPr>
          <p:cNvPr id="4" name="Slide Number Placeholder 3"/>
          <p:cNvSpPr>
            <a:spLocks noGrp="1"/>
          </p:cNvSpPr>
          <p:nvPr>
            <p:ph type="sldNum" sz="quarter" idx="10"/>
          </p:nvPr>
        </p:nvSpPr>
        <p:spPr/>
        <p:txBody>
          <a:bodyPr/>
          <a:lstStyle/>
          <a:p>
            <a:fld id="{B42843AE-E8FB-460C-9614-F38309DE013A}" type="slidenum">
              <a:rPr lang="en-US" smtClean="0"/>
              <a:t>4</a:t>
            </a:fld>
            <a:endParaRPr lang="en-US"/>
          </a:p>
        </p:txBody>
      </p:sp>
    </p:spTree>
    <p:extLst>
      <p:ext uri="{BB962C8B-B14F-4D97-AF65-F5344CB8AC3E}">
        <p14:creationId xmlns:p14="http://schemas.microsoft.com/office/powerpoint/2010/main" val="76087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banks are looking for more clients beyond the usual and are going into</a:t>
            </a:r>
            <a:r>
              <a:rPr lang="en-US" baseline="0" dirty="0"/>
              <a:t> the informal sector… capture the income of women from either farming or businesses based on their monthly cash flow, women are deemed credit worthy and can get loans, this needs change in regulatory framework.  How do we get capital markets to have women have shares if they can bring business through procurement for example.  How as government do we make this happen?</a:t>
            </a:r>
            <a:endParaRPr lang="en-US" dirty="0"/>
          </a:p>
        </p:txBody>
      </p:sp>
      <p:sp>
        <p:nvSpPr>
          <p:cNvPr id="4" name="Slide Number Placeholder 3"/>
          <p:cNvSpPr>
            <a:spLocks noGrp="1"/>
          </p:cNvSpPr>
          <p:nvPr>
            <p:ph type="sldNum" sz="quarter" idx="10"/>
          </p:nvPr>
        </p:nvSpPr>
        <p:spPr/>
        <p:txBody>
          <a:bodyPr/>
          <a:lstStyle/>
          <a:p>
            <a:fld id="{B42843AE-E8FB-460C-9614-F38309DE013A}" type="slidenum">
              <a:rPr lang="en-US" smtClean="0"/>
              <a:t>6</a:t>
            </a:fld>
            <a:endParaRPr lang="en-US"/>
          </a:p>
        </p:txBody>
      </p:sp>
    </p:spTree>
    <p:extLst>
      <p:ext uri="{BB962C8B-B14F-4D97-AF65-F5344CB8AC3E}">
        <p14:creationId xmlns:p14="http://schemas.microsoft.com/office/powerpoint/2010/main" val="147403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4/1/2016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4/1/2016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4/1/2016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4/1/2016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4/1/2016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4/1/2016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4/1/2016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4/1/2016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4/1/2016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4/1/2016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4/1/2016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4/1/2016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4/1/2016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4/1/2016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4/1/2016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4/1/2016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4/1/2016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4/1/2016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3092"/>
            <a:ext cx="12192000" cy="6734908"/>
          </a:xfrm>
        </p:spPr>
        <p:txBody>
          <a:bodyPr>
            <a:normAutofit/>
          </a:bodyPr>
          <a:lstStyle/>
          <a:p>
            <a:r>
              <a:rPr lang="en-ZA" sz="4400" dirty="0"/>
              <a:t>"</a:t>
            </a:r>
            <a:r>
              <a:rPr lang="en-ZA" sz="4400" b="1" dirty="0"/>
              <a:t>WOMEN'S RIGHTS AND ECONOMIC  EMPOWERMENT:</a:t>
            </a:r>
          </a:p>
        </p:txBody>
      </p:sp>
      <p:sp>
        <p:nvSpPr>
          <p:cNvPr id="5" name="Rectangle 4"/>
          <p:cNvSpPr/>
          <p:nvPr/>
        </p:nvSpPr>
        <p:spPr>
          <a:xfrm>
            <a:off x="2004646" y="1107830"/>
            <a:ext cx="8282354" cy="3785652"/>
          </a:xfrm>
          <a:prstGeom prst="rect">
            <a:avLst/>
          </a:prstGeom>
        </p:spPr>
        <p:txBody>
          <a:bodyPr wrap="square">
            <a:spAutoFit/>
          </a:bodyPr>
          <a:lstStyle/>
          <a:p>
            <a:pPr algn="ctr"/>
            <a:r>
              <a:rPr lang="en-ZA" sz="4000" dirty="0">
                <a:latin typeface="Calibri" panose="020F0502020204030204" pitchFamily="34" charset="0"/>
              </a:rPr>
              <a:t>TRACKING, EVALUATING AND REPORTING GOVERNMENT FINANCING</a:t>
            </a:r>
          </a:p>
          <a:p>
            <a:pPr algn="ctr"/>
            <a:r>
              <a:rPr lang="en-ZA" sz="4000" dirty="0">
                <a:latin typeface="Calibri" panose="020F0502020204030204" pitchFamily="34" charset="0"/>
              </a:rPr>
              <a:t>AND THE ROLE OF CAPITAL MARKETS AND PRIVATE EQUITY FOR MOBILIZING DOMESTIC RESOURCES TOWARDS AGENDA 2063 AND SDGS”</a:t>
            </a:r>
            <a:endParaRPr lang="en-ZA" sz="4000" dirty="0"/>
          </a:p>
        </p:txBody>
      </p:sp>
    </p:spTree>
    <p:extLst>
      <p:ext uri="{BB962C8B-B14F-4D97-AF65-F5344CB8AC3E}">
        <p14:creationId xmlns:p14="http://schemas.microsoft.com/office/powerpoint/2010/main" val="4217202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74" y="1"/>
            <a:ext cx="11957538" cy="1111348"/>
          </a:xfrm>
        </p:spPr>
        <p:txBody>
          <a:bodyPr>
            <a:normAutofit fontScale="90000"/>
          </a:bodyPr>
          <a:lstStyle/>
          <a:p>
            <a:r>
              <a:rPr lang="en-ZA" dirty="0"/>
              <a:t>Context to Women’s Rights and Economic Empowerment</a:t>
            </a:r>
          </a:p>
        </p:txBody>
      </p:sp>
      <p:sp>
        <p:nvSpPr>
          <p:cNvPr id="3" name="Content Placeholder 2"/>
          <p:cNvSpPr>
            <a:spLocks noGrp="1"/>
          </p:cNvSpPr>
          <p:nvPr>
            <p:ph idx="1"/>
          </p:nvPr>
        </p:nvSpPr>
        <p:spPr>
          <a:xfrm>
            <a:off x="0" y="1111349"/>
            <a:ext cx="12191999" cy="6267155"/>
          </a:xfrm>
        </p:spPr>
        <p:txBody>
          <a:bodyPr>
            <a:noAutofit/>
          </a:bodyPr>
          <a:lstStyle/>
          <a:p>
            <a:r>
              <a:rPr lang="en-ZA" sz="3600" dirty="0"/>
              <a:t> </a:t>
            </a:r>
            <a:r>
              <a:rPr lang="en-ZA" sz="3200" dirty="0"/>
              <a:t>Heads of States and Governments declared 2015 the year of Women’s Economic Empowerment</a:t>
            </a:r>
          </a:p>
          <a:p>
            <a:r>
              <a:rPr lang="en-ZA" sz="3200" dirty="0"/>
              <a:t>2016 is a year of Human Rights with a special focus on the Rights of Women</a:t>
            </a:r>
          </a:p>
          <a:p>
            <a:r>
              <a:rPr lang="en-ZA" sz="3200" dirty="0"/>
              <a:t>The context for this discussion is premised on Agenda 2063 which has aspiration 6 on Gender Equality</a:t>
            </a:r>
          </a:p>
          <a:p>
            <a:r>
              <a:rPr lang="en-ZA" sz="3200" dirty="0"/>
              <a:t>The SDGs  have goal no 5 on GEWE and many others that have gender equality as a target</a:t>
            </a:r>
          </a:p>
          <a:p>
            <a:r>
              <a:rPr lang="en-ZA" sz="3200" dirty="0"/>
              <a:t>Addis Ababa Action Agenda on Financing for Development recognises investing for gender equality as a cornerstone to sustainable and equitable development</a:t>
            </a:r>
            <a:endParaRPr lang="en-ZA" sz="3600" dirty="0"/>
          </a:p>
        </p:txBody>
      </p:sp>
    </p:spTree>
    <p:extLst>
      <p:ext uri="{BB962C8B-B14F-4D97-AF65-F5344CB8AC3E}">
        <p14:creationId xmlns:p14="http://schemas.microsoft.com/office/powerpoint/2010/main" val="334234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ZA" dirty="0"/>
              <a:t>Policy Directions for Governments</a:t>
            </a:r>
          </a:p>
        </p:txBody>
      </p:sp>
      <p:sp>
        <p:nvSpPr>
          <p:cNvPr id="3" name="Content Placeholder 2"/>
          <p:cNvSpPr>
            <a:spLocks noGrp="1"/>
          </p:cNvSpPr>
          <p:nvPr>
            <p:ph idx="1"/>
          </p:nvPr>
        </p:nvSpPr>
        <p:spPr>
          <a:xfrm>
            <a:off x="185529" y="1205948"/>
            <a:ext cx="11807687" cy="5652052"/>
          </a:xfrm>
        </p:spPr>
        <p:txBody>
          <a:bodyPr>
            <a:normAutofit lnSpcReduction="10000"/>
          </a:bodyPr>
          <a:lstStyle/>
          <a:p>
            <a:r>
              <a:rPr lang="en-ZA" sz="3600" dirty="0"/>
              <a:t>Governments need to:</a:t>
            </a:r>
          </a:p>
          <a:p>
            <a:pPr marL="742950" indent="-742950">
              <a:buFont typeface="+mj-lt"/>
              <a:buAutoNum type="arabicPeriod"/>
            </a:pPr>
            <a:r>
              <a:rPr lang="en-ZA" sz="3600" dirty="0"/>
              <a:t> inclusive targets that include gender performance indicators in macro-economic policies/ framework </a:t>
            </a:r>
          </a:p>
          <a:p>
            <a:pPr marL="742950" indent="-742950">
              <a:buFont typeface="+mj-lt"/>
              <a:buAutoNum type="arabicPeriod"/>
            </a:pPr>
            <a:r>
              <a:rPr lang="en-ZA" sz="3600" dirty="0"/>
              <a:t>scale up successful Regulatory Frameworks that encourage private sector with focus on small, micro and medium enterprises *</a:t>
            </a:r>
          </a:p>
          <a:p>
            <a:pPr marL="742950" indent="-742950">
              <a:buFont typeface="+mj-lt"/>
              <a:buAutoNum type="arabicPeriod"/>
            </a:pPr>
            <a:r>
              <a:rPr lang="en-ZA" sz="3600" dirty="0"/>
              <a:t>programmes that are financed not only by government but in partnership with Private Sector and through private equity funds* </a:t>
            </a:r>
          </a:p>
          <a:p>
            <a:pPr marL="742950" indent="-742950">
              <a:buFont typeface="+mj-lt"/>
              <a:buAutoNum type="arabicPeriod"/>
            </a:pPr>
            <a:r>
              <a:rPr lang="en-ZA" sz="3600" dirty="0"/>
              <a:t>Monitor and track initiatives delivering innovative and large scale financing to SMEs (upscale)</a:t>
            </a:r>
          </a:p>
        </p:txBody>
      </p:sp>
    </p:spTree>
    <p:extLst>
      <p:ext uri="{BB962C8B-B14F-4D97-AF65-F5344CB8AC3E}">
        <p14:creationId xmlns:p14="http://schemas.microsoft.com/office/powerpoint/2010/main" val="2401274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994"/>
            <a:ext cx="10515600" cy="1325563"/>
          </a:xfrm>
        </p:spPr>
        <p:txBody>
          <a:bodyPr/>
          <a:lstStyle/>
          <a:p>
            <a:r>
              <a:rPr lang="en-ZA" dirty="0"/>
              <a:t>The Role of Capital Markets</a:t>
            </a:r>
          </a:p>
        </p:txBody>
      </p:sp>
      <p:sp>
        <p:nvSpPr>
          <p:cNvPr id="3" name="Content Placeholder 2"/>
          <p:cNvSpPr>
            <a:spLocks noGrp="1"/>
          </p:cNvSpPr>
          <p:nvPr>
            <p:ph idx="1"/>
          </p:nvPr>
        </p:nvSpPr>
        <p:spPr>
          <a:xfrm>
            <a:off x="211015" y="1007166"/>
            <a:ext cx="11848463" cy="5569480"/>
          </a:xfrm>
        </p:spPr>
        <p:txBody>
          <a:bodyPr>
            <a:normAutofit/>
          </a:bodyPr>
          <a:lstStyle/>
          <a:p>
            <a:r>
              <a:rPr lang="en-ZA" sz="3600" dirty="0"/>
              <a:t>Capital Markets can be used to play a role in mobilizing domestic resources for Agenda 2063 and the SDGS</a:t>
            </a:r>
          </a:p>
          <a:p>
            <a:r>
              <a:rPr lang="en-ZA" sz="3600" dirty="0"/>
              <a:t>Firstly get more women in the leadership of Capital Markets</a:t>
            </a:r>
          </a:p>
          <a:p>
            <a:r>
              <a:rPr lang="en-ZA" sz="3600" dirty="0"/>
              <a:t>Simplify Capital Markets to ordinary women and tap on existing women’s local level credit schemes</a:t>
            </a:r>
          </a:p>
          <a:p>
            <a:r>
              <a:rPr lang="en-ZA" sz="3600" dirty="0"/>
              <a:t>Re-orient the investments of Capital Markets towards Agenda 2063 and the SDGs</a:t>
            </a:r>
          </a:p>
          <a:p>
            <a:r>
              <a:rPr lang="en-ZA" sz="3600" dirty="0"/>
              <a:t>Make African Capital Markets conducive to women investors for example</a:t>
            </a:r>
          </a:p>
        </p:txBody>
      </p:sp>
    </p:spTree>
    <p:extLst>
      <p:ext uri="{BB962C8B-B14F-4D97-AF65-F5344CB8AC3E}">
        <p14:creationId xmlns:p14="http://schemas.microsoft.com/office/powerpoint/2010/main" val="3180236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610"/>
            <a:ext cx="12084148" cy="1308296"/>
          </a:xfrm>
        </p:spPr>
        <p:txBody>
          <a:bodyPr/>
          <a:lstStyle/>
          <a:p>
            <a:r>
              <a:rPr lang="en-US" dirty="0"/>
              <a:t>Examples of the Role of Capital Markets</a:t>
            </a:r>
          </a:p>
        </p:txBody>
      </p:sp>
      <p:sp>
        <p:nvSpPr>
          <p:cNvPr id="3" name="Content Placeholder 2"/>
          <p:cNvSpPr>
            <a:spLocks noGrp="1"/>
          </p:cNvSpPr>
          <p:nvPr>
            <p:ph idx="1"/>
          </p:nvPr>
        </p:nvSpPr>
        <p:spPr>
          <a:xfrm>
            <a:off x="98474" y="1294228"/>
            <a:ext cx="11985674" cy="5563772"/>
          </a:xfrm>
        </p:spPr>
        <p:txBody>
          <a:bodyPr/>
          <a:lstStyle/>
          <a:p>
            <a:r>
              <a:rPr lang="en-US" dirty="0"/>
              <a:t>The recently approved African Development Bank USD 12.5 million equity investment in </a:t>
            </a:r>
            <a:r>
              <a:rPr lang="en-US" dirty="0" err="1"/>
              <a:t>Alitheia</a:t>
            </a:r>
            <a:r>
              <a:rPr lang="en-US" dirty="0"/>
              <a:t> Identity Fund (AIF)</a:t>
            </a:r>
          </a:p>
          <a:p>
            <a:r>
              <a:rPr lang="en-US" dirty="0"/>
              <a:t>A joint venture between women owned fund management companies – </a:t>
            </a:r>
            <a:r>
              <a:rPr lang="en-US" dirty="0" err="1"/>
              <a:t>Alitheia</a:t>
            </a:r>
            <a:r>
              <a:rPr lang="en-US" dirty="0"/>
              <a:t> Capital Ltd of Nigeria and Identity Development Fund Managers of South Africa</a:t>
            </a:r>
          </a:p>
          <a:p>
            <a:r>
              <a:rPr lang="en-US" dirty="0"/>
              <a:t>AIF raised 100 million in two closings to make equity investments in high-growth SMEs with emphasis on women led and/ or managed SMEs’ in 10 African Countries</a:t>
            </a:r>
          </a:p>
          <a:p>
            <a:r>
              <a:rPr lang="en-US" dirty="0"/>
              <a:t>AIF is expected to yield financial returns in high growth sectors such as agriculture, agro processing, and manufacturing</a:t>
            </a:r>
          </a:p>
        </p:txBody>
      </p:sp>
    </p:spTree>
    <p:extLst>
      <p:ext uri="{BB962C8B-B14F-4D97-AF65-F5344CB8AC3E}">
        <p14:creationId xmlns:p14="http://schemas.microsoft.com/office/powerpoint/2010/main" val="6959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track all this?</a:t>
            </a:r>
          </a:p>
        </p:txBody>
      </p:sp>
      <p:sp>
        <p:nvSpPr>
          <p:cNvPr id="3" name="Content Placeholder 2"/>
          <p:cNvSpPr>
            <a:spLocks noGrp="1"/>
          </p:cNvSpPr>
          <p:nvPr>
            <p:ph idx="1"/>
          </p:nvPr>
        </p:nvSpPr>
        <p:spPr>
          <a:xfrm>
            <a:off x="132522" y="1825625"/>
            <a:ext cx="11913704" cy="4813714"/>
          </a:xfrm>
        </p:spPr>
        <p:txBody>
          <a:bodyPr>
            <a:normAutofit fontScale="32500" lnSpcReduction="20000"/>
          </a:bodyPr>
          <a:lstStyle/>
          <a:p>
            <a:pPr marL="0" indent="0">
              <a:buNone/>
            </a:pPr>
            <a:endParaRPr lang="en-GB" dirty="0"/>
          </a:p>
          <a:p>
            <a:pPr marL="0" indent="0">
              <a:buNone/>
            </a:pPr>
            <a:r>
              <a:rPr lang="en-GB" sz="7400" dirty="0"/>
              <a:t>Gender Inclusive Macro-Economic Policy Framework</a:t>
            </a:r>
          </a:p>
          <a:p>
            <a:pPr marL="0" indent="0">
              <a:buNone/>
            </a:pPr>
            <a:endParaRPr lang="en-GB" dirty="0"/>
          </a:p>
          <a:p>
            <a:pPr marL="0" indent="0">
              <a:buNone/>
            </a:pPr>
            <a:endParaRPr lang="en-GB" dirty="0"/>
          </a:p>
          <a:p>
            <a:pPr marL="0" indent="0">
              <a:buNone/>
            </a:pPr>
            <a:r>
              <a:rPr lang="en-GB" sz="7400" dirty="0"/>
              <a:t>Gender Sensitive Programmes (Government &amp; Private Sector)</a:t>
            </a:r>
          </a:p>
          <a:p>
            <a:pPr marL="0" indent="0">
              <a:buNone/>
            </a:pPr>
            <a:endParaRPr lang="en-GB" dirty="0"/>
          </a:p>
          <a:p>
            <a:pPr marL="0" indent="0">
              <a:buNone/>
            </a:pPr>
            <a:endParaRPr lang="en-GB" dirty="0"/>
          </a:p>
          <a:p>
            <a:pPr marL="0" indent="0">
              <a:buNone/>
            </a:pPr>
            <a:r>
              <a:rPr lang="en-GB" sz="7400" dirty="0"/>
              <a:t>Inclusive and Equitable Outcomes</a:t>
            </a:r>
          </a:p>
          <a:p>
            <a:pPr marL="0" indent="0">
              <a:buNone/>
            </a:pPr>
            <a:endParaRPr lang="en-GB" dirty="0"/>
          </a:p>
          <a:p>
            <a:pPr marL="0" indent="0">
              <a:buNone/>
            </a:pPr>
            <a:endParaRPr lang="en-GB" dirty="0"/>
          </a:p>
          <a:p>
            <a:pPr marL="0" indent="0">
              <a:buNone/>
            </a:pPr>
            <a:r>
              <a:rPr lang="en-GB" sz="7400" dirty="0"/>
              <a:t>Gender Sensitive Targets and Indicators (M&amp;E)</a:t>
            </a:r>
          </a:p>
          <a:p>
            <a:pPr marL="0" indent="0">
              <a:buNone/>
            </a:pPr>
            <a:endParaRPr lang="en-GB" dirty="0"/>
          </a:p>
          <a:p>
            <a:pPr marL="0" indent="0">
              <a:buNone/>
            </a:pPr>
            <a:r>
              <a:rPr lang="en-GB" sz="7000" dirty="0"/>
              <a:t>(Upscale Positive Outcomes)</a:t>
            </a:r>
          </a:p>
          <a:p>
            <a:pPr marL="0" indent="0">
              <a:buNone/>
            </a:pPr>
            <a:endParaRPr lang="en-GB" dirty="0"/>
          </a:p>
          <a:p>
            <a:pPr marL="0" indent="0">
              <a:buNone/>
            </a:pPr>
            <a:endParaRPr lang="en-GB" dirty="0"/>
          </a:p>
          <a:p>
            <a:pPr marL="0" indent="0">
              <a:buNone/>
            </a:pPr>
            <a:endParaRPr lang="en-GB" dirty="0"/>
          </a:p>
          <a:p>
            <a:pPr marL="0" indent="0">
              <a:buNone/>
            </a:pPr>
            <a:r>
              <a:rPr lang="en-GB" dirty="0"/>
              <a:t> </a:t>
            </a:r>
          </a:p>
          <a:p>
            <a:pPr marL="0" indent="0">
              <a:buNone/>
            </a:pPr>
            <a:endParaRPr lang="en-US" dirty="0"/>
          </a:p>
        </p:txBody>
      </p:sp>
      <p:sp>
        <p:nvSpPr>
          <p:cNvPr id="5" name="Down Arrow 4"/>
          <p:cNvSpPr/>
          <p:nvPr/>
        </p:nvSpPr>
        <p:spPr>
          <a:xfrm>
            <a:off x="2592280" y="2379216"/>
            <a:ext cx="426128" cy="3462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2574525" y="3194878"/>
            <a:ext cx="426128" cy="3462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2592280" y="4010540"/>
            <a:ext cx="426128" cy="443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380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98473" y="1856935"/>
            <a:ext cx="11915335" cy="4867422"/>
          </a:xfrm>
        </p:spPr>
        <p:txBody>
          <a:bodyPr>
            <a:normAutofit/>
          </a:bodyPr>
          <a:lstStyle/>
          <a:p>
            <a:r>
              <a:rPr lang="en-US" sz="4000" dirty="0"/>
              <a:t>If Africa is to achieve Agenda 2063 and sustainable development by 2030, we need to move from small scale income generation to creating opportunities for wealth for women and for society in general</a:t>
            </a:r>
          </a:p>
        </p:txBody>
      </p:sp>
    </p:spTree>
    <p:extLst>
      <p:ext uri="{BB962C8B-B14F-4D97-AF65-F5344CB8AC3E}">
        <p14:creationId xmlns:p14="http://schemas.microsoft.com/office/powerpoint/2010/main" val="179171034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377</TotalTime>
  <Words>675</Words>
  <Application>Microsoft Office PowerPoint</Application>
  <PresentationFormat>Widescreen</PresentationFormat>
  <Paragraphs>55</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Corbel</vt:lpstr>
      <vt:lpstr>Depth</vt:lpstr>
      <vt:lpstr>"WOMEN'S RIGHTS AND ECONOMIC  EMPOWERMENT:</vt:lpstr>
      <vt:lpstr>Context to Women’s Rights and Economic Empowerment</vt:lpstr>
      <vt:lpstr>Policy Directions for Governments</vt:lpstr>
      <vt:lpstr>The Role of Capital Markets</vt:lpstr>
      <vt:lpstr>Examples of the Role of Capital Markets</vt:lpstr>
      <vt:lpstr>How do we track all this?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RIGHTS AND ECONOMIC  EMPOWERMENT:</dc:title>
  <dc:creator>Dr Auxilia Bupe Ponga</dc:creator>
  <cp:lastModifiedBy>Auxilia p</cp:lastModifiedBy>
  <cp:revision>27</cp:revision>
  <dcterms:created xsi:type="dcterms:W3CDTF">2016-03-31T06:30:48Z</dcterms:created>
  <dcterms:modified xsi:type="dcterms:W3CDTF">2016-04-01T11:00:53Z</dcterms:modified>
</cp:coreProperties>
</file>