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Lst>
  <p:handoutMasterIdLst>
    <p:handoutMasterId r:id="rId11"/>
  </p:handoutMasterIdLst>
  <p:sldIdLst>
    <p:sldId id="269" r:id="rId3"/>
    <p:sldId id="257" r:id="rId4"/>
    <p:sldId id="287" r:id="rId5"/>
    <p:sldId id="288" r:id="rId6"/>
    <p:sldId id="289" r:id="rId7"/>
    <p:sldId id="291" r:id="rId8"/>
    <p:sldId id="259" r:id="rId9"/>
    <p:sldId id="27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EA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77" autoAdjust="0"/>
    <p:restoredTop sz="94660"/>
  </p:normalViewPr>
  <p:slideViewPr>
    <p:cSldViewPr>
      <p:cViewPr varScale="1">
        <p:scale>
          <a:sx n="70" d="100"/>
          <a:sy n="70" d="100"/>
        </p:scale>
        <p:origin x="46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239BB6-581E-4AEC-8206-D57FD9FF70BA}" type="datetimeFigureOut">
              <a:rPr lang="en-US" smtClean="0"/>
              <a:t>4/1/2016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648AE9-B007-4955-828A-A52F49CF9084}" type="slidenum">
              <a:rPr lang="en-US" smtClean="0"/>
              <a:t>‹#›</a:t>
            </a:fld>
            <a:endParaRPr lang="en-US"/>
          </a:p>
        </p:txBody>
      </p:sp>
    </p:spTree>
    <p:extLst>
      <p:ext uri="{BB962C8B-B14F-4D97-AF65-F5344CB8AC3E}">
        <p14:creationId xmlns:p14="http://schemas.microsoft.com/office/powerpoint/2010/main" val="41303441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pPr>
              <a:defRPr/>
            </a:pPr>
            <a:fld id="{C7E3AD82-31F0-4A22-82C6-481A56A0727D}" type="datetime1">
              <a:rPr lang="en-US"/>
              <a:pPr>
                <a:defRPr/>
              </a:pPr>
              <a:t>4/1/2016</a:t>
            </a:fld>
            <a:endParaRPr lang="en-US" dirty="0"/>
          </a:p>
        </p:txBody>
      </p:sp>
      <p:sp>
        <p:nvSpPr>
          <p:cNvPr id="3" name="Rectangle 6"/>
          <p:cNvSpPr>
            <a:spLocks noGrp="1"/>
          </p:cNvSpPr>
          <p:nvPr>
            <p:ph type="sldNum" sz="quarter" idx="11"/>
          </p:nvPr>
        </p:nvSpPr>
        <p:spPr>
          <a:xfrm>
            <a:off x="8468861" y="92031"/>
            <a:ext cx="517498" cy="261960"/>
          </a:xfrm>
        </p:spPr>
        <p:txBody>
          <a:bodyPr/>
          <a:lstStyle>
            <a:lvl1pPr>
              <a:defRPr>
                <a:solidFill>
                  <a:schemeClr val="accent3"/>
                </a:solidFill>
              </a:defRPr>
            </a:lvl1pPr>
          </a:lstStyle>
          <a:p>
            <a:pPr>
              <a:defRPr/>
            </a:pPr>
            <a:fld id="{BF264C6A-3BB9-40CF-9D83-744084CDE118}" type="slidenum">
              <a:rPr lang="en-US" smtClean="0"/>
              <a:pPr>
                <a:defRPr/>
              </a:pPr>
              <a:t>‹#›</a:t>
            </a:fld>
            <a:endParaRPr lang="en-US" dirty="0"/>
          </a:p>
        </p:txBody>
      </p:sp>
      <p:sp>
        <p:nvSpPr>
          <p:cNvPr id="4" name="Rectangle 12"/>
          <p:cNvSpPr>
            <a:spLocks noGrp="1"/>
          </p:cNvSpPr>
          <p:nvPr>
            <p:ph type="ftr" sz="quarter" idx="12"/>
          </p:nvPr>
        </p:nvSpPr>
        <p:spPr/>
        <p:txBody>
          <a:bodyPr/>
          <a:lstStyle>
            <a:lvl1pPr>
              <a:defRPr/>
            </a:lvl1pPr>
          </a:lstStyle>
          <a:p>
            <a:endParaRPr lang="en-US"/>
          </a:p>
        </p:txBody>
      </p:sp>
      <p:sp>
        <p:nvSpPr>
          <p:cNvPr id="5" name="TextBox 4"/>
          <p:cNvSpPr txBox="1"/>
          <p:nvPr userDrawn="1"/>
        </p:nvSpPr>
        <p:spPr>
          <a:xfrm>
            <a:off x="7643802" y="6581001"/>
            <a:ext cx="1500198" cy="276999"/>
          </a:xfrm>
          <a:prstGeom prst="rect">
            <a:avLst/>
          </a:prstGeom>
          <a:noFill/>
        </p:spPr>
        <p:txBody>
          <a:bodyPr wrap="square" rtlCol="0">
            <a:spAutoFit/>
          </a:bodyPr>
          <a:lstStyle/>
          <a:p>
            <a:r>
              <a:rPr lang="en-ZW" sz="1200" b="1" dirty="0" smtClean="0">
                <a:solidFill>
                  <a:srgbClr val="663300"/>
                </a:solidFill>
              </a:rPr>
              <a:t>November 2009</a:t>
            </a:r>
            <a:endParaRPr lang="en-ZW" sz="1200" b="1" dirty="0">
              <a:solidFill>
                <a:srgbClr val="663300"/>
              </a:solidFill>
            </a:endParaRPr>
          </a:p>
        </p:txBody>
      </p:sp>
      <p:sp>
        <p:nvSpPr>
          <p:cNvPr id="6" name="TextBox 5"/>
          <p:cNvSpPr txBox="1"/>
          <p:nvPr userDrawn="1"/>
        </p:nvSpPr>
        <p:spPr>
          <a:xfrm>
            <a:off x="0" y="6581001"/>
            <a:ext cx="1752600" cy="276999"/>
          </a:xfrm>
          <a:prstGeom prst="rect">
            <a:avLst/>
          </a:prstGeom>
          <a:noFill/>
        </p:spPr>
        <p:txBody>
          <a:bodyPr wrap="square" rtlCol="0">
            <a:spAutoFit/>
          </a:bodyPr>
          <a:lstStyle/>
          <a:p>
            <a:r>
              <a:rPr lang="en-ZW" sz="1200" b="1" dirty="0" smtClean="0">
                <a:solidFill>
                  <a:srgbClr val="663300"/>
                </a:solidFill>
              </a:rPr>
              <a:t>Design: MIS Division</a:t>
            </a:r>
            <a:endParaRPr lang="en-ZW" sz="1200" b="1" dirty="0">
              <a:solidFill>
                <a:srgbClr val="663300"/>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8CA391A-380A-4963-BCBC-3D32F6E41A5A}" type="datetimeFigureOut">
              <a:rPr lang="en-US" smtClean="0"/>
              <a:pPr/>
              <a:t>4/1/2016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26E36A-F7E4-4596-9A8D-4F84076B5B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8CA391A-380A-4963-BCBC-3D32F6E41A5A}" type="datetimeFigureOut">
              <a:rPr lang="en-US" smtClean="0"/>
              <a:pPr/>
              <a:t>4/1/2016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26E36A-F7E4-4596-9A8D-4F84076B5B6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8CA391A-380A-4963-BCBC-3D32F6E41A5A}" type="datetimeFigureOut">
              <a:rPr lang="en-US" smtClean="0"/>
              <a:pPr/>
              <a:t>4/1/2016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26E36A-F7E4-4596-9A8D-4F84076B5B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1828800"/>
            <a:ext cx="7772400" cy="838200"/>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81000" y="2590800"/>
            <a:ext cx="6400800" cy="685800"/>
          </a:xfrm>
        </p:spPr>
        <p:txBody>
          <a:bodyPr/>
          <a:lstStyle>
            <a:lvl1pPr marL="0" indent="0">
              <a:buFontTx/>
              <a:buNone/>
              <a:defRPr>
                <a:solidFill>
                  <a:srgbClr val="5F3662"/>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98CA391A-380A-4963-BCBC-3D32F6E41A5A}" type="datetimeFigureOut">
              <a:rPr lang="en-US" smtClean="0"/>
              <a:pPr/>
              <a:t>4/1/2016</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C526E36A-F7E4-4596-9A8D-4F84076B5B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8CA391A-380A-4963-BCBC-3D32F6E41A5A}" type="datetimeFigureOut">
              <a:rPr lang="en-US" smtClean="0"/>
              <a:pPr/>
              <a:t>4/1/2016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26E36A-F7E4-4596-9A8D-4F84076B5B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8CA391A-380A-4963-BCBC-3D32F6E41A5A}" type="datetimeFigureOut">
              <a:rPr lang="en-US" smtClean="0"/>
              <a:pPr/>
              <a:t>4/1/2016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26E36A-F7E4-4596-9A8D-4F84076B5B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8CA391A-380A-4963-BCBC-3D32F6E41A5A}" type="datetimeFigureOut">
              <a:rPr lang="en-US" smtClean="0"/>
              <a:pPr/>
              <a:t>4/1/2016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26E36A-F7E4-4596-9A8D-4F84076B5B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8CA391A-380A-4963-BCBC-3D32F6E41A5A}" type="datetimeFigureOut">
              <a:rPr lang="en-US" smtClean="0"/>
              <a:pPr/>
              <a:t>4/1/2016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526E36A-F7E4-4596-9A8D-4F84076B5B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8CA391A-380A-4963-BCBC-3D32F6E41A5A}" type="datetimeFigureOut">
              <a:rPr lang="en-US" smtClean="0"/>
              <a:pPr/>
              <a:t>4/1/2016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526E36A-F7E4-4596-9A8D-4F84076B5B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8CA391A-380A-4963-BCBC-3D32F6E41A5A}" type="datetimeFigureOut">
              <a:rPr lang="en-US" smtClean="0"/>
              <a:pPr/>
              <a:t>4/1/2016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526E36A-F7E4-4596-9A8D-4F84076B5B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8CA391A-380A-4963-BCBC-3D32F6E41A5A}" type="datetimeFigureOut">
              <a:rPr lang="en-US" smtClean="0"/>
              <a:pPr/>
              <a:t>4/1/2016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26E36A-F7E4-4596-9A8D-4F84076B5B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85875" y="274638"/>
            <a:ext cx="74009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1357313" y="1628775"/>
            <a:ext cx="7340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2" name="Rectangle 4"/>
          <p:cNvSpPr>
            <a:spLocks noGrp="1"/>
          </p:cNvSpPr>
          <p:nvPr>
            <p:ph type="dt" sz="half" idx="2"/>
          </p:nvPr>
        </p:nvSpPr>
        <p:spPr>
          <a:xfrm>
            <a:off x="7010400" y="76200"/>
            <a:ext cx="1371600" cy="228600"/>
          </a:xfrm>
          <a:prstGeom prst="rect">
            <a:avLst/>
          </a:prstGeom>
        </p:spPr>
        <p:txBody>
          <a:bodyPr/>
          <a:lstStyle>
            <a:lvl1pPr>
              <a:defRPr b="0">
                <a:latin typeface="Arial" pitchFamily="34" charset="0"/>
                <a:cs typeface="Arial" pitchFamily="34" charset="0"/>
              </a:defRPr>
            </a:lvl1pPr>
          </a:lstStyle>
          <a:p>
            <a:pPr>
              <a:defRPr/>
            </a:pPr>
            <a:fld id="{FE507BD1-04A5-4A2F-A63F-E1A31C21153D}" type="datetime1">
              <a:rPr lang="en-US"/>
              <a:pPr>
                <a:defRPr/>
              </a:pPr>
              <a:t>4/1/2016</a:t>
            </a:fld>
            <a:endParaRPr lang="en-US" dirty="0"/>
          </a:p>
        </p:txBody>
      </p:sp>
      <p:sp>
        <p:nvSpPr>
          <p:cNvPr id="13" name="Rectangle 6"/>
          <p:cNvSpPr>
            <a:spLocks noGrp="1"/>
          </p:cNvSpPr>
          <p:nvPr>
            <p:ph type="sldNum" sz="quarter" idx="4"/>
          </p:nvPr>
        </p:nvSpPr>
        <p:spPr>
          <a:xfrm>
            <a:off x="7956550" y="6381750"/>
            <a:ext cx="990600" cy="304800"/>
          </a:xfrm>
          <a:prstGeom prst="rect">
            <a:avLst/>
          </a:prstGeom>
        </p:spPr>
        <p:txBody>
          <a:bodyPr/>
          <a:lstStyle>
            <a:lvl1pPr>
              <a:defRPr b="0">
                <a:latin typeface="Arial" pitchFamily="34" charset="0"/>
                <a:cs typeface="Arial" pitchFamily="34" charset="0"/>
              </a:defRPr>
            </a:lvl1pPr>
          </a:lstStyle>
          <a:p>
            <a:pPr>
              <a:defRPr/>
            </a:pPr>
            <a:fld id="{75F87C79-E162-4CD0-B274-B585BA38CFA7}" type="slidenum">
              <a:rPr lang="en-US"/>
              <a:pPr>
                <a:defRPr/>
              </a:pPr>
              <a:t>‹#›</a:t>
            </a:fld>
            <a:endParaRPr lang="en-US" dirty="0"/>
          </a:p>
        </p:txBody>
      </p:sp>
      <p:sp>
        <p:nvSpPr>
          <p:cNvPr id="15" name="Rectangle 12"/>
          <p:cNvSpPr>
            <a:spLocks noGrp="1"/>
          </p:cNvSpPr>
          <p:nvPr>
            <p:ph type="ftr" sz="quarter" idx="3"/>
          </p:nvPr>
        </p:nvSpPr>
        <p:spPr>
          <a:xfrm>
            <a:off x="2705100" y="6477000"/>
            <a:ext cx="3733800" cy="304800"/>
          </a:xfrm>
          <a:prstGeom prst="rect">
            <a:avLst/>
          </a:prstGeom>
        </p:spPr>
        <p:txBody>
          <a:bodyPr vert="horz" wrap="square" lIns="91440" tIns="45720" rIns="91440" bIns="45720" numCol="1" anchor="t" anchorCtr="0" compatLnSpc="1">
            <a:prstTxWarp prst="textNoShape">
              <a:avLst/>
            </a:prstTxWarp>
          </a:bodyPr>
          <a:lstStyle>
            <a:lvl1pPr>
              <a:defRPr b="0"/>
            </a:lvl1pPr>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rtl="0" eaLnBrk="0" fontAlgn="base" hangingPunct="0">
        <a:spcBef>
          <a:spcPct val="0"/>
        </a:spcBef>
        <a:spcAft>
          <a:spcPct val="0"/>
        </a:spcAft>
        <a:defRPr sz="4400" b="1">
          <a:solidFill>
            <a:srgbClr val="006600"/>
          </a:solidFill>
          <a:latin typeface="Arial" charset="0"/>
          <a:ea typeface="+mj-ea"/>
          <a:cs typeface="+mj-cs"/>
        </a:defRPr>
      </a:lvl1pPr>
      <a:lvl2pPr algn="ctr" rtl="0" eaLnBrk="0" fontAlgn="base" hangingPunct="0">
        <a:spcBef>
          <a:spcPct val="0"/>
        </a:spcBef>
        <a:spcAft>
          <a:spcPct val="0"/>
        </a:spcAft>
        <a:defRPr sz="4400" b="1">
          <a:solidFill>
            <a:srgbClr val="006600"/>
          </a:solidFill>
          <a:latin typeface="Arial" charset="0"/>
        </a:defRPr>
      </a:lvl2pPr>
      <a:lvl3pPr algn="ctr" rtl="0" eaLnBrk="0" fontAlgn="base" hangingPunct="0">
        <a:spcBef>
          <a:spcPct val="0"/>
        </a:spcBef>
        <a:spcAft>
          <a:spcPct val="0"/>
        </a:spcAft>
        <a:defRPr sz="4400" b="1">
          <a:solidFill>
            <a:srgbClr val="006600"/>
          </a:solidFill>
          <a:latin typeface="Arial" charset="0"/>
        </a:defRPr>
      </a:lvl3pPr>
      <a:lvl4pPr algn="ctr" rtl="0" eaLnBrk="0" fontAlgn="base" hangingPunct="0">
        <a:spcBef>
          <a:spcPct val="0"/>
        </a:spcBef>
        <a:spcAft>
          <a:spcPct val="0"/>
        </a:spcAft>
        <a:defRPr sz="4400" b="1">
          <a:solidFill>
            <a:srgbClr val="006600"/>
          </a:solidFill>
          <a:latin typeface="Arial" charset="0"/>
        </a:defRPr>
      </a:lvl4pPr>
      <a:lvl5pPr algn="ctr" rtl="0" eaLnBrk="0" fontAlgn="base" hangingPunct="0">
        <a:spcBef>
          <a:spcPct val="0"/>
        </a:spcBef>
        <a:spcAft>
          <a:spcPct val="0"/>
        </a:spcAft>
        <a:defRPr sz="4400" b="1">
          <a:solidFill>
            <a:srgbClr val="0066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19200"/>
            <a:ext cx="8229600" cy="4906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8CA391A-380A-4963-BCBC-3D32F6E41A5A}" type="datetimeFigureOut">
              <a:rPr lang="en-US" smtClean="0"/>
              <a:pPr/>
              <a:t>4/1/2016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526E36A-F7E4-4596-9A8D-4F84076B5B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Black" pitchFamily="34" charset="0"/>
        </a:defRPr>
      </a:lvl2pPr>
      <a:lvl3pPr algn="l" rtl="0" eaLnBrk="1" fontAlgn="base" hangingPunct="1">
        <a:spcBef>
          <a:spcPct val="0"/>
        </a:spcBef>
        <a:spcAft>
          <a:spcPct val="0"/>
        </a:spcAft>
        <a:defRPr sz="3600">
          <a:solidFill>
            <a:schemeClr val="bg1"/>
          </a:solidFill>
          <a:latin typeface="Arial Black" pitchFamily="34" charset="0"/>
        </a:defRPr>
      </a:lvl3pPr>
      <a:lvl4pPr algn="l" rtl="0" eaLnBrk="1" fontAlgn="base" hangingPunct="1">
        <a:spcBef>
          <a:spcPct val="0"/>
        </a:spcBef>
        <a:spcAft>
          <a:spcPct val="0"/>
        </a:spcAft>
        <a:defRPr sz="3600">
          <a:solidFill>
            <a:schemeClr val="bg1"/>
          </a:solidFill>
          <a:latin typeface="Arial Black" pitchFamily="34" charset="0"/>
        </a:defRPr>
      </a:lvl4pPr>
      <a:lvl5pPr algn="l" rtl="0" eaLnBrk="1" fontAlgn="base" hangingPunct="1">
        <a:spcBef>
          <a:spcPct val="0"/>
        </a:spcBef>
        <a:spcAft>
          <a:spcPct val="0"/>
        </a:spcAft>
        <a:defRPr sz="3600">
          <a:solidFill>
            <a:schemeClr val="bg1"/>
          </a:solidFill>
          <a:latin typeface="Arial Black" pitchFamily="34" charset="0"/>
        </a:defRPr>
      </a:lvl5pPr>
      <a:lvl6pPr marL="457200" algn="l" rtl="0" eaLnBrk="1" fontAlgn="base" hangingPunct="1">
        <a:spcBef>
          <a:spcPct val="0"/>
        </a:spcBef>
        <a:spcAft>
          <a:spcPct val="0"/>
        </a:spcAft>
        <a:defRPr sz="3600">
          <a:solidFill>
            <a:schemeClr val="bg1"/>
          </a:solidFill>
          <a:latin typeface="Arial Black" pitchFamily="34" charset="0"/>
        </a:defRPr>
      </a:lvl6pPr>
      <a:lvl7pPr marL="914400" algn="l" rtl="0" eaLnBrk="1" fontAlgn="base" hangingPunct="1">
        <a:spcBef>
          <a:spcPct val="0"/>
        </a:spcBef>
        <a:spcAft>
          <a:spcPct val="0"/>
        </a:spcAft>
        <a:defRPr sz="3600">
          <a:solidFill>
            <a:schemeClr val="bg1"/>
          </a:solidFill>
          <a:latin typeface="Arial Black" pitchFamily="34" charset="0"/>
        </a:defRPr>
      </a:lvl7pPr>
      <a:lvl8pPr marL="1371600" algn="l" rtl="0" eaLnBrk="1" fontAlgn="base" hangingPunct="1">
        <a:spcBef>
          <a:spcPct val="0"/>
        </a:spcBef>
        <a:spcAft>
          <a:spcPct val="0"/>
        </a:spcAft>
        <a:defRPr sz="3600">
          <a:solidFill>
            <a:schemeClr val="bg1"/>
          </a:solidFill>
          <a:latin typeface="Arial Black" pitchFamily="34" charset="0"/>
        </a:defRPr>
      </a:lvl8pPr>
      <a:lvl9pPr marL="1828800" algn="l"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1" fontAlgn="base" hangingPunct="1">
        <a:spcBef>
          <a:spcPct val="20000"/>
        </a:spcBef>
        <a:spcAft>
          <a:spcPct val="0"/>
        </a:spcAft>
        <a:buChar char="•"/>
        <a:defRPr sz="2400" b="1">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bg1"/>
          </a:solidFill>
          <a:latin typeface="+mn-lt"/>
        </a:defRPr>
      </a:lvl2pPr>
      <a:lvl3pPr marL="1143000" indent="-228600" algn="l" rtl="0" eaLnBrk="1" fontAlgn="base" hangingPunct="1">
        <a:spcBef>
          <a:spcPct val="20000"/>
        </a:spcBef>
        <a:spcAft>
          <a:spcPct val="0"/>
        </a:spcAft>
        <a:buChar char="•"/>
        <a:defRPr b="1">
          <a:solidFill>
            <a:schemeClr val="bg1"/>
          </a:solidFill>
          <a:latin typeface="+mn-lt"/>
        </a:defRPr>
      </a:lvl3pPr>
      <a:lvl4pPr marL="1600200" indent="-228600" algn="l" rtl="0" eaLnBrk="1" fontAlgn="base" hangingPunct="1">
        <a:spcBef>
          <a:spcPct val="20000"/>
        </a:spcBef>
        <a:spcAft>
          <a:spcPct val="0"/>
        </a:spcAft>
        <a:buChar char="–"/>
        <a:defRPr sz="1600" b="1">
          <a:solidFill>
            <a:schemeClr val="bg1"/>
          </a:solidFill>
          <a:latin typeface="+mn-lt"/>
        </a:defRPr>
      </a:lvl4pPr>
      <a:lvl5pPr marL="2057400" indent="-228600" algn="l" rtl="0" eaLnBrk="1" fontAlgn="base" hangingPunct="1">
        <a:spcBef>
          <a:spcPct val="20000"/>
        </a:spcBef>
        <a:spcAft>
          <a:spcPct val="0"/>
        </a:spcAft>
        <a:buChar char="»"/>
        <a:defRPr sz="1600" b="1">
          <a:solidFill>
            <a:schemeClr val="bg1"/>
          </a:solidFill>
          <a:latin typeface="+mn-lt"/>
        </a:defRPr>
      </a:lvl5pPr>
      <a:lvl6pPr marL="2514600" indent="-228600" algn="l" rtl="0" eaLnBrk="1" fontAlgn="base" hangingPunct="1">
        <a:spcBef>
          <a:spcPct val="20000"/>
        </a:spcBef>
        <a:spcAft>
          <a:spcPct val="0"/>
        </a:spcAft>
        <a:buChar char="»"/>
        <a:defRPr sz="1600" b="1">
          <a:solidFill>
            <a:schemeClr val="bg1"/>
          </a:solidFill>
          <a:latin typeface="+mn-lt"/>
        </a:defRPr>
      </a:lvl6pPr>
      <a:lvl7pPr marL="2971800" indent="-228600" algn="l" rtl="0" eaLnBrk="1" fontAlgn="base" hangingPunct="1">
        <a:spcBef>
          <a:spcPct val="20000"/>
        </a:spcBef>
        <a:spcAft>
          <a:spcPct val="0"/>
        </a:spcAft>
        <a:buChar char="»"/>
        <a:defRPr sz="1600" b="1">
          <a:solidFill>
            <a:schemeClr val="bg1"/>
          </a:solidFill>
          <a:latin typeface="+mn-lt"/>
        </a:defRPr>
      </a:lvl7pPr>
      <a:lvl8pPr marL="3429000" indent="-228600" algn="l" rtl="0" eaLnBrk="1" fontAlgn="base" hangingPunct="1">
        <a:spcBef>
          <a:spcPct val="20000"/>
        </a:spcBef>
        <a:spcAft>
          <a:spcPct val="0"/>
        </a:spcAft>
        <a:buChar char="»"/>
        <a:defRPr sz="1600" b="1">
          <a:solidFill>
            <a:schemeClr val="bg1"/>
          </a:solidFill>
          <a:latin typeface="+mn-lt"/>
        </a:defRPr>
      </a:lvl8pPr>
      <a:lvl9pPr marL="3886200" indent="-228600" algn="l" rtl="0" eaLnBrk="1" fontAlgn="base" hangingPunct="1">
        <a:spcBef>
          <a:spcPct val="20000"/>
        </a:spcBef>
        <a:spcAft>
          <a:spcPct val="0"/>
        </a:spcAft>
        <a:buChar char="»"/>
        <a:defRPr sz="16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4" name="Picture 13" descr="logo"/>
          <p:cNvPicPr/>
          <p:nvPr/>
        </p:nvPicPr>
        <p:blipFill>
          <a:blip r:embed="rId3" cstate="print">
            <a:lum bright="-50000" contrast="-56000"/>
          </a:blip>
          <a:stretch>
            <a:fillRect/>
          </a:stretch>
        </p:blipFill>
        <p:spPr bwMode="auto">
          <a:xfrm>
            <a:off x="6929454" y="3357562"/>
            <a:ext cx="285752" cy="285752"/>
          </a:xfrm>
          <a:prstGeom prst="ellipse">
            <a:avLst/>
          </a:prstGeom>
          <a:ln>
            <a:noFill/>
          </a:ln>
          <a:effectLst>
            <a:softEdge rad="112500"/>
          </a:effectLst>
          <a:scene3d>
            <a:camera prst="isometricOffAxis2Top">
              <a:rot lat="20298036" lon="3157170" rev="18985763"/>
            </a:camera>
            <a:lightRig rig="threePt" dir="t"/>
          </a:scene3d>
        </p:spPr>
      </p:pic>
      <p:sp>
        <p:nvSpPr>
          <p:cNvPr id="5" name="Title 1"/>
          <p:cNvSpPr txBox="1">
            <a:spLocks/>
          </p:cNvSpPr>
          <p:nvPr/>
        </p:nvSpPr>
        <p:spPr>
          <a:xfrm>
            <a:off x="3505200" y="3200400"/>
            <a:ext cx="5638800" cy="18288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0" normalizeH="0" baseline="0" noProof="0" dirty="0">
              <a:ln w="3175" cmpd="dbl">
                <a:solidFill>
                  <a:srgbClr val="FF0000"/>
                </a:solidFill>
                <a:prstDash val="solid"/>
                <a:miter lim="800000"/>
              </a:ln>
              <a:solidFill>
                <a:srgbClr val="FFEAA7"/>
              </a:solidFill>
              <a:effectLst>
                <a:outerShdw blurRad="38100" dist="38100" dir="7020000" algn="tl">
                  <a:srgbClr val="000000">
                    <a:alpha val="35000"/>
                  </a:srgbClr>
                </a:outerShdw>
              </a:effectLst>
              <a:uLnTx/>
              <a:uFillTx/>
              <a:latin typeface="Arial" charset="0"/>
              <a:ea typeface="+mj-ea"/>
              <a:cs typeface="+mj-cs"/>
            </a:endParaRPr>
          </a:p>
        </p:txBody>
      </p:sp>
      <p:sp>
        <p:nvSpPr>
          <p:cNvPr id="2" name="Rectangle 1"/>
          <p:cNvSpPr/>
          <p:nvPr/>
        </p:nvSpPr>
        <p:spPr>
          <a:xfrm>
            <a:off x="1295400" y="2285999"/>
            <a:ext cx="6400800" cy="3816429"/>
          </a:xfrm>
          <a:prstGeom prst="rect">
            <a:avLst/>
          </a:prstGeom>
        </p:spPr>
        <p:txBody>
          <a:bodyPr wrap="square">
            <a:spAutoFit/>
          </a:bodyPr>
          <a:lstStyle/>
          <a:p>
            <a:pPr algn="ctr"/>
            <a:r>
              <a:rPr lang="en-GB" sz="3200" b="1" dirty="0" smtClean="0"/>
              <a:t>Ninth Joint Annual Meetings of the AU STC-FMEI and ECA CAMPFE</a:t>
            </a:r>
            <a:endParaRPr lang="en-GB" sz="3200" b="1" dirty="0"/>
          </a:p>
          <a:p>
            <a:pPr algn="ctr"/>
            <a:r>
              <a:rPr lang="en-GB" sz="3200" b="1" dirty="0" smtClean="0"/>
              <a:t>Agenda item 9. Statutory issues: African Union Commission</a:t>
            </a:r>
          </a:p>
          <a:p>
            <a:pPr algn="ctr"/>
            <a:r>
              <a:rPr lang="en-GB" sz="3200" b="1" dirty="0" smtClean="0"/>
              <a:t>1 April 2016</a:t>
            </a:r>
            <a:r>
              <a:rPr lang="en-GB" sz="2000" b="1" dirty="0"/>
              <a:t/>
            </a:r>
            <a:br>
              <a:rPr lang="en-GB" sz="2000" b="1" dirty="0"/>
            </a:br>
            <a:endParaRPr lang="en-US" dirty="0"/>
          </a:p>
        </p:txBody>
      </p:sp>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0000"/>
            <a:lum/>
          </a:blip>
          <a:srcRect/>
          <a:stretch>
            <a:fillRect/>
          </a:stretch>
        </a:blipFill>
        <a:effectLst/>
      </p:bgPr>
    </p:bg>
    <p:spTree>
      <p:nvGrpSpPr>
        <p:cNvPr id="1" name=""/>
        <p:cNvGrpSpPr/>
        <p:nvPr/>
      </p:nvGrpSpPr>
      <p:grpSpPr>
        <a:xfrm>
          <a:off x="0" y="0"/>
          <a:ext cx="0" cy="0"/>
          <a:chOff x="0" y="0"/>
          <a:chExt cx="0" cy="0"/>
        </a:xfrm>
      </p:grpSpPr>
      <p:grpSp>
        <p:nvGrpSpPr>
          <p:cNvPr id="4" name="Group 14"/>
          <p:cNvGrpSpPr/>
          <p:nvPr/>
        </p:nvGrpSpPr>
        <p:grpSpPr>
          <a:xfrm>
            <a:off x="2285984" y="2428868"/>
            <a:ext cx="6715140" cy="4286256"/>
            <a:chOff x="2285984" y="2428868"/>
            <a:chExt cx="6715140" cy="4286256"/>
          </a:xfrm>
        </p:grpSpPr>
        <p:pic>
          <p:nvPicPr>
            <p:cNvPr id="5" name="Picture 4" descr="logo"/>
            <p:cNvPicPr/>
            <p:nvPr/>
          </p:nvPicPr>
          <p:blipFill>
            <a:blip r:embed="rId3">
              <a:lum bright="-24000" contrast="-1000"/>
            </a:blip>
            <a:stretch>
              <a:fillRect/>
            </a:stretch>
          </p:blipFill>
          <p:spPr bwMode="auto">
            <a:xfrm>
              <a:off x="6572264" y="4714884"/>
              <a:ext cx="2428860" cy="2000240"/>
            </a:xfrm>
            <a:prstGeom prst="ellipse">
              <a:avLst/>
            </a:prstGeom>
            <a:ln>
              <a:noFill/>
            </a:ln>
            <a:effectLst>
              <a:softEdge rad="112500"/>
            </a:effectLst>
            <a:scene3d>
              <a:camera prst="isometricOffAxis2Top">
                <a:rot lat="20298036" lon="3157170" rev="18985763"/>
              </a:camera>
              <a:lightRig rig="threePt" dir="t"/>
            </a:scene3d>
          </p:spPr>
        </p:pic>
        <p:pic>
          <p:nvPicPr>
            <p:cNvPr id="6" name="Picture 5" descr="logo"/>
            <p:cNvPicPr/>
            <p:nvPr/>
          </p:nvPicPr>
          <p:blipFill>
            <a:blip r:embed="rId3">
              <a:lum bright="-14000" contrast="-1000"/>
            </a:blip>
            <a:stretch>
              <a:fillRect/>
            </a:stretch>
          </p:blipFill>
          <p:spPr bwMode="auto">
            <a:xfrm>
              <a:off x="4714876" y="4214818"/>
              <a:ext cx="1857388" cy="1643050"/>
            </a:xfrm>
            <a:prstGeom prst="ellipse">
              <a:avLst/>
            </a:prstGeom>
            <a:ln>
              <a:noFill/>
            </a:ln>
            <a:effectLst>
              <a:softEdge rad="112500"/>
            </a:effectLst>
            <a:scene3d>
              <a:camera prst="isometricOffAxis2Top">
                <a:rot lat="20298036" lon="3157170" rev="18985763"/>
              </a:camera>
              <a:lightRig rig="threePt" dir="t"/>
            </a:scene3d>
          </p:spPr>
        </p:pic>
        <p:pic>
          <p:nvPicPr>
            <p:cNvPr id="7" name="Picture 6" descr="logo"/>
            <p:cNvPicPr/>
            <p:nvPr/>
          </p:nvPicPr>
          <p:blipFill>
            <a:blip r:embed="rId3">
              <a:lum bright="-7000" contrast="-1000"/>
            </a:blip>
            <a:stretch>
              <a:fillRect/>
            </a:stretch>
          </p:blipFill>
          <p:spPr bwMode="auto">
            <a:xfrm>
              <a:off x="3286116" y="3643314"/>
              <a:ext cx="1428760" cy="1285860"/>
            </a:xfrm>
            <a:prstGeom prst="ellipse">
              <a:avLst/>
            </a:prstGeom>
            <a:ln>
              <a:noFill/>
            </a:ln>
            <a:effectLst>
              <a:softEdge rad="112500"/>
            </a:effectLst>
            <a:scene3d>
              <a:camera prst="isometricOffAxis2Top">
                <a:rot lat="20298036" lon="3157170" rev="18985763"/>
              </a:camera>
              <a:lightRig rig="threePt" dir="t"/>
            </a:scene3d>
          </p:spPr>
        </p:pic>
        <p:pic>
          <p:nvPicPr>
            <p:cNvPr id="8" name="Picture 7" descr="logo"/>
            <p:cNvPicPr/>
            <p:nvPr/>
          </p:nvPicPr>
          <p:blipFill>
            <a:blip r:embed="rId3">
              <a:lum contrast="-1000"/>
            </a:blip>
            <a:stretch>
              <a:fillRect/>
            </a:stretch>
          </p:blipFill>
          <p:spPr bwMode="auto">
            <a:xfrm>
              <a:off x="2285984" y="3071810"/>
              <a:ext cx="1142976" cy="928670"/>
            </a:xfrm>
            <a:prstGeom prst="ellipse">
              <a:avLst/>
            </a:prstGeom>
            <a:ln>
              <a:noFill/>
            </a:ln>
            <a:effectLst>
              <a:softEdge rad="112500"/>
            </a:effectLst>
            <a:scene3d>
              <a:camera prst="isometricOffAxis2Top">
                <a:rot lat="20298036" lon="3157170" rev="18985763"/>
              </a:camera>
              <a:lightRig rig="threePt" dir="t"/>
            </a:scene3d>
          </p:spPr>
        </p:pic>
        <p:pic>
          <p:nvPicPr>
            <p:cNvPr id="9" name="Picture 8" descr="logo"/>
            <p:cNvPicPr/>
            <p:nvPr/>
          </p:nvPicPr>
          <p:blipFill>
            <a:blip r:embed="rId3">
              <a:lum bright="5000" contrast="-1000"/>
            </a:blip>
            <a:stretch>
              <a:fillRect/>
            </a:stretch>
          </p:blipFill>
          <p:spPr bwMode="auto">
            <a:xfrm>
              <a:off x="2571736" y="2428868"/>
              <a:ext cx="857256" cy="714356"/>
            </a:xfrm>
            <a:prstGeom prst="ellipse">
              <a:avLst/>
            </a:prstGeom>
            <a:ln>
              <a:noFill/>
            </a:ln>
            <a:effectLst>
              <a:softEdge rad="112500"/>
            </a:effectLst>
            <a:scene3d>
              <a:camera prst="isometricOffAxis2Top">
                <a:rot lat="20298036" lon="3157170" rev="18985763"/>
              </a:camera>
              <a:lightRig rig="threePt" dir="t"/>
            </a:scene3d>
          </p:spPr>
        </p:pic>
        <p:pic>
          <p:nvPicPr>
            <p:cNvPr id="10" name="Picture 9" descr="logo"/>
            <p:cNvPicPr/>
            <p:nvPr/>
          </p:nvPicPr>
          <p:blipFill>
            <a:blip r:embed="rId3">
              <a:lum bright="3000" contrast="-1000"/>
            </a:blip>
            <a:stretch>
              <a:fillRect/>
            </a:stretch>
          </p:blipFill>
          <p:spPr bwMode="auto">
            <a:xfrm>
              <a:off x="3714744" y="2786082"/>
              <a:ext cx="571504" cy="500042"/>
            </a:xfrm>
            <a:prstGeom prst="ellipse">
              <a:avLst/>
            </a:prstGeom>
            <a:ln>
              <a:noFill/>
            </a:ln>
            <a:effectLst>
              <a:softEdge rad="112500"/>
            </a:effectLst>
            <a:scene3d>
              <a:camera prst="isometricOffAxis2Top">
                <a:rot lat="20298036" lon="3157170" rev="18985763"/>
              </a:camera>
              <a:lightRig rig="threePt" dir="t"/>
            </a:scene3d>
          </p:spPr>
        </p:pic>
      </p:grpSp>
      <p:sp>
        <p:nvSpPr>
          <p:cNvPr id="3" name="Content Placeholder 2"/>
          <p:cNvSpPr>
            <a:spLocks noGrp="1"/>
          </p:cNvSpPr>
          <p:nvPr>
            <p:ph idx="1"/>
          </p:nvPr>
        </p:nvSpPr>
        <p:spPr>
          <a:xfrm>
            <a:off x="457200" y="304800"/>
            <a:ext cx="8229600" cy="5821363"/>
          </a:xfrm>
        </p:spPr>
        <p:txBody>
          <a:bodyPr/>
          <a:lstStyle/>
          <a:p>
            <a:pPr algn="just">
              <a:buNone/>
            </a:pPr>
            <a:r>
              <a:rPr lang="en-GB" sz="3200" dirty="0" smtClean="0">
                <a:solidFill>
                  <a:schemeClr val="tx1"/>
                </a:solidFill>
              </a:rPr>
              <a:t>Social challenges </a:t>
            </a:r>
            <a:r>
              <a:rPr lang="en-GB" sz="3200" dirty="0">
                <a:solidFill>
                  <a:schemeClr val="tx1"/>
                </a:solidFill>
              </a:rPr>
              <a:t>in Africa have increasingly captured the attention of governments. </a:t>
            </a:r>
            <a:r>
              <a:rPr lang="en-GB" sz="3200" dirty="0" smtClean="0">
                <a:solidFill>
                  <a:schemeClr val="tx1"/>
                </a:solidFill>
              </a:rPr>
              <a:t>Over the past 5 Years African </a:t>
            </a:r>
            <a:r>
              <a:rPr lang="en-GB" sz="3200" dirty="0">
                <a:solidFill>
                  <a:schemeClr val="tx1"/>
                </a:solidFill>
              </a:rPr>
              <a:t>Union leaders have </a:t>
            </a:r>
            <a:r>
              <a:rPr lang="en-GB" sz="3200" dirty="0" smtClean="0">
                <a:solidFill>
                  <a:schemeClr val="tx1"/>
                </a:solidFill>
              </a:rPr>
              <a:t>demonstrated </a:t>
            </a:r>
            <a:r>
              <a:rPr lang="en-GB" sz="3200" dirty="0">
                <a:solidFill>
                  <a:schemeClr val="tx1"/>
                </a:solidFill>
              </a:rPr>
              <a:t>more and more intense concern and commitment to address these social challenges, in search of equity through more inclusive growth, social cohesion and political stability in the context of consolidating democratic governance.</a:t>
            </a:r>
            <a:endParaRPr lang="en-US" sz="3200" dirty="0">
              <a:solidFill>
                <a:schemeClr val="tx1"/>
              </a:solidFill>
            </a:endParaRPr>
          </a:p>
          <a:p>
            <a:pPr algn="just">
              <a:buNone/>
            </a:pPr>
            <a:endParaRPr lang="en-US" sz="3200" dirty="0">
              <a:solidFill>
                <a:schemeClr val="tx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2422" y="2285992"/>
            <a:ext cx="4929222" cy="4572008"/>
            <a:chOff x="-285784" y="2285992"/>
            <a:chExt cx="4857784" cy="4857784"/>
          </a:xfrm>
        </p:grpSpPr>
        <p:pic>
          <p:nvPicPr>
            <p:cNvPr id="13" name="Picture 12" descr="logo"/>
            <p:cNvPicPr/>
            <p:nvPr/>
          </p:nvPicPr>
          <p:blipFill>
            <a:blip r:embed="rId2">
              <a:lum bright="-16000" contrast="-52000"/>
            </a:blip>
            <a:stretch>
              <a:fillRect/>
            </a:stretch>
          </p:blipFill>
          <p:spPr bwMode="auto">
            <a:xfrm>
              <a:off x="-285784" y="4786346"/>
              <a:ext cx="3286148" cy="2357430"/>
            </a:xfrm>
            <a:prstGeom prst="ellipse">
              <a:avLst/>
            </a:prstGeom>
            <a:ln>
              <a:noFill/>
            </a:ln>
            <a:effectLst>
              <a:softEdge rad="112500"/>
            </a:effectLst>
            <a:scene3d>
              <a:camera prst="isometricOffAxis2Top">
                <a:rot lat="20298036" lon="3157170" rev="18985763"/>
              </a:camera>
              <a:lightRig rig="threePt" dir="t"/>
            </a:scene3d>
          </p:spPr>
        </p:pic>
        <p:pic>
          <p:nvPicPr>
            <p:cNvPr id="14" name="Picture 13" descr="logo"/>
            <p:cNvPicPr/>
            <p:nvPr/>
          </p:nvPicPr>
          <p:blipFill>
            <a:blip r:embed="rId2">
              <a:lum bright="-16000" contrast="-52000"/>
            </a:blip>
            <a:stretch>
              <a:fillRect/>
            </a:stretch>
          </p:blipFill>
          <p:spPr bwMode="auto">
            <a:xfrm>
              <a:off x="71406" y="3429024"/>
              <a:ext cx="1857388" cy="1643050"/>
            </a:xfrm>
            <a:prstGeom prst="ellipse">
              <a:avLst/>
            </a:prstGeom>
            <a:ln>
              <a:noFill/>
            </a:ln>
            <a:effectLst>
              <a:softEdge rad="112500"/>
            </a:effectLst>
            <a:scene3d>
              <a:camera prst="isometricOffAxis2Top">
                <a:rot lat="20298036" lon="3157170" rev="18985763"/>
              </a:camera>
              <a:lightRig rig="threePt" dir="t"/>
            </a:scene3d>
          </p:spPr>
        </p:pic>
        <p:pic>
          <p:nvPicPr>
            <p:cNvPr id="15" name="Picture 14" descr="logo"/>
            <p:cNvPicPr/>
            <p:nvPr/>
          </p:nvPicPr>
          <p:blipFill>
            <a:blip r:embed="rId2">
              <a:lum bright="-16000" contrast="-52000"/>
            </a:blip>
            <a:stretch>
              <a:fillRect/>
            </a:stretch>
          </p:blipFill>
          <p:spPr bwMode="auto">
            <a:xfrm>
              <a:off x="928662" y="2428868"/>
              <a:ext cx="1428760" cy="1285860"/>
            </a:xfrm>
            <a:prstGeom prst="ellipse">
              <a:avLst/>
            </a:prstGeom>
            <a:ln>
              <a:noFill/>
            </a:ln>
            <a:effectLst>
              <a:softEdge rad="112500"/>
            </a:effectLst>
            <a:scene3d>
              <a:camera prst="isometricOffAxis2Top">
                <a:rot lat="20298036" lon="3157170" rev="18985763"/>
              </a:camera>
              <a:lightRig rig="threePt" dir="t"/>
            </a:scene3d>
          </p:spPr>
        </p:pic>
        <p:pic>
          <p:nvPicPr>
            <p:cNvPr id="16" name="Picture 15" descr="logo"/>
            <p:cNvPicPr/>
            <p:nvPr/>
          </p:nvPicPr>
          <p:blipFill>
            <a:blip r:embed="rId2">
              <a:lum bright="-16000" contrast="-52000"/>
            </a:blip>
            <a:stretch>
              <a:fillRect/>
            </a:stretch>
          </p:blipFill>
          <p:spPr bwMode="auto">
            <a:xfrm>
              <a:off x="2214546" y="2285992"/>
              <a:ext cx="1142976" cy="928670"/>
            </a:xfrm>
            <a:prstGeom prst="ellipse">
              <a:avLst/>
            </a:prstGeom>
            <a:ln>
              <a:noFill/>
            </a:ln>
            <a:effectLst>
              <a:softEdge rad="112500"/>
            </a:effectLst>
            <a:scene3d>
              <a:camera prst="isometricOffAxis2Top">
                <a:rot lat="20298036" lon="3157170" rev="18985763"/>
              </a:camera>
              <a:lightRig rig="threePt" dir="t"/>
            </a:scene3d>
          </p:spPr>
        </p:pic>
        <p:pic>
          <p:nvPicPr>
            <p:cNvPr id="17" name="Picture 16" descr="logo"/>
            <p:cNvPicPr/>
            <p:nvPr/>
          </p:nvPicPr>
          <p:blipFill>
            <a:blip r:embed="rId2">
              <a:lum bright="-16000" contrast="-52000"/>
            </a:blip>
            <a:stretch>
              <a:fillRect/>
            </a:stretch>
          </p:blipFill>
          <p:spPr bwMode="auto">
            <a:xfrm>
              <a:off x="3143240" y="2643206"/>
              <a:ext cx="857256" cy="714356"/>
            </a:xfrm>
            <a:prstGeom prst="ellipse">
              <a:avLst/>
            </a:prstGeom>
            <a:ln>
              <a:noFill/>
            </a:ln>
            <a:effectLst>
              <a:softEdge rad="112500"/>
            </a:effectLst>
            <a:scene3d>
              <a:camera prst="isometricOffAxis2Top">
                <a:rot lat="20298036" lon="3157170" rev="18985763"/>
              </a:camera>
              <a:lightRig rig="threePt" dir="t"/>
            </a:scene3d>
          </p:spPr>
        </p:pic>
        <p:pic>
          <p:nvPicPr>
            <p:cNvPr id="18" name="Picture 17" descr="logo"/>
            <p:cNvPicPr/>
            <p:nvPr/>
          </p:nvPicPr>
          <p:blipFill>
            <a:blip r:embed="rId2">
              <a:lum bright="-16000" contrast="-52000"/>
            </a:blip>
            <a:stretch>
              <a:fillRect/>
            </a:stretch>
          </p:blipFill>
          <p:spPr bwMode="auto">
            <a:xfrm>
              <a:off x="3786182" y="3071810"/>
              <a:ext cx="571504" cy="500042"/>
            </a:xfrm>
            <a:prstGeom prst="ellipse">
              <a:avLst/>
            </a:prstGeom>
            <a:ln>
              <a:noFill/>
            </a:ln>
            <a:effectLst>
              <a:softEdge rad="112500"/>
            </a:effectLst>
            <a:scene3d>
              <a:camera prst="isometricOffAxis2Top">
                <a:rot lat="20298036" lon="3157170" rev="18985763"/>
              </a:camera>
              <a:lightRig rig="threePt" dir="t"/>
            </a:scene3d>
          </p:spPr>
        </p:pic>
        <p:pic>
          <p:nvPicPr>
            <p:cNvPr id="19" name="Picture 18" descr="logo"/>
            <p:cNvPicPr/>
            <p:nvPr/>
          </p:nvPicPr>
          <p:blipFill>
            <a:blip r:embed="rId2">
              <a:lum bright="-16000" contrast="-52000"/>
            </a:blip>
            <a:stretch>
              <a:fillRect/>
            </a:stretch>
          </p:blipFill>
          <p:spPr bwMode="auto">
            <a:xfrm>
              <a:off x="4143372" y="3429000"/>
              <a:ext cx="357190" cy="357166"/>
            </a:xfrm>
            <a:prstGeom prst="ellipse">
              <a:avLst/>
            </a:prstGeom>
            <a:ln>
              <a:noFill/>
            </a:ln>
            <a:effectLst>
              <a:softEdge rad="112500"/>
            </a:effectLst>
            <a:scene3d>
              <a:camera prst="isometricOffAxis2Top">
                <a:rot lat="20298036" lon="3157170" rev="18985763"/>
              </a:camera>
              <a:lightRig rig="threePt" dir="t"/>
            </a:scene3d>
          </p:spPr>
        </p:pic>
        <p:pic>
          <p:nvPicPr>
            <p:cNvPr id="20" name="Picture 19" descr="logo"/>
            <p:cNvPicPr/>
            <p:nvPr/>
          </p:nvPicPr>
          <p:blipFill>
            <a:blip r:embed="rId3" cstate="print">
              <a:lum bright="-16000" contrast="-52000"/>
            </a:blip>
            <a:stretch>
              <a:fillRect/>
            </a:stretch>
          </p:blipFill>
          <p:spPr bwMode="auto">
            <a:xfrm>
              <a:off x="4286248" y="3714752"/>
              <a:ext cx="285752" cy="285752"/>
            </a:xfrm>
            <a:prstGeom prst="ellipse">
              <a:avLst/>
            </a:prstGeom>
            <a:ln>
              <a:noFill/>
            </a:ln>
            <a:effectLst>
              <a:softEdge rad="112500"/>
            </a:effectLst>
            <a:scene3d>
              <a:camera prst="isometricOffAxis2Top">
                <a:rot lat="20298036" lon="3157170" rev="18985763"/>
              </a:camera>
              <a:lightRig rig="threePt" dir="t"/>
            </a:scene3d>
          </p:spPr>
        </p:pic>
      </p:grpSp>
      <p:sp>
        <p:nvSpPr>
          <p:cNvPr id="3" name="Content Placeholder 2"/>
          <p:cNvSpPr>
            <a:spLocks noGrp="1"/>
          </p:cNvSpPr>
          <p:nvPr>
            <p:ph idx="1"/>
          </p:nvPr>
        </p:nvSpPr>
        <p:spPr>
          <a:xfrm>
            <a:off x="457200" y="1295400"/>
            <a:ext cx="8229600" cy="4953000"/>
          </a:xfrm>
        </p:spPr>
        <p:txBody>
          <a:bodyPr>
            <a:noAutofit/>
          </a:bodyPr>
          <a:lstStyle/>
          <a:p>
            <a:pPr marL="137160" indent="0" fontAlgn="auto">
              <a:spcAft>
                <a:spcPts val="0"/>
              </a:spcAft>
              <a:buClr>
                <a:schemeClr val="tx1">
                  <a:shade val="95000"/>
                </a:schemeClr>
              </a:buClr>
              <a:buNone/>
              <a:defRPr/>
            </a:pPr>
            <a:endParaRPr lang="en-US" dirty="0">
              <a:latin typeface="Arial" charset="0"/>
              <a:cs typeface="Arial" charset="0"/>
            </a:endParaRPr>
          </a:p>
          <a:p>
            <a:r>
              <a:rPr lang="en-GB" dirty="0">
                <a:solidFill>
                  <a:schemeClr val="tx1"/>
                </a:solidFill>
              </a:rPr>
              <a:t>The First Ten Year Implementation Plan of the Agenda 2063 provides </a:t>
            </a:r>
            <a:r>
              <a:rPr lang="en-GB" dirty="0" smtClean="0">
                <a:solidFill>
                  <a:schemeClr val="tx1"/>
                </a:solidFill>
              </a:rPr>
              <a:t>targets for 2023 </a:t>
            </a:r>
            <a:r>
              <a:rPr lang="en-GB" dirty="0">
                <a:solidFill>
                  <a:schemeClr val="tx1"/>
                </a:solidFill>
              </a:rPr>
              <a:t>on social protection and social security. All stakeholders at national and regional levels, including the international partners, are expected to develop policies and strategies referring to these targets for their achievements</a:t>
            </a:r>
            <a:r>
              <a:rPr lang="en-GB" dirty="0" smtClean="0">
                <a:solidFill>
                  <a:schemeClr val="tx1"/>
                </a:solidFill>
              </a:rPr>
              <a:t>.</a:t>
            </a:r>
            <a:endParaRPr lang="en-US" dirty="0">
              <a:solidFill>
                <a:schemeClr val="tx1"/>
              </a:solidFill>
            </a:endParaRPr>
          </a:p>
          <a:p>
            <a:pPr marL="548640" indent="-411480" fontAlgn="auto">
              <a:spcAft>
                <a:spcPts val="0"/>
              </a:spcAft>
              <a:buClr>
                <a:schemeClr val="tx1">
                  <a:shade val="95000"/>
                </a:schemeClr>
              </a:buClr>
              <a:buFont typeface="Arial" charset="0"/>
              <a:buNone/>
              <a:defRPr/>
            </a:pPr>
            <a:endParaRPr lang="en-US" dirty="0"/>
          </a:p>
          <a:p>
            <a:pPr marL="0" indent="0">
              <a:buNone/>
            </a:pPr>
            <a:endParaRPr lang="en-US" dirty="0">
              <a:solidFill>
                <a:schemeClr val="tx1"/>
              </a:solidFill>
            </a:endParaRPr>
          </a:p>
        </p:txBody>
      </p:sp>
      <p:sp>
        <p:nvSpPr>
          <p:cNvPr id="6" name="Title 1"/>
          <p:cNvSpPr>
            <a:spLocks noGrp="1"/>
          </p:cNvSpPr>
          <p:nvPr>
            <p:ph type="title"/>
          </p:nvPr>
        </p:nvSpPr>
        <p:spPr>
          <a:xfrm>
            <a:off x="310021" y="152400"/>
            <a:ext cx="8529179" cy="990600"/>
          </a:xfrm>
        </p:spPr>
        <p:txBody>
          <a:bodyPr/>
          <a:lstStyle/>
          <a:p>
            <a:pPr algn="ctr"/>
            <a:r>
              <a:rPr lang="en-GB" sz="2400" dirty="0" smtClean="0">
                <a:solidFill>
                  <a:schemeClr val="tx1"/>
                </a:solidFill>
              </a:rPr>
              <a:t>Agenda 2063 and its first Ten </a:t>
            </a:r>
            <a:r>
              <a:rPr lang="en-GB" sz="2400" dirty="0">
                <a:solidFill>
                  <a:schemeClr val="tx1"/>
                </a:solidFill>
              </a:rPr>
              <a:t>Year Implementation Plan </a:t>
            </a:r>
            <a:endParaRPr lang="en-US" sz="2200" dirty="0">
              <a:solidFill>
                <a:schemeClr val="tx1"/>
              </a:solidFill>
            </a:endParaRPr>
          </a:p>
        </p:txBody>
      </p:sp>
    </p:spTree>
    <p:extLst>
      <p:ext uri="{BB962C8B-B14F-4D97-AF65-F5344CB8AC3E}">
        <p14:creationId xmlns:p14="http://schemas.microsoft.com/office/powerpoint/2010/main" val="2430014762"/>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901939" y="1496305"/>
            <a:ext cx="7925819" cy="4891188"/>
            <a:chOff x="901939" y="1496305"/>
            <a:chExt cx="7925819" cy="4891188"/>
          </a:xfrm>
        </p:grpSpPr>
        <p:pic>
          <p:nvPicPr>
            <p:cNvPr id="5" name="Picture 4" descr="logo"/>
            <p:cNvPicPr/>
            <p:nvPr/>
          </p:nvPicPr>
          <p:blipFill>
            <a:blip r:embed="rId2">
              <a:lum bright="-6000" contrast="4000"/>
            </a:blip>
            <a:stretch>
              <a:fillRect/>
            </a:stretch>
          </p:blipFill>
          <p:spPr bwMode="auto">
            <a:xfrm rot="430401">
              <a:off x="6398898" y="1496305"/>
              <a:ext cx="2428860" cy="2000240"/>
            </a:xfrm>
            <a:prstGeom prst="ellipse">
              <a:avLst/>
            </a:prstGeom>
            <a:ln>
              <a:noFill/>
            </a:ln>
            <a:effectLst>
              <a:softEdge rad="112500"/>
            </a:effectLst>
            <a:scene3d>
              <a:camera prst="isometricTopUp"/>
              <a:lightRig rig="threePt" dir="t"/>
            </a:scene3d>
            <a:sp3d>
              <a:bevelB w="31750" h="114300"/>
            </a:sp3d>
          </p:spPr>
        </p:pic>
        <p:pic>
          <p:nvPicPr>
            <p:cNvPr id="6" name="Picture 5" descr="logo"/>
            <p:cNvPicPr/>
            <p:nvPr/>
          </p:nvPicPr>
          <p:blipFill>
            <a:blip r:embed="rId2">
              <a:lum bright="-6000" contrast="4000"/>
            </a:blip>
            <a:stretch>
              <a:fillRect/>
            </a:stretch>
          </p:blipFill>
          <p:spPr bwMode="auto">
            <a:xfrm rot="430401">
              <a:off x="4909575" y="1950087"/>
              <a:ext cx="1857388" cy="1643050"/>
            </a:xfrm>
            <a:prstGeom prst="ellipse">
              <a:avLst/>
            </a:prstGeom>
            <a:ln>
              <a:noFill/>
            </a:ln>
            <a:effectLst>
              <a:softEdge rad="112500"/>
            </a:effectLst>
            <a:scene3d>
              <a:camera prst="isometricTopUp"/>
              <a:lightRig rig="threePt" dir="t"/>
            </a:scene3d>
            <a:sp3d>
              <a:bevelT w="25400" h="25400"/>
              <a:bevelB w="12700"/>
            </a:sp3d>
          </p:spPr>
        </p:pic>
        <p:pic>
          <p:nvPicPr>
            <p:cNvPr id="7" name="Picture 6" descr="logo"/>
            <p:cNvPicPr/>
            <p:nvPr/>
          </p:nvPicPr>
          <p:blipFill>
            <a:blip r:embed="rId2">
              <a:lum bright="-6000" contrast="4000"/>
            </a:blip>
            <a:stretch>
              <a:fillRect/>
            </a:stretch>
          </p:blipFill>
          <p:spPr bwMode="auto">
            <a:xfrm rot="430401">
              <a:off x="3634563" y="2661454"/>
              <a:ext cx="1428760" cy="1285860"/>
            </a:xfrm>
            <a:prstGeom prst="ellipse">
              <a:avLst/>
            </a:prstGeom>
            <a:ln>
              <a:noFill/>
            </a:ln>
            <a:effectLst>
              <a:softEdge rad="112500"/>
            </a:effectLst>
            <a:scene3d>
              <a:camera prst="isometricTopUp"/>
              <a:lightRig rig="threePt" dir="t"/>
            </a:scene3d>
            <a:sp3d>
              <a:bevelT w="6350" h="69850"/>
            </a:sp3d>
          </p:spPr>
        </p:pic>
        <p:pic>
          <p:nvPicPr>
            <p:cNvPr id="8" name="Picture 7" descr="logo"/>
            <p:cNvPicPr/>
            <p:nvPr/>
          </p:nvPicPr>
          <p:blipFill>
            <a:blip r:embed="rId2">
              <a:lum bright="-6000" contrast="4000"/>
            </a:blip>
            <a:stretch>
              <a:fillRect/>
            </a:stretch>
          </p:blipFill>
          <p:spPr bwMode="auto">
            <a:xfrm rot="430401">
              <a:off x="2639091" y="3439166"/>
              <a:ext cx="1142976" cy="928670"/>
            </a:xfrm>
            <a:prstGeom prst="ellipse">
              <a:avLst/>
            </a:prstGeom>
            <a:ln>
              <a:noFill/>
            </a:ln>
            <a:effectLst>
              <a:softEdge rad="112500"/>
            </a:effectLst>
            <a:scene3d>
              <a:camera prst="isometricTopUp"/>
              <a:lightRig rig="threePt" dir="t"/>
            </a:scene3d>
            <a:sp3d>
              <a:bevelT w="6350" h="44450"/>
              <a:bevelB h="38100"/>
            </a:sp3d>
          </p:spPr>
        </p:pic>
        <p:pic>
          <p:nvPicPr>
            <p:cNvPr id="9" name="Picture 8" descr="logo"/>
            <p:cNvPicPr/>
            <p:nvPr/>
          </p:nvPicPr>
          <p:blipFill>
            <a:blip r:embed="rId2">
              <a:lum bright="-6000" contrast="4000"/>
            </a:blip>
            <a:stretch>
              <a:fillRect/>
            </a:stretch>
          </p:blipFill>
          <p:spPr bwMode="auto">
            <a:xfrm rot="430401">
              <a:off x="1963088" y="4147648"/>
              <a:ext cx="857256" cy="714356"/>
            </a:xfrm>
            <a:prstGeom prst="ellipse">
              <a:avLst/>
            </a:prstGeom>
            <a:ln>
              <a:noFill/>
            </a:ln>
            <a:effectLst>
              <a:softEdge rad="112500"/>
            </a:effectLst>
            <a:scene3d>
              <a:camera prst="isometricTopUp"/>
              <a:lightRig rig="threePt" dir="t"/>
            </a:scene3d>
            <a:sp3d>
              <a:bevelT w="6350" h="44450"/>
            </a:sp3d>
          </p:spPr>
        </p:pic>
        <p:pic>
          <p:nvPicPr>
            <p:cNvPr id="10" name="Picture 9" descr="logo"/>
            <p:cNvPicPr/>
            <p:nvPr/>
          </p:nvPicPr>
          <p:blipFill>
            <a:blip r:embed="rId2">
              <a:lum bright="-6000" contrast="4000"/>
            </a:blip>
            <a:stretch>
              <a:fillRect/>
            </a:stretch>
          </p:blipFill>
          <p:spPr bwMode="auto">
            <a:xfrm rot="430401">
              <a:off x="1639174" y="4762740"/>
              <a:ext cx="571504" cy="500042"/>
            </a:xfrm>
            <a:prstGeom prst="ellipse">
              <a:avLst/>
            </a:prstGeom>
            <a:ln>
              <a:noFill/>
            </a:ln>
            <a:effectLst>
              <a:softEdge rad="112500"/>
            </a:effectLst>
            <a:scene3d>
              <a:camera prst="isometricTopUp"/>
              <a:lightRig rig="threePt" dir="t"/>
            </a:scene3d>
            <a:sp3d>
              <a:bevelT w="6350" h="44450"/>
              <a:bevelB w="0" h="0"/>
            </a:sp3d>
          </p:spPr>
        </p:pic>
        <p:pic>
          <p:nvPicPr>
            <p:cNvPr id="11" name="Picture 10" descr="logo"/>
            <p:cNvPicPr/>
            <p:nvPr/>
          </p:nvPicPr>
          <p:blipFill>
            <a:blip r:embed="rId2">
              <a:lum bright="-6000" contrast="4000"/>
            </a:blip>
            <a:stretch>
              <a:fillRect/>
            </a:stretch>
          </p:blipFill>
          <p:spPr bwMode="auto">
            <a:xfrm rot="430401">
              <a:off x="1424091" y="5231319"/>
              <a:ext cx="357190" cy="357166"/>
            </a:xfrm>
            <a:prstGeom prst="ellipse">
              <a:avLst/>
            </a:prstGeom>
            <a:ln>
              <a:noFill/>
            </a:ln>
            <a:effectLst>
              <a:softEdge rad="112500"/>
            </a:effectLst>
            <a:scene3d>
              <a:camera prst="isometricTopUp"/>
              <a:lightRig rig="threePt" dir="t"/>
            </a:scene3d>
            <a:sp3d>
              <a:bevelT w="6350" h="31750"/>
            </a:sp3d>
          </p:spPr>
        </p:pic>
        <p:pic>
          <p:nvPicPr>
            <p:cNvPr id="12" name="Picture 11" descr="logo"/>
            <p:cNvPicPr/>
            <p:nvPr/>
          </p:nvPicPr>
          <p:blipFill>
            <a:blip r:embed="rId3" cstate="print">
              <a:lum bright="-6000" contrast="4000"/>
            </a:blip>
            <a:stretch>
              <a:fillRect/>
            </a:stretch>
          </p:blipFill>
          <p:spPr bwMode="auto">
            <a:xfrm rot="430401">
              <a:off x="1185920" y="5600572"/>
              <a:ext cx="285752" cy="285752"/>
            </a:xfrm>
            <a:prstGeom prst="ellipse">
              <a:avLst/>
            </a:prstGeom>
            <a:ln>
              <a:noFill/>
            </a:ln>
            <a:effectLst>
              <a:softEdge rad="112500"/>
            </a:effectLst>
            <a:scene3d>
              <a:camera prst="isometricTopUp"/>
              <a:lightRig rig="threePt" dir="t"/>
            </a:scene3d>
            <a:sp3d>
              <a:bevelT w="6350" h="31750"/>
            </a:sp3d>
          </p:spPr>
        </p:pic>
        <p:pic>
          <p:nvPicPr>
            <p:cNvPr id="13" name="Picture 12" descr="logo"/>
            <p:cNvPicPr/>
            <p:nvPr/>
          </p:nvPicPr>
          <p:blipFill>
            <a:blip r:embed="rId4" cstate="print">
              <a:lum bright="-6000" contrast="4000"/>
            </a:blip>
            <a:stretch>
              <a:fillRect/>
            </a:stretch>
          </p:blipFill>
          <p:spPr bwMode="auto">
            <a:xfrm rot="430401">
              <a:off x="1011871" y="5938346"/>
              <a:ext cx="214314" cy="214314"/>
            </a:xfrm>
            <a:prstGeom prst="ellipse">
              <a:avLst/>
            </a:prstGeom>
            <a:ln>
              <a:noFill/>
            </a:ln>
            <a:effectLst>
              <a:softEdge rad="112500"/>
            </a:effectLst>
            <a:scene3d>
              <a:camera prst="isometricTopUp"/>
              <a:lightRig rig="threePt" dir="t"/>
            </a:scene3d>
            <a:sp3d>
              <a:bevelT w="6350" h="31750"/>
            </a:sp3d>
          </p:spPr>
        </p:pic>
        <p:pic>
          <p:nvPicPr>
            <p:cNvPr id="14" name="Picture 13" descr="logo"/>
            <p:cNvPicPr/>
            <p:nvPr/>
          </p:nvPicPr>
          <p:blipFill>
            <a:blip r:embed="rId5" cstate="print">
              <a:lum bright="-6000" contrast="4000"/>
            </a:blip>
            <a:stretch>
              <a:fillRect/>
            </a:stretch>
          </p:blipFill>
          <p:spPr bwMode="auto">
            <a:xfrm rot="430401">
              <a:off x="901939" y="6244617"/>
              <a:ext cx="142876" cy="142876"/>
            </a:xfrm>
            <a:prstGeom prst="ellipse">
              <a:avLst/>
            </a:prstGeom>
            <a:ln>
              <a:noFill/>
            </a:ln>
            <a:effectLst>
              <a:softEdge rad="112500"/>
            </a:effectLst>
            <a:scene3d>
              <a:camera prst="isometricTopUp"/>
              <a:lightRig rig="threePt" dir="t"/>
            </a:scene3d>
            <a:sp3d>
              <a:bevelT w="6350" h="6350"/>
            </a:sp3d>
          </p:spPr>
        </p:pic>
      </p:grpSp>
      <p:sp>
        <p:nvSpPr>
          <p:cNvPr id="2" name="Title 1"/>
          <p:cNvSpPr>
            <a:spLocks noGrp="1"/>
          </p:cNvSpPr>
          <p:nvPr>
            <p:ph type="title"/>
          </p:nvPr>
        </p:nvSpPr>
        <p:spPr>
          <a:xfrm>
            <a:off x="457200" y="185092"/>
            <a:ext cx="8458200" cy="957908"/>
          </a:xfrm>
        </p:spPr>
        <p:txBody>
          <a:bodyPr>
            <a:noAutofit/>
          </a:bodyPr>
          <a:lstStyle/>
          <a:p>
            <a:pPr algn="ctr"/>
            <a:r>
              <a:rPr lang="en-GB" sz="2400" dirty="0">
                <a:solidFill>
                  <a:schemeClr val="tx1"/>
                </a:solidFill>
              </a:rPr>
              <a:t>The 2023 social protection and social security targets are:</a:t>
            </a:r>
            <a:r>
              <a:rPr lang="en-US" sz="2400" dirty="0">
                <a:solidFill>
                  <a:schemeClr val="tx1"/>
                </a:solidFill>
              </a:rPr>
              <a:t/>
            </a:r>
            <a:br>
              <a:rPr lang="en-US" sz="2400" dirty="0">
                <a:solidFill>
                  <a:schemeClr val="tx1"/>
                </a:solidFill>
              </a:rPr>
            </a:br>
            <a:endParaRPr lang="en-US" sz="2400" dirty="0">
              <a:solidFill>
                <a:schemeClr val="tx1"/>
              </a:solidFill>
            </a:endParaRPr>
          </a:p>
        </p:txBody>
      </p:sp>
      <p:sp>
        <p:nvSpPr>
          <p:cNvPr id="3" name="Content Placeholder 2"/>
          <p:cNvSpPr>
            <a:spLocks noGrp="1"/>
          </p:cNvSpPr>
          <p:nvPr>
            <p:ph idx="1"/>
          </p:nvPr>
        </p:nvSpPr>
        <p:spPr>
          <a:xfrm>
            <a:off x="533400" y="1143000"/>
            <a:ext cx="8153400" cy="4937125"/>
          </a:xfrm>
        </p:spPr>
        <p:txBody>
          <a:bodyPr>
            <a:normAutofit fontScale="77500" lnSpcReduction="20000"/>
          </a:bodyPr>
          <a:lstStyle/>
          <a:p>
            <a:pPr marL="0" indent="0">
              <a:buNone/>
            </a:pPr>
            <a:r>
              <a:rPr lang="en-US" u="sng" dirty="0">
                <a:solidFill>
                  <a:schemeClr val="tx1"/>
                </a:solidFill>
              </a:rPr>
              <a:t>Under the Priority Area Social security and protection including Persons with Disabilities </a:t>
            </a:r>
            <a:endParaRPr lang="en-US" dirty="0">
              <a:solidFill>
                <a:schemeClr val="tx1"/>
              </a:solidFill>
            </a:endParaRPr>
          </a:p>
          <a:p>
            <a:pPr marL="0" indent="0">
              <a:buNone/>
            </a:pPr>
            <a:r>
              <a:rPr lang="en-US" dirty="0">
                <a:solidFill>
                  <a:schemeClr val="tx1"/>
                </a:solidFill>
              </a:rPr>
              <a:t>1. At least 30% of vulnerable populations including persons with disabilities, older persons and children provided with social protection. </a:t>
            </a:r>
          </a:p>
          <a:p>
            <a:pPr marL="0" indent="0">
              <a:buNone/>
            </a:pPr>
            <a:r>
              <a:rPr lang="en-US" i="1" dirty="0">
                <a:solidFill>
                  <a:schemeClr val="tx1"/>
                </a:solidFill>
              </a:rPr>
              <a:t>2. </a:t>
            </a:r>
            <a:r>
              <a:rPr lang="en-US" dirty="0">
                <a:solidFill>
                  <a:schemeClr val="tx1"/>
                </a:solidFill>
              </a:rPr>
              <a:t>All persons working in the formal sector are provided with social security. </a:t>
            </a:r>
          </a:p>
          <a:p>
            <a:pPr marL="0" indent="0">
              <a:buNone/>
            </a:pPr>
            <a:r>
              <a:rPr lang="en-US" i="1" dirty="0">
                <a:solidFill>
                  <a:schemeClr val="tx1"/>
                </a:solidFill>
              </a:rPr>
              <a:t>3. </a:t>
            </a:r>
            <a:r>
              <a:rPr lang="en-US" dirty="0">
                <a:solidFill>
                  <a:schemeClr val="tx1"/>
                </a:solidFill>
              </a:rPr>
              <a:t>At least 20% of the informal sector and rural labor have access to social security. </a:t>
            </a:r>
          </a:p>
          <a:p>
            <a:pPr marL="0" indent="0">
              <a:buNone/>
            </a:pPr>
            <a:endParaRPr lang="en-US" dirty="0">
              <a:solidFill>
                <a:schemeClr val="tx1"/>
              </a:solidFill>
            </a:endParaRPr>
          </a:p>
          <a:p>
            <a:pPr marL="0" indent="0">
              <a:buNone/>
            </a:pPr>
            <a:r>
              <a:rPr lang="en-US" u="sng" dirty="0">
                <a:solidFill>
                  <a:schemeClr val="tx1"/>
                </a:solidFill>
              </a:rPr>
              <a:t>Under the Priority Area Incomes, Jobs and decent work </a:t>
            </a:r>
            <a:endParaRPr lang="en-US" dirty="0">
              <a:solidFill>
                <a:schemeClr val="tx1"/>
              </a:solidFill>
            </a:endParaRPr>
          </a:p>
          <a:p>
            <a:pPr marL="0" indent="0">
              <a:buNone/>
            </a:pPr>
            <a:r>
              <a:rPr lang="en-US" dirty="0">
                <a:solidFill>
                  <a:schemeClr val="tx1"/>
                </a:solidFill>
              </a:rPr>
              <a:t> </a:t>
            </a:r>
          </a:p>
          <a:p>
            <a:pPr marL="0" indent="0">
              <a:buNone/>
            </a:pPr>
            <a:r>
              <a:rPr lang="en-US" dirty="0">
                <a:solidFill>
                  <a:schemeClr val="tx1"/>
                </a:solidFill>
              </a:rPr>
              <a:t>1. Increase 2013 per capita income by at least 30% </a:t>
            </a:r>
          </a:p>
          <a:p>
            <a:pPr marL="0" indent="0">
              <a:buNone/>
            </a:pPr>
            <a:r>
              <a:rPr lang="en-US" i="1" dirty="0">
                <a:solidFill>
                  <a:schemeClr val="tx1"/>
                </a:solidFill>
              </a:rPr>
              <a:t>2. </a:t>
            </a:r>
            <a:r>
              <a:rPr lang="en-US" dirty="0">
                <a:solidFill>
                  <a:schemeClr val="tx1"/>
                </a:solidFill>
              </a:rPr>
              <a:t>Reduce 2013 unemployment rate by at least 25% </a:t>
            </a:r>
          </a:p>
          <a:p>
            <a:pPr marL="0" indent="0">
              <a:buNone/>
            </a:pPr>
            <a:r>
              <a:rPr lang="en-US" i="1" dirty="0">
                <a:solidFill>
                  <a:schemeClr val="tx1"/>
                </a:solidFill>
              </a:rPr>
              <a:t>3. </a:t>
            </a:r>
            <a:r>
              <a:rPr lang="en-US" dirty="0">
                <a:solidFill>
                  <a:schemeClr val="tx1"/>
                </a:solidFill>
              </a:rPr>
              <a:t>Reduce Youth and Women unemployment rate by 2% per annum </a:t>
            </a:r>
          </a:p>
          <a:p>
            <a:pPr marL="0" indent="0">
              <a:buNone/>
            </a:pPr>
            <a:r>
              <a:rPr lang="en-US" dirty="0">
                <a:solidFill>
                  <a:schemeClr val="tx1"/>
                </a:solidFill>
              </a:rPr>
              <a:t>4. Reduce underemployment rate by 50% </a:t>
            </a:r>
          </a:p>
          <a:p>
            <a:pPr marL="0" indent="0">
              <a:buNone/>
            </a:pPr>
            <a:r>
              <a:rPr lang="en-US" i="1" dirty="0">
                <a:solidFill>
                  <a:schemeClr val="tx1"/>
                </a:solidFill>
              </a:rPr>
              <a:t>5. </a:t>
            </a:r>
            <a:r>
              <a:rPr lang="en-US" dirty="0">
                <a:solidFill>
                  <a:schemeClr val="tx1"/>
                </a:solidFill>
              </a:rPr>
              <a:t>Reduce 2013 vulnerable unemployment rate by at least 25% </a:t>
            </a:r>
          </a:p>
          <a:p>
            <a:endParaRPr lang="en-US" dirty="0" smtClean="0">
              <a:solidFill>
                <a:schemeClr val="tx1"/>
              </a:solidFill>
            </a:endParaRPr>
          </a:p>
        </p:txBody>
      </p:sp>
    </p:spTree>
    <p:extLst>
      <p:ext uri="{BB962C8B-B14F-4D97-AF65-F5344CB8AC3E}">
        <p14:creationId xmlns:p14="http://schemas.microsoft.com/office/powerpoint/2010/main" val="4158868887"/>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4"/>
          <p:cNvGrpSpPr/>
          <p:nvPr/>
        </p:nvGrpSpPr>
        <p:grpSpPr>
          <a:xfrm>
            <a:off x="2285984" y="2428868"/>
            <a:ext cx="6715140" cy="4286256"/>
            <a:chOff x="2285984" y="2428868"/>
            <a:chExt cx="6715140" cy="4286256"/>
          </a:xfrm>
          <a:scene3d>
            <a:camera prst="orthographicFront">
              <a:rot lat="19083329" lon="2701114" rev="19174175"/>
            </a:camera>
            <a:lightRig rig="threePt" dir="t"/>
          </a:scene3d>
        </p:grpSpPr>
        <p:pic>
          <p:nvPicPr>
            <p:cNvPr id="6" name="Picture 5" descr="logo"/>
            <p:cNvPicPr/>
            <p:nvPr/>
          </p:nvPicPr>
          <p:blipFill>
            <a:blip r:embed="rId2">
              <a:lum bright="-24000" contrast="-1000"/>
            </a:blip>
            <a:stretch>
              <a:fillRect/>
            </a:stretch>
          </p:blipFill>
          <p:spPr bwMode="auto">
            <a:xfrm>
              <a:off x="6572264" y="4714884"/>
              <a:ext cx="2428860" cy="2000240"/>
            </a:xfrm>
            <a:prstGeom prst="ellipse">
              <a:avLst/>
            </a:prstGeom>
            <a:ln>
              <a:noFill/>
            </a:ln>
            <a:effectLst>
              <a:softEdge rad="112500"/>
            </a:effectLst>
          </p:spPr>
        </p:pic>
        <p:pic>
          <p:nvPicPr>
            <p:cNvPr id="7" name="Picture 6" descr="logo"/>
            <p:cNvPicPr/>
            <p:nvPr/>
          </p:nvPicPr>
          <p:blipFill>
            <a:blip r:embed="rId2">
              <a:lum bright="-14000" contrast="-1000"/>
            </a:blip>
            <a:stretch>
              <a:fillRect/>
            </a:stretch>
          </p:blipFill>
          <p:spPr bwMode="auto">
            <a:xfrm>
              <a:off x="4714876" y="4214818"/>
              <a:ext cx="1857388" cy="1643050"/>
            </a:xfrm>
            <a:prstGeom prst="ellipse">
              <a:avLst/>
            </a:prstGeom>
            <a:ln>
              <a:noFill/>
            </a:ln>
            <a:effectLst>
              <a:softEdge rad="112500"/>
            </a:effectLst>
          </p:spPr>
        </p:pic>
        <p:pic>
          <p:nvPicPr>
            <p:cNvPr id="8" name="Picture 7" descr="logo"/>
            <p:cNvPicPr/>
            <p:nvPr/>
          </p:nvPicPr>
          <p:blipFill>
            <a:blip r:embed="rId2">
              <a:lum bright="-7000" contrast="-1000"/>
            </a:blip>
            <a:stretch>
              <a:fillRect/>
            </a:stretch>
          </p:blipFill>
          <p:spPr bwMode="auto">
            <a:xfrm>
              <a:off x="3286116" y="3643314"/>
              <a:ext cx="1428760" cy="1285860"/>
            </a:xfrm>
            <a:prstGeom prst="ellipse">
              <a:avLst/>
            </a:prstGeom>
            <a:ln>
              <a:noFill/>
            </a:ln>
            <a:effectLst>
              <a:softEdge rad="112500"/>
            </a:effectLst>
          </p:spPr>
        </p:pic>
        <p:pic>
          <p:nvPicPr>
            <p:cNvPr id="9" name="Picture 8" descr="logo"/>
            <p:cNvPicPr/>
            <p:nvPr/>
          </p:nvPicPr>
          <p:blipFill>
            <a:blip r:embed="rId2">
              <a:lum contrast="-1000"/>
            </a:blip>
            <a:stretch>
              <a:fillRect/>
            </a:stretch>
          </p:blipFill>
          <p:spPr bwMode="auto">
            <a:xfrm>
              <a:off x="2285984" y="3071810"/>
              <a:ext cx="1142976" cy="928670"/>
            </a:xfrm>
            <a:prstGeom prst="ellipse">
              <a:avLst/>
            </a:prstGeom>
            <a:ln>
              <a:noFill/>
            </a:ln>
            <a:effectLst>
              <a:softEdge rad="112500"/>
            </a:effectLst>
          </p:spPr>
        </p:pic>
        <p:pic>
          <p:nvPicPr>
            <p:cNvPr id="10" name="Picture 9" descr="logo"/>
            <p:cNvPicPr/>
            <p:nvPr/>
          </p:nvPicPr>
          <p:blipFill>
            <a:blip r:embed="rId2">
              <a:lum bright="5000" contrast="-1000"/>
            </a:blip>
            <a:stretch>
              <a:fillRect/>
            </a:stretch>
          </p:blipFill>
          <p:spPr bwMode="auto">
            <a:xfrm>
              <a:off x="2571736" y="2428868"/>
              <a:ext cx="857256" cy="714356"/>
            </a:xfrm>
            <a:prstGeom prst="ellipse">
              <a:avLst/>
            </a:prstGeom>
            <a:ln>
              <a:noFill/>
            </a:ln>
            <a:effectLst>
              <a:softEdge rad="112500"/>
            </a:effectLst>
          </p:spPr>
        </p:pic>
        <p:pic>
          <p:nvPicPr>
            <p:cNvPr id="11" name="Picture 10" descr="logo"/>
            <p:cNvPicPr/>
            <p:nvPr/>
          </p:nvPicPr>
          <p:blipFill>
            <a:blip r:embed="rId2">
              <a:lum bright="3000" contrast="-1000"/>
            </a:blip>
            <a:stretch>
              <a:fillRect/>
            </a:stretch>
          </p:blipFill>
          <p:spPr bwMode="auto">
            <a:xfrm>
              <a:off x="3714744" y="2786082"/>
              <a:ext cx="571504" cy="500042"/>
            </a:xfrm>
            <a:prstGeom prst="ellipse">
              <a:avLst/>
            </a:prstGeom>
            <a:ln>
              <a:noFill/>
            </a:ln>
            <a:effectLst>
              <a:softEdge rad="112500"/>
            </a:effectLst>
          </p:spPr>
        </p:pic>
      </p:grpSp>
      <p:sp>
        <p:nvSpPr>
          <p:cNvPr id="3" name="Content Placeholder 2"/>
          <p:cNvSpPr>
            <a:spLocks noGrp="1"/>
          </p:cNvSpPr>
          <p:nvPr>
            <p:ph idx="1"/>
          </p:nvPr>
        </p:nvSpPr>
        <p:spPr>
          <a:xfrm>
            <a:off x="381000" y="1905000"/>
            <a:ext cx="8229600" cy="4495800"/>
          </a:xfrm>
        </p:spPr>
        <p:txBody>
          <a:bodyPr>
            <a:normAutofit/>
          </a:bodyPr>
          <a:lstStyle/>
          <a:p>
            <a:pPr>
              <a:buNone/>
            </a:pPr>
            <a:r>
              <a:rPr lang="en-GB" dirty="0">
                <a:solidFill>
                  <a:schemeClr val="tx1"/>
                </a:solidFill>
              </a:rPr>
              <a:t>The African Charter on Human and People’s Rights, in particular its provisions on human security, encompassing rights to education, health, nutritious food and social security for children, and for employment and social security for vulnerable populations such as older persons, persons with disabilities, women, girls, youths, the working poor in the informal economy and rural sectors, and for migrant workers and their families, amongst others.</a:t>
            </a:r>
            <a:endParaRPr lang="en-US" dirty="0">
              <a:solidFill>
                <a:schemeClr val="tx1"/>
              </a:solidFill>
            </a:endParaRPr>
          </a:p>
          <a:p>
            <a:pPr>
              <a:buNone/>
            </a:pPr>
            <a:endParaRPr lang="en-US" dirty="0" smtClean="0">
              <a:solidFill>
                <a:schemeClr val="tx1"/>
              </a:solidFill>
            </a:endParaRPr>
          </a:p>
        </p:txBody>
      </p:sp>
      <p:sp>
        <p:nvSpPr>
          <p:cNvPr id="5" name="Title 1"/>
          <p:cNvSpPr>
            <a:spLocks noGrp="1"/>
          </p:cNvSpPr>
          <p:nvPr>
            <p:ph type="title"/>
          </p:nvPr>
        </p:nvSpPr>
        <p:spPr>
          <a:xfrm>
            <a:off x="228600" y="76200"/>
            <a:ext cx="8610600" cy="1447800"/>
          </a:xfrm>
        </p:spPr>
        <p:txBody>
          <a:bodyPr>
            <a:noAutofit/>
          </a:bodyPr>
          <a:lstStyle/>
          <a:p>
            <a:r>
              <a:rPr lang="en-GB" sz="3200" b="1" dirty="0">
                <a:solidFill>
                  <a:schemeClr val="tx1"/>
                </a:solidFill>
              </a:rPr>
              <a:t>Who must be targeted for what social protection services?</a:t>
            </a:r>
            <a:r>
              <a:rPr lang="en-US" sz="3200" dirty="0"/>
              <a:t/>
            </a:r>
            <a:br>
              <a:rPr lang="en-US" sz="3200" dirty="0"/>
            </a:br>
            <a:endParaRPr lang="en-US" sz="3200" dirty="0">
              <a:solidFill>
                <a:schemeClr val="tx1"/>
              </a:solidFill>
            </a:endParaRPr>
          </a:p>
        </p:txBody>
      </p:sp>
    </p:spTree>
    <p:extLst>
      <p:ext uri="{BB962C8B-B14F-4D97-AF65-F5344CB8AC3E}">
        <p14:creationId xmlns:p14="http://schemas.microsoft.com/office/powerpoint/2010/main" val="4100291162"/>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a:solidFill>
                  <a:schemeClr val="tx1"/>
                </a:solidFill>
              </a:rPr>
              <a:t>Guiding </a:t>
            </a:r>
            <a:r>
              <a:rPr lang="en-GB" sz="2400" b="1" dirty="0" smtClean="0">
                <a:solidFill>
                  <a:schemeClr val="tx1"/>
                </a:solidFill>
              </a:rPr>
              <a:t>Principles for consideration and development of Social Protection interventions </a:t>
            </a:r>
            <a:r>
              <a:rPr lang="en-US" sz="2400" b="1" dirty="0">
                <a:solidFill>
                  <a:schemeClr val="tx1"/>
                </a:solidFill>
              </a:rPr>
              <a:t/>
            </a:r>
            <a:br>
              <a:rPr lang="en-US" sz="2400" b="1" dirty="0">
                <a:solidFill>
                  <a:schemeClr val="tx1"/>
                </a:solidFill>
              </a:rPr>
            </a:br>
            <a:endParaRPr lang="en-US" sz="2400" dirty="0">
              <a:solidFill>
                <a:schemeClr val="tx1"/>
              </a:solidFill>
            </a:endParaRPr>
          </a:p>
        </p:txBody>
      </p:sp>
      <p:sp>
        <p:nvSpPr>
          <p:cNvPr id="3" name="Content Placeholder 2"/>
          <p:cNvSpPr>
            <a:spLocks noGrp="1"/>
          </p:cNvSpPr>
          <p:nvPr>
            <p:ph idx="1"/>
          </p:nvPr>
        </p:nvSpPr>
        <p:spPr>
          <a:xfrm>
            <a:off x="457200" y="990600"/>
            <a:ext cx="8229600" cy="5410200"/>
          </a:xfrm>
        </p:spPr>
        <p:txBody>
          <a:bodyPr/>
          <a:lstStyle/>
          <a:p>
            <a:pPr lvl="0"/>
            <a:r>
              <a:rPr lang="en-GB" sz="2000" dirty="0">
                <a:solidFill>
                  <a:schemeClr val="tx1"/>
                </a:solidFill>
              </a:rPr>
              <a:t>Encapsulate the principles of human rights, development imperatives and be embedded in the African culture of solidarity;</a:t>
            </a:r>
            <a:endParaRPr lang="en-US" sz="2000" dirty="0">
              <a:solidFill>
                <a:schemeClr val="tx1"/>
              </a:solidFill>
            </a:endParaRPr>
          </a:p>
          <a:p>
            <a:pPr lvl="0"/>
            <a:r>
              <a:rPr lang="en-GB" sz="2000" dirty="0">
                <a:solidFill>
                  <a:schemeClr val="tx1"/>
                </a:solidFill>
              </a:rPr>
              <a:t>Adopt a long-term development perspective; </a:t>
            </a:r>
            <a:endParaRPr lang="en-US" sz="2000" dirty="0">
              <a:solidFill>
                <a:schemeClr val="tx1"/>
              </a:solidFill>
            </a:endParaRPr>
          </a:p>
          <a:p>
            <a:pPr lvl="0"/>
            <a:r>
              <a:rPr lang="en-GB" sz="2000" dirty="0">
                <a:solidFill>
                  <a:schemeClr val="tx1"/>
                </a:solidFill>
              </a:rPr>
              <a:t>Build political consensus and recognize that social protection should be  a state obligation, with </a:t>
            </a:r>
            <a:r>
              <a:rPr lang="en-GB" sz="2000" dirty="0" smtClean="0">
                <a:solidFill>
                  <a:schemeClr val="tx1"/>
                </a:solidFill>
              </a:rPr>
              <a:t>provisions in </a:t>
            </a:r>
            <a:r>
              <a:rPr lang="en-GB" sz="2000" dirty="0">
                <a:solidFill>
                  <a:schemeClr val="tx1"/>
                </a:solidFill>
              </a:rPr>
              <a:t>national legislation</a:t>
            </a:r>
            <a:endParaRPr lang="en-US" sz="2000" dirty="0">
              <a:solidFill>
                <a:schemeClr val="tx1"/>
              </a:solidFill>
            </a:endParaRPr>
          </a:p>
          <a:p>
            <a:pPr lvl="0"/>
            <a:r>
              <a:rPr lang="en-GB" sz="2000" dirty="0">
                <a:solidFill>
                  <a:schemeClr val="tx1"/>
                </a:solidFill>
              </a:rPr>
              <a:t>Intimate link to economic and political policies aiming at advancing society’s well-being</a:t>
            </a:r>
            <a:endParaRPr lang="en-US" sz="2000" dirty="0">
              <a:solidFill>
                <a:schemeClr val="tx1"/>
              </a:solidFill>
            </a:endParaRPr>
          </a:p>
          <a:p>
            <a:pPr lvl="0"/>
            <a:r>
              <a:rPr lang="en-GB" sz="2000" dirty="0">
                <a:solidFill>
                  <a:schemeClr val="tx1"/>
                </a:solidFill>
              </a:rPr>
              <a:t>Coordinated with, but not subordinate to, economic growth and political development; </a:t>
            </a:r>
            <a:endParaRPr lang="en-US" sz="2000" dirty="0">
              <a:solidFill>
                <a:schemeClr val="tx1"/>
              </a:solidFill>
            </a:endParaRPr>
          </a:p>
          <a:p>
            <a:pPr lvl="0"/>
            <a:r>
              <a:rPr lang="en-GB" sz="2000" dirty="0">
                <a:solidFill>
                  <a:schemeClr val="tx1"/>
                </a:solidFill>
              </a:rPr>
              <a:t>Participation of beneficiaries and recipients in decision-making through bottom-up approaches </a:t>
            </a:r>
            <a:endParaRPr lang="en-US" sz="2000" dirty="0">
              <a:solidFill>
                <a:schemeClr val="tx1"/>
              </a:solidFill>
            </a:endParaRPr>
          </a:p>
          <a:p>
            <a:pPr lvl="0"/>
            <a:r>
              <a:rPr lang="en-GB" sz="2000" dirty="0">
                <a:solidFill>
                  <a:schemeClr val="tx1"/>
                </a:solidFill>
              </a:rPr>
              <a:t>Well-coordinated partnerships that enable different stakeholders to complement and not compete with one another.</a:t>
            </a:r>
            <a:endParaRPr lang="en-US" sz="2000" dirty="0">
              <a:solidFill>
                <a:schemeClr val="tx1"/>
              </a:solidFill>
            </a:endParaRPr>
          </a:p>
          <a:p>
            <a:endParaRPr lang="en-US" dirty="0" smtClean="0">
              <a:solidFill>
                <a:schemeClr val="accent2">
                  <a:lumMod val="75000"/>
                </a:schemeClr>
              </a:solidFill>
            </a:endParaRPr>
          </a:p>
          <a:p>
            <a:endParaRPr lang="en-US" dirty="0">
              <a:solidFill>
                <a:schemeClr val="accent2">
                  <a:lumMod val="75000"/>
                </a:schemeClr>
              </a:solidFill>
            </a:endParaRPr>
          </a:p>
        </p:txBody>
      </p:sp>
    </p:spTree>
    <p:extLst>
      <p:ext uri="{BB962C8B-B14F-4D97-AF65-F5344CB8AC3E}">
        <p14:creationId xmlns:p14="http://schemas.microsoft.com/office/powerpoint/2010/main" val="3720420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0000"/>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52422" y="2285992"/>
            <a:ext cx="4929222" cy="4572008"/>
            <a:chOff x="-285784" y="2285992"/>
            <a:chExt cx="4857784" cy="4857784"/>
          </a:xfrm>
        </p:grpSpPr>
        <p:pic>
          <p:nvPicPr>
            <p:cNvPr id="5" name="Picture 4" descr="logo"/>
            <p:cNvPicPr/>
            <p:nvPr/>
          </p:nvPicPr>
          <p:blipFill>
            <a:blip r:embed="rId3">
              <a:lum bright="-16000" contrast="-52000"/>
            </a:blip>
            <a:stretch>
              <a:fillRect/>
            </a:stretch>
          </p:blipFill>
          <p:spPr bwMode="auto">
            <a:xfrm>
              <a:off x="-285784" y="4786346"/>
              <a:ext cx="3286148" cy="2357430"/>
            </a:xfrm>
            <a:prstGeom prst="ellipse">
              <a:avLst/>
            </a:prstGeom>
            <a:ln>
              <a:noFill/>
            </a:ln>
            <a:effectLst>
              <a:softEdge rad="112500"/>
            </a:effectLst>
            <a:scene3d>
              <a:camera prst="isometricOffAxis2Top">
                <a:rot lat="20298036" lon="3157170" rev="18985763"/>
              </a:camera>
              <a:lightRig rig="threePt" dir="t"/>
            </a:scene3d>
          </p:spPr>
        </p:pic>
        <p:pic>
          <p:nvPicPr>
            <p:cNvPr id="6" name="Picture 5" descr="logo"/>
            <p:cNvPicPr/>
            <p:nvPr/>
          </p:nvPicPr>
          <p:blipFill>
            <a:blip r:embed="rId3">
              <a:lum bright="-16000" contrast="-52000"/>
            </a:blip>
            <a:stretch>
              <a:fillRect/>
            </a:stretch>
          </p:blipFill>
          <p:spPr bwMode="auto">
            <a:xfrm>
              <a:off x="71406" y="3429024"/>
              <a:ext cx="1857388" cy="1643050"/>
            </a:xfrm>
            <a:prstGeom prst="ellipse">
              <a:avLst/>
            </a:prstGeom>
            <a:ln>
              <a:noFill/>
            </a:ln>
            <a:effectLst>
              <a:softEdge rad="112500"/>
            </a:effectLst>
            <a:scene3d>
              <a:camera prst="isometricOffAxis2Top">
                <a:rot lat="20298036" lon="3157170" rev="18985763"/>
              </a:camera>
              <a:lightRig rig="threePt" dir="t"/>
            </a:scene3d>
          </p:spPr>
        </p:pic>
        <p:pic>
          <p:nvPicPr>
            <p:cNvPr id="7" name="Picture 6" descr="logo"/>
            <p:cNvPicPr/>
            <p:nvPr/>
          </p:nvPicPr>
          <p:blipFill>
            <a:blip r:embed="rId3">
              <a:lum bright="-16000" contrast="-52000"/>
            </a:blip>
            <a:stretch>
              <a:fillRect/>
            </a:stretch>
          </p:blipFill>
          <p:spPr bwMode="auto">
            <a:xfrm>
              <a:off x="928662" y="2428868"/>
              <a:ext cx="1428760" cy="1285860"/>
            </a:xfrm>
            <a:prstGeom prst="ellipse">
              <a:avLst/>
            </a:prstGeom>
            <a:ln>
              <a:noFill/>
            </a:ln>
            <a:effectLst>
              <a:softEdge rad="112500"/>
            </a:effectLst>
            <a:scene3d>
              <a:camera prst="isometricOffAxis2Top">
                <a:rot lat="20298036" lon="3157170" rev="18985763"/>
              </a:camera>
              <a:lightRig rig="threePt" dir="t"/>
            </a:scene3d>
          </p:spPr>
        </p:pic>
        <p:pic>
          <p:nvPicPr>
            <p:cNvPr id="8" name="Picture 7" descr="logo"/>
            <p:cNvPicPr/>
            <p:nvPr/>
          </p:nvPicPr>
          <p:blipFill>
            <a:blip r:embed="rId3">
              <a:lum bright="-16000" contrast="-52000"/>
            </a:blip>
            <a:stretch>
              <a:fillRect/>
            </a:stretch>
          </p:blipFill>
          <p:spPr bwMode="auto">
            <a:xfrm>
              <a:off x="2214546" y="2285992"/>
              <a:ext cx="1142976" cy="928670"/>
            </a:xfrm>
            <a:prstGeom prst="ellipse">
              <a:avLst/>
            </a:prstGeom>
            <a:ln>
              <a:noFill/>
            </a:ln>
            <a:effectLst>
              <a:softEdge rad="112500"/>
            </a:effectLst>
            <a:scene3d>
              <a:camera prst="isometricOffAxis2Top">
                <a:rot lat="20298036" lon="3157170" rev="18985763"/>
              </a:camera>
              <a:lightRig rig="threePt" dir="t"/>
            </a:scene3d>
          </p:spPr>
        </p:pic>
        <p:pic>
          <p:nvPicPr>
            <p:cNvPr id="9" name="Picture 8" descr="logo"/>
            <p:cNvPicPr/>
            <p:nvPr/>
          </p:nvPicPr>
          <p:blipFill>
            <a:blip r:embed="rId3">
              <a:lum bright="-16000" contrast="-52000"/>
            </a:blip>
            <a:stretch>
              <a:fillRect/>
            </a:stretch>
          </p:blipFill>
          <p:spPr bwMode="auto">
            <a:xfrm>
              <a:off x="3143240" y="2643206"/>
              <a:ext cx="857256" cy="714356"/>
            </a:xfrm>
            <a:prstGeom prst="ellipse">
              <a:avLst/>
            </a:prstGeom>
            <a:ln>
              <a:noFill/>
            </a:ln>
            <a:effectLst>
              <a:softEdge rad="112500"/>
            </a:effectLst>
            <a:scene3d>
              <a:camera prst="isometricOffAxis2Top">
                <a:rot lat="20298036" lon="3157170" rev="18985763"/>
              </a:camera>
              <a:lightRig rig="threePt" dir="t"/>
            </a:scene3d>
          </p:spPr>
        </p:pic>
        <p:pic>
          <p:nvPicPr>
            <p:cNvPr id="10" name="Picture 9" descr="logo"/>
            <p:cNvPicPr/>
            <p:nvPr/>
          </p:nvPicPr>
          <p:blipFill>
            <a:blip r:embed="rId3">
              <a:lum bright="-16000" contrast="-52000"/>
            </a:blip>
            <a:stretch>
              <a:fillRect/>
            </a:stretch>
          </p:blipFill>
          <p:spPr bwMode="auto">
            <a:xfrm>
              <a:off x="3786182" y="3071810"/>
              <a:ext cx="571504" cy="500042"/>
            </a:xfrm>
            <a:prstGeom prst="ellipse">
              <a:avLst/>
            </a:prstGeom>
            <a:ln>
              <a:noFill/>
            </a:ln>
            <a:effectLst>
              <a:softEdge rad="112500"/>
            </a:effectLst>
            <a:scene3d>
              <a:camera prst="isometricOffAxis2Top">
                <a:rot lat="20298036" lon="3157170" rev="18985763"/>
              </a:camera>
              <a:lightRig rig="threePt" dir="t"/>
            </a:scene3d>
          </p:spPr>
        </p:pic>
        <p:pic>
          <p:nvPicPr>
            <p:cNvPr id="11" name="Picture 10" descr="logo"/>
            <p:cNvPicPr/>
            <p:nvPr/>
          </p:nvPicPr>
          <p:blipFill>
            <a:blip r:embed="rId3">
              <a:lum bright="-16000" contrast="-52000"/>
            </a:blip>
            <a:stretch>
              <a:fillRect/>
            </a:stretch>
          </p:blipFill>
          <p:spPr bwMode="auto">
            <a:xfrm>
              <a:off x="4143372" y="3429000"/>
              <a:ext cx="357190" cy="357166"/>
            </a:xfrm>
            <a:prstGeom prst="ellipse">
              <a:avLst/>
            </a:prstGeom>
            <a:ln>
              <a:noFill/>
            </a:ln>
            <a:effectLst>
              <a:softEdge rad="112500"/>
            </a:effectLst>
            <a:scene3d>
              <a:camera prst="isometricOffAxis2Top">
                <a:rot lat="20298036" lon="3157170" rev="18985763"/>
              </a:camera>
              <a:lightRig rig="threePt" dir="t"/>
            </a:scene3d>
          </p:spPr>
        </p:pic>
        <p:pic>
          <p:nvPicPr>
            <p:cNvPr id="12" name="Picture 11" descr="logo"/>
            <p:cNvPicPr/>
            <p:nvPr/>
          </p:nvPicPr>
          <p:blipFill>
            <a:blip r:embed="rId4" cstate="print">
              <a:lum bright="-16000" contrast="-52000"/>
            </a:blip>
            <a:stretch>
              <a:fillRect/>
            </a:stretch>
          </p:blipFill>
          <p:spPr bwMode="auto">
            <a:xfrm>
              <a:off x="4286248" y="3714752"/>
              <a:ext cx="285752" cy="285752"/>
            </a:xfrm>
            <a:prstGeom prst="ellipse">
              <a:avLst/>
            </a:prstGeom>
            <a:ln>
              <a:noFill/>
            </a:ln>
            <a:effectLst>
              <a:softEdge rad="112500"/>
            </a:effectLst>
            <a:scene3d>
              <a:camera prst="isometricOffAxis2Top">
                <a:rot lat="20298036" lon="3157170" rev="18985763"/>
              </a:camera>
              <a:lightRig rig="threePt" dir="t"/>
            </a:scene3d>
          </p:spPr>
        </p:pic>
      </p:grpSp>
      <p:sp>
        <p:nvSpPr>
          <p:cNvPr id="2" name="Title 1"/>
          <p:cNvSpPr>
            <a:spLocks noGrp="1"/>
          </p:cNvSpPr>
          <p:nvPr>
            <p:ph type="title"/>
          </p:nvPr>
        </p:nvSpPr>
        <p:spPr/>
        <p:txBody>
          <a:bodyPr/>
          <a:lstStyle/>
          <a:p>
            <a:r>
              <a:rPr lang="en-US" sz="2400" dirty="0" smtClean="0">
                <a:solidFill>
                  <a:schemeClr val="tx1"/>
                </a:solidFill>
              </a:rPr>
              <a:t> </a:t>
            </a:r>
            <a:endParaRPr lang="en-US" sz="2200" dirty="0">
              <a:solidFill>
                <a:schemeClr val="tx1"/>
              </a:solidFill>
            </a:endParaRPr>
          </a:p>
        </p:txBody>
      </p:sp>
      <p:sp>
        <p:nvSpPr>
          <p:cNvPr id="3" name="Content Placeholder 2"/>
          <p:cNvSpPr>
            <a:spLocks noGrp="1"/>
          </p:cNvSpPr>
          <p:nvPr>
            <p:ph idx="1"/>
          </p:nvPr>
        </p:nvSpPr>
        <p:spPr>
          <a:xfrm>
            <a:off x="152400" y="762000"/>
            <a:ext cx="8839200" cy="5867400"/>
          </a:xfrm>
        </p:spPr>
        <p:txBody>
          <a:bodyPr>
            <a:normAutofit/>
          </a:bodyPr>
          <a:lstStyle/>
          <a:p>
            <a:pPr marL="457200" indent="-457200" algn="just">
              <a:buNone/>
            </a:pPr>
            <a:r>
              <a:rPr lang="en-US" dirty="0" smtClean="0"/>
              <a:t>	</a:t>
            </a:r>
          </a:p>
          <a:p>
            <a:pPr marL="457200" indent="-457200" algn="just">
              <a:buNone/>
            </a:pPr>
            <a:r>
              <a:rPr lang="en-US" dirty="0" smtClean="0"/>
              <a:t>     </a:t>
            </a:r>
            <a:endParaRPr lang="en-US" dirty="0">
              <a:solidFill>
                <a:schemeClr val="tx1"/>
              </a:solidFill>
            </a:endParaRPr>
          </a:p>
        </p:txBody>
      </p:sp>
      <p:cxnSp>
        <p:nvCxnSpPr>
          <p:cNvPr id="18" name="Straight Connector 17"/>
          <p:cNvCxnSpPr/>
          <p:nvPr/>
        </p:nvCxnSpPr>
        <p:spPr>
          <a:xfrm rot="5400000">
            <a:off x="3964332" y="2438400"/>
            <a:ext cx="2293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724400" y="1524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079426" y="2324100"/>
            <a:ext cx="378274"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2019300" y="2133600"/>
            <a:ext cx="1371600" cy="3505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2933700" y="3048000"/>
            <a:ext cx="13716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6200000" flipH="1">
            <a:off x="4000500" y="36576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flipH="1">
            <a:off x="4400550" y="3257550"/>
            <a:ext cx="1371600" cy="1257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hape 54"/>
          <p:cNvCxnSpPr/>
          <p:nvPr/>
        </p:nvCxnSpPr>
        <p:spPr>
          <a:xfrm flipV="1">
            <a:off x="4533900" y="4992945"/>
            <a:ext cx="3070838" cy="181127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6200000" flipH="1">
            <a:off x="5314950" y="2343150"/>
            <a:ext cx="1371600" cy="3086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9600" y="457200"/>
            <a:ext cx="7772400" cy="8463855"/>
          </a:xfrm>
          <a:prstGeom prst="rect">
            <a:avLst/>
          </a:prstGeom>
          <a:noFill/>
        </p:spPr>
        <p:txBody>
          <a:bodyPr wrap="square" rtlCol="0">
            <a:spAutoFit/>
          </a:bodyPr>
          <a:lstStyle/>
          <a:p>
            <a:r>
              <a:rPr lang="en-GB" sz="2400" b="1" dirty="0"/>
              <a:t>Alignment to </a:t>
            </a:r>
            <a:r>
              <a:rPr lang="en-GB" sz="2400" b="1" dirty="0" smtClean="0"/>
              <a:t>AU Policy </a:t>
            </a:r>
            <a:r>
              <a:rPr lang="en-GB" sz="2400" b="1" dirty="0"/>
              <a:t>Frameworks</a:t>
            </a:r>
            <a:r>
              <a:rPr lang="en-GB" sz="2400" b="1" dirty="0" smtClean="0"/>
              <a:t>/ Legal instruments:</a:t>
            </a:r>
            <a:endParaRPr lang="en-US" sz="2400" dirty="0"/>
          </a:p>
          <a:p>
            <a:endParaRPr lang="en-GB" sz="2000" dirty="0" smtClean="0"/>
          </a:p>
          <a:p>
            <a:r>
              <a:rPr lang="en-GB" sz="2000" dirty="0" smtClean="0"/>
              <a:t>The </a:t>
            </a:r>
            <a:r>
              <a:rPr lang="en-GB" sz="2000" dirty="0"/>
              <a:t>principle of policy alignment is essential to ensure that policy frameworks at national and regional levels contribute to the coordinated and harmonized implementation of continental policies on social protection</a:t>
            </a:r>
            <a:r>
              <a:rPr lang="en-GB" sz="2000" dirty="0" smtClean="0"/>
              <a:t>.</a:t>
            </a:r>
          </a:p>
          <a:p>
            <a:endParaRPr lang="en-US" sz="2000" dirty="0"/>
          </a:p>
          <a:p>
            <a:pPr marL="342900" indent="-342900">
              <a:buFont typeface="Wingdings" panose="05000000000000000000" pitchFamily="2" charset="2"/>
              <a:buChar char="v"/>
            </a:pPr>
            <a:r>
              <a:rPr lang="en-GB" sz="2000" dirty="0" smtClean="0"/>
              <a:t>Social </a:t>
            </a:r>
            <a:r>
              <a:rPr lang="en-GB" sz="2000" dirty="0"/>
              <a:t>Policy Framework for Africa, the </a:t>
            </a:r>
            <a:r>
              <a:rPr lang="en-GB" sz="2000"/>
              <a:t>umbrella </a:t>
            </a:r>
            <a:r>
              <a:rPr lang="en-GB" sz="2000" smtClean="0"/>
              <a:t>social policy </a:t>
            </a:r>
            <a:r>
              <a:rPr lang="en-GB" sz="2000" dirty="0"/>
              <a:t>framework. Will be revised as the Social Agenda for the AU Agenda </a:t>
            </a:r>
            <a:r>
              <a:rPr lang="en-GB" sz="2000" dirty="0" smtClean="0"/>
              <a:t>2063</a:t>
            </a:r>
          </a:p>
          <a:p>
            <a:pPr marL="342900" indent="-342900">
              <a:buFont typeface="Wingdings" panose="05000000000000000000" pitchFamily="2" charset="2"/>
              <a:buChar char="v"/>
            </a:pPr>
            <a:r>
              <a:rPr lang="en-GB" sz="2000" dirty="0" smtClean="0"/>
              <a:t>Social Protection Plan for the Informal Economy and Rural Workers (SPIREWORK)</a:t>
            </a:r>
          </a:p>
          <a:p>
            <a:pPr marL="342900" indent="-342900">
              <a:buFont typeface="Wingdings" panose="05000000000000000000" pitchFamily="2" charset="2"/>
              <a:buChar char="v"/>
            </a:pPr>
            <a:r>
              <a:rPr lang="en-GB" sz="2000" dirty="0" smtClean="0"/>
              <a:t>AU Migration Policy Framework</a:t>
            </a:r>
          </a:p>
          <a:p>
            <a:pPr marL="342900" lvl="0" indent="-342900">
              <a:buFont typeface="Wingdings" panose="05000000000000000000" pitchFamily="2" charset="2"/>
              <a:buChar char="§"/>
            </a:pPr>
            <a:r>
              <a:rPr lang="en-GB" sz="2000" dirty="0"/>
              <a:t>African Charter on the Rights and Welfare of the </a:t>
            </a:r>
            <a:r>
              <a:rPr lang="en-GB" sz="2000" dirty="0" smtClean="0"/>
              <a:t>Child</a:t>
            </a:r>
          </a:p>
          <a:p>
            <a:pPr marL="342900" indent="-342900">
              <a:buFont typeface="Wingdings" panose="05000000000000000000" pitchFamily="2" charset="2"/>
              <a:buChar char="§"/>
            </a:pPr>
            <a:r>
              <a:rPr lang="en-GB" sz="2000" dirty="0" smtClean="0"/>
              <a:t>African Youth Charter</a:t>
            </a:r>
          </a:p>
          <a:p>
            <a:pPr marL="342900" indent="-342900">
              <a:buFont typeface="Wingdings" panose="05000000000000000000" pitchFamily="2" charset="2"/>
              <a:buChar char="§"/>
            </a:pPr>
            <a:r>
              <a:rPr lang="en-GB" sz="2000" dirty="0" smtClean="0"/>
              <a:t>Protocol to the ACHPR on the Rights of Women in Africa</a:t>
            </a:r>
          </a:p>
          <a:p>
            <a:pPr marL="342900" indent="-342900">
              <a:buFont typeface="Wingdings" panose="05000000000000000000" pitchFamily="2" charset="2"/>
              <a:buChar char="§"/>
            </a:pPr>
            <a:r>
              <a:rPr lang="en-GB" sz="2000" dirty="0" smtClean="0"/>
              <a:t>Protocol to the ACHPR on the Rights of Older Persons in Africa</a:t>
            </a:r>
          </a:p>
          <a:p>
            <a:pPr marL="342900" indent="-342900">
              <a:buFont typeface="Wingdings" panose="05000000000000000000" pitchFamily="2" charset="2"/>
              <a:buChar char="Ø"/>
            </a:pPr>
            <a:r>
              <a:rPr lang="en-GB" sz="2000" dirty="0" smtClean="0"/>
              <a:t>Protocol to the ACHPR on the Rights of Persons with Disabilities</a:t>
            </a:r>
            <a:endParaRPr lang="en-US" sz="2000" dirty="0"/>
          </a:p>
          <a:p>
            <a:pPr marL="342900" lvl="0" indent="-342900">
              <a:buFont typeface="Wingdings" panose="05000000000000000000" pitchFamily="2" charset="2"/>
              <a:buChar char="Ø"/>
            </a:pPr>
            <a:r>
              <a:rPr lang="en-GB" sz="2000" dirty="0"/>
              <a:t>P</a:t>
            </a:r>
            <a:r>
              <a:rPr lang="en-GB" sz="2000" dirty="0" smtClean="0"/>
              <a:t>rotocol </a:t>
            </a:r>
            <a:r>
              <a:rPr lang="en-GB" sz="2000" dirty="0"/>
              <a:t>to the </a:t>
            </a:r>
            <a:r>
              <a:rPr lang="en-GB" sz="2000" dirty="0" smtClean="0"/>
              <a:t>ACHPR </a:t>
            </a:r>
            <a:r>
              <a:rPr lang="en-GB" sz="2000" dirty="0"/>
              <a:t>on the Rights of Citizens to Social Protection and Social Security</a:t>
            </a:r>
            <a:endParaRPr lang="en-US" sz="2000" dirty="0"/>
          </a:p>
          <a:p>
            <a:endParaRPr lang="en-US" sz="3200" b="1" u="sng" dirty="0" smtClean="0"/>
          </a:p>
          <a:p>
            <a:pPr algn="just"/>
            <a:endParaRPr lang="en-US" sz="3200" b="1" dirty="0" smtClean="0"/>
          </a:p>
          <a:p>
            <a:pPr algn="just"/>
            <a:endParaRPr lang="en-US" sz="32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p:cNvPicPr/>
          <p:nvPr/>
        </p:nvPicPr>
        <p:blipFill>
          <a:blip r:embed="rId2">
            <a:lum bright="-6000" contrast="4000"/>
          </a:blip>
          <a:stretch>
            <a:fillRect/>
          </a:stretch>
        </p:blipFill>
        <p:spPr bwMode="auto">
          <a:xfrm rot="1749872">
            <a:off x="951018" y="1764269"/>
            <a:ext cx="6989941" cy="3219638"/>
          </a:xfrm>
          <a:prstGeom prst="ellipse">
            <a:avLst/>
          </a:prstGeom>
          <a:ln>
            <a:noFill/>
          </a:ln>
          <a:effectLst>
            <a:softEdge rad="112500"/>
          </a:effectLst>
          <a:scene3d>
            <a:camera prst="isometricTopUp">
              <a:rot lat="20301" lon="17636902" rev="2034167"/>
            </a:camera>
            <a:lightRig rig="threePt" dir="t"/>
          </a:scene3d>
          <a:sp3d>
            <a:bevelT w="6350" h="69850"/>
          </a:sp3d>
        </p:spPr>
      </p:pic>
      <p:sp>
        <p:nvSpPr>
          <p:cNvPr id="3" name="Title 2"/>
          <p:cNvSpPr>
            <a:spLocks noGrp="1"/>
          </p:cNvSpPr>
          <p:nvPr>
            <p:ph type="ctrTitle"/>
          </p:nvPr>
        </p:nvSpPr>
        <p:spPr>
          <a:xfrm>
            <a:off x="1524000" y="1295400"/>
            <a:ext cx="4876800" cy="2209800"/>
          </a:xfrm>
        </p:spPr>
        <p:txBody>
          <a:bodyPr/>
          <a:lstStyle/>
          <a:p>
            <a:pPr algn="ctr"/>
            <a:r>
              <a:rPr lang="en-US" b="1" dirty="0" smtClean="0">
                <a:solidFill>
                  <a:srgbClr val="002060"/>
                </a:solidFill>
              </a:rPr>
              <a:t>Thank you for your patience and attention</a:t>
            </a:r>
            <a:r>
              <a:rPr lang="en-US" b="1" dirty="0" smtClean="0"/>
              <a:t>!</a:t>
            </a:r>
            <a:r>
              <a:rPr lang="en-US" sz="4800" dirty="0">
                <a:solidFill>
                  <a:schemeClr val="tx2"/>
                </a:solidFill>
              </a:rPr>
              <a:t/>
            </a:r>
            <a:br>
              <a:rPr lang="en-US" sz="4800" dirty="0">
                <a:solidFill>
                  <a:schemeClr val="tx2"/>
                </a:solidFill>
              </a:rPr>
            </a:br>
            <a:endParaRPr lang="en-US" dirty="0">
              <a:solidFill>
                <a:schemeClr val="tx1"/>
              </a:solidFill>
            </a:endParaRPr>
          </a:p>
        </p:txBody>
      </p:sp>
      <p:sp>
        <p:nvSpPr>
          <p:cNvPr id="5" name="TextBox 4"/>
          <p:cNvSpPr txBox="1"/>
          <p:nvPr/>
        </p:nvSpPr>
        <p:spPr>
          <a:xfrm>
            <a:off x="7643802" y="6581001"/>
            <a:ext cx="1500198" cy="276999"/>
          </a:xfrm>
          <a:prstGeom prst="rect">
            <a:avLst/>
          </a:prstGeom>
          <a:noFill/>
        </p:spPr>
        <p:txBody>
          <a:bodyPr wrap="square" rtlCol="0">
            <a:spAutoFit/>
          </a:bodyPr>
          <a:lstStyle/>
          <a:p>
            <a:r>
              <a:rPr lang="en-ZW" sz="1200" b="1" dirty="0" smtClean="0">
                <a:solidFill>
                  <a:srgbClr val="663300"/>
                </a:solidFill>
              </a:rPr>
              <a:t>November 2009</a:t>
            </a:r>
            <a:endParaRPr lang="en-ZW" sz="1200" b="1" dirty="0">
              <a:solidFill>
                <a:srgbClr val="663300"/>
              </a:solidFill>
            </a:endParaRPr>
          </a:p>
        </p:txBody>
      </p:sp>
      <p:sp>
        <p:nvSpPr>
          <p:cNvPr id="6" name="TextBox 5"/>
          <p:cNvSpPr txBox="1"/>
          <p:nvPr/>
        </p:nvSpPr>
        <p:spPr>
          <a:xfrm>
            <a:off x="0" y="6581001"/>
            <a:ext cx="1752600" cy="276999"/>
          </a:xfrm>
          <a:prstGeom prst="rect">
            <a:avLst/>
          </a:prstGeom>
          <a:noFill/>
        </p:spPr>
        <p:txBody>
          <a:bodyPr wrap="square" rtlCol="0">
            <a:spAutoFit/>
          </a:bodyPr>
          <a:lstStyle/>
          <a:p>
            <a:r>
              <a:rPr lang="en-ZW" sz="1200" b="1" dirty="0" smtClean="0">
                <a:solidFill>
                  <a:srgbClr val="663300"/>
                </a:solidFill>
              </a:rPr>
              <a:t>Design: MIS Division</a:t>
            </a:r>
            <a:endParaRPr lang="en-ZW" sz="1200" b="1" dirty="0">
              <a:solidFill>
                <a:srgbClr val="663300"/>
              </a:solidFill>
            </a:endParaRPr>
          </a:p>
        </p:txBody>
      </p:sp>
      <p:sp>
        <p:nvSpPr>
          <p:cNvPr id="7" name="TextBox 6"/>
          <p:cNvSpPr txBox="1"/>
          <p:nvPr/>
        </p:nvSpPr>
        <p:spPr>
          <a:xfrm>
            <a:off x="304800" y="5029200"/>
            <a:ext cx="8686800" cy="769441"/>
          </a:xfrm>
          <a:prstGeom prst="rect">
            <a:avLst/>
          </a:prstGeom>
          <a:noFill/>
        </p:spPr>
        <p:txBody>
          <a:bodyPr wrap="square" rtlCol="0">
            <a:spAutoFit/>
          </a:bodyPr>
          <a:lstStyle/>
          <a:p>
            <a:r>
              <a:rPr lang="en-ZW" sz="4400" b="1" dirty="0" smtClean="0">
                <a:ln w="17780" cmpd="sng">
                  <a:solidFill>
                    <a:srgbClr val="FFFFFF"/>
                  </a:solidFill>
                  <a:prstDash val="solid"/>
                  <a:miter lim="800000"/>
                </a:ln>
                <a:solidFill>
                  <a:srgbClr val="C00000"/>
                </a:solidFill>
                <a:effectLst>
                  <a:outerShdw blurRad="50800" algn="tl" rotWithShape="0">
                    <a:srgbClr val="000000"/>
                  </a:outerShdw>
                </a:effectLst>
              </a:rPr>
              <a:t>AFRICAN UNION COMMISSION</a:t>
            </a:r>
            <a:endParaRPr lang="en-ZW" sz="4400" b="1" dirty="0">
              <a:ln w="17780" cmpd="sng">
                <a:solidFill>
                  <a:srgbClr val="FFFFFF"/>
                </a:solidFill>
                <a:prstDash val="solid"/>
                <a:miter lim="800000"/>
              </a:ln>
              <a:solidFill>
                <a:srgbClr val="C00000"/>
              </a:solidFill>
              <a:effectLst>
                <a:outerShdw blurRad="50800" algn="tl" rotWithShape="0">
                  <a:srgbClr val="000000"/>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46" presetClass="path" presetSubtype="0" accel="50000" decel="50000" fill="hold" nodeType="afterEffect">
                                  <p:stCondLst>
                                    <p:cond delay="0"/>
                                  </p:stCondLst>
                                  <p:childTnLst>
                                    <p:animMotion origin="layout" path="M -0.29427 0.22847 C -0.3592 0.10324 -0.29236 -0.09792 -0.1408 -0.22292 C 0.00208 -0.34259 0.1783 -0.35926 0.24254 -0.23773 C 0.30382 -0.12917 0.25278 0.05463 0.11771 0.1662 C -0.00642 0.2669 -0.15781 0.28541 -0.21354 0.18194 C -0.26493 0.08889 -0.2243 -0.06621 -0.10972 -0.16296 C -0.00434 -0.24977 0.12379 -0.26528 0.16979 -0.1794 C 0.21198 -0.10139 0.18073 0.02778 0.08646 0.10509 C 0.00017 0.17685 -0.10312 0.19236 -0.14184 0.12268 C -0.17448 0.05926 -0.1526 -0.04259 -0.07847 -0.10278 C -0.01302 -0.15764 0.06806 -0.17199 0.09688 -0.11898 C 0.12274 -0.07292 0.10781 1.85185E-6 0.05417 0.04606 C 0.00938 0.08495 -0.04792 0.09954 -0.06649 0.06204 C -0.0842 0.03356 -0.08055 -0.01366 -0.04705 -0.04352 C -0.01944 -0.06389 0.01163 -0.07847 0.02517 -0.05903 C 0.03316 -0.04769 0.03386 -0.03009 0.02274 -0.01389 C 0.01736 -0.00671 0.01267 -0.00371 0.00486 0.00023 " pathEditMode="fixed" rAng="-1765189" ptsTypes="fffffffffffffffff">
                                      <p:cBhvr>
                                        <p:cTn id="10" dur="5000" fill="hold"/>
                                        <p:tgtEl>
                                          <p:spTgt spid="4"/>
                                        </p:tgtEl>
                                        <p:attrNameLst>
                                          <p:attrName>ppt_x</p:attrName>
                                          <p:attrName>ppt_y</p:attrName>
                                        </p:attrNameLst>
                                      </p:cBhvr>
                                      <p:rCtr x="26500" y="-24600"/>
                                    </p:animMotion>
                                  </p:childTnLst>
                                </p:cTn>
                              </p:par>
                            </p:childTnLst>
                          </p:cTn>
                        </p:par>
                        <p:par>
                          <p:cTn id="11" fill="hold">
                            <p:stCondLst>
                              <p:cond delay="5500"/>
                            </p:stCondLst>
                            <p:childTnLst>
                              <p:par>
                                <p:cTn id="12" presetID="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3000" fill="hold"/>
                                        <p:tgtEl>
                                          <p:spTgt spid="7"/>
                                        </p:tgtEl>
                                        <p:attrNameLst>
                                          <p:attrName>ppt_x</p:attrName>
                                        </p:attrNameLst>
                                      </p:cBhvr>
                                      <p:tavLst>
                                        <p:tav tm="0">
                                          <p:val>
                                            <p:strVal val="#ppt_x"/>
                                          </p:val>
                                        </p:tav>
                                        <p:tav tm="100000">
                                          <p:val>
                                            <p:strVal val="#ppt_x"/>
                                          </p:val>
                                        </p:tav>
                                      </p:tavLst>
                                    </p:anim>
                                    <p:anim calcmode="lin" valueType="num">
                                      <p:cBhvr additive="base">
                                        <p:cTn id="15" dur="3000" fill="hold"/>
                                        <p:tgtEl>
                                          <p:spTgt spid="7"/>
                                        </p:tgtEl>
                                        <p:attrNameLst>
                                          <p:attrName>ppt_y</p:attrName>
                                        </p:attrNameLst>
                                      </p:cBhvr>
                                      <p:tavLst>
                                        <p:tav tm="0">
                                          <p:val>
                                            <p:strVal val="1+#ppt_h/2"/>
                                          </p:val>
                                        </p:tav>
                                        <p:tav tm="100000">
                                          <p:val>
                                            <p:strVal val="#ppt_y"/>
                                          </p:val>
                                        </p:tav>
                                      </p:tavLst>
                                    </p:anim>
                                  </p:childTnLst>
                                </p:cTn>
                              </p:par>
                            </p:childTnLst>
                          </p:cTn>
                        </p:par>
                        <p:par>
                          <p:cTn id="16" fill="hold">
                            <p:stCondLst>
                              <p:cond delay="8500"/>
                            </p:stCondLst>
                            <p:childTnLst>
                              <p:par>
                                <p:cTn id="17" presetID="9"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p:stCondLst>
                              <p:cond delay="9000"/>
                            </p:stCondLst>
                            <p:childTnLst>
                              <p:par>
                                <p:cTn id="21" presetID="9"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theme/theme1.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wo-direction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1232</TotalTime>
  <Words>582</Words>
  <Application>Microsoft Office PowerPoint</Application>
  <PresentationFormat>On-screen Show (4:3)</PresentationFormat>
  <Paragraphs>51</Paragraphs>
  <Slides>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Arial Black</vt:lpstr>
      <vt:lpstr>Calibri</vt:lpstr>
      <vt:lpstr>Wingdings</vt:lpstr>
      <vt:lpstr>17_Default Design</vt:lpstr>
      <vt:lpstr>two-directions</vt:lpstr>
      <vt:lpstr>PowerPoint Presentation</vt:lpstr>
      <vt:lpstr>PowerPoint Presentation</vt:lpstr>
      <vt:lpstr>Agenda 2063 and its first Ten Year Implementation Plan </vt:lpstr>
      <vt:lpstr>The 2023 social protection and social security targets are: </vt:lpstr>
      <vt:lpstr>Who must be targeted for what social protection services? </vt:lpstr>
      <vt:lpstr>Guiding Principles for consideration and development of Social Protection interventions  </vt:lpstr>
      <vt:lpstr> </vt:lpstr>
      <vt:lpstr>Thank you for your patience and attention! </vt:lpstr>
    </vt:vector>
  </TitlesOfParts>
  <Company>African Union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Customer</dc:creator>
  <cp:lastModifiedBy>IT Training</cp:lastModifiedBy>
  <cp:revision>157</cp:revision>
  <cp:lastPrinted>2014-12-29T11:18:51Z</cp:lastPrinted>
  <dcterms:created xsi:type="dcterms:W3CDTF">2009-11-04T13:43:10Z</dcterms:created>
  <dcterms:modified xsi:type="dcterms:W3CDTF">2016-04-01T10:21:59Z</dcterms:modified>
</cp:coreProperties>
</file>