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8" r:id="rId3"/>
    <p:sldId id="287" r:id="rId4"/>
    <p:sldId id="297" r:id="rId5"/>
    <p:sldId id="298" r:id="rId6"/>
    <p:sldId id="289" r:id="rId7"/>
    <p:sldId id="291" r:id="rId8"/>
    <p:sldId id="292" r:id="rId9"/>
    <p:sldId id="290" r:id="rId10"/>
    <p:sldId id="296" r:id="rId11"/>
    <p:sldId id="295" r:id="rId12"/>
    <p:sldId id="293" r:id="rId13"/>
    <p:sldId id="294" r:id="rId14"/>
    <p:sldId id="282" r:id="rId15"/>
  </p:sldIdLst>
  <p:sldSz cx="12192000" cy="6858000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P" initials="H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179" autoAdjust="0"/>
  </p:normalViewPr>
  <p:slideViewPr>
    <p:cSldViewPr snapToGrid="0">
      <p:cViewPr varScale="1">
        <p:scale>
          <a:sx n="63" d="100"/>
          <a:sy n="63" d="100"/>
        </p:scale>
        <p:origin x="-126" y="-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3E24A4-C432-4891-8FD9-E6C23DA327E3}" type="datetimeFigureOut">
              <a:rPr lang="fr-FR" smtClean="0"/>
              <a:t>01/04/2016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B6846D-411D-4D3A-B097-441F6AA121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6245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EBDCBE-068F-4899-AB63-C514A516377B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9538" y="741363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7ECC1D-45DB-4EA7-898F-483F372A02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539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ECC1D-45DB-4EA7-898F-483F372A02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323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>
          <a:xfrm>
            <a:off x="8421949" y="5504095"/>
            <a:ext cx="2844800" cy="365125"/>
          </a:xfrm>
          <a:prstGeom prst="rect">
            <a:avLst/>
          </a:prstGeom>
        </p:spPr>
        <p:txBody>
          <a:bodyPr/>
          <a:lstStyle/>
          <a:p>
            <a:fld id="{5C437E0C-45B4-4C8B-A982-EA030A3D9178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6763799" y="5069089"/>
            <a:ext cx="4470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C437E0C-45B4-4C8B-A982-EA030A3D9178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35667" y="358475"/>
            <a:ext cx="414291" cy="365125"/>
          </a:xfrm>
          <a:prstGeom prst="rect">
            <a:avLst/>
          </a:prstGeom>
        </p:spPr>
        <p:txBody>
          <a:bodyPr/>
          <a:lstStyle/>
          <a:p>
            <a:fld id="{BDD87631-717D-4E93-9330-1DBC61EC90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55023"/>
            <a:ext cx="12110719" cy="868256"/>
          </a:xfrm>
        </p:spPr>
        <p:txBody>
          <a:bodyPr anchor="t" anchorCtr="0">
            <a:normAutofit/>
          </a:bodyPr>
          <a:lstStyle>
            <a:lvl1pPr>
              <a:defRPr sz="3200"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17" y="1065320"/>
            <a:ext cx="12059825" cy="565507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C437E0C-45B4-4C8B-A982-EA030A3D9178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635667" y="358475"/>
            <a:ext cx="414291" cy="365125"/>
          </a:xfrm>
          <a:prstGeom prst="rect">
            <a:avLst/>
          </a:prstGeom>
        </p:spPr>
        <p:txBody>
          <a:bodyPr/>
          <a:lstStyle/>
          <a:p>
            <a:fld id="{BDD87631-717D-4E93-9330-1DBC61EC90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C437E0C-45B4-4C8B-A982-EA030A3D9178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635667" y="358475"/>
            <a:ext cx="414291" cy="365125"/>
          </a:xfrm>
          <a:prstGeom prst="rect">
            <a:avLst/>
          </a:prstGeom>
        </p:spPr>
        <p:txBody>
          <a:bodyPr/>
          <a:lstStyle/>
          <a:p>
            <a:fld id="{BDD87631-717D-4E93-9330-1DBC61EC90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C437E0C-45B4-4C8B-A982-EA030A3D9178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635667" y="358475"/>
            <a:ext cx="414291" cy="365125"/>
          </a:xfrm>
          <a:prstGeom prst="rect">
            <a:avLst/>
          </a:prstGeom>
        </p:spPr>
        <p:txBody>
          <a:bodyPr/>
          <a:lstStyle/>
          <a:p>
            <a:fld id="{BDD87631-717D-4E93-9330-1DBC61EC90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C437E0C-45B4-4C8B-A982-EA030A3D9178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635667" y="358475"/>
            <a:ext cx="414291" cy="365125"/>
          </a:xfrm>
          <a:prstGeom prst="rect">
            <a:avLst/>
          </a:prstGeom>
        </p:spPr>
        <p:txBody>
          <a:bodyPr/>
          <a:lstStyle/>
          <a:p>
            <a:fld id="{BDD87631-717D-4E93-9330-1DBC61EC90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C437E0C-45B4-4C8B-A982-EA030A3D9178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635667" y="358475"/>
            <a:ext cx="414291" cy="365125"/>
          </a:xfrm>
          <a:prstGeom prst="rect">
            <a:avLst/>
          </a:prstGeom>
        </p:spPr>
        <p:txBody>
          <a:bodyPr/>
          <a:lstStyle/>
          <a:p>
            <a:fld id="{BDD87631-717D-4E93-9330-1DBC61EC90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C437E0C-45B4-4C8B-A982-EA030A3D9178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  <a:prstGeom prst="rect">
            <a:avLst/>
          </a:prstGeom>
        </p:spPr>
        <p:txBody>
          <a:bodyPr/>
          <a:lstStyle/>
          <a:p>
            <a:fld id="{BDD87631-717D-4E93-9330-1DBC61EC90A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C437E0C-45B4-4C8B-A982-EA030A3D9178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35667" y="358475"/>
            <a:ext cx="414291" cy="365125"/>
          </a:xfrm>
          <a:prstGeom prst="rect">
            <a:avLst/>
          </a:prstGeom>
        </p:spPr>
        <p:txBody>
          <a:bodyPr/>
          <a:lstStyle/>
          <a:p>
            <a:fld id="{BDD87631-717D-4E93-9330-1DBC61EC90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147961" y="59531"/>
            <a:ext cx="11298315" cy="801603"/>
          </a:xfrm>
          <a:prstGeom prst="rect">
            <a:avLst/>
          </a:prstGeom>
        </p:spPr>
        <p:txBody>
          <a:bodyPr vert="horz" lIns="0" rIns="0" bIns="0" anchor="t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147962" y="1025107"/>
            <a:ext cx="11866485" cy="513599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</p:sldLayoutIdLst>
  <p:txStyles>
    <p:titleStyle>
      <a:lvl1pPr algn="l" rtl="0" eaLnBrk="1" latinLnBrk="0" hangingPunct="1">
        <a:spcBef>
          <a:spcPct val="0"/>
        </a:spcBef>
        <a:buNone/>
        <a:defRPr kumimoji="0" sz="32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7910" y="1013988"/>
            <a:ext cx="8700379" cy="2607398"/>
          </a:xfrm>
        </p:spPr>
        <p:txBody>
          <a:bodyPr>
            <a:normAutofit/>
          </a:bodyPr>
          <a:lstStyle/>
          <a:p>
            <a:pPr algn="ctr"/>
            <a:endParaRPr lang="en-US" sz="3100" i="1" dirty="0"/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3048000" y="597877"/>
            <a:ext cx="8656013" cy="2004646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 anchorCtr="0">
            <a:normAutofit fontScale="60000" lnSpcReduction="2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z="530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53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530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53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530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53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/>
              <a:t/>
            </a:r>
            <a:br>
              <a:rPr lang="fr-FR"/>
            </a:b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7" y="1724602"/>
            <a:ext cx="10285623" cy="3050598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</p:pic>
      <p:sp>
        <p:nvSpPr>
          <p:cNvPr id="4" name="Sous-titre 2"/>
          <p:cNvSpPr>
            <a:spLocks noGrp="1"/>
          </p:cNvSpPr>
          <p:nvPr>
            <p:ph type="subTitle" idx="1"/>
          </p:nvPr>
        </p:nvSpPr>
        <p:spPr>
          <a:xfrm>
            <a:off x="2145323" y="211015"/>
            <a:ext cx="9818210" cy="6421433"/>
          </a:xfrm>
        </p:spPr>
        <p:txBody>
          <a:bodyPr>
            <a:normAutofit fontScale="92500" lnSpcReduction="10000"/>
          </a:bodyPr>
          <a:lstStyle/>
          <a:p>
            <a:endParaRPr lang="fr-F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</a:t>
            </a:r>
          </a:p>
          <a:p>
            <a:pPr>
              <a:lnSpc>
                <a:spcPct val="110000"/>
              </a:lnSpc>
            </a:pP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>
              <a:lnSpc>
                <a:spcPct val="110000"/>
              </a:lnSpc>
            </a:pP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900" b="1" dirty="0">
                <a:latin typeface="Snap ITC" panose="04040A07060A02020202" pitchFamily="82" charset="0"/>
                <a:cs typeface="Times New Roman" panose="02020603050405020304" pitchFamily="18" charset="0"/>
              </a:rPr>
              <a:t>Présenté par</a:t>
            </a:r>
            <a:r>
              <a:rPr lang="fr-FR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10000"/>
              </a:lnSpc>
            </a:pPr>
            <a:r>
              <a:rPr lang="fr-FR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fr-FR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Younoussa</a:t>
            </a:r>
            <a:r>
              <a:rPr lang="fr-FR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Imani</a:t>
            </a:r>
            <a:endParaRPr lang="fr-FR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fr-FR" sz="19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Chef de Division Statistiques</a:t>
            </a:r>
            <a:endParaRPr lang="fr-FR" sz="19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fr-FR" sz="1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Commission de l’Union </a:t>
            </a:r>
            <a:r>
              <a:rPr lang="fr-FR" sz="19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Africaine</a:t>
            </a:r>
            <a:r>
              <a:rPr lang="fr-F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353313" y="2695086"/>
            <a:ext cx="988328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Rapport du Comité des Directeurs Généraux des Statistiques</a:t>
            </a:r>
          </a:p>
          <a:p>
            <a:pPr algn="ctr"/>
            <a:r>
              <a:rPr lang="fr-FR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Libreville Novembre 2015</a:t>
            </a:r>
            <a:endParaRPr lang="fr-FR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3"/>
          <p:cNvSpPr txBox="1"/>
          <p:nvPr/>
        </p:nvSpPr>
        <p:spPr>
          <a:xfrm>
            <a:off x="950977" y="225681"/>
            <a:ext cx="98345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latin typeface="Arial Rounded MT Bold" panose="020F0704030504030204" pitchFamily="34" charset="0"/>
              </a:rPr>
              <a:t>Neuvième conférence du Comité technique spécialisé de l’Union africaine </a:t>
            </a:r>
            <a:r>
              <a:rPr lang="fr-FR" sz="2800" b="1" cap="all" dirty="0" smtClean="0">
                <a:latin typeface="Arial Rounded MT Bold" panose="020F0704030504030204" pitchFamily="34" charset="0"/>
              </a:rPr>
              <a:t>31 </a:t>
            </a:r>
            <a:r>
              <a:rPr lang="fr-FR" sz="2800" b="1" cap="all" dirty="0">
                <a:latin typeface="Arial Rounded MT Bold" panose="020F0704030504030204" pitchFamily="34" charset="0"/>
              </a:rPr>
              <a:t>MARS 2016 - 5 AVRIL 2016, </a:t>
            </a:r>
            <a:r>
              <a:rPr lang="en-US" sz="2800" b="1" dirty="0">
                <a:latin typeface="Arial Rounded MT Bold" panose="020F0704030504030204" pitchFamily="34" charset="0"/>
              </a:rPr>
              <a:t>Addis-Abeba, </a:t>
            </a:r>
            <a:r>
              <a:rPr lang="en-US" sz="2800" b="1" dirty="0" err="1">
                <a:latin typeface="Arial Rounded MT Bold" panose="020F0704030504030204" pitchFamily="34" charset="0"/>
              </a:rPr>
              <a:t>Éthiopie</a:t>
            </a:r>
            <a:endParaRPr lang="en-US" sz="2800" dirty="0">
              <a:latin typeface="Arial Rounded MT Bold" panose="020F0704030504030204" pitchFamily="34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272452"/>
            <a:ext cx="1013460" cy="10016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52066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H" sz="4400" b="1" dirty="0" smtClean="0"/>
              <a:t>5. </a:t>
            </a:r>
            <a:r>
              <a:rPr lang="fr-CH" sz="4400" b="1" dirty="0"/>
              <a:t>Marché du travail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H" b="1" dirty="0"/>
              <a:t/>
            </a:r>
            <a:br>
              <a:rPr lang="fr-CH" b="1" dirty="0"/>
            </a:br>
            <a:endParaRPr lang="fr-CH" b="1" dirty="0" smtClean="0"/>
          </a:p>
          <a:p>
            <a:endParaRPr lang="fr-CH" b="1" i="1" dirty="0"/>
          </a:p>
          <a:p>
            <a:r>
              <a:rPr lang="fr-CH" sz="3600" i="1" dirty="0" smtClean="0"/>
              <a:t>R</a:t>
            </a:r>
            <a:r>
              <a:rPr lang="fr-CH" sz="3600" dirty="0" smtClean="0"/>
              <a:t>enforcer </a:t>
            </a:r>
            <a:r>
              <a:rPr lang="fr-CH" sz="3600" dirty="0"/>
              <a:t>les capacités des instituts nationaux de statistique et du ministère du travail et de l'emploi sur </a:t>
            </a:r>
            <a:r>
              <a:rPr lang="fr-CH" sz="3600" b="1" dirty="0">
                <a:solidFill>
                  <a:srgbClr val="FF0000"/>
                </a:solidFill>
              </a:rPr>
              <a:t>la production de statistiques concernant le marché du </a:t>
            </a:r>
            <a:r>
              <a:rPr lang="fr-CH" sz="3600" b="1" dirty="0" smtClean="0">
                <a:solidFill>
                  <a:srgbClr val="FF0000"/>
                </a:solidFill>
              </a:rPr>
              <a:t>travail</a:t>
            </a:r>
            <a:r>
              <a:rPr lang="fr-CH" sz="3600" dirty="0" smtClean="0"/>
              <a:t>; 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15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CH" sz="4400" b="1" dirty="0" smtClean="0"/>
              <a:t>6. </a:t>
            </a:r>
            <a:r>
              <a:rPr lang="fr-CH" sz="4400" b="1" dirty="0"/>
              <a:t>Statistiques relatives à la Gouvernance, à la Paix et à la de sécurité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fr-CH" dirty="0" smtClean="0"/>
          </a:p>
          <a:p>
            <a:pPr lvl="0"/>
            <a:endParaRPr lang="fr-CH" dirty="0"/>
          </a:p>
          <a:p>
            <a:pPr lvl="0"/>
            <a:endParaRPr lang="fr-CH" dirty="0" smtClean="0"/>
          </a:p>
          <a:p>
            <a:pPr lvl="0"/>
            <a:r>
              <a:rPr lang="fr-CH" sz="3600" dirty="0" smtClean="0"/>
              <a:t>Créer </a:t>
            </a:r>
            <a:r>
              <a:rPr lang="fr-CH" sz="3600" dirty="0"/>
              <a:t>une unité </a:t>
            </a:r>
            <a:r>
              <a:rPr lang="fr-CH" sz="3600" dirty="0" smtClean="0"/>
              <a:t>statistique </a:t>
            </a:r>
            <a:r>
              <a:rPr lang="fr-CH" sz="3600" dirty="0"/>
              <a:t>dans chaque ministère responsable des statistiques relatives </a:t>
            </a:r>
            <a:r>
              <a:rPr lang="fr-CH" sz="3600" dirty="0">
                <a:solidFill>
                  <a:srgbClr val="FF0000"/>
                </a:solidFill>
              </a:rPr>
              <a:t>à la gouvernance, à la paix et à la sécurité</a:t>
            </a:r>
            <a:r>
              <a:rPr lang="fr-CH" sz="3200" dirty="0">
                <a:solidFill>
                  <a:srgbClr val="FF0000"/>
                </a:solidFill>
              </a:rPr>
              <a:t> </a:t>
            </a:r>
            <a:endParaRPr lang="fr-CH" sz="3200" dirty="0" smtClean="0">
              <a:solidFill>
                <a:srgbClr val="FF0000"/>
              </a:solidFill>
            </a:endParaRPr>
          </a:p>
          <a:p>
            <a:pPr lvl="0"/>
            <a:endParaRPr lang="fr-CH" sz="3200" dirty="0"/>
          </a:p>
        </p:txBody>
      </p:sp>
    </p:spTree>
    <p:extLst>
      <p:ext uri="{BB962C8B-B14F-4D97-AF65-F5344CB8AC3E}">
        <p14:creationId xmlns:p14="http://schemas.microsoft.com/office/powerpoint/2010/main" val="469338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fr-CH" sz="4900" b="1" dirty="0" smtClean="0"/>
              <a:t>7. </a:t>
            </a:r>
            <a:r>
              <a:rPr lang="fr-CH" sz="4900" b="1" dirty="0"/>
              <a:t>Education, Science, Technologie et Innovation</a:t>
            </a:r>
            <a:endParaRPr lang="en-US" sz="4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H" b="1" dirty="0"/>
              <a:t/>
            </a:r>
            <a:br>
              <a:rPr lang="fr-CH" b="1" dirty="0"/>
            </a:br>
            <a:endParaRPr lang="fr-CH" b="1" dirty="0" smtClean="0"/>
          </a:p>
          <a:p>
            <a:endParaRPr lang="fr-CH" b="1" i="1" dirty="0"/>
          </a:p>
          <a:p>
            <a:r>
              <a:rPr lang="fr-CH" sz="3200" i="1" dirty="0" smtClean="0"/>
              <a:t>R</a:t>
            </a:r>
            <a:r>
              <a:rPr lang="fr-CH" sz="3200" dirty="0" smtClean="0"/>
              <a:t>enforcer </a:t>
            </a:r>
            <a:r>
              <a:rPr lang="fr-CH" sz="3200" dirty="0"/>
              <a:t>le mandat des ministères responsables </a:t>
            </a:r>
            <a:r>
              <a:rPr lang="fr-CH" sz="3200" dirty="0">
                <a:solidFill>
                  <a:srgbClr val="FF0000"/>
                </a:solidFill>
              </a:rPr>
              <a:t>de l'éducation et de la formation </a:t>
            </a:r>
            <a:r>
              <a:rPr lang="fr-CH" sz="3200" dirty="0"/>
              <a:t>à faire respecter par la loi que les établissements privés </a:t>
            </a:r>
            <a:r>
              <a:rPr lang="fr-CH" sz="3200" dirty="0" smtClean="0"/>
              <a:t>fournissent les données statistiques </a:t>
            </a:r>
            <a:r>
              <a:rPr lang="fr-CH" sz="3200" dirty="0"/>
              <a:t>;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4582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CH" sz="4400" b="1" dirty="0" smtClean="0"/>
              <a:t>8. </a:t>
            </a:r>
            <a:r>
              <a:rPr lang="fr-CH" sz="4400" b="1" dirty="0"/>
              <a:t>Recensements 2020 de la population et du logement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fr-CH" i="1" dirty="0" smtClean="0"/>
          </a:p>
          <a:p>
            <a:pPr lvl="0"/>
            <a:endParaRPr lang="fr-CH" i="1" dirty="0"/>
          </a:p>
          <a:p>
            <a:pPr lvl="0"/>
            <a:endParaRPr lang="fr-CH" sz="4000" i="1" dirty="0" smtClean="0"/>
          </a:p>
          <a:p>
            <a:pPr lvl="0"/>
            <a:endParaRPr lang="fr-CH" sz="4000" i="1" dirty="0"/>
          </a:p>
          <a:p>
            <a:pPr lvl="0"/>
            <a:r>
              <a:rPr lang="fr-CH" sz="4000" i="1" dirty="0" smtClean="0"/>
              <a:t>Approuver l</a:t>
            </a:r>
            <a:r>
              <a:rPr lang="fr-CH" sz="4000" dirty="0" smtClean="0"/>
              <a:t>e </a:t>
            </a:r>
            <a:r>
              <a:rPr lang="fr-CH" sz="4000" dirty="0">
                <a:solidFill>
                  <a:srgbClr val="FF0000"/>
                </a:solidFill>
              </a:rPr>
              <a:t>plan de travail de la série 2020 sur le recensement de la population </a:t>
            </a:r>
            <a:r>
              <a:rPr lang="fr-CH" sz="4000" dirty="0"/>
              <a:t>et du logement, </a:t>
            </a:r>
            <a:endParaRPr lang="fr-CH" sz="4000" dirty="0" smtClean="0"/>
          </a:p>
          <a:p>
            <a:pPr lvl="0"/>
            <a:endParaRPr lang="fr-CH" sz="4000" dirty="0" smtClean="0"/>
          </a:p>
          <a:p>
            <a:pPr lvl="0"/>
            <a:endParaRPr lang="fr-CH" sz="4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43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44600" y="467091"/>
            <a:ext cx="10515600" cy="5719152"/>
          </a:xfrm>
        </p:spPr>
        <p:txBody>
          <a:bodyPr>
            <a:normAutofit fontScale="90000"/>
          </a:bodyPr>
          <a:lstStyle/>
          <a:p>
            <a:r>
              <a:rPr lang="fr-FR" b="1" i="1" dirty="0" smtClean="0"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  <a:t/>
            </a:r>
            <a:br>
              <a:rPr lang="fr-FR" b="1" i="1" dirty="0" smtClean="0"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</a:br>
            <a:r>
              <a:rPr lang="fr-FR" b="1" i="1" dirty="0"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  <a:t/>
            </a:r>
            <a:br>
              <a:rPr lang="fr-FR" b="1" i="1" dirty="0"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</a:br>
            <a:r>
              <a:rPr lang="fr-FR" b="1" i="1" dirty="0" smtClean="0"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  <a:t/>
            </a:r>
            <a:br>
              <a:rPr lang="fr-FR" b="1" i="1" dirty="0" smtClean="0"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</a:br>
            <a:r>
              <a:rPr lang="fr-FR" sz="4400" b="1" i="1" dirty="0" smtClean="0"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  <a:t>M</a:t>
            </a:r>
            <a:r>
              <a:rPr lang="fr-FR" sz="4400" i="1" dirty="0" smtClean="0">
                <a:solidFill>
                  <a:srgbClr val="002060"/>
                </a:solidFill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  <a:t>e</a:t>
            </a:r>
            <a:r>
              <a:rPr lang="fr-FR" sz="4400" i="1" dirty="0" smtClean="0"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  <a:t>r</a:t>
            </a:r>
            <a:r>
              <a:rPr lang="fr-FR" sz="4400" i="1" dirty="0" smtClean="0">
                <a:solidFill>
                  <a:srgbClr val="002060"/>
                </a:solidFill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  <a:t>c</a:t>
            </a:r>
            <a:r>
              <a:rPr lang="fr-FR" sz="4400" i="1" dirty="0" smtClean="0"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  <a:t>i </a:t>
            </a:r>
            <a:r>
              <a:rPr lang="fr-FR" sz="4400" i="1" dirty="0" smtClean="0">
                <a:solidFill>
                  <a:srgbClr val="002060"/>
                </a:solidFill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  <a:t>p</a:t>
            </a:r>
            <a:r>
              <a:rPr lang="fr-FR" sz="4400" i="1" dirty="0" smtClean="0"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  <a:t>o</a:t>
            </a:r>
            <a:r>
              <a:rPr lang="fr-FR" sz="4400" i="1" dirty="0" smtClean="0">
                <a:solidFill>
                  <a:srgbClr val="002060"/>
                </a:solidFill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  <a:t>u</a:t>
            </a:r>
            <a:r>
              <a:rPr lang="fr-FR" sz="4400" i="1" dirty="0" smtClean="0"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  <a:t>r                                                                        </a:t>
            </a:r>
            <a:r>
              <a:rPr lang="fr-FR" i="1" dirty="0" smtClean="0"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  <a:t/>
            </a:r>
            <a:br>
              <a:rPr lang="fr-FR" i="1" dirty="0" smtClean="0"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</a:br>
            <a:r>
              <a:rPr lang="fr-FR" i="1" dirty="0" smtClean="0"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  <a:t/>
            </a:r>
            <a:br>
              <a:rPr lang="fr-FR" i="1" dirty="0" smtClean="0"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</a:br>
            <a:r>
              <a:rPr lang="fr-FR" sz="4400" i="1" dirty="0"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  <a:t> </a:t>
            </a:r>
            <a:r>
              <a:rPr lang="fr-FR" sz="4400" i="1" dirty="0" smtClean="0"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  <a:t>                      </a:t>
            </a:r>
            <a:r>
              <a:rPr lang="fr-FR" sz="4400" b="1" dirty="0" smtClean="0">
                <a:solidFill>
                  <a:srgbClr val="002060"/>
                </a:solidFill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  <a:t>V</a:t>
            </a:r>
            <a:r>
              <a:rPr lang="fr-FR" sz="4400" b="1" i="1" dirty="0" smtClean="0"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  <a:t>o</a:t>
            </a:r>
            <a:r>
              <a:rPr lang="fr-FR" sz="4400" b="1" i="1" dirty="0" smtClean="0">
                <a:solidFill>
                  <a:srgbClr val="002060"/>
                </a:solidFill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  <a:t>t</a:t>
            </a:r>
            <a:r>
              <a:rPr lang="fr-FR" sz="4400" b="1" i="1" dirty="0" smtClean="0"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  <a:t>r</a:t>
            </a:r>
            <a:r>
              <a:rPr lang="fr-FR" sz="4400" b="1" i="1" dirty="0" smtClean="0">
                <a:solidFill>
                  <a:srgbClr val="002060"/>
                </a:solidFill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  <a:t>e</a:t>
            </a:r>
            <a:r>
              <a:rPr lang="fr-FR" sz="4400" b="1" i="1" dirty="0" smtClean="0"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  <a:t> </a:t>
            </a:r>
            <a:r>
              <a:rPr lang="fr-FR" sz="4400" i="1" dirty="0" smtClean="0"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  <a:t>A</a:t>
            </a:r>
            <a:r>
              <a:rPr lang="fr-FR" sz="4400" i="1" dirty="0" smtClean="0">
                <a:solidFill>
                  <a:srgbClr val="002060"/>
                </a:solidFill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  <a:t>i</a:t>
            </a:r>
            <a:r>
              <a:rPr lang="fr-FR" sz="4400" i="1" dirty="0" smtClean="0"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  <a:t>m</a:t>
            </a:r>
            <a:r>
              <a:rPr lang="fr-FR" sz="4400" i="1" dirty="0" smtClean="0">
                <a:solidFill>
                  <a:srgbClr val="002060"/>
                </a:solidFill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  <a:t>a</a:t>
            </a:r>
            <a:r>
              <a:rPr lang="fr-FR" sz="4400" i="1" dirty="0" smtClean="0"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  <a:t>b</a:t>
            </a:r>
            <a:r>
              <a:rPr lang="fr-FR" sz="4400" i="1" dirty="0" smtClean="0">
                <a:solidFill>
                  <a:srgbClr val="002060"/>
                </a:solidFill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  <a:t>l</a:t>
            </a:r>
            <a:r>
              <a:rPr lang="fr-FR" sz="4400" i="1" dirty="0" smtClean="0"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  <a:t>e </a:t>
            </a:r>
            <a:br>
              <a:rPr lang="fr-FR" sz="4400" i="1" dirty="0" smtClean="0"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</a:br>
            <a:r>
              <a:rPr lang="fr-FR" i="1" dirty="0"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  <a:t/>
            </a:r>
            <a:br>
              <a:rPr lang="fr-FR" i="1" dirty="0"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</a:br>
            <a:r>
              <a:rPr lang="fr-FR" i="1" dirty="0" smtClean="0"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  <a:t/>
            </a:r>
            <a:br>
              <a:rPr lang="fr-FR" i="1" dirty="0" smtClean="0"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</a:br>
            <a:r>
              <a:rPr lang="fr-FR" i="1" dirty="0"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  <a:t> </a:t>
            </a:r>
            <a:r>
              <a:rPr lang="fr-FR" i="1" dirty="0" smtClean="0"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  <a:t>                                                         </a:t>
            </a:r>
            <a:br>
              <a:rPr lang="fr-FR" i="1" dirty="0" smtClean="0"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</a:br>
            <a:r>
              <a:rPr lang="fr-FR" i="1" dirty="0"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  <a:t> </a:t>
            </a:r>
            <a:r>
              <a:rPr lang="fr-FR" i="1" dirty="0" smtClean="0"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  <a:t>                                                                           </a:t>
            </a:r>
            <a:r>
              <a:rPr lang="fr-FR" sz="4400" i="1" dirty="0" smtClean="0">
                <a:solidFill>
                  <a:srgbClr val="002060"/>
                </a:solidFill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  <a:t>A</a:t>
            </a:r>
            <a:r>
              <a:rPr lang="fr-FR" sz="4400" i="1" dirty="0" smtClean="0"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  <a:t>t</a:t>
            </a:r>
            <a:r>
              <a:rPr lang="fr-FR" sz="4400" i="1" dirty="0" smtClean="0">
                <a:solidFill>
                  <a:srgbClr val="002060"/>
                </a:solidFill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  <a:t>t</a:t>
            </a:r>
            <a:r>
              <a:rPr lang="fr-FR" sz="4400" i="1" dirty="0" smtClean="0"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  <a:t>e</a:t>
            </a:r>
            <a:r>
              <a:rPr lang="fr-FR" sz="4400" i="1" dirty="0" smtClean="0">
                <a:solidFill>
                  <a:srgbClr val="002060"/>
                </a:solidFill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  <a:t>n</a:t>
            </a:r>
            <a:r>
              <a:rPr lang="fr-FR" sz="4400" i="1" dirty="0" smtClean="0"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  <a:t>t</a:t>
            </a:r>
            <a:r>
              <a:rPr lang="fr-FR" sz="4400" i="1" dirty="0" smtClean="0">
                <a:solidFill>
                  <a:srgbClr val="002060"/>
                </a:solidFill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  <a:t>i</a:t>
            </a:r>
            <a:r>
              <a:rPr lang="fr-FR" sz="4400" i="1" dirty="0" smtClean="0"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  <a:t>o</a:t>
            </a:r>
            <a:r>
              <a:rPr lang="fr-FR" sz="4400" i="1" dirty="0" smtClean="0">
                <a:solidFill>
                  <a:srgbClr val="002060"/>
                </a:solidFill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  <a:t>n</a:t>
            </a:r>
            <a:r>
              <a:rPr lang="fr-FR" sz="4400" i="1" dirty="0" smtClean="0">
                <a:solidFill>
                  <a:srgbClr val="002060"/>
                </a:solidFill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fr-FR" sz="4400" i="1" dirty="0" smtClean="0">
                <a:solidFill>
                  <a:srgbClr val="002060"/>
                </a:solidFill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fr-FR" i="1" dirty="0" smtClean="0"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fr-FR" i="1" dirty="0" smtClean="0"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fr-FR" i="1" dirty="0" smtClean="0"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fr-FR" i="1" dirty="0" smtClean="0">
                <a:effectLst>
                  <a:outerShdw blurRad="38100" dist="32004" dir="5400000" algn="tl">
                    <a:srgbClr val="000000">
                      <a:alpha val="30000"/>
                    </a:srgbClr>
                  </a:outerShdw>
                </a:effectLst>
              </a:rPr>
            </a:b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552" y="4347429"/>
            <a:ext cx="1609725" cy="1609725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0706" y="467091"/>
            <a:ext cx="1609725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23114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sz="49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PLAN DE PRESENTATION</a:t>
            </a:r>
            <a:br>
              <a:rPr lang="fr-FR" sz="49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24395" y="1582615"/>
            <a:ext cx="10629405" cy="4594348"/>
          </a:xfrm>
        </p:spPr>
        <p:txBody>
          <a:bodyPr>
            <a:normAutofit fontScale="92500" lnSpcReduction="20000"/>
          </a:bodyPr>
          <a:lstStyle/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5937250" algn="r"/>
              </a:tabLst>
            </a:pPr>
            <a:endParaRPr kumimoji="0" lang="fr-FR" altLang="fr-FR" sz="3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571500" indent="-57150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romanUcPeriod"/>
              <a:tabLst>
                <a:tab pos="5937250" algn="r"/>
              </a:tabLst>
            </a:pPr>
            <a:r>
              <a:rPr lang="fr-FR" altLang="fr-FR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CONTEXTE</a:t>
            </a:r>
          </a:p>
          <a:p>
            <a:pPr marL="571500" indent="-57150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romanUcPeriod"/>
              <a:tabLst>
                <a:tab pos="5937250" algn="r"/>
              </a:tabLst>
            </a:pPr>
            <a:endParaRPr lang="fr-FR" altLang="fr-FR" sz="4800" b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571500" indent="-57150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romanUcPeriod"/>
              <a:tabLst>
                <a:tab pos="5937250" algn="r"/>
              </a:tabLst>
            </a:pPr>
            <a:endParaRPr lang="fr-FR" altLang="fr-FR" sz="48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571500" indent="-57150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romanUcPeriod"/>
              <a:tabLst>
                <a:tab pos="5937250" algn="r"/>
              </a:tabLst>
            </a:pPr>
            <a:r>
              <a:rPr lang="fr-FR" altLang="fr-FR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OBJECTIF</a:t>
            </a:r>
            <a:endParaRPr lang="fr-FR" altLang="fr-FR" sz="48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571500" lvl="0" indent="-57150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romanUcPeriod"/>
              <a:tabLst>
                <a:tab pos="5937250" algn="r"/>
              </a:tabLst>
            </a:pPr>
            <a:endParaRPr lang="fr-FR" altLang="fr-FR" sz="4800" b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571500" lvl="0" indent="-57150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romanUcPeriod"/>
              <a:tabLst>
                <a:tab pos="5937250" algn="r"/>
              </a:tabLst>
            </a:pPr>
            <a:endParaRPr lang="fr-FR" altLang="fr-FR" sz="4800" b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571500" lvl="0" indent="-57150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romanUcPeriod"/>
              <a:tabLst>
                <a:tab pos="5937250" algn="r"/>
              </a:tabLst>
            </a:pPr>
            <a:r>
              <a:rPr kumimoji="0" lang="fr-FR" altLang="fr-FR" sz="4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PROJETS</a:t>
            </a:r>
            <a:r>
              <a:rPr kumimoji="0" lang="fr-FR" altLang="fr-FR" sz="4800" b="1" i="0" u="none" strike="noStrike" cap="none" normalizeH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 DE RESOLUTIONS</a:t>
            </a:r>
            <a:endParaRPr kumimoji="0" lang="fr-FR" altLang="fr-FR" sz="4800" b="1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62965754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800" b="1" dirty="0" smtClean="0"/>
              <a:t>I CONTEXTE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17" y="640080"/>
            <a:ext cx="12059825" cy="6080316"/>
          </a:xfrm>
        </p:spPr>
        <p:txBody>
          <a:bodyPr>
            <a:normAutofit/>
          </a:bodyPr>
          <a:lstStyle/>
          <a:p>
            <a:endParaRPr lang="fr-CH" dirty="0"/>
          </a:p>
          <a:p>
            <a:r>
              <a:rPr lang="fr-CH" sz="3600" b="1" dirty="0" smtClean="0"/>
              <a:t>Chaque année les Directeurs Généraux de la Statistique des Instituts Nationaux </a:t>
            </a:r>
            <a:r>
              <a:rPr lang="fr-CH" sz="3600" b="1" dirty="0"/>
              <a:t>se rencontrent </a:t>
            </a:r>
            <a:r>
              <a:rPr lang="fr-CH" sz="3600" b="1" dirty="0" smtClean="0"/>
              <a:t>sous l’égide la Commission de l’Union Africaine </a:t>
            </a:r>
            <a:r>
              <a:rPr lang="fr-CH" sz="3600" b="1" dirty="0"/>
              <a:t>. </a:t>
            </a:r>
            <a:endParaRPr lang="fr-CH" sz="3600" b="1" dirty="0" smtClean="0"/>
          </a:p>
          <a:p>
            <a:endParaRPr lang="fr-CH" sz="3600" b="1" dirty="0"/>
          </a:p>
          <a:p>
            <a:endParaRPr lang="fr-CH" sz="3600" b="1" dirty="0" smtClean="0"/>
          </a:p>
          <a:p>
            <a:r>
              <a:rPr lang="fr-CH" sz="3600" b="1" dirty="0" smtClean="0"/>
              <a:t>La </a:t>
            </a:r>
            <a:r>
              <a:rPr lang="fr-CH" sz="3600" b="1" dirty="0"/>
              <a:t>neuvième session </a:t>
            </a:r>
            <a:r>
              <a:rPr lang="fr-CH" sz="3600" b="1" dirty="0" smtClean="0"/>
              <a:t>des </a:t>
            </a:r>
            <a:r>
              <a:rPr lang="fr-CH" sz="3600" b="1" dirty="0"/>
              <a:t>directeurs généraux </a:t>
            </a:r>
            <a:r>
              <a:rPr lang="fr-CH" sz="3600" b="1" dirty="0" smtClean="0"/>
              <a:t>s’est </a:t>
            </a:r>
            <a:r>
              <a:rPr lang="fr-CH" sz="3600" b="1" dirty="0"/>
              <a:t>tenue à Libreville, Gabon, du 26 au 28 novembre 2015. </a:t>
            </a:r>
            <a:endParaRPr lang="fr-CH" sz="3600" b="1" dirty="0" smtClean="0"/>
          </a:p>
          <a:p>
            <a:endParaRPr lang="fr-CH" sz="3600" dirty="0"/>
          </a:p>
          <a:p>
            <a:endParaRPr lang="fr-CH" sz="3600" dirty="0" smtClean="0"/>
          </a:p>
          <a:p>
            <a:endParaRPr lang="fr-CH" sz="3600" dirty="0" smtClean="0"/>
          </a:p>
        </p:txBody>
      </p:sp>
    </p:spTree>
    <p:extLst>
      <p:ext uri="{BB962C8B-B14F-4D97-AF65-F5344CB8AC3E}">
        <p14:creationId xmlns:p14="http://schemas.microsoft.com/office/powerpoint/2010/main" val="131885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fr-CH" sz="4800" b="1" dirty="0" smtClean="0"/>
              <a:t>II Objectif de </a:t>
            </a:r>
            <a:r>
              <a:rPr lang="fr-CH" sz="4800" b="1" dirty="0"/>
              <a:t>la réunion</a:t>
            </a:r>
            <a:r>
              <a:rPr lang="en-US" sz="4400" b="1" dirty="0"/>
              <a:t/>
            </a:r>
            <a:br>
              <a:rPr lang="en-US" sz="4400" b="1" dirty="0"/>
            </a:b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30040"/>
            <a:ext cx="12059825" cy="565507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lvl="0"/>
            <a:endParaRPr lang="fr-FR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endParaRPr lang="fr-F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fr-F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Recueillir </a:t>
            </a:r>
            <a:r>
              <a:rPr lang="fr-F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l’avis des statisticiens sur le Programme d’activité de l’Union Africaine et partager leurs expériences</a:t>
            </a:r>
          </a:p>
          <a:p>
            <a:pPr lvl="0"/>
            <a:endParaRPr lang="fr-FR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endParaRPr lang="fr-F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buNone/>
            </a:pPr>
            <a:endParaRPr lang="fr-FR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endParaRPr lang="fr-F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buNone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6000" dirty="0"/>
          </a:p>
        </p:txBody>
      </p:sp>
    </p:spTree>
    <p:extLst>
      <p:ext uri="{BB962C8B-B14F-4D97-AF65-F5344CB8AC3E}">
        <p14:creationId xmlns:p14="http://schemas.microsoft.com/office/powerpoint/2010/main" val="414742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r-FR" dirty="0" smtClean="0"/>
              <a:t>III PROJETS DE RESOLUTION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présenter à la Conférence des Ministres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1996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CH" sz="4400" b="1" dirty="0" smtClean="0"/>
              <a:t>1. </a:t>
            </a:r>
            <a:r>
              <a:rPr lang="fr-CH" sz="4400" b="1" dirty="0"/>
              <a:t>Institut africain de la statistique et le Centre panafricain de formation de l'Union africaine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H" b="1" dirty="0"/>
              <a:t/>
            </a:r>
            <a:br>
              <a:rPr lang="fr-CH" b="1" dirty="0"/>
            </a:br>
            <a:endParaRPr lang="en-US" dirty="0"/>
          </a:p>
          <a:p>
            <a:pPr lvl="0"/>
            <a:r>
              <a:rPr lang="fr-CH" sz="3200" dirty="0" smtClean="0"/>
              <a:t>Opérationnaliser </a:t>
            </a:r>
            <a:r>
              <a:rPr lang="fr-CH" sz="3200" dirty="0"/>
              <a:t>durant </a:t>
            </a:r>
            <a:r>
              <a:rPr lang="fr-C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premier semestre de 2016 </a:t>
            </a:r>
            <a:r>
              <a:rPr lang="fr-CH" sz="3200" dirty="0" smtClean="0">
                <a:solidFill>
                  <a:srgbClr val="FF0000"/>
                </a:solidFill>
              </a:rPr>
              <a:t>:</a:t>
            </a:r>
            <a:endParaRPr lang="fr-CH" sz="3200" dirty="0" smtClean="0">
              <a:solidFill>
                <a:srgbClr val="FF0000"/>
              </a:solidFill>
            </a:endParaRPr>
          </a:p>
          <a:p>
            <a:pPr lvl="0"/>
            <a:endParaRPr lang="fr-CH" sz="3200" dirty="0" smtClean="0">
              <a:solidFill>
                <a:srgbClr val="FF0000"/>
              </a:solidFill>
            </a:endParaRPr>
          </a:p>
          <a:p>
            <a:pPr lvl="1"/>
            <a:r>
              <a:rPr lang="fr-CH" sz="3200" dirty="0" smtClean="0">
                <a:solidFill>
                  <a:srgbClr val="FF0000"/>
                </a:solidFill>
              </a:rPr>
              <a:t>l'Institut Panafricain des Statistiques </a:t>
            </a:r>
            <a:r>
              <a:rPr lang="fr-CH" sz="3200" b="1" dirty="0">
                <a:solidFill>
                  <a:srgbClr val="FF0000"/>
                </a:solidFill>
              </a:rPr>
              <a:t>Nelson Mandela </a:t>
            </a:r>
            <a:r>
              <a:rPr lang="fr-CH" sz="3200" dirty="0" smtClean="0">
                <a:solidFill>
                  <a:srgbClr val="FF0000"/>
                </a:solidFill>
              </a:rPr>
              <a:t>de Tunis </a:t>
            </a:r>
            <a:r>
              <a:rPr lang="fr-CH" sz="3200" dirty="0" smtClean="0"/>
              <a:t>et </a:t>
            </a:r>
          </a:p>
          <a:p>
            <a:pPr lvl="0"/>
            <a:endParaRPr lang="fr-CH" sz="3200" dirty="0"/>
          </a:p>
          <a:p>
            <a:pPr lvl="1"/>
            <a:r>
              <a:rPr lang="fr-CH" sz="3200" dirty="0" smtClean="0"/>
              <a:t>Le </a:t>
            </a:r>
            <a:r>
              <a:rPr lang="fr-CH" sz="3200" dirty="0" smtClean="0">
                <a:solidFill>
                  <a:srgbClr val="FF0000"/>
                </a:solidFill>
              </a:rPr>
              <a:t>Centre Panafricain de </a:t>
            </a:r>
            <a:r>
              <a:rPr lang="fr-CH" sz="3200" dirty="0">
                <a:solidFill>
                  <a:srgbClr val="FF0000"/>
                </a:solidFill>
              </a:rPr>
              <a:t>formation statistique </a:t>
            </a:r>
            <a:r>
              <a:rPr lang="fr-CH" sz="3200" dirty="0" smtClean="0">
                <a:solidFill>
                  <a:srgbClr val="FF0000"/>
                </a:solidFill>
              </a:rPr>
              <a:t>de </a:t>
            </a:r>
            <a:r>
              <a:rPr lang="fr-CH" sz="3200" dirty="0" smtClean="0">
                <a:solidFill>
                  <a:srgbClr val="FF0000"/>
                </a:solidFill>
              </a:rPr>
              <a:t>Yamoussoukro</a:t>
            </a:r>
            <a:r>
              <a:rPr lang="fr-CH" sz="3200" dirty="0" smtClean="0"/>
              <a:t>; </a:t>
            </a:r>
            <a:endParaRPr lang="en-US" sz="3200" dirty="0"/>
          </a:p>
          <a:p>
            <a:pPr lvl="0"/>
            <a:endParaRPr lang="fr-CH" i="1" dirty="0" smtClean="0"/>
          </a:p>
          <a:p>
            <a:pPr marL="0" indent="0">
              <a:buNone/>
            </a:pPr>
            <a:r>
              <a:rPr lang="fr-CH" dirty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62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H" dirty="0"/>
              <a:t> </a:t>
            </a:r>
            <a:r>
              <a:rPr lang="en-US" dirty="0"/>
              <a:t/>
            </a:r>
            <a:br>
              <a:rPr lang="en-US" dirty="0"/>
            </a:br>
            <a:r>
              <a:rPr lang="fr-CH" sz="4900" b="1" dirty="0" smtClean="0"/>
              <a:t>2. </a:t>
            </a:r>
            <a:r>
              <a:rPr lang="fr-CH" sz="4900" b="1" dirty="0"/>
              <a:t>Charte africaine de la statistique</a:t>
            </a:r>
            <a:endParaRPr lang="en-US" sz="4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H" b="1" dirty="0"/>
              <a:t/>
            </a:r>
            <a:br>
              <a:rPr lang="fr-CH" b="1" dirty="0"/>
            </a:br>
            <a:endParaRPr lang="en-US" dirty="0"/>
          </a:p>
          <a:p>
            <a:pPr lvl="0"/>
            <a:endParaRPr lang="fr-CH" sz="3200" dirty="0" smtClean="0"/>
          </a:p>
          <a:p>
            <a:pPr lvl="0"/>
            <a:r>
              <a:rPr lang="fr-CH" sz="3200" dirty="0" smtClean="0"/>
              <a:t>Demander  aux </a:t>
            </a:r>
            <a:r>
              <a:rPr lang="fr-CH" sz="3200" dirty="0"/>
              <a:t>pays qui n'ont pas encore </a:t>
            </a:r>
            <a:r>
              <a:rPr lang="fr-CH" sz="3200" dirty="0" smtClean="0"/>
              <a:t>signé ou ratifié </a:t>
            </a:r>
            <a:r>
              <a:rPr lang="fr-CH" sz="3200" dirty="0"/>
              <a:t>la Charte africaine </a:t>
            </a:r>
            <a:r>
              <a:rPr lang="fr-CH" sz="3200" dirty="0" smtClean="0"/>
              <a:t> de la statistique </a:t>
            </a:r>
            <a:r>
              <a:rPr lang="fr-CH" sz="3200" b="1" dirty="0" smtClean="0">
                <a:solidFill>
                  <a:srgbClr val="FF0000"/>
                </a:solidFill>
              </a:rPr>
              <a:t>d’accélérer  le processus de ratification </a:t>
            </a:r>
            <a:endParaRPr lang="fr-CH" sz="3200" b="1" dirty="0" smtClean="0">
              <a:solidFill>
                <a:srgbClr val="FF0000"/>
              </a:solidFill>
            </a:endParaRPr>
          </a:p>
          <a:p>
            <a:pPr lvl="0"/>
            <a:endParaRPr lang="fr-CH" sz="3200" b="1" i="1" dirty="0">
              <a:solidFill>
                <a:srgbClr val="FF0000"/>
              </a:solidFill>
            </a:endParaRPr>
          </a:p>
          <a:p>
            <a:pPr lvl="0" algn="ctr"/>
            <a:r>
              <a:rPr lang="fr-CH" sz="3200" i="1" dirty="0" smtClean="0"/>
              <a:t>(</a:t>
            </a:r>
            <a:r>
              <a:rPr lang="fr-CH" sz="3200" i="1" dirty="0" smtClean="0"/>
              <a:t>seulement 16 pays sur 54 ont ratifié)</a:t>
            </a:r>
          </a:p>
          <a:p>
            <a:pPr marL="0" lvl="0" indent="0">
              <a:buNone/>
            </a:pPr>
            <a:endParaRPr lang="fr-CH" sz="3200" dirty="0">
              <a:solidFill>
                <a:srgbClr val="FF0000"/>
              </a:solidFill>
            </a:endParaRPr>
          </a:p>
          <a:p>
            <a:pPr lvl="0"/>
            <a:endParaRPr lang="fr-CH" sz="3200" dirty="0" smtClean="0"/>
          </a:p>
          <a:p>
            <a:pPr lvl="0"/>
            <a:endParaRPr lang="fr-CH" sz="3200" dirty="0"/>
          </a:p>
          <a:p>
            <a:pPr lvl="0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4338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H" sz="4900" b="1" dirty="0" smtClean="0"/>
              <a:t>3. </a:t>
            </a:r>
            <a:r>
              <a:rPr lang="fr-CH" sz="4900" b="1" dirty="0"/>
              <a:t>Révolution des données</a:t>
            </a:r>
            <a:r>
              <a:rPr lang="fr-CH" sz="4900" dirty="0"/>
              <a:t> </a:t>
            </a:r>
            <a:endParaRPr lang="en-US" sz="4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H" b="1" dirty="0"/>
              <a:t/>
            </a:r>
            <a:br>
              <a:rPr lang="fr-CH" b="1" dirty="0"/>
            </a:br>
            <a:endParaRPr lang="en-US" dirty="0"/>
          </a:p>
          <a:p>
            <a:r>
              <a:rPr lang="fr-CH" dirty="0"/>
              <a:t>  </a:t>
            </a:r>
            <a:endParaRPr lang="en-US" dirty="0"/>
          </a:p>
          <a:p>
            <a:pPr lvl="0"/>
            <a:r>
              <a:rPr lang="fr-CH" sz="4000" i="1" dirty="0" smtClean="0"/>
              <a:t>Demander aux gouvernements des </a:t>
            </a:r>
            <a:r>
              <a:rPr lang="fr-CH" sz="4000" dirty="0" smtClean="0"/>
              <a:t>pays d’allouer </a:t>
            </a:r>
            <a:r>
              <a:rPr lang="fr-CH" sz="4000" dirty="0"/>
              <a:t>au moins </a:t>
            </a:r>
            <a:r>
              <a:rPr lang="fr-CH" sz="4000" dirty="0">
                <a:solidFill>
                  <a:srgbClr val="FF0000"/>
                </a:solidFill>
              </a:rPr>
              <a:t>0,15% de leur budget national </a:t>
            </a:r>
            <a:r>
              <a:rPr lang="fr-CH" sz="4000" dirty="0"/>
              <a:t>à la production </a:t>
            </a:r>
            <a:r>
              <a:rPr lang="fr-CH" sz="4000" dirty="0" smtClean="0"/>
              <a:t>statistique</a:t>
            </a:r>
          </a:p>
          <a:p>
            <a:pPr lvl="0"/>
            <a:endParaRPr lang="fr-CH" sz="4000" dirty="0"/>
          </a:p>
          <a:p>
            <a:r>
              <a:rPr lang="fr-CH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65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H" sz="4400" b="1" dirty="0" smtClean="0"/>
              <a:t>4. </a:t>
            </a:r>
            <a:r>
              <a:rPr lang="fr-CH" sz="4400" b="1" dirty="0"/>
              <a:t>Comptes nationaux</a:t>
            </a:r>
            <a:r>
              <a:rPr lang="fr-CH" sz="4400" dirty="0"/>
              <a:t> 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H" b="1" dirty="0"/>
              <a:t/>
            </a:r>
            <a:br>
              <a:rPr lang="fr-CH" b="1" dirty="0"/>
            </a:br>
            <a:endParaRPr lang="fr-CH" b="1" dirty="0" smtClean="0"/>
          </a:p>
          <a:p>
            <a:endParaRPr lang="fr-CH" b="1" i="1" dirty="0"/>
          </a:p>
          <a:p>
            <a:endParaRPr lang="fr-CH" b="1" i="1" dirty="0" smtClean="0"/>
          </a:p>
          <a:p>
            <a:r>
              <a:rPr lang="fr-CH" sz="3200" i="1" dirty="0" smtClean="0"/>
              <a:t>Inviter</a:t>
            </a:r>
            <a:r>
              <a:rPr lang="fr-CH" sz="3200" dirty="0" smtClean="0"/>
              <a:t> tous les acteurs à soutenir le </a:t>
            </a:r>
            <a:r>
              <a:rPr lang="fr-CH" sz="3200" dirty="0"/>
              <a:t>Projet africain pour le renforcement de la capacité </a:t>
            </a:r>
            <a:r>
              <a:rPr lang="fr-CH" sz="3200" dirty="0" smtClean="0"/>
              <a:t>des </a:t>
            </a:r>
            <a:r>
              <a:rPr lang="fr-CH" sz="3200" dirty="0"/>
              <a:t>Etats membres à </a:t>
            </a:r>
            <a:r>
              <a:rPr lang="fr-CH" sz="3200" b="1" dirty="0">
                <a:solidFill>
                  <a:srgbClr val="FF0000"/>
                </a:solidFill>
              </a:rPr>
              <a:t>se diriger vers l’application du SCN 2008 </a:t>
            </a:r>
            <a:r>
              <a:rPr lang="fr-CH" sz="3200" dirty="0"/>
              <a:t>;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84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3229</TotalTime>
  <Words>201</Words>
  <Application>Microsoft Office PowerPoint</Application>
  <PresentationFormat>Custom</PresentationFormat>
  <Paragraphs>97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PowerPoint Presentation</vt:lpstr>
      <vt:lpstr>PLAN DE PRESENTATION  </vt:lpstr>
      <vt:lpstr>I CONTEXTE</vt:lpstr>
      <vt:lpstr>II Objectif de la réunion </vt:lpstr>
      <vt:lpstr>III PROJETS DE RESOLUTION </vt:lpstr>
      <vt:lpstr>1. Institut africain de la statistique et le Centre panafricain de formation de l'Union africaine</vt:lpstr>
      <vt:lpstr>  2. Charte africaine de la statistique</vt:lpstr>
      <vt:lpstr>3. Révolution des données </vt:lpstr>
      <vt:lpstr>4. Comptes nationaux </vt:lpstr>
      <vt:lpstr>5. Marché du travail</vt:lpstr>
      <vt:lpstr>6. Statistiques relatives à la Gouvernance, à la Paix et à la de sécurité</vt:lpstr>
      <vt:lpstr> 7. Education, Science, Technologie et Innovation</vt:lpstr>
      <vt:lpstr>8. Recensements 2020 de la population et du logement</vt:lpstr>
      <vt:lpstr>   Merci pour                                                                                                 Votre Aimable                                                                                                                                           Attention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sofiq</cp:lastModifiedBy>
  <cp:revision>132</cp:revision>
  <cp:lastPrinted>2016-03-30T14:20:38Z</cp:lastPrinted>
  <dcterms:created xsi:type="dcterms:W3CDTF">2015-08-04T08:34:01Z</dcterms:created>
  <dcterms:modified xsi:type="dcterms:W3CDTF">2016-04-01T13:06:21Z</dcterms:modified>
</cp:coreProperties>
</file>