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5"/>
  </p:notesMasterIdLst>
  <p:sldIdLst>
    <p:sldId id="259" r:id="rId3"/>
    <p:sldId id="278" r:id="rId4"/>
    <p:sldId id="270" r:id="rId5"/>
    <p:sldId id="273" r:id="rId6"/>
    <p:sldId id="274" r:id="rId7"/>
    <p:sldId id="275" r:id="rId8"/>
    <p:sldId id="272" r:id="rId9"/>
    <p:sldId id="280" r:id="rId10"/>
    <p:sldId id="281" r:id="rId11"/>
    <p:sldId id="276" r:id="rId12"/>
    <p:sldId id="279" r:id="rId13"/>
    <p:sldId id="28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92832F5-EA01-48E5-B403-87E193F50680}">
          <p14:sldIdLst>
            <p14:sldId id="259"/>
          </p14:sldIdLst>
        </p14:section>
        <p14:section name="Project Overview" id="{087866C3-7028-482C-8D34-6BF5363FBD75}">
          <p14:sldIdLst/>
        </p14:section>
        <p14:section name="Status Update" id="{521DEF98-8796-4632-831A-16252E9A6054}">
          <p14:sldIdLst/>
        </p14:section>
        <p14:section name="Timeline" id="{CF24EBA6-C924-424D-AC31-A4B9992A87E0}">
          <p14:sldIdLst/>
        </p14:section>
        <p14:section name="Next Steps and Action Items" id="{C24C98EC-938D-4034-8DB8-5E8DBF16E3CB}">
          <p14:sldIdLst/>
        </p14:section>
        <p14:section name="Appendix" id="{E35CCD6A-2288-476E-BC93-C75323AE1F32}">
          <p14:sldIdLst>
            <p14:sldId id="278"/>
            <p14:sldId id="270"/>
            <p14:sldId id="273"/>
            <p14:sldId id="274"/>
            <p14:sldId id="275"/>
            <p14:sldId id="272"/>
            <p14:sldId id="280"/>
            <p14:sldId id="281"/>
            <p14:sldId id="276"/>
            <p14:sldId id="279"/>
            <p14:sldId id="282"/>
          </p14:sldIdLst>
        </p14:section>
      </p14:sectionLst>
    </p:ext>
    <p:ext uri="{EFAFB233-063F-42B5-8137-9DF3F51BA10A}">
      <p15:sldGuideLst xmlns:p15="http://schemas.microsoft.com/office/powerpoint/2012/main">
        <p15:guide id="1" orient="horz" pos="2160">
          <p15:clr>
            <a:srgbClr val="A4A3A4"/>
          </p15:clr>
        </p15:guide>
        <p15:guide id="2" orient="horz" pos="576">
          <p15:clr>
            <a:srgbClr val="A4A3A4"/>
          </p15:clr>
        </p15:guide>
        <p15:guide id="3" pos="2880">
          <p15:clr>
            <a:srgbClr val="A4A3A4"/>
          </p15:clr>
        </p15:guide>
        <p15:guide id="4" pos="2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35" autoAdjust="0"/>
    <p:restoredTop sz="88187" autoAdjust="0"/>
  </p:normalViewPr>
  <p:slideViewPr>
    <p:cSldViewPr>
      <p:cViewPr varScale="1">
        <p:scale>
          <a:sx n="78" d="100"/>
          <a:sy n="78" d="100"/>
        </p:scale>
        <p:origin x="300" y="78"/>
      </p:cViewPr>
      <p:guideLst>
        <p:guide orient="horz" pos="2160"/>
        <p:guide orient="horz" pos="576"/>
        <p:guide pos="2880"/>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4506C0-3FFE-45A5-803D-9F4FC5464A70}" type="datetimeFigureOut">
              <a:rPr lang="en-US" smtClean="0"/>
              <a:t>4/1/2016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46707-6BBD-41A9-B4DF-0C76A73A2D2A}" type="slidenum">
              <a:rPr lang="en-US" smtClean="0"/>
              <a:t>‹#›</a:t>
            </a:fld>
            <a:endParaRPr lang="en-US"/>
          </a:p>
        </p:txBody>
      </p:sp>
    </p:spTree>
    <p:extLst>
      <p:ext uri="{BB962C8B-B14F-4D97-AF65-F5344CB8AC3E}">
        <p14:creationId xmlns:p14="http://schemas.microsoft.com/office/powerpoint/2010/main" val="2258951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template can be used as a starter file to give updates for project</a:t>
            </a:r>
            <a:r>
              <a:rPr lang="en-US" baseline="0" dirty="0" smtClean="0"/>
              <a:t> milestones.</a:t>
            </a:r>
            <a:endParaRPr lang="en-US" dirty="0" smtClean="0"/>
          </a:p>
          <a:p>
            <a:endParaRPr lang="en-US" baseline="0" dirty="0" smtClean="0"/>
          </a:p>
          <a:p>
            <a:pPr lvl="0"/>
            <a:r>
              <a:rPr lang="en-US" sz="1000" b="1" dirty="0" smtClean="0"/>
              <a:t>Sections</a:t>
            </a:r>
            <a:endParaRPr lang="en-US" sz="1000" b="0" dirty="0" smtClean="0"/>
          </a:p>
          <a:p>
            <a:pPr lvl="0"/>
            <a:r>
              <a:rPr lang="en-US" sz="1000" b="0" dirty="0" smtClean="0"/>
              <a:t>Right-click on a slide to add sections.</a:t>
            </a:r>
            <a:r>
              <a:rPr lang="en-US" sz="1000" b="0" baseline="0" dirty="0" smtClean="0"/>
              <a:t> Sections can help to organize your slides or facilitate collaboration between multiple authors.</a:t>
            </a:r>
            <a:endParaRPr lang="en-US" sz="1000" b="0" dirty="0" smtClean="0"/>
          </a:p>
          <a:p>
            <a:pPr lvl="0"/>
            <a:endParaRPr lang="en-US" sz="1000" b="1" dirty="0" smtClean="0"/>
          </a:p>
          <a:p>
            <a:pPr lvl="0"/>
            <a:r>
              <a:rPr lang="en-US" sz="1000" b="1" dirty="0" smtClean="0"/>
              <a:t>Notes</a:t>
            </a:r>
          </a:p>
          <a:p>
            <a:pPr lvl="0"/>
            <a:r>
              <a:rPr lang="en-US" sz="1000" dirty="0" smtClean="0"/>
              <a:t>Use the Notes section for delivery notes or to provide additional details for the audience.</a:t>
            </a:r>
            <a:r>
              <a:rPr lang="en-US" sz="1000" baseline="0" dirty="0" smtClean="0"/>
              <a:t> View these notes in Presentation View during your presentation. </a:t>
            </a:r>
          </a:p>
          <a:p>
            <a:pPr lvl="0">
              <a:buFontTx/>
              <a:buNone/>
            </a:pPr>
            <a:r>
              <a:rPr lang="en-US" sz="1000" dirty="0" smtClean="0"/>
              <a:t>Keep in mind the font size (important for accessibility, visibility, videotaping, and online production)</a:t>
            </a:r>
          </a:p>
          <a:p>
            <a:pPr lvl="0"/>
            <a:endParaRPr lang="en-US" sz="1000" dirty="0" smtClean="0"/>
          </a:p>
          <a:p>
            <a:pPr lvl="0">
              <a:buFontTx/>
              <a:buNone/>
            </a:pPr>
            <a:r>
              <a:rPr lang="en-US" sz="1000" b="1" dirty="0" smtClean="0"/>
              <a:t>Coordinated colors </a:t>
            </a:r>
          </a:p>
          <a:p>
            <a:pPr lvl="0">
              <a:buFontTx/>
              <a:buNone/>
            </a:pPr>
            <a:r>
              <a:rPr lang="en-US" sz="1000" dirty="0" smtClean="0"/>
              <a:t>Pay particular attention to the graphs, charts, and text boxes.</a:t>
            </a:r>
            <a:r>
              <a:rPr lang="en-US" sz="1000" baseline="0" dirty="0" smtClean="0"/>
              <a:t> </a:t>
            </a:r>
            <a:endParaRPr lang="en-US" sz="1000" dirty="0" smtClean="0"/>
          </a:p>
          <a:p>
            <a:pPr lvl="0"/>
            <a:r>
              <a:rPr lang="en-US" sz="1000" dirty="0" smtClean="0"/>
              <a:t>Consider that attendees will print in black and white or </a:t>
            </a:r>
            <a:r>
              <a:rPr lang="en-US" sz="1000" dirty="0" err="1" smtClean="0"/>
              <a:t>grayscale</a:t>
            </a:r>
            <a:r>
              <a:rPr lang="en-US" sz="1000" dirty="0" smtClean="0"/>
              <a:t>. Run a test print to make sure your colors work when printed in pure black and white and </a:t>
            </a:r>
            <a:r>
              <a:rPr lang="en-US" sz="1000" dirty="0" err="1" smtClean="0"/>
              <a:t>grayscale</a:t>
            </a:r>
            <a:r>
              <a:rPr lang="en-US" sz="1000" dirty="0" smtClean="0"/>
              <a:t>.</a:t>
            </a:r>
          </a:p>
          <a:p>
            <a:pPr lvl="0">
              <a:buFontTx/>
              <a:buNone/>
            </a:pPr>
            <a:endParaRPr lang="en-US" sz="1000" dirty="0" smtClean="0"/>
          </a:p>
          <a:p>
            <a:pPr lvl="0">
              <a:buFontTx/>
              <a:buNone/>
            </a:pPr>
            <a:r>
              <a:rPr lang="en-US" sz="1000" b="1" dirty="0" smtClean="0"/>
              <a:t>Graphics, tables, and graphs</a:t>
            </a:r>
          </a:p>
          <a:p>
            <a:pPr lvl="0"/>
            <a:r>
              <a:rPr lang="en-US" sz="1000" dirty="0" smtClean="0"/>
              <a:t>Keep it simple: If possible, use consistent, non-distracting styles and colors.</a:t>
            </a:r>
          </a:p>
          <a:p>
            <a:pPr lvl="0"/>
            <a:r>
              <a:rPr lang="en-US" sz="1000" dirty="0" smtClean="0"/>
              <a:t>Label all graphs and tables.</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5E0C3846-8D4C-4326-8BC7-9B455A036298}" type="slidenum">
              <a:rPr lang="en-US" smtClean="0"/>
              <a:pPr/>
              <a:t>1</a:t>
            </a:fld>
            <a:endParaRPr lang="en-US"/>
          </a:p>
        </p:txBody>
      </p:sp>
    </p:spTree>
    <p:extLst>
      <p:ext uri="{BB962C8B-B14F-4D97-AF65-F5344CB8AC3E}">
        <p14:creationId xmlns:p14="http://schemas.microsoft.com/office/powerpoint/2010/main" val="1651378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0C3846-8D4C-4326-8BC7-9B455A036298}" type="slidenum">
              <a:rPr lang="en-US" smtClean="0"/>
              <a:pPr/>
              <a:t>3</a:t>
            </a:fld>
            <a:endParaRPr lang="en-US"/>
          </a:p>
        </p:txBody>
      </p:sp>
    </p:spTree>
    <p:extLst>
      <p:ext uri="{BB962C8B-B14F-4D97-AF65-F5344CB8AC3E}">
        <p14:creationId xmlns:p14="http://schemas.microsoft.com/office/powerpoint/2010/main" val="18830761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 y="733203"/>
            <a:ext cx="9144000" cy="6124797"/>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477000" y="1295400"/>
            <a:ext cx="901373" cy="901373"/>
          </a:xfrm>
          <a:prstGeom prst="ellipse">
            <a:avLst/>
          </a:prstGeom>
          <a:ln>
            <a:noFill/>
          </a:ln>
          <a:effectLst>
            <a:outerShdw blurRad="292100" dist="76200" dir="2700000" algn="tl" rotWithShape="0">
              <a:srgbClr val="333333">
                <a:alpha val="50000"/>
              </a:srgbClr>
            </a:outerShdw>
          </a:effectLst>
        </p:spPr>
      </p:pic>
      <p:pic>
        <p:nvPicPr>
          <p:cNvPr id="9" name="Picture 8"/>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5791200" y="1905000"/>
            <a:ext cx="1240461" cy="1240461"/>
          </a:xfrm>
          <a:prstGeom prst="ellipse">
            <a:avLst/>
          </a:prstGeom>
          <a:ln>
            <a:noFill/>
          </a:ln>
          <a:effectLst>
            <a:outerShdw blurRad="292100" dist="76200" dir="2700000" algn="tl" rotWithShape="0">
              <a:srgbClr val="333333">
                <a:alpha val="50000"/>
              </a:srgbClr>
            </a:outerShdw>
          </a:effectLst>
        </p:spPr>
      </p:pic>
      <p:pic>
        <p:nvPicPr>
          <p:cNvPr id="10" name="Picture 9"/>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a:xfrm>
            <a:off x="6705600" y="2209800"/>
            <a:ext cx="1828800" cy="1828800"/>
          </a:xfrm>
          <a:prstGeom prst="ellipse">
            <a:avLst/>
          </a:prstGeom>
          <a:ln>
            <a:noFill/>
          </a:ln>
          <a:effectLst>
            <a:outerShdw blurRad="292100" dist="76200" dir="2700000" algn="tl" rotWithShape="0">
              <a:srgbClr val="333333">
                <a:alpha val="50000"/>
              </a:srgbClr>
            </a:outerShdw>
          </a:effectLst>
        </p:spPr>
      </p:pic>
      <p:sp>
        <p:nvSpPr>
          <p:cNvPr id="2" name="Title 1"/>
          <p:cNvSpPr>
            <a:spLocks noGrp="1"/>
          </p:cNvSpPr>
          <p:nvPr>
            <p:ph type="ctrTitle"/>
          </p:nvPr>
        </p:nvSpPr>
        <p:spPr>
          <a:xfrm>
            <a:off x="381000" y="381001"/>
            <a:ext cx="7772400" cy="761999"/>
          </a:xfrm>
        </p:spPr>
        <p:txBody>
          <a:bodyPr anchor="t"/>
          <a:lstStyle>
            <a:lvl1pPr algn="l">
              <a:defRPr>
                <a:latin typeface="Georgia" pitchFamily="18" charset="0"/>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439948" y="1219200"/>
            <a:ext cx="5275052" cy="1295400"/>
          </a:xfrm>
        </p:spPr>
        <p:txBody>
          <a:bodyPr>
            <a:normAutofit/>
          </a:bodyPr>
          <a:lstStyle>
            <a:lvl1pPr marL="0" indent="0" algn="l">
              <a:buNone/>
              <a:defRPr sz="1600"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a:t>
            </a:r>
            <a:endParaRPr lang="en-US" dirty="0"/>
          </a:p>
        </p:txBody>
      </p:sp>
      <p:sp>
        <p:nvSpPr>
          <p:cNvPr id="4" name="Date Placeholder 3"/>
          <p:cNvSpPr>
            <a:spLocks noGrp="1"/>
          </p:cNvSpPr>
          <p:nvPr>
            <p:ph type="dt" sz="half" idx="10"/>
          </p:nvPr>
        </p:nvSpPr>
        <p:spPr/>
        <p:txBody>
          <a:bodyPr/>
          <a:lstStyle/>
          <a:p>
            <a:fld id="{89380FDE-9217-4942-B273-57CC5E8F44E9}" type="datetime1">
              <a:rPr lang="en-US" smtClean="0"/>
              <a:t>4/1/2016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par>
                                <p:cTn id="11" presetID="31" presetClass="entr" presetSubtype="0" fill="hold" nodeType="withEffect">
                                  <p:stCondLst>
                                    <p:cond delay="500"/>
                                  </p:stCondLst>
                                  <p:iterate type="lt">
                                    <p:tmPct val="5000"/>
                                  </p:iterate>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fltVal val="0"/>
                                          </p:val>
                                        </p:tav>
                                        <p:tav tm="100000">
                                          <p:val>
                                            <p:strVal val="#ppt_w"/>
                                          </p:val>
                                        </p:tav>
                                      </p:tavLst>
                                    </p:anim>
                                    <p:anim calcmode="lin" valueType="num">
                                      <p:cBhvr>
                                        <p:cTn id="14" dur="1000" fill="hold"/>
                                        <p:tgtEl>
                                          <p:spTgt spid="9"/>
                                        </p:tgtEl>
                                        <p:attrNameLst>
                                          <p:attrName>ppt_h</p:attrName>
                                        </p:attrNameLst>
                                      </p:cBhvr>
                                      <p:tavLst>
                                        <p:tav tm="0">
                                          <p:val>
                                            <p:fltVal val="0"/>
                                          </p:val>
                                        </p:tav>
                                        <p:tav tm="100000">
                                          <p:val>
                                            <p:strVal val="#ppt_h"/>
                                          </p:val>
                                        </p:tav>
                                      </p:tavLst>
                                    </p:anim>
                                    <p:anim calcmode="lin" valueType="num">
                                      <p:cBhvr>
                                        <p:cTn id="15" dur="1000" fill="hold"/>
                                        <p:tgtEl>
                                          <p:spTgt spid="9"/>
                                        </p:tgtEl>
                                        <p:attrNameLst>
                                          <p:attrName>style.rotation</p:attrName>
                                        </p:attrNameLst>
                                      </p:cBhvr>
                                      <p:tavLst>
                                        <p:tav tm="0">
                                          <p:val>
                                            <p:fltVal val="90"/>
                                          </p:val>
                                        </p:tav>
                                        <p:tav tm="100000">
                                          <p:val>
                                            <p:fltVal val="0"/>
                                          </p:val>
                                        </p:tav>
                                      </p:tavLst>
                                    </p:anim>
                                    <p:animEffect transition="in" filter="fade">
                                      <p:cBhvr>
                                        <p:cTn id="16" dur="1000"/>
                                        <p:tgtEl>
                                          <p:spTgt spid="9"/>
                                        </p:tgtEl>
                                      </p:cBhvr>
                                    </p:animEffect>
                                  </p:childTnLst>
                                </p:cTn>
                              </p:par>
                              <p:par>
                                <p:cTn id="17" presetID="31" presetClass="entr" presetSubtype="0" fill="hold" nodeType="withEffect">
                                  <p:stCondLst>
                                    <p:cond delay="1000"/>
                                  </p:stCondLst>
                                  <p:iterate type="lt">
                                    <p:tmPct val="5000"/>
                                  </p:iterate>
                                  <p:childTnLst>
                                    <p:set>
                                      <p:cBhvr>
                                        <p:cTn id="18" dur="1" fill="hold">
                                          <p:stCondLst>
                                            <p:cond delay="0"/>
                                          </p:stCondLst>
                                        </p:cTn>
                                        <p:tgtEl>
                                          <p:spTgt spid="10"/>
                                        </p:tgtEl>
                                        <p:attrNameLst>
                                          <p:attrName>style.visibility</p:attrName>
                                        </p:attrNameLst>
                                      </p:cBhvr>
                                      <p:to>
                                        <p:strVal val="visible"/>
                                      </p:to>
                                    </p:set>
                                    <p:anim calcmode="lin" valueType="num">
                                      <p:cBhvr>
                                        <p:cTn id="19" dur="1000" fill="hold"/>
                                        <p:tgtEl>
                                          <p:spTgt spid="10"/>
                                        </p:tgtEl>
                                        <p:attrNameLst>
                                          <p:attrName>ppt_w</p:attrName>
                                        </p:attrNameLst>
                                      </p:cBhvr>
                                      <p:tavLst>
                                        <p:tav tm="0">
                                          <p:val>
                                            <p:fltVal val="0"/>
                                          </p:val>
                                        </p:tav>
                                        <p:tav tm="100000">
                                          <p:val>
                                            <p:strVal val="#ppt_w"/>
                                          </p:val>
                                        </p:tav>
                                      </p:tavLst>
                                    </p:anim>
                                    <p:anim calcmode="lin" valueType="num">
                                      <p:cBhvr>
                                        <p:cTn id="20" dur="1000" fill="hold"/>
                                        <p:tgtEl>
                                          <p:spTgt spid="10"/>
                                        </p:tgtEl>
                                        <p:attrNameLst>
                                          <p:attrName>ppt_h</p:attrName>
                                        </p:attrNameLst>
                                      </p:cBhvr>
                                      <p:tavLst>
                                        <p:tav tm="0">
                                          <p:val>
                                            <p:fltVal val="0"/>
                                          </p:val>
                                        </p:tav>
                                        <p:tav tm="100000">
                                          <p:val>
                                            <p:strVal val="#ppt_h"/>
                                          </p:val>
                                        </p:tav>
                                      </p:tavLst>
                                    </p:anim>
                                    <p:anim calcmode="lin" valueType="num">
                                      <p:cBhvr>
                                        <p:cTn id="21" dur="1000" fill="hold"/>
                                        <p:tgtEl>
                                          <p:spTgt spid="10"/>
                                        </p:tgtEl>
                                        <p:attrNameLst>
                                          <p:attrName>style.rotation</p:attrName>
                                        </p:attrNameLst>
                                      </p:cBhvr>
                                      <p:tavLst>
                                        <p:tav tm="0">
                                          <p:val>
                                            <p:fltVal val="90"/>
                                          </p:val>
                                        </p:tav>
                                        <p:tav tm="100000">
                                          <p:val>
                                            <p:fltVal val="0"/>
                                          </p:val>
                                        </p:tav>
                                      </p:tavLst>
                                    </p:anim>
                                    <p:animEffect transition="in" filter="fade">
                                      <p:cBhvr>
                                        <p:cTn id="22" dur="1000"/>
                                        <p:tgtEl>
                                          <p:spTgt spid="10"/>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796CE-A574-4075-9589-9D0EB5046F8E}" type="datetime1">
              <a:rPr lang="en-US" smtClean="0"/>
              <a:t>4/1/2016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B531E0-682B-4A65-8AC2-D242EA98923E}" type="datetime1">
              <a:rPr lang="en-US" smtClean="0"/>
              <a:t>4/1/2016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92" t="50811" r="45394" b="-590"/>
          <a:stretch/>
        </p:blipFill>
        <p:spPr>
          <a:xfrm>
            <a:off x="-13648" y="0"/>
            <a:ext cx="9157648" cy="5582272"/>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85800" y="1066799"/>
            <a:ext cx="1979920" cy="2013807"/>
          </a:xfrm>
          <a:prstGeom prst="ellipse">
            <a:avLst/>
          </a:prstGeom>
          <a:ln>
            <a:noFill/>
          </a:ln>
          <a:effectLst>
            <a:outerShdw blurRad="292100" dist="139700" dir="2700000" algn="tl" rotWithShape="0">
              <a:srgbClr val="333333">
                <a:alpha val="65000"/>
              </a:srgbClr>
            </a:outerShdw>
          </a:effectLst>
        </p:spPr>
      </p:pic>
      <p:sp>
        <p:nvSpPr>
          <p:cNvPr id="2" name="Title 1"/>
          <p:cNvSpPr>
            <a:spLocks noGrp="1"/>
          </p:cNvSpPr>
          <p:nvPr>
            <p:ph type="title" hasCustomPrompt="1"/>
          </p:nvPr>
        </p:nvSpPr>
        <p:spPr>
          <a:xfrm>
            <a:off x="3768304" y="1905000"/>
            <a:ext cx="5105400" cy="1143001"/>
          </a:xfrm>
        </p:spPr>
        <p:txBody>
          <a:bodyPr anchor="b" anchorCtr="0">
            <a:normAutofit/>
          </a:bodyPr>
          <a:lstStyle>
            <a:lvl1pPr algn="l">
              <a:defRPr sz="3600" b="0" cap="none">
                <a:latin typeface="Georgia"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0" y="3048000"/>
            <a:ext cx="5105400" cy="1500187"/>
          </a:xfrm>
        </p:spPr>
        <p:txBody>
          <a:bodyPr anchor="t"/>
          <a:lstStyle>
            <a:lvl1pPr marL="0" indent="0">
              <a:buNone/>
              <a:defRPr sz="2000">
                <a:solidFill>
                  <a:schemeClr val="tx1"/>
                </a:solidFill>
                <a:latin typeface="Georg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3B527-1A41-42D3-A7F2-92FB82BDF124}" type="datetime1">
              <a:rPr lang="en-US" smtClean="0"/>
              <a:t>4/1/2016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chor="t">
            <a:normAutofit/>
          </a:bodyPr>
          <a:lstStyle>
            <a:lvl1pPr algn="l">
              <a:defRPr sz="2800">
                <a:latin typeface="Georgia"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marL="342900" indent="-342900">
              <a:lnSpc>
                <a:spcPct val="150000"/>
              </a:lnSpc>
              <a:spcBef>
                <a:spcPts val="0"/>
              </a:spcBef>
              <a:buSzPct val="130000"/>
              <a:buFont typeface="Arial" pitchFamily="34" charset="0"/>
              <a:buChar char="•"/>
              <a:defRPr sz="2000">
                <a:latin typeface="Georgia" pitchFamily="18" charset="0"/>
              </a:defRPr>
            </a:lvl1pPr>
            <a:lvl2pPr marL="571500" indent="-228600">
              <a:lnSpc>
                <a:spcPct val="150000"/>
              </a:lnSpc>
              <a:spcBef>
                <a:spcPts val="0"/>
              </a:spcBef>
              <a:buSzPct val="60000"/>
              <a:buFont typeface="Courier New" pitchFamily="49" charset="0"/>
              <a:buChar char="o"/>
              <a:defRPr sz="1800">
                <a:latin typeface="Georgia" pitchFamily="18" charset="0"/>
              </a:defRPr>
            </a:lvl2pPr>
            <a:lvl3pPr>
              <a:defRPr sz="2000">
                <a:latin typeface="Georgia" pitchFamily="18" charset="0"/>
              </a:defRPr>
            </a:lvl3pPr>
            <a:lvl4pPr>
              <a:defRPr sz="2000">
                <a:latin typeface="Georgia" pitchFamily="18" charset="0"/>
              </a:defRPr>
            </a:lvl4pPr>
            <a:lvl5pPr>
              <a:defRPr sz="2000">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C42C2B0B-DE83-4649-8DB0-A9D61600EB7C}" type="datetime1">
              <a:rPr lang="en-US" smtClean="0"/>
              <a:t>4/1/2016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60A7AD-0B07-49AB-B589-7238876F4276}" type="datetime1">
              <a:rPr lang="en-US" smtClean="0"/>
              <a:t>4/1/2016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F08B02-D7DE-44F3-B6EB-CAC31F6BB809}" type="datetime1">
              <a:rPr lang="en-US" smtClean="0"/>
              <a:t>4/1/2016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lvl1pPr>
              <a:defRPr sz="28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CDD873-CC34-48AD-9F18-668D8C84E21F}" type="datetime1">
              <a:rPr lang="en-US" smtClean="0"/>
              <a:t>4/1/2016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A6A67F-8365-4AFD-A6F1-2C2B885D9E66}" type="datetime1">
              <a:rPr lang="en-US" smtClean="0"/>
              <a:t>4/1/2016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7620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14400"/>
            <a:ext cx="5111750" cy="521176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752600"/>
            <a:ext cx="3008313" cy="4373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C4922C-DC4C-45EE-A01F-53C3358DE3C0}" type="datetime1">
              <a:rPr lang="en-US" smtClean="0"/>
              <a:t>4/1/2016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BB7807-8DAF-49A4-9CC0-AC24D6151F89}" type="datetime1">
              <a:rPr lang="en-US" smtClean="0"/>
              <a:t>4/1/2016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FC477-0A05-4F3E-8EE9-E015C9089D56}" type="slidenum">
              <a:rPr lang="en-US" smtClean="0"/>
              <a:t>‹#›</a:t>
            </a:fld>
            <a:endParaRPr lang="en-US"/>
          </a:p>
        </p:txBody>
      </p:sp>
    </p:spTree>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2296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828800"/>
            <a:ext cx="8229600" cy="4297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B5917D-B74E-48EE-BFAD-AAD09D65F576}" type="datetime1">
              <a:rPr lang="en-US" smtClean="0"/>
              <a:t>4/1/2016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FC477-0A05-4F3E-8EE9-E015C9089D56}" type="slidenum">
              <a:rPr lang="en-US" smtClean="0"/>
              <a:t>‹#›</a:t>
            </a:fld>
            <a:endParaRPr lang="en-US"/>
          </a:p>
        </p:txBody>
      </p:sp>
      <p:pic>
        <p:nvPicPr>
          <p:cNvPr id="7" name="Picture 6"/>
          <p:cNvPicPr>
            <a:picLocks noChangeAspect="1"/>
          </p:cNvPicPr>
          <p:nvPr/>
        </p:nvPicPr>
        <p:blipFill rotWithShape="1">
          <a:blip r:embed="rId13" cstate="email">
            <a:extLst>
              <a:ext uri="{28A0092B-C50C-407E-A947-70E740481C1C}">
                <a14:useLocalDpi xmlns:a14="http://schemas.microsoft.com/office/drawing/2010/main"/>
              </a:ext>
            </a:extLst>
          </a:blip>
          <a:srcRect l="-144"/>
          <a:stretch/>
        </p:blipFill>
        <p:spPr>
          <a:xfrm>
            <a:off x="-13251" y="0"/>
            <a:ext cx="9157252" cy="66044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8.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914400" y="2667000"/>
            <a:ext cx="7772400" cy="761999"/>
          </a:xfrm>
        </p:spPr>
        <p:txBody>
          <a:bodyPr>
            <a:noAutofit/>
          </a:bodyPr>
          <a:lstStyle/>
          <a:p>
            <a:pPr algn="ctr"/>
            <a:r>
              <a:rPr lang="en-US" sz="3200" b="1" dirty="0" smtClean="0"/>
              <a:t>Code </a:t>
            </a:r>
            <a:r>
              <a:rPr lang="en-US" sz="3200" b="1" dirty="0" err="1" smtClean="0"/>
              <a:t>Panafricain</a:t>
            </a:r>
            <a:r>
              <a:rPr lang="en-US" sz="3200" b="1" dirty="0" smtClean="0"/>
              <a:t> </a:t>
            </a:r>
            <a:r>
              <a:rPr lang="en-US" sz="3200" b="1" dirty="0" err="1" smtClean="0"/>
              <a:t>d’investissement</a:t>
            </a:r>
            <a:r>
              <a:rPr lang="en-US" sz="3200" b="1" dirty="0" smtClean="0"/>
              <a:t> (PAIC)</a:t>
            </a:r>
            <a:endParaRPr lang="en-US" sz="3200" b="1" dirty="0"/>
          </a:p>
        </p:txBody>
      </p:sp>
      <p:sp>
        <p:nvSpPr>
          <p:cNvPr id="4" name="Slide Number Placeholder 3"/>
          <p:cNvSpPr>
            <a:spLocks noGrp="1"/>
          </p:cNvSpPr>
          <p:nvPr>
            <p:ph type="sldNum" sz="quarter" idx="12"/>
          </p:nvPr>
        </p:nvSpPr>
        <p:spPr/>
        <p:txBody>
          <a:bodyPr/>
          <a:lstStyle/>
          <a:p>
            <a:fld id="{515FC477-0A05-4F3E-8EE9-E015C9089D56}" type="slidenum">
              <a:rPr lang="en-US" smtClean="0"/>
              <a:t>1</a:t>
            </a:fld>
            <a:endParaRPr lang="en-US"/>
          </a:p>
        </p:txBody>
      </p:sp>
      <p:sp>
        <p:nvSpPr>
          <p:cNvPr id="3" name="TextBox 2"/>
          <p:cNvSpPr txBox="1"/>
          <p:nvPr/>
        </p:nvSpPr>
        <p:spPr>
          <a:xfrm>
            <a:off x="1752600" y="5345046"/>
            <a:ext cx="6096000" cy="1477328"/>
          </a:xfrm>
          <a:prstGeom prst="rect">
            <a:avLst/>
          </a:prstGeom>
          <a:noFill/>
        </p:spPr>
        <p:txBody>
          <a:bodyPr wrap="square" rtlCol="0">
            <a:spAutoFit/>
          </a:bodyPr>
          <a:lstStyle/>
          <a:p>
            <a:pPr algn="ctr"/>
            <a:r>
              <a:rPr lang="en-US" dirty="0" err="1" smtClean="0">
                <a:solidFill>
                  <a:srgbClr val="FF0000"/>
                </a:solidFill>
              </a:rPr>
              <a:t>Pr</a:t>
            </a:r>
            <a:r>
              <a:rPr lang="fr-FR" dirty="0" err="1" smtClean="0">
                <a:solidFill>
                  <a:srgbClr val="FF0000"/>
                </a:solidFill>
              </a:rPr>
              <a:t>ésenté</a:t>
            </a:r>
            <a:r>
              <a:rPr lang="fr-FR" dirty="0" smtClean="0">
                <a:solidFill>
                  <a:srgbClr val="FF0000"/>
                </a:solidFill>
              </a:rPr>
              <a:t> par </a:t>
            </a:r>
            <a:r>
              <a:rPr lang="fr-FR" dirty="0" smtClean="0">
                <a:solidFill>
                  <a:srgbClr val="FF0000"/>
                </a:solidFill>
              </a:rPr>
              <a:t>Mr</a:t>
            </a:r>
            <a:r>
              <a:rPr lang="fr-FR" dirty="0" smtClean="0">
                <a:solidFill>
                  <a:srgbClr val="FF0000"/>
                </a:solidFill>
              </a:rPr>
              <a:t>. </a:t>
            </a:r>
            <a:r>
              <a:rPr lang="fr-FR" dirty="0" err="1" smtClean="0">
                <a:solidFill>
                  <a:srgbClr val="FF0000"/>
                </a:solidFill>
              </a:rPr>
              <a:t>Fliss</a:t>
            </a:r>
            <a:r>
              <a:rPr lang="fr-FR" dirty="0" smtClean="0">
                <a:solidFill>
                  <a:srgbClr val="FF0000"/>
                </a:solidFill>
              </a:rPr>
              <a:t> </a:t>
            </a:r>
            <a:r>
              <a:rPr lang="fr-FR" dirty="0" err="1" smtClean="0">
                <a:solidFill>
                  <a:srgbClr val="FF0000"/>
                </a:solidFill>
              </a:rPr>
              <a:t>Liwaaddine</a:t>
            </a:r>
            <a:endParaRPr lang="fr-FR" dirty="0" smtClean="0">
              <a:solidFill>
                <a:srgbClr val="FF0000"/>
              </a:solidFill>
            </a:endParaRPr>
          </a:p>
          <a:p>
            <a:pPr algn="ctr"/>
            <a:r>
              <a:rPr lang="fr-FR" dirty="0" smtClean="0"/>
              <a:t>Fonctionnaire Principal</a:t>
            </a:r>
          </a:p>
          <a:p>
            <a:pPr algn="ctr"/>
            <a:r>
              <a:rPr lang="fr-FR" dirty="0" smtClean="0"/>
              <a:t>Promotion du secteur privé, des investissements et Mobilisation de Ressources</a:t>
            </a:r>
            <a:endParaRPr lang="fr-FR" dirty="0" smtClean="0"/>
          </a:p>
          <a:p>
            <a:pPr algn="ctr"/>
            <a:r>
              <a:rPr lang="fr-FR" dirty="0" smtClean="0"/>
              <a:t>Commission de l’Union africaine</a:t>
            </a:r>
            <a:endParaRPr lang="en-US" dirty="0"/>
          </a:p>
        </p:txBody>
      </p:sp>
      <p:pic>
        <p:nvPicPr>
          <p:cNvPr id="5" name="Picture 4" descr="Description: Description: 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81400" y="381000"/>
            <a:ext cx="2133600" cy="1828800"/>
          </a:xfrm>
          <a:prstGeom prst="rect">
            <a:avLst/>
          </a:prstGeom>
          <a:noFill/>
          <a:ln>
            <a:noFill/>
          </a:ln>
        </p:spPr>
      </p:pic>
    </p:spTree>
    <p:custDataLst>
      <p:tags r:id="rId1"/>
    </p:custData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458200" cy="4983163"/>
          </a:xfrm>
        </p:spPr>
        <p:txBody>
          <a:bodyPr>
            <a:noAutofit/>
          </a:bodyPr>
          <a:lstStyle/>
          <a:p>
            <a:pPr algn="just"/>
            <a:r>
              <a:rPr lang="fr-FR" sz="1600" dirty="0" smtClean="0"/>
              <a:t>La réunion de Kampala </a:t>
            </a:r>
            <a:r>
              <a:rPr lang="fr-FR" sz="1600" dirty="0"/>
              <a:t>n'a pas pu parvenir à un accord sur la nature juridique du </a:t>
            </a:r>
            <a:r>
              <a:rPr lang="fr-FR" sz="1600" dirty="0" smtClean="0"/>
              <a:t>Code</a:t>
            </a:r>
            <a:r>
              <a:rPr lang="fr-FR" sz="1600" dirty="0"/>
              <a:t> </a:t>
            </a:r>
            <a:r>
              <a:rPr lang="fr-FR" sz="1600" dirty="0" smtClean="0"/>
              <a:t>et a formulé </a:t>
            </a:r>
            <a:r>
              <a:rPr lang="fr-FR" sz="1600" dirty="0"/>
              <a:t>les options suivantes devant être examinées par les ministres africains sur la nature juridique du </a:t>
            </a:r>
            <a:r>
              <a:rPr lang="fr-FR" sz="1600" dirty="0" smtClean="0"/>
              <a:t>Code ( Chapitre I; article 1 et Chapitre VII, articles 51 et 52 )</a:t>
            </a:r>
            <a:r>
              <a:rPr lang="fr-FR" sz="1600" dirty="0"/>
              <a:t> :</a:t>
            </a:r>
            <a:endParaRPr lang="en-US" sz="1600" dirty="0"/>
          </a:p>
          <a:p>
            <a:pPr marL="852488" lvl="0" indent="-333375" algn="just">
              <a:buFont typeface="Wingdings" pitchFamily="2" charset="2"/>
              <a:buChar char="ü"/>
            </a:pPr>
            <a:r>
              <a:rPr lang="fr-FR" sz="1600" dirty="0" smtClean="0"/>
              <a:t>le Code devrait </a:t>
            </a:r>
            <a:r>
              <a:rPr lang="fr-FR" sz="1600" dirty="0"/>
              <a:t>être contraignant (avec préséance sur les lois nationales d'investissement) </a:t>
            </a:r>
            <a:r>
              <a:rPr lang="fr-FR" sz="1600" dirty="0" smtClean="0"/>
              <a:t>;</a:t>
            </a:r>
            <a:endParaRPr lang="en-US" sz="1600" dirty="0"/>
          </a:p>
          <a:p>
            <a:pPr marL="852488" lvl="0" indent="-333375" algn="just">
              <a:buFont typeface="Wingdings" pitchFamily="2" charset="2"/>
              <a:buChar char="ü"/>
            </a:pPr>
            <a:r>
              <a:rPr lang="fr-FR" sz="1600" dirty="0"/>
              <a:t>le Code </a:t>
            </a:r>
            <a:r>
              <a:rPr lang="fr-FR" sz="1600" dirty="0" smtClean="0"/>
              <a:t>devrait </a:t>
            </a:r>
            <a:r>
              <a:rPr lang="fr-FR" sz="1600" dirty="0"/>
              <a:t>être contraignant à long terme </a:t>
            </a:r>
            <a:r>
              <a:rPr lang="fr-FR" sz="1600" dirty="0" smtClean="0"/>
              <a:t>;</a:t>
            </a:r>
            <a:endParaRPr lang="en-US" sz="1600" dirty="0"/>
          </a:p>
          <a:p>
            <a:pPr marL="852488" lvl="0" indent="-333375" algn="just">
              <a:buFont typeface="Wingdings" pitchFamily="2" charset="2"/>
              <a:buChar char="ü"/>
            </a:pPr>
            <a:r>
              <a:rPr lang="fr-FR" sz="1600" dirty="0"/>
              <a:t>le Code </a:t>
            </a:r>
            <a:r>
              <a:rPr lang="fr-FR" sz="1600" dirty="0" smtClean="0"/>
              <a:t>devrait </a:t>
            </a:r>
            <a:r>
              <a:rPr lang="fr-FR" sz="1600" dirty="0"/>
              <a:t>être contraignant tout en donnant la souplesse nécessaire aux États membres de faire des réserves </a:t>
            </a:r>
            <a:r>
              <a:rPr lang="fr-FR" sz="1600" dirty="0" smtClean="0"/>
              <a:t>;</a:t>
            </a:r>
            <a:endParaRPr lang="en-US" sz="1600" dirty="0"/>
          </a:p>
          <a:p>
            <a:pPr marL="852488" lvl="0" indent="-333375" algn="just">
              <a:buFont typeface="Wingdings" pitchFamily="2" charset="2"/>
              <a:buChar char="ü"/>
            </a:pPr>
            <a:r>
              <a:rPr lang="fr-FR" sz="1600" dirty="0"/>
              <a:t>les États membres devraient avoir la flexibilité et la discrétion d'adopter le Code </a:t>
            </a:r>
            <a:r>
              <a:rPr lang="fr-FR" sz="1600" dirty="0" smtClean="0"/>
              <a:t>ou </a:t>
            </a:r>
            <a:r>
              <a:rPr lang="fr-FR" sz="1600" dirty="0"/>
              <a:t>de ne pas utiliser le processus de ratification du Code </a:t>
            </a:r>
            <a:r>
              <a:rPr lang="fr-FR" sz="1600" dirty="0" smtClean="0"/>
              <a:t>;</a:t>
            </a:r>
            <a:endParaRPr lang="en-US" sz="1600" dirty="0"/>
          </a:p>
          <a:p>
            <a:pPr marL="852488" lvl="0" indent="-333375" algn="just">
              <a:buFont typeface="Wingdings" pitchFamily="2" charset="2"/>
              <a:buChar char="ü"/>
            </a:pPr>
            <a:r>
              <a:rPr lang="fr-FR" sz="1600" dirty="0"/>
              <a:t>le Code </a:t>
            </a:r>
            <a:r>
              <a:rPr lang="fr-FR" sz="1600" dirty="0" smtClean="0"/>
              <a:t>devrait </a:t>
            </a:r>
            <a:r>
              <a:rPr lang="fr-FR" sz="1600" dirty="0"/>
              <a:t>être non contraignant et être seulement utilisé comme Code d'orientation ; </a:t>
            </a:r>
            <a:r>
              <a:rPr lang="fr-FR" sz="1600" dirty="0" smtClean="0"/>
              <a:t>et</a:t>
            </a:r>
            <a:endParaRPr lang="en-US" sz="1600" dirty="0"/>
          </a:p>
          <a:p>
            <a:pPr marL="852488" lvl="0" indent="-333375" algn="just">
              <a:buFont typeface="Wingdings" pitchFamily="2" charset="2"/>
              <a:buChar char="ü"/>
            </a:pPr>
            <a:r>
              <a:rPr lang="fr-FR" sz="1600" dirty="0"/>
              <a:t>le Code </a:t>
            </a:r>
            <a:r>
              <a:rPr lang="fr-FR" sz="1600" dirty="0" smtClean="0"/>
              <a:t>doit </a:t>
            </a:r>
            <a:r>
              <a:rPr lang="fr-FR" sz="1600" dirty="0"/>
              <a:t>être une loi type devant être utilisée par les États membres à long terme au moment de modifier leurs lois nationales respectives sur les investissements</a:t>
            </a:r>
            <a:r>
              <a:rPr lang="fr-FR" sz="1600" dirty="0" smtClean="0"/>
              <a:t>.</a:t>
            </a:r>
            <a:endParaRPr lang="en-US" sz="1600" dirty="0"/>
          </a:p>
        </p:txBody>
      </p:sp>
      <p:sp>
        <p:nvSpPr>
          <p:cNvPr id="4" name="Title 1"/>
          <p:cNvSpPr>
            <a:spLocks noGrp="1"/>
          </p:cNvSpPr>
          <p:nvPr>
            <p:ph type="title"/>
          </p:nvPr>
        </p:nvSpPr>
        <p:spPr>
          <a:xfrm>
            <a:off x="609600" y="609600"/>
            <a:ext cx="8229600" cy="914400"/>
          </a:xfrm>
        </p:spPr>
        <p:txBody>
          <a:bodyPr>
            <a:normAutofit fontScale="90000"/>
          </a:bodyPr>
          <a:lstStyle/>
          <a:p>
            <a:r>
              <a:rPr lang="fr-FR" b="1" dirty="0" smtClean="0">
                <a:solidFill>
                  <a:srgbClr val="FF0000"/>
                </a:solidFill>
              </a:rPr>
              <a:t>D.	Points de divergence</a:t>
            </a:r>
            <a:r>
              <a:rPr lang="en-US" dirty="0">
                <a:solidFill>
                  <a:srgbClr val="FF0000"/>
                </a:solidFill>
              </a:rPr>
              <a:t/>
            </a:r>
            <a:br>
              <a:rPr lang="en-US" dirty="0">
                <a:solidFill>
                  <a:srgbClr val="FF0000"/>
                </a:solidFill>
              </a:rPr>
            </a:br>
            <a:endParaRPr lang="en-US" dirty="0">
              <a:solidFill>
                <a:srgbClr val="FF0000"/>
              </a:solidFill>
            </a:endParaRPr>
          </a:p>
        </p:txBody>
      </p:sp>
      <p:sp>
        <p:nvSpPr>
          <p:cNvPr id="5" name="Slide Number Placeholder 4"/>
          <p:cNvSpPr>
            <a:spLocks noGrp="1"/>
          </p:cNvSpPr>
          <p:nvPr>
            <p:ph type="sldNum" sz="quarter" idx="12"/>
          </p:nvPr>
        </p:nvSpPr>
        <p:spPr/>
        <p:txBody>
          <a:bodyPr/>
          <a:lstStyle/>
          <a:p>
            <a:fld id="{515FC477-0A05-4F3E-8EE9-E015C9089D56}" type="slidenum">
              <a:rPr lang="en-US" smtClean="0"/>
              <a:t>10</a:t>
            </a:fld>
            <a:endParaRPr lang="en-US"/>
          </a:p>
        </p:txBody>
      </p:sp>
    </p:spTree>
    <p:extLst>
      <p:ext uri="{BB962C8B-B14F-4D97-AF65-F5344CB8AC3E}">
        <p14:creationId xmlns:p14="http://schemas.microsoft.com/office/powerpoint/2010/main" val="323969343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solidFill>
                  <a:srgbClr val="FF0000"/>
                </a:solidFill>
              </a:rPr>
              <a:t>Recommandations</a:t>
            </a:r>
            <a:endParaRPr lang="en-US" b="1"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marL="514350" indent="-514350" algn="just">
              <a:buFont typeface="+mj-lt"/>
              <a:buAutoNum type="romanLcPeriod"/>
            </a:pPr>
            <a:r>
              <a:rPr lang="fr-FR" sz="2400" dirty="0" smtClean="0"/>
              <a:t>Demander aux Etats membres de décider de la </a:t>
            </a:r>
            <a:r>
              <a:rPr lang="fr-FR" sz="2400" dirty="0"/>
              <a:t>nature juridique du Code </a:t>
            </a:r>
            <a:endParaRPr lang="fr-FR" sz="2400" dirty="0" smtClean="0"/>
          </a:p>
          <a:p>
            <a:pPr marL="514350" indent="-514350" algn="just">
              <a:buFont typeface="+mj-lt"/>
              <a:buAutoNum type="romanLcPeriod"/>
            </a:pPr>
            <a:r>
              <a:rPr lang="fr-FR" sz="2400" dirty="0" smtClean="0"/>
              <a:t>Inviter le Comité ministériel technique spécialisé sur les questions économiques, financières et intégration à adopter le Projet de Code Panafricain d’investissement </a:t>
            </a:r>
          </a:p>
          <a:p>
            <a:pPr marL="514350" indent="-514350" algn="just">
              <a:buFont typeface="+mj-lt"/>
              <a:buAutoNum type="romanLcPeriod"/>
            </a:pPr>
            <a:r>
              <a:rPr lang="fr-FR" sz="2400" dirty="0" smtClean="0"/>
              <a:t>Inviter les Etats membres à prendre les mesures nécessaires pour appliquer les dispositions du Code au niveau national, voire régional pour promouvoir les investissements afin d’accélérer la transformation économique des pays, des régions et du Continent dans son ensemble.</a:t>
            </a:r>
            <a:endParaRPr lang="en-US" sz="2400" dirty="0"/>
          </a:p>
        </p:txBody>
      </p:sp>
      <p:sp>
        <p:nvSpPr>
          <p:cNvPr id="4" name="Slide Number Placeholder 3"/>
          <p:cNvSpPr>
            <a:spLocks noGrp="1"/>
          </p:cNvSpPr>
          <p:nvPr>
            <p:ph type="sldNum" sz="quarter" idx="12"/>
          </p:nvPr>
        </p:nvSpPr>
        <p:spPr/>
        <p:txBody>
          <a:bodyPr/>
          <a:lstStyle/>
          <a:p>
            <a:fld id="{515FC477-0A05-4F3E-8EE9-E015C9089D56}" type="slidenum">
              <a:rPr lang="en-US" smtClean="0"/>
              <a:t>11</a:t>
            </a:fld>
            <a:endParaRPr lang="en-US"/>
          </a:p>
        </p:txBody>
      </p:sp>
    </p:spTree>
    <p:extLst>
      <p:ext uri="{BB962C8B-B14F-4D97-AF65-F5344CB8AC3E}">
        <p14:creationId xmlns:p14="http://schemas.microsoft.com/office/powerpoint/2010/main" val="376456020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fr-FR" sz="2800" b="1" dirty="0" smtClean="0"/>
          </a:p>
          <a:p>
            <a:pPr marL="0" indent="0" algn="ctr">
              <a:buNone/>
            </a:pPr>
            <a:endParaRPr lang="fr-FR" sz="2800" b="1" dirty="0"/>
          </a:p>
          <a:p>
            <a:pPr marL="0" indent="0" algn="ctr">
              <a:buNone/>
            </a:pPr>
            <a:r>
              <a:rPr lang="fr-FR" sz="2800" b="1" dirty="0" smtClean="0">
                <a:solidFill>
                  <a:srgbClr val="FF0000"/>
                </a:solidFill>
              </a:rPr>
              <a:t>Merci</a:t>
            </a:r>
            <a:endParaRPr lang="en-US" sz="2800" b="1" dirty="0">
              <a:solidFill>
                <a:srgbClr val="FF0000"/>
              </a:solidFill>
            </a:endParaRPr>
          </a:p>
        </p:txBody>
      </p:sp>
      <p:sp>
        <p:nvSpPr>
          <p:cNvPr id="4" name="Slide Number Placeholder 3"/>
          <p:cNvSpPr>
            <a:spLocks noGrp="1"/>
          </p:cNvSpPr>
          <p:nvPr>
            <p:ph type="sldNum" sz="quarter" idx="12"/>
          </p:nvPr>
        </p:nvSpPr>
        <p:spPr/>
        <p:txBody>
          <a:bodyPr/>
          <a:lstStyle/>
          <a:p>
            <a:fld id="{515FC477-0A05-4F3E-8EE9-E015C9089D56}" type="slidenum">
              <a:rPr lang="en-US" smtClean="0"/>
              <a:t>12</a:t>
            </a:fld>
            <a:endParaRPr lang="en-US"/>
          </a:p>
        </p:txBody>
      </p:sp>
    </p:spTree>
    <p:extLst>
      <p:ext uri="{BB962C8B-B14F-4D97-AF65-F5344CB8AC3E}">
        <p14:creationId xmlns:p14="http://schemas.microsoft.com/office/powerpoint/2010/main" val="392002927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r-FR" sz="3200" b="1" dirty="0" smtClean="0">
                <a:solidFill>
                  <a:srgbClr val="FF0000"/>
                </a:solidFill>
              </a:rPr>
              <a:t>Plan</a:t>
            </a:r>
            <a:endParaRPr lang="en-US" sz="3200" b="1" dirty="0">
              <a:solidFill>
                <a:srgbClr val="FF0000"/>
              </a:solidFill>
            </a:endParaRPr>
          </a:p>
        </p:txBody>
      </p:sp>
      <p:sp>
        <p:nvSpPr>
          <p:cNvPr id="3" name="Content Placeholder 2"/>
          <p:cNvSpPr>
            <a:spLocks noGrp="1"/>
          </p:cNvSpPr>
          <p:nvPr>
            <p:ph idx="1"/>
          </p:nvPr>
        </p:nvSpPr>
        <p:spPr/>
        <p:txBody>
          <a:bodyPr>
            <a:normAutofit lnSpcReduction="10000"/>
          </a:bodyPr>
          <a:lstStyle/>
          <a:p>
            <a:r>
              <a:rPr lang="fr-FR" sz="2400" b="1" dirty="0" smtClean="0"/>
              <a:t>Contexte</a:t>
            </a:r>
          </a:p>
          <a:p>
            <a:pPr marL="738188">
              <a:buFont typeface="SimSun-ExtB" pitchFamily="49" charset="-122"/>
              <a:buChar char="-"/>
            </a:pPr>
            <a:r>
              <a:rPr lang="fr-FR" sz="2400" b="1" dirty="0" smtClean="0"/>
              <a:t>Genèse</a:t>
            </a:r>
          </a:p>
          <a:p>
            <a:pPr marL="738188">
              <a:buFont typeface="SimSun-ExtB" pitchFamily="49" charset="-122"/>
              <a:buChar char="-"/>
            </a:pPr>
            <a:r>
              <a:rPr lang="fr-FR" sz="2400" b="1" dirty="0" smtClean="0"/>
              <a:t>Les actions entreprises par la CUA</a:t>
            </a:r>
          </a:p>
          <a:p>
            <a:pPr marL="0" indent="0">
              <a:buNone/>
            </a:pPr>
            <a:r>
              <a:rPr lang="fr-FR" sz="2400" b="1" dirty="0" smtClean="0"/>
              <a:t>A.	Les Objectifs du Code</a:t>
            </a:r>
          </a:p>
          <a:p>
            <a:pPr marL="0" indent="0">
              <a:buNone/>
            </a:pPr>
            <a:r>
              <a:rPr lang="fr-FR" sz="2400" b="1" dirty="0" smtClean="0"/>
              <a:t>B.	Les principales articulations du Code</a:t>
            </a:r>
          </a:p>
          <a:p>
            <a:pPr marL="0" indent="0">
              <a:buNone/>
            </a:pPr>
            <a:r>
              <a:rPr lang="fr-FR" sz="2400" b="1" dirty="0" smtClean="0"/>
              <a:t>C.	Les avantages du Code</a:t>
            </a:r>
          </a:p>
          <a:p>
            <a:pPr marL="0" indent="0">
              <a:buNone/>
            </a:pPr>
            <a:r>
              <a:rPr lang="fr-FR" sz="2400" b="1" dirty="0" smtClean="0"/>
              <a:t>D.	Les points de divergence</a:t>
            </a:r>
          </a:p>
          <a:p>
            <a:r>
              <a:rPr lang="fr-FR" sz="2400" b="1" dirty="0" smtClean="0"/>
              <a:t>Recommandations</a:t>
            </a:r>
          </a:p>
          <a:p>
            <a:endParaRPr lang="en-US" dirty="0"/>
          </a:p>
        </p:txBody>
      </p:sp>
      <p:sp>
        <p:nvSpPr>
          <p:cNvPr id="4" name="Slide Number Placeholder 3"/>
          <p:cNvSpPr>
            <a:spLocks noGrp="1"/>
          </p:cNvSpPr>
          <p:nvPr>
            <p:ph type="sldNum" sz="quarter" idx="12"/>
          </p:nvPr>
        </p:nvSpPr>
        <p:spPr/>
        <p:txBody>
          <a:bodyPr/>
          <a:lstStyle/>
          <a:p>
            <a:fld id="{515FC477-0A05-4F3E-8EE9-E015C9089D56}" type="slidenum">
              <a:rPr lang="en-US" smtClean="0"/>
              <a:t>2</a:t>
            </a:fld>
            <a:endParaRPr lang="en-US"/>
          </a:p>
        </p:txBody>
      </p:sp>
    </p:spTree>
    <p:extLst>
      <p:ext uri="{BB962C8B-B14F-4D97-AF65-F5344CB8AC3E}">
        <p14:creationId xmlns:p14="http://schemas.microsoft.com/office/powerpoint/2010/main" val="280816880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b="1" dirty="0">
                <a:solidFill>
                  <a:srgbClr val="FF0000"/>
                </a:solidFill>
              </a:rPr>
              <a:t>GENÈSE DU PAIC</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fr-FR" b="1" dirty="0" smtClean="0"/>
              <a:t>Mandat</a:t>
            </a:r>
            <a:endParaRPr lang="en-US" dirty="0"/>
          </a:p>
          <a:p>
            <a:pPr marL="0" indent="0">
              <a:buNone/>
            </a:pPr>
            <a:endParaRPr lang="en-US" dirty="0"/>
          </a:p>
          <a:p>
            <a:pPr lvl="0" algn="just"/>
            <a:r>
              <a:rPr lang="fr-FR" dirty="0"/>
              <a:t>Lors de la troisième Conférence des ministres africains de l'Intégration (COMAI III) tenue à Abidjan (Côte d'Ivoire) du 22 au 23 mai 2008, la Commission de l'Union africaine (CUA) a été chargée « </a:t>
            </a:r>
            <a:r>
              <a:rPr lang="fr-FR" b="1" i="1" dirty="0"/>
              <a:t>d’élaborer un Code global d’investissement pour l'Afrique en vue de promouvoir la participation du secteur privé</a:t>
            </a:r>
            <a:r>
              <a:rPr lang="fr-FR" dirty="0"/>
              <a:t> ». La neuvième réunion du Comité de coordination UA-CER-CEA-BAD tenue le 25 janvier 2012 à Addis-Abeba (Éthiopie) a </a:t>
            </a:r>
            <a:r>
              <a:rPr lang="fr-FR" dirty="0" smtClean="0"/>
              <a:t>vivement appuyé cette initiative en invitant </a:t>
            </a:r>
            <a:r>
              <a:rPr lang="fr-FR" dirty="0"/>
              <a:t>la CUA </a:t>
            </a:r>
            <a:r>
              <a:rPr lang="fr-FR" dirty="0" smtClean="0"/>
              <a:t>à « </a:t>
            </a:r>
            <a:r>
              <a:rPr lang="fr-FR" b="1" i="1" dirty="0" smtClean="0"/>
              <a:t>entreprendre </a:t>
            </a:r>
            <a:r>
              <a:rPr lang="fr-FR" b="1" i="1" dirty="0"/>
              <a:t>une étude en vue d'établir un Code panafricain d’investissement</a:t>
            </a:r>
            <a:r>
              <a:rPr lang="fr-FR" dirty="0"/>
              <a:t> ».</a:t>
            </a:r>
            <a:endParaRPr lang="en-US" dirty="0"/>
          </a:p>
          <a:p>
            <a:pPr>
              <a:lnSpc>
                <a:spcPct val="150000"/>
              </a:lnSpc>
            </a:pPr>
            <a:endParaRPr lang="en-US" dirty="0"/>
          </a:p>
        </p:txBody>
      </p:sp>
      <p:sp>
        <p:nvSpPr>
          <p:cNvPr id="4" name="Slide Number Placeholder 3"/>
          <p:cNvSpPr>
            <a:spLocks noGrp="1"/>
          </p:cNvSpPr>
          <p:nvPr>
            <p:ph type="sldNum" sz="quarter" idx="12"/>
          </p:nvPr>
        </p:nvSpPr>
        <p:spPr/>
        <p:txBody>
          <a:bodyPr/>
          <a:lstStyle/>
          <a:p>
            <a:fld id="{515FC477-0A05-4F3E-8EE9-E015C9089D56}" type="slidenum">
              <a:rPr lang="en-US" smtClean="0"/>
              <a:t>3</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914400"/>
          </a:xfrm>
        </p:spPr>
        <p:txBody>
          <a:bodyPr>
            <a:normAutofit/>
          </a:bodyPr>
          <a:lstStyle/>
          <a:p>
            <a:pPr algn="ctr"/>
            <a:r>
              <a:rPr lang="fr-FR" b="1" dirty="0" smtClean="0">
                <a:solidFill>
                  <a:srgbClr val="FF0000"/>
                </a:solidFill>
              </a:rPr>
              <a:t>Les actions entreprises par la CUA</a:t>
            </a:r>
            <a:endParaRPr lang="en-US" b="1" dirty="0">
              <a:solidFill>
                <a:srgbClr val="FF0000"/>
              </a:solidFill>
            </a:endParaRPr>
          </a:p>
        </p:txBody>
      </p:sp>
      <p:sp>
        <p:nvSpPr>
          <p:cNvPr id="3" name="Content Placeholder 2"/>
          <p:cNvSpPr>
            <a:spLocks noGrp="1"/>
          </p:cNvSpPr>
          <p:nvPr>
            <p:ph idx="1"/>
          </p:nvPr>
        </p:nvSpPr>
        <p:spPr>
          <a:xfrm>
            <a:off x="457200" y="1219200"/>
            <a:ext cx="8382000" cy="4754563"/>
          </a:xfrm>
        </p:spPr>
        <p:txBody>
          <a:bodyPr>
            <a:noAutofit/>
          </a:bodyPr>
          <a:lstStyle/>
          <a:p>
            <a:pPr lvl="0" algn="just"/>
            <a:r>
              <a:rPr lang="fr-FR" sz="1600" dirty="0"/>
              <a:t>Un projet de note conceptuelle sur le Code d’investissement a été préparé par la Commission. </a:t>
            </a:r>
            <a:r>
              <a:rPr lang="fr-FR" sz="1600" dirty="0" smtClean="0"/>
              <a:t>Un </a:t>
            </a:r>
            <a:r>
              <a:rPr lang="fr-FR" sz="1600" dirty="0"/>
              <a:t>groupe de travail continental possédant l'expertise et les compétences appropriées </a:t>
            </a:r>
            <a:r>
              <a:rPr lang="fr-FR" sz="1600" dirty="0" smtClean="0"/>
              <a:t> a été mis en place afin </a:t>
            </a:r>
            <a:r>
              <a:rPr lang="fr-FR" sz="1600" dirty="0"/>
              <a:t>d'approfondir la réflexion sur la question et d’accélérer l'élaboration d'un Code d'investissement panafricain.</a:t>
            </a:r>
            <a:endParaRPr lang="en-US" sz="1600" dirty="0"/>
          </a:p>
          <a:p>
            <a:pPr marL="0" indent="0" algn="just">
              <a:buNone/>
            </a:pPr>
            <a:endParaRPr lang="en-US" sz="1600" dirty="0"/>
          </a:p>
          <a:p>
            <a:pPr lvl="0" algn="just"/>
            <a:r>
              <a:rPr lang="fr-FR" sz="1600" dirty="0"/>
              <a:t>La Commission a ensuite préparé le projet de Termes de Références (TDR) initial pour le recrutement d'une équipe de consultants </a:t>
            </a:r>
            <a:r>
              <a:rPr lang="fr-FR" sz="1600" dirty="0" smtClean="0"/>
              <a:t>qui a travaillé </a:t>
            </a:r>
            <a:r>
              <a:rPr lang="fr-FR" sz="1600" dirty="0"/>
              <a:t>sur le PAIC. Le projet de TDR a été présenté et débattu lors d'un atelier tenu au Siège de la Commission de l’UA du </a:t>
            </a:r>
            <a:r>
              <a:rPr lang="fr-FR" sz="1600" i="1" dirty="0"/>
              <a:t>4 au 5 septembre 2012 à Addis-Abeba (Éthiopie),</a:t>
            </a:r>
            <a:r>
              <a:rPr lang="fr-FR" sz="1600" dirty="0"/>
              <a:t> auquel participaient les experts africains indépendants et les CER.</a:t>
            </a:r>
            <a:endParaRPr lang="en-US" sz="1600" dirty="0"/>
          </a:p>
          <a:p>
            <a:pPr marL="0" indent="0" algn="just">
              <a:buNone/>
            </a:pPr>
            <a:endParaRPr lang="en-US" sz="1600" dirty="0"/>
          </a:p>
          <a:p>
            <a:pPr lvl="0" algn="just"/>
            <a:r>
              <a:rPr lang="fr-FR" sz="1600" dirty="0"/>
              <a:t>Ensuite, une équipe d'experts africains composée d'un expert en promotion et facilitation des investissements (Chef de projet), un expert en affaires juridiques et en services commerciaux internationaux a été contractée en août 2013 pour entreprendre l'étude relative au </a:t>
            </a:r>
            <a:r>
              <a:rPr lang="fr-FR" sz="1600" dirty="0" smtClean="0"/>
              <a:t>PAIC pour en dégager un projet de Code.</a:t>
            </a:r>
            <a:endParaRPr lang="en-US" sz="1400" dirty="0"/>
          </a:p>
        </p:txBody>
      </p:sp>
      <p:sp>
        <p:nvSpPr>
          <p:cNvPr id="4" name="Slide Number Placeholder 3"/>
          <p:cNvSpPr>
            <a:spLocks noGrp="1"/>
          </p:cNvSpPr>
          <p:nvPr>
            <p:ph type="sldNum" sz="quarter" idx="12"/>
          </p:nvPr>
        </p:nvSpPr>
        <p:spPr/>
        <p:txBody>
          <a:bodyPr/>
          <a:lstStyle/>
          <a:p>
            <a:fld id="{515FC477-0A05-4F3E-8EE9-E015C9089D56}" type="slidenum">
              <a:rPr lang="en-US" smtClean="0"/>
              <a:t>4</a:t>
            </a:fld>
            <a:endParaRPr lang="en-US" dirty="0"/>
          </a:p>
        </p:txBody>
      </p:sp>
    </p:spTree>
    <p:extLst>
      <p:ext uri="{BB962C8B-B14F-4D97-AF65-F5344CB8AC3E}">
        <p14:creationId xmlns:p14="http://schemas.microsoft.com/office/powerpoint/2010/main" val="312960032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lstStyle/>
          <a:p>
            <a:pPr algn="ctr"/>
            <a:r>
              <a:rPr lang="fr-FR" dirty="0"/>
              <a:t>Consultations régionales et Continentales</a:t>
            </a:r>
            <a:endParaRPr lang="en-US" dirty="0"/>
          </a:p>
        </p:txBody>
      </p:sp>
      <p:sp>
        <p:nvSpPr>
          <p:cNvPr id="3" name="Content Placeholder 2"/>
          <p:cNvSpPr>
            <a:spLocks noGrp="1"/>
          </p:cNvSpPr>
          <p:nvPr>
            <p:ph idx="1"/>
          </p:nvPr>
        </p:nvSpPr>
        <p:spPr>
          <a:xfrm>
            <a:off x="457200" y="1295400"/>
            <a:ext cx="8458200" cy="5410200"/>
          </a:xfrm>
        </p:spPr>
        <p:txBody>
          <a:bodyPr>
            <a:noAutofit/>
          </a:bodyPr>
          <a:lstStyle/>
          <a:p>
            <a:pPr marL="0" lvl="0" indent="0">
              <a:buNone/>
            </a:pPr>
            <a:r>
              <a:rPr lang="fr-FR" sz="1600" dirty="0"/>
              <a:t>La Commission de l’UA a organisé </a:t>
            </a:r>
            <a:r>
              <a:rPr lang="fr-FR" sz="1600" dirty="0" smtClean="0"/>
              <a:t>une  série de réunions pour examiner le Code:</a:t>
            </a:r>
          </a:p>
          <a:p>
            <a:pPr marL="0" lvl="0" indent="0">
              <a:buNone/>
            </a:pPr>
            <a:endParaRPr lang="fr-FR" sz="1600" dirty="0" smtClean="0"/>
          </a:p>
          <a:p>
            <a:pPr lvl="0" algn="just">
              <a:buFont typeface="Wingdings" pitchFamily="2" charset="2"/>
              <a:buChar char="Ø"/>
            </a:pPr>
            <a:r>
              <a:rPr lang="fr-FR" sz="1600" dirty="0"/>
              <a:t>R</a:t>
            </a:r>
            <a:r>
              <a:rPr lang="fr-FR" sz="1600" dirty="0" smtClean="0"/>
              <a:t>éunion </a:t>
            </a:r>
            <a:r>
              <a:rPr lang="fr-FR" sz="1600" dirty="0"/>
              <a:t>d'experts indépendants du </a:t>
            </a:r>
            <a:r>
              <a:rPr lang="fr-FR" sz="1600" i="1" dirty="0"/>
              <a:t>17 au 19 décembre 2013 à Nairobi</a:t>
            </a:r>
            <a:r>
              <a:rPr lang="fr-FR" sz="1600" dirty="0"/>
              <a:t> pour examiner le premier projet de Code PAIC et le Rapport d'étude. </a:t>
            </a:r>
            <a:r>
              <a:rPr lang="fr-FR" sz="1600" dirty="0" smtClean="0"/>
              <a:t>Les </a:t>
            </a:r>
            <a:r>
              <a:rPr lang="fr-FR" sz="1600" dirty="0"/>
              <a:t>experts ont fait des amendements au Code et recommandé une analyse plus poussée du Code</a:t>
            </a:r>
            <a:r>
              <a:rPr lang="fr-FR" sz="1600" dirty="0" smtClean="0"/>
              <a:t>.</a:t>
            </a:r>
            <a:endParaRPr lang="en-US" sz="1600" dirty="0"/>
          </a:p>
          <a:p>
            <a:pPr lvl="0" algn="just">
              <a:buFont typeface="Wingdings" pitchFamily="2" charset="2"/>
              <a:buChar char="Ø"/>
            </a:pPr>
            <a:r>
              <a:rPr lang="fr-FR" sz="1600" dirty="0"/>
              <a:t>En conséquence, le Code modifié a été présenté et débattu lors de deux réunions distinctes tenues du </a:t>
            </a:r>
            <a:r>
              <a:rPr lang="fr-FR" sz="1600" i="1" dirty="0"/>
              <a:t>14 au 19 septembre 2014 à Nairobi,</a:t>
            </a:r>
            <a:r>
              <a:rPr lang="fr-FR" sz="1600" dirty="0"/>
              <a:t> composées d'experts indépendants et de fonctionnaires des États </a:t>
            </a:r>
            <a:r>
              <a:rPr lang="fr-FR" sz="1600" dirty="0" smtClean="0"/>
              <a:t>membres et des CER. </a:t>
            </a:r>
            <a:r>
              <a:rPr lang="fr-FR" sz="1600" dirty="0"/>
              <a:t>Une des principales recommandations émanant de ces réunions préconisait que les experts juridiques examinent ce document et sa cohérence du point de vue juridique afin de s'assurer que les intérêts africains sont bien intégrés et ont la priorité dans le présent Code</a:t>
            </a:r>
            <a:r>
              <a:rPr lang="fr-FR" sz="1600" dirty="0" smtClean="0"/>
              <a:t>.</a:t>
            </a:r>
            <a:endParaRPr lang="en-US" sz="1600" dirty="0" smtClean="0"/>
          </a:p>
          <a:p>
            <a:pPr lvl="0" algn="just">
              <a:buFont typeface="Wingdings" pitchFamily="2" charset="2"/>
              <a:buChar char="Ø"/>
            </a:pPr>
            <a:r>
              <a:rPr lang="fr-FR" sz="1600" i="1" dirty="0" smtClean="0"/>
              <a:t>Du </a:t>
            </a:r>
            <a:r>
              <a:rPr lang="fr-FR" sz="1600" i="1" dirty="0"/>
              <a:t>30 au 31 octobre 2014</a:t>
            </a:r>
            <a:r>
              <a:rPr lang="fr-FR" sz="1600" dirty="0"/>
              <a:t>, une réunion d'experts juridiques </a:t>
            </a:r>
            <a:r>
              <a:rPr lang="fr-FR" sz="1600" dirty="0" smtClean="0"/>
              <a:t> indépendants en </a:t>
            </a:r>
            <a:r>
              <a:rPr lang="fr-FR" sz="1600" dirty="0"/>
              <a:t>provenance de toute l'Afrique a eu lieu à Djibouti, et a analysé, examiné et modifié le projet de Code en conséquence.</a:t>
            </a:r>
            <a:endParaRPr lang="en-US" sz="1600" dirty="0"/>
          </a:p>
          <a:p>
            <a:pPr marL="0" indent="0">
              <a:buNone/>
            </a:pPr>
            <a:endParaRPr lang="en-US" sz="1400" dirty="0"/>
          </a:p>
        </p:txBody>
      </p:sp>
      <p:sp>
        <p:nvSpPr>
          <p:cNvPr id="4" name="Slide Number Placeholder 3"/>
          <p:cNvSpPr>
            <a:spLocks noGrp="1"/>
          </p:cNvSpPr>
          <p:nvPr>
            <p:ph type="sldNum" sz="quarter" idx="12"/>
          </p:nvPr>
        </p:nvSpPr>
        <p:spPr/>
        <p:txBody>
          <a:bodyPr/>
          <a:lstStyle/>
          <a:p>
            <a:fld id="{515FC477-0A05-4F3E-8EE9-E015C9089D56}" type="slidenum">
              <a:rPr lang="en-US" smtClean="0"/>
              <a:t>5</a:t>
            </a:fld>
            <a:endParaRPr lang="en-US"/>
          </a:p>
        </p:txBody>
      </p:sp>
    </p:spTree>
    <p:extLst>
      <p:ext uri="{BB962C8B-B14F-4D97-AF65-F5344CB8AC3E}">
        <p14:creationId xmlns:p14="http://schemas.microsoft.com/office/powerpoint/2010/main" val="331935840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610600" cy="5715000"/>
          </a:xfrm>
        </p:spPr>
        <p:txBody>
          <a:bodyPr>
            <a:noAutofit/>
          </a:bodyPr>
          <a:lstStyle/>
          <a:p>
            <a:pPr algn="just">
              <a:buFont typeface="Wingdings" pitchFamily="2" charset="2"/>
              <a:buChar char="Ø"/>
            </a:pPr>
            <a:r>
              <a:rPr lang="fr-FR" sz="1800" dirty="0" smtClean="0"/>
              <a:t>Une </a:t>
            </a:r>
            <a:r>
              <a:rPr lang="fr-FR" sz="1800" dirty="0"/>
              <a:t>première réunion consultative régionale a eu lieu </a:t>
            </a:r>
            <a:r>
              <a:rPr lang="fr-FR" sz="1800" dirty="0" smtClean="0"/>
              <a:t> d</a:t>
            </a:r>
            <a:r>
              <a:rPr lang="fr-FR" sz="1800" i="1" dirty="0" smtClean="0"/>
              <a:t>u </a:t>
            </a:r>
            <a:r>
              <a:rPr lang="fr-FR" sz="1800" i="1" dirty="0"/>
              <a:t>14 au15 mai 2015 en Tunisie</a:t>
            </a:r>
            <a:r>
              <a:rPr lang="fr-FR" sz="1800" dirty="0"/>
              <a:t>, </a:t>
            </a:r>
            <a:r>
              <a:rPr lang="fr-FR" sz="1800" dirty="0" smtClean="0"/>
              <a:t>avec </a:t>
            </a:r>
            <a:r>
              <a:rPr lang="fr-FR" sz="1800" dirty="0"/>
              <a:t>les </a:t>
            </a:r>
            <a:r>
              <a:rPr lang="fr-FR" sz="1800" dirty="0" smtClean="0"/>
              <a:t>experts juridiques des États </a:t>
            </a:r>
            <a:r>
              <a:rPr lang="fr-FR" sz="1800" dirty="0"/>
              <a:t>membres des quatre Communautés économiques régionales, à savoir : la CEEAC, la CEDEAO, la CEN-SAD et l’UMA et un représentant du Secrétariat de chacune des CER ci-dessus mentionnées, ainsi que des représentants du secteur privé de ces mêmes régions.</a:t>
            </a:r>
            <a:endParaRPr lang="en-US" sz="1800" dirty="0"/>
          </a:p>
          <a:p>
            <a:pPr lvl="0" algn="just">
              <a:buFont typeface="Wingdings" pitchFamily="2" charset="2"/>
              <a:buChar char="Ø"/>
            </a:pPr>
            <a:endParaRPr lang="fr-FR" sz="1800" i="1" dirty="0" smtClean="0"/>
          </a:p>
          <a:p>
            <a:pPr lvl="0" algn="just">
              <a:buFont typeface="Wingdings" pitchFamily="2" charset="2"/>
              <a:buChar char="Ø"/>
            </a:pPr>
            <a:r>
              <a:rPr lang="fr-FR" sz="1800" i="1" dirty="0" smtClean="0"/>
              <a:t>Du </a:t>
            </a:r>
            <a:r>
              <a:rPr lang="fr-FR" sz="1800" i="1" dirty="0"/>
              <a:t>28 au 29 septembre 2015, à Port-Louis (Maurice),</a:t>
            </a:r>
            <a:r>
              <a:rPr lang="fr-FR" sz="1800" dirty="0"/>
              <a:t> une deuxième réunion consultative régionale a été organisée pour les États membres de l'EAC, du COMESA, de l’IGAD et de la SADC et les représentants du Secrétariat </a:t>
            </a:r>
            <a:r>
              <a:rPr lang="fr-FR" sz="1800" dirty="0" smtClean="0"/>
              <a:t> de </a:t>
            </a:r>
            <a:r>
              <a:rPr lang="fr-FR" sz="1800" dirty="0"/>
              <a:t>chacune des CER ci-dessus mentionnées.</a:t>
            </a:r>
            <a:endParaRPr lang="en-US" sz="1800" dirty="0"/>
          </a:p>
          <a:p>
            <a:pPr algn="just">
              <a:buFont typeface="Wingdings" pitchFamily="2" charset="2"/>
              <a:buChar char="Ø"/>
            </a:pPr>
            <a:endParaRPr lang="en-US" sz="1800" dirty="0"/>
          </a:p>
          <a:p>
            <a:pPr lvl="0" algn="just">
              <a:buFont typeface="Wingdings" pitchFamily="2" charset="2"/>
              <a:buChar char="Ø"/>
            </a:pPr>
            <a:r>
              <a:rPr lang="fr-FR" sz="1800" dirty="0" smtClean="0"/>
              <a:t>Enfin, une </a:t>
            </a:r>
            <a:r>
              <a:rPr lang="fr-FR" sz="1800" dirty="0"/>
              <a:t>réunion à l'échelle continentale des Experts juridiques des Etats Membres s’est tenue à Kampala (Ouganda)  du 30 novembre au 03 décembre 2015 pour examiner le PAIC et faire les amendements nécessaires.</a:t>
            </a:r>
            <a:endParaRPr lang="en-US" sz="1800" dirty="0"/>
          </a:p>
          <a:p>
            <a:pPr marL="0" indent="0">
              <a:buNone/>
            </a:pPr>
            <a:endParaRPr lang="en-US" sz="1600" dirty="0"/>
          </a:p>
          <a:p>
            <a:endParaRPr lang="en-US" sz="1600" dirty="0"/>
          </a:p>
        </p:txBody>
      </p:sp>
      <p:sp>
        <p:nvSpPr>
          <p:cNvPr id="4" name="Slide Number Placeholder 3"/>
          <p:cNvSpPr>
            <a:spLocks noGrp="1"/>
          </p:cNvSpPr>
          <p:nvPr>
            <p:ph type="sldNum" sz="quarter" idx="12"/>
          </p:nvPr>
        </p:nvSpPr>
        <p:spPr/>
        <p:txBody>
          <a:bodyPr/>
          <a:lstStyle/>
          <a:p>
            <a:fld id="{515FC477-0A05-4F3E-8EE9-E015C9089D56}" type="slidenum">
              <a:rPr lang="en-US" smtClean="0"/>
              <a:t>6</a:t>
            </a:fld>
            <a:endParaRPr lang="en-US"/>
          </a:p>
        </p:txBody>
      </p:sp>
    </p:spTree>
    <p:extLst>
      <p:ext uri="{BB962C8B-B14F-4D97-AF65-F5344CB8AC3E}">
        <p14:creationId xmlns:p14="http://schemas.microsoft.com/office/powerpoint/2010/main" val="387787762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smtClean="0">
                <a:solidFill>
                  <a:srgbClr val="FF0000"/>
                </a:solidFill>
              </a:rPr>
              <a:t>A.	</a:t>
            </a:r>
            <a:r>
              <a:rPr lang="fr-FR" b="1" dirty="0" smtClean="0">
                <a:solidFill>
                  <a:srgbClr val="FF0000"/>
                </a:solidFill>
              </a:rPr>
              <a:t>Objectif du PAIC</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lvl="0" indent="0" algn="just">
              <a:buNone/>
            </a:pPr>
            <a:endParaRPr lang="fr-FR" dirty="0" smtClean="0"/>
          </a:p>
          <a:p>
            <a:pPr marL="0" lvl="0" indent="0" algn="just">
              <a:buNone/>
            </a:pPr>
            <a:endParaRPr lang="fr-FR" dirty="0"/>
          </a:p>
          <a:p>
            <a:pPr marL="0" lvl="0" indent="0" algn="just">
              <a:buNone/>
            </a:pPr>
            <a:r>
              <a:rPr lang="fr-FR" dirty="0" smtClean="0"/>
              <a:t>L’objectif du Code </a:t>
            </a:r>
            <a:r>
              <a:rPr lang="fr-FR" dirty="0"/>
              <a:t>P</a:t>
            </a:r>
            <a:r>
              <a:rPr lang="fr-FR" dirty="0" smtClean="0"/>
              <a:t>anafricain d‘Investissement </a:t>
            </a:r>
            <a:r>
              <a:rPr lang="fr-FR" dirty="0"/>
              <a:t>(PAIC) </a:t>
            </a:r>
            <a:r>
              <a:rPr lang="fr-FR" dirty="0" smtClean="0"/>
              <a:t>est </a:t>
            </a:r>
            <a:r>
              <a:rPr lang="fr-FR" dirty="0"/>
              <a:t>de </a:t>
            </a:r>
            <a:r>
              <a:rPr lang="fr-FR" b="1" dirty="0"/>
              <a:t>promouvoir</a:t>
            </a:r>
            <a:r>
              <a:rPr lang="fr-FR" dirty="0"/>
              <a:t>, de </a:t>
            </a:r>
            <a:r>
              <a:rPr lang="fr-FR" b="1" dirty="0"/>
              <a:t>faciliter</a:t>
            </a:r>
            <a:r>
              <a:rPr lang="fr-FR" dirty="0"/>
              <a:t> et de </a:t>
            </a:r>
            <a:r>
              <a:rPr lang="fr-FR" b="1" dirty="0"/>
              <a:t>protéger les investissements</a:t>
            </a:r>
            <a:r>
              <a:rPr lang="fr-FR" dirty="0"/>
              <a:t> qui favorisent le développement durable de chaque Etat membre, et en particulier celui dans lequel </a:t>
            </a:r>
            <a:r>
              <a:rPr lang="fr-FR" dirty="0" smtClean="0"/>
              <a:t>l’investissement </a:t>
            </a:r>
            <a:r>
              <a:rPr lang="fr-FR" dirty="0"/>
              <a:t>se </a:t>
            </a:r>
            <a:r>
              <a:rPr lang="fr-FR" dirty="0" smtClean="0"/>
              <a:t>situe. </a:t>
            </a:r>
            <a:r>
              <a:rPr lang="fr-FR" b="1" dirty="0" smtClean="0">
                <a:solidFill>
                  <a:srgbClr val="FF0000"/>
                </a:solidFill>
              </a:rPr>
              <a:t>(Article </a:t>
            </a:r>
            <a:r>
              <a:rPr lang="fr-FR" b="1" dirty="0">
                <a:solidFill>
                  <a:srgbClr val="FF0000"/>
                </a:solidFill>
              </a:rPr>
              <a:t>2)</a:t>
            </a:r>
            <a:endParaRPr lang="en-US" dirty="0"/>
          </a:p>
        </p:txBody>
      </p:sp>
      <p:sp>
        <p:nvSpPr>
          <p:cNvPr id="4" name="Slide Number Placeholder 3"/>
          <p:cNvSpPr>
            <a:spLocks noGrp="1"/>
          </p:cNvSpPr>
          <p:nvPr>
            <p:ph type="sldNum" sz="quarter" idx="12"/>
          </p:nvPr>
        </p:nvSpPr>
        <p:spPr/>
        <p:txBody>
          <a:bodyPr/>
          <a:lstStyle/>
          <a:p>
            <a:fld id="{515FC477-0A05-4F3E-8EE9-E015C9089D56}" type="slidenum">
              <a:rPr lang="en-US" smtClean="0"/>
              <a:t>7</a:t>
            </a:fld>
            <a:endParaRPr lang="en-US"/>
          </a:p>
        </p:txBody>
      </p:sp>
    </p:spTree>
    <p:extLst>
      <p:ext uri="{BB962C8B-B14F-4D97-AF65-F5344CB8AC3E}">
        <p14:creationId xmlns:p14="http://schemas.microsoft.com/office/powerpoint/2010/main" val="114347388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b="1" dirty="0">
                <a:solidFill>
                  <a:srgbClr val="FF0000"/>
                </a:solidFill>
              </a:rPr>
              <a:t>B.	Les principales articulations du </a:t>
            </a:r>
            <a:r>
              <a:rPr lang="fr-FR" b="1" dirty="0" smtClean="0">
                <a:solidFill>
                  <a:srgbClr val="FF0000"/>
                </a:solidFill>
              </a:rPr>
              <a:t>Code</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lgn="just"/>
            <a:r>
              <a:rPr lang="fr-FR" dirty="0" smtClean="0"/>
              <a:t>Préambule ,7 </a:t>
            </a:r>
            <a:r>
              <a:rPr lang="fr-FR" dirty="0" smtClean="0"/>
              <a:t>Chapitres et 53 Articles </a:t>
            </a:r>
            <a:endParaRPr lang="en-US" dirty="0"/>
          </a:p>
          <a:p>
            <a:pPr algn="just"/>
            <a:r>
              <a:rPr lang="fr-FR" dirty="0"/>
              <a:t>CHAPITRE </a:t>
            </a:r>
            <a:r>
              <a:rPr lang="fr-FR" dirty="0" smtClean="0"/>
              <a:t>1: DISPOSITIONS GENERALES</a:t>
            </a:r>
          </a:p>
          <a:p>
            <a:pPr algn="just"/>
            <a:r>
              <a:rPr lang="fr-FR" dirty="0"/>
              <a:t>CHAPITRE </a:t>
            </a:r>
            <a:r>
              <a:rPr lang="fr-FR" dirty="0" smtClean="0"/>
              <a:t>2: NORMES </a:t>
            </a:r>
            <a:r>
              <a:rPr lang="fr-FR" dirty="0"/>
              <a:t>DE TRAITEMENT DES </a:t>
            </a:r>
            <a:r>
              <a:rPr lang="fr-FR" dirty="0" smtClean="0"/>
              <a:t>INVESTISSEURS ET </a:t>
            </a:r>
            <a:r>
              <a:rPr lang="fr-FR" dirty="0"/>
              <a:t>DES </a:t>
            </a:r>
            <a:r>
              <a:rPr lang="fr-FR" dirty="0" smtClean="0"/>
              <a:t>INVESTISSEMENTS</a:t>
            </a:r>
          </a:p>
          <a:p>
            <a:pPr algn="just"/>
            <a:r>
              <a:rPr lang="fr-FR" dirty="0"/>
              <a:t>CHAPITRE </a:t>
            </a:r>
            <a:r>
              <a:rPr lang="fr-FR" dirty="0" smtClean="0"/>
              <a:t>3: QUESTIONS </a:t>
            </a:r>
            <a:r>
              <a:rPr lang="fr-FR" dirty="0"/>
              <a:t>LIEES AU </a:t>
            </a:r>
            <a:r>
              <a:rPr lang="fr-FR" dirty="0" smtClean="0"/>
              <a:t>DEVELOPPEMENT</a:t>
            </a:r>
          </a:p>
          <a:p>
            <a:pPr algn="just"/>
            <a:r>
              <a:rPr lang="fr-FR" dirty="0"/>
              <a:t>CHAPITRE </a:t>
            </a:r>
            <a:r>
              <a:rPr lang="fr-FR" dirty="0" smtClean="0"/>
              <a:t>4: OBLIGATIONS </a:t>
            </a:r>
            <a:r>
              <a:rPr lang="fr-FR" dirty="0"/>
              <a:t>DES INVESTISSEURS</a:t>
            </a:r>
            <a:endParaRPr lang="en-US" dirty="0"/>
          </a:p>
          <a:p>
            <a:pPr algn="just"/>
            <a:r>
              <a:rPr lang="fr-FR" dirty="0" smtClean="0"/>
              <a:t>CHAPITRE 5: QUESTIONS </a:t>
            </a:r>
            <a:r>
              <a:rPr lang="fr-FR" dirty="0"/>
              <a:t>LIEES AUX </a:t>
            </a:r>
            <a:r>
              <a:rPr lang="fr-FR" dirty="0" smtClean="0"/>
              <a:t>INVESTISSEMENTS</a:t>
            </a:r>
          </a:p>
          <a:p>
            <a:pPr algn="just"/>
            <a:r>
              <a:rPr lang="fr-FR" dirty="0"/>
              <a:t>CHAPITRE </a:t>
            </a:r>
            <a:r>
              <a:rPr lang="fr-FR" dirty="0" smtClean="0"/>
              <a:t>6: REGLEMENT </a:t>
            </a:r>
            <a:r>
              <a:rPr lang="fr-FR" dirty="0"/>
              <a:t>DE </a:t>
            </a:r>
            <a:r>
              <a:rPr lang="fr-FR" dirty="0" smtClean="0"/>
              <a:t>DIFFERENDS</a:t>
            </a:r>
          </a:p>
          <a:p>
            <a:pPr algn="just"/>
            <a:r>
              <a:rPr lang="fr-FR" dirty="0"/>
              <a:t>CHAPITRE </a:t>
            </a:r>
            <a:r>
              <a:rPr lang="fr-FR" dirty="0" smtClean="0"/>
              <a:t>7: QUESTIONS </a:t>
            </a:r>
            <a:r>
              <a:rPr lang="fr-FR" dirty="0"/>
              <a:t>DE PROCEDURE ET DISPOSITIFS INSTITUTIONNELS </a:t>
            </a:r>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p:txBody>
      </p:sp>
      <p:sp>
        <p:nvSpPr>
          <p:cNvPr id="4" name="Slide Number Placeholder 3"/>
          <p:cNvSpPr>
            <a:spLocks noGrp="1"/>
          </p:cNvSpPr>
          <p:nvPr>
            <p:ph type="sldNum" sz="quarter" idx="12"/>
          </p:nvPr>
        </p:nvSpPr>
        <p:spPr/>
        <p:txBody>
          <a:bodyPr/>
          <a:lstStyle/>
          <a:p>
            <a:fld id="{515FC477-0A05-4F3E-8EE9-E015C9089D56}" type="slidenum">
              <a:rPr lang="en-US" smtClean="0"/>
              <a:t>8</a:t>
            </a:fld>
            <a:endParaRPr lang="en-US"/>
          </a:p>
        </p:txBody>
      </p:sp>
    </p:spTree>
    <p:extLst>
      <p:ext uri="{BB962C8B-B14F-4D97-AF65-F5344CB8AC3E}">
        <p14:creationId xmlns:p14="http://schemas.microsoft.com/office/powerpoint/2010/main" val="380195677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b="1" dirty="0">
                <a:solidFill>
                  <a:srgbClr val="FF0000"/>
                </a:solidFill>
              </a:rPr>
              <a:t>C.	Les avantages du </a:t>
            </a:r>
            <a:r>
              <a:rPr lang="fr-FR" b="1" dirty="0" smtClean="0">
                <a:solidFill>
                  <a:srgbClr val="FF0000"/>
                </a:solidFill>
              </a:rPr>
              <a:t>Code</a:t>
            </a:r>
            <a:endParaRPr lang="en-US" dirty="0">
              <a:solidFill>
                <a:srgbClr val="FF0000"/>
              </a:solidFill>
            </a:endParaRPr>
          </a:p>
        </p:txBody>
      </p:sp>
      <p:sp>
        <p:nvSpPr>
          <p:cNvPr id="3" name="Content Placeholder 2"/>
          <p:cNvSpPr>
            <a:spLocks noGrp="1"/>
          </p:cNvSpPr>
          <p:nvPr>
            <p:ph idx="1"/>
          </p:nvPr>
        </p:nvSpPr>
        <p:spPr>
          <a:xfrm>
            <a:off x="457200" y="1600200"/>
            <a:ext cx="8229600" cy="4297363"/>
          </a:xfrm>
        </p:spPr>
        <p:txBody>
          <a:bodyPr>
            <a:noAutofit/>
          </a:bodyPr>
          <a:lstStyle/>
          <a:p>
            <a:pPr marL="0" indent="0" algn="just">
              <a:buNone/>
            </a:pPr>
            <a:r>
              <a:rPr lang="fr-FR" sz="2400" dirty="0"/>
              <a:t>Le </a:t>
            </a:r>
            <a:r>
              <a:rPr lang="fr-FR" sz="2400" dirty="0" smtClean="0"/>
              <a:t>Code:</a:t>
            </a:r>
          </a:p>
          <a:p>
            <a:pPr marL="738188" algn="just"/>
            <a:r>
              <a:rPr lang="fr-FR" sz="2400" dirty="0"/>
              <a:t>S</a:t>
            </a:r>
            <a:r>
              <a:rPr lang="fr-FR" sz="2400" dirty="0" smtClean="0"/>
              <a:t>’inspire des meilleures pratiques au niveau international en matière d’investissement</a:t>
            </a:r>
          </a:p>
          <a:p>
            <a:pPr marL="738188" algn="just"/>
            <a:r>
              <a:rPr lang="fr-FR" sz="2400" dirty="0" smtClean="0"/>
              <a:t>Favorise </a:t>
            </a:r>
            <a:r>
              <a:rPr lang="fr-FR" sz="2400" dirty="0"/>
              <a:t>le développement durable de chaque Etat membre, et en particulier celui dans lequel </a:t>
            </a:r>
            <a:r>
              <a:rPr lang="fr-FR" sz="2400" dirty="0" smtClean="0"/>
              <a:t>l’investissement </a:t>
            </a:r>
            <a:r>
              <a:rPr lang="fr-FR" sz="2400" dirty="0"/>
              <a:t>se </a:t>
            </a:r>
            <a:r>
              <a:rPr lang="fr-FR" sz="2400" dirty="0" smtClean="0"/>
              <a:t>situe </a:t>
            </a:r>
          </a:p>
          <a:p>
            <a:pPr marL="738188" algn="just"/>
            <a:r>
              <a:rPr lang="fr-FR" sz="2400" dirty="0" smtClean="0"/>
              <a:t>Crée un équilibre entre les obligations et droits des investisseurs</a:t>
            </a:r>
          </a:p>
          <a:p>
            <a:pPr marL="738188" algn="just"/>
            <a:r>
              <a:rPr lang="fr-FR" sz="2400" dirty="0" smtClean="0"/>
              <a:t>Soutien, facilite et protège </a:t>
            </a:r>
            <a:r>
              <a:rPr lang="fr-FR" sz="2400" dirty="0"/>
              <a:t>l</a:t>
            </a:r>
            <a:r>
              <a:rPr lang="fr-FR" sz="2400" dirty="0" smtClean="0"/>
              <a:t>es investissements </a:t>
            </a:r>
            <a:endParaRPr lang="en-US" sz="2400" dirty="0"/>
          </a:p>
        </p:txBody>
      </p:sp>
      <p:sp>
        <p:nvSpPr>
          <p:cNvPr id="4" name="Slide Number Placeholder 3"/>
          <p:cNvSpPr>
            <a:spLocks noGrp="1"/>
          </p:cNvSpPr>
          <p:nvPr>
            <p:ph type="sldNum" sz="quarter" idx="12"/>
          </p:nvPr>
        </p:nvSpPr>
        <p:spPr/>
        <p:txBody>
          <a:bodyPr/>
          <a:lstStyle/>
          <a:p>
            <a:fld id="{515FC477-0A05-4F3E-8EE9-E015C9089D56}" type="slidenum">
              <a:rPr lang="en-US" smtClean="0"/>
              <a:t>9</a:t>
            </a:fld>
            <a:endParaRPr lang="en-US"/>
          </a:p>
        </p:txBody>
      </p:sp>
    </p:spTree>
    <p:extLst>
      <p:ext uri="{BB962C8B-B14F-4D97-AF65-F5344CB8AC3E}">
        <p14:creationId xmlns:p14="http://schemas.microsoft.com/office/powerpoint/2010/main" val="249925199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6QLnjpDmemWvdkPv8CNhLB"/>
</p:tagLst>
</file>

<file path=ppt/tags/tag2.xml><?xml version="1.0" encoding="utf-8"?>
<p:tagLst xmlns:a="http://schemas.openxmlformats.org/drawingml/2006/main" xmlns:r="http://schemas.openxmlformats.org/officeDocument/2006/relationships" xmlns:p="http://schemas.openxmlformats.org/presentationml/2006/main">
  <p:tag name="DVSHAPEID" val="K4nqtrpMJHznzW6iQWuGbY"/>
</p:tagLst>
</file>

<file path=ppt/theme/theme1.xml><?xml version="1.0" encoding="utf-8"?>
<a:theme xmlns:a="http://schemas.openxmlformats.org/drawingml/2006/main" name="Project Status Repor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3501ADB-0687-4C08-ACC7-50606E2335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Project Status Report</Template>
  <TotalTime>0</TotalTime>
  <Words>927</Words>
  <Application>Microsoft Office PowerPoint</Application>
  <PresentationFormat>On-screen Show (4:3)</PresentationFormat>
  <Paragraphs>103</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SimSun-ExtB</vt:lpstr>
      <vt:lpstr>Arial</vt:lpstr>
      <vt:lpstr>Calibri</vt:lpstr>
      <vt:lpstr>Courier New</vt:lpstr>
      <vt:lpstr>Georgia</vt:lpstr>
      <vt:lpstr>Wingdings</vt:lpstr>
      <vt:lpstr>Project Status Report</vt:lpstr>
      <vt:lpstr>Code Panafricain d’investissement (PAIC)</vt:lpstr>
      <vt:lpstr>Plan</vt:lpstr>
      <vt:lpstr>GENÈSE DU PAIC</vt:lpstr>
      <vt:lpstr>Les actions entreprises par la CUA</vt:lpstr>
      <vt:lpstr>Consultations régionales et Continentales</vt:lpstr>
      <vt:lpstr>PowerPoint Presentation</vt:lpstr>
      <vt:lpstr>A. Objectif du PAIC </vt:lpstr>
      <vt:lpstr>B. Les principales articulations du Code</vt:lpstr>
      <vt:lpstr>C. Les avantages du Code</vt:lpstr>
      <vt:lpstr>D. Points de divergence </vt:lpstr>
      <vt:lpstr>Recommandations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2016-03-28T13:07:03Z</dcterms:created>
  <dcterms:modified xsi:type="dcterms:W3CDTF">2016-04-01T16:36:03Z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TC016745569991</vt:lpwstr>
  </property>
</Properties>
</file>