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721" r:id="rId2"/>
    <p:sldMasterId id="2147483733" r:id="rId3"/>
    <p:sldMasterId id="2147483745" r:id="rId4"/>
    <p:sldMasterId id="2147483757" r:id="rId5"/>
    <p:sldMasterId id="2147483769" r:id="rId6"/>
    <p:sldMasterId id="2147483781" r:id="rId7"/>
    <p:sldMasterId id="2147483793" r:id="rId8"/>
    <p:sldMasterId id="2147483817" r:id="rId9"/>
    <p:sldMasterId id="2147483829" r:id="rId10"/>
    <p:sldMasterId id="2147483841" r:id="rId11"/>
    <p:sldMasterId id="2147483853" r:id="rId12"/>
    <p:sldMasterId id="2147483865" r:id="rId13"/>
    <p:sldMasterId id="2147483877" r:id="rId14"/>
    <p:sldMasterId id="2147483889" r:id="rId15"/>
    <p:sldMasterId id="2147483901" r:id="rId16"/>
    <p:sldMasterId id="2147483913" r:id="rId17"/>
    <p:sldMasterId id="2147483925" r:id="rId18"/>
    <p:sldMasterId id="2147483937" r:id="rId19"/>
    <p:sldMasterId id="2147483949" r:id="rId20"/>
  </p:sldMasterIdLst>
  <p:notesMasterIdLst>
    <p:notesMasterId r:id="rId43"/>
  </p:notesMasterIdLst>
  <p:sldIdLst>
    <p:sldId id="258" r:id="rId21"/>
    <p:sldId id="519" r:id="rId22"/>
    <p:sldId id="520" r:id="rId23"/>
    <p:sldId id="521" r:id="rId24"/>
    <p:sldId id="522" r:id="rId25"/>
    <p:sldId id="523" r:id="rId26"/>
    <p:sldId id="524" r:id="rId27"/>
    <p:sldId id="525" r:id="rId28"/>
    <p:sldId id="526" r:id="rId29"/>
    <p:sldId id="527" r:id="rId30"/>
    <p:sldId id="528" r:id="rId31"/>
    <p:sldId id="529" r:id="rId32"/>
    <p:sldId id="530" r:id="rId33"/>
    <p:sldId id="531" r:id="rId34"/>
    <p:sldId id="532" r:id="rId35"/>
    <p:sldId id="533" r:id="rId36"/>
    <p:sldId id="534" r:id="rId37"/>
    <p:sldId id="535" r:id="rId38"/>
    <p:sldId id="536" r:id="rId39"/>
    <p:sldId id="537" r:id="rId40"/>
    <p:sldId id="538" r:id="rId41"/>
    <p:sldId id="539" r:id="rId4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75" autoAdjust="0"/>
  </p:normalViewPr>
  <p:slideViewPr>
    <p:cSldViewPr snapToGrid="0" snapToObjects="1">
      <p:cViewPr varScale="1">
        <p:scale>
          <a:sx n="111" d="100"/>
          <a:sy n="111" d="100"/>
        </p:scale>
        <p:origin x="15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0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B2968-AF50-4779-A8F9-C452E71A6D55}" type="datetimeFigureOut">
              <a:rPr lang="en-US" smtClean="0"/>
              <a:t>4/2/2016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8D053-2E03-4458-BB66-52EB7FE50212}" type="slidenum">
              <a:rPr lang="en-US" smtClean="0"/>
              <a:t>‹#›</a:t>
            </a:fld>
            <a:endParaRPr lang="en-US"/>
          </a:p>
        </p:txBody>
      </p:sp>
    </p:spTree>
    <p:extLst>
      <p:ext uri="{BB962C8B-B14F-4D97-AF65-F5344CB8AC3E}">
        <p14:creationId xmlns:p14="http://schemas.microsoft.com/office/powerpoint/2010/main" val="1063474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t>02/04/2016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t>‹#›</a:t>
            </a:fld>
            <a:endParaRPr lang="fr-FR"/>
          </a:p>
        </p:txBody>
      </p:sp>
    </p:spTree>
    <p:extLst>
      <p:ext uri="{BB962C8B-B14F-4D97-AF65-F5344CB8AC3E}">
        <p14:creationId xmlns:p14="http://schemas.microsoft.com/office/powerpoint/2010/main" val="316230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t>02/04/2016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t>‹#›</a:t>
            </a:fld>
            <a:endParaRPr lang="fr-FR"/>
          </a:p>
        </p:txBody>
      </p:sp>
    </p:spTree>
    <p:extLst>
      <p:ext uri="{BB962C8B-B14F-4D97-AF65-F5344CB8AC3E}">
        <p14:creationId xmlns:p14="http://schemas.microsoft.com/office/powerpoint/2010/main" val="1029896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507573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091161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353471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723700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438029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473042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36322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196639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518437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6005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t>02/04/2016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t>‹#›</a:t>
            </a:fld>
            <a:endParaRPr lang="fr-FR"/>
          </a:p>
        </p:txBody>
      </p:sp>
    </p:spTree>
    <p:extLst>
      <p:ext uri="{BB962C8B-B14F-4D97-AF65-F5344CB8AC3E}">
        <p14:creationId xmlns:p14="http://schemas.microsoft.com/office/powerpoint/2010/main" val="14811535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272168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843663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866650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424038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71258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794327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5395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416742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038415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23020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044906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597093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568409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55842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339604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722830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042909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484122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101517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332549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31339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844755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012193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527397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161448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C7EA5A3-5111-4D02-BE8D-F4AB95782BAB}" type="datetime1">
              <a:rPr lang="fr-FR" smtClean="0">
                <a:solidFill>
                  <a:prstClr val="black">
                    <a:tint val="75000"/>
                  </a:prstClr>
                </a:solidFill>
              </a:rPr>
              <a:pPr/>
              <a:t>02/04/2016</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4947717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28FE86-8DAE-4310-908E-1E253EBA0100}" type="datetime1">
              <a:rPr lang="fr-FR" smtClean="0">
                <a:solidFill>
                  <a:prstClr val="black">
                    <a:tint val="75000"/>
                  </a:prstClr>
                </a:solidFill>
              </a:rPr>
              <a:pPr/>
              <a:t>02/04/2016</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3421719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8656135-9374-45C2-AE24-2EE7A71A9D27}" type="datetime1">
              <a:rPr lang="fr-FR" smtClean="0">
                <a:solidFill>
                  <a:prstClr val="black">
                    <a:tint val="75000"/>
                  </a:prstClr>
                </a:solidFill>
              </a:rPr>
              <a:pPr/>
              <a:t>02/04/2016</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1915914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C753C4D-20D7-41A0-A8E7-A5164C93F016}" type="datetime1">
              <a:rPr lang="fr-FR" smtClean="0">
                <a:solidFill>
                  <a:prstClr val="black">
                    <a:tint val="75000"/>
                  </a:prstClr>
                </a:solidFill>
              </a:rPr>
              <a:pPr/>
              <a:t>02/04/2016</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6253307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7237374-B695-4033-889E-62147ADC4398}" type="datetime1">
              <a:rPr lang="fr-FR" smtClean="0">
                <a:solidFill>
                  <a:prstClr val="black">
                    <a:tint val="75000"/>
                  </a:prstClr>
                </a:solidFill>
              </a:rPr>
              <a:pPr/>
              <a:t>02/04/2016</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2224904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8EA0D6D8-5906-4098-8FC3-2298684F82A4}" type="datetime1">
              <a:rPr lang="fr-FR" smtClean="0">
                <a:solidFill>
                  <a:prstClr val="black">
                    <a:tint val="75000"/>
                  </a:prstClr>
                </a:solidFill>
              </a:rPr>
              <a:pPr/>
              <a:t>02/04/2016</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6129521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4EF62A9-7D57-451F-9366-82C1E613E50C}" type="datetime1">
              <a:rPr lang="fr-FR" smtClean="0">
                <a:solidFill>
                  <a:prstClr val="black">
                    <a:tint val="75000"/>
                  </a:prstClr>
                </a:solidFill>
              </a:rPr>
              <a:pPr/>
              <a:t>02/04/2016</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5059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365884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C275DB4-5D31-44A1-9DDD-B01DB241B956}" type="datetime1">
              <a:rPr lang="fr-FR" smtClean="0">
                <a:solidFill>
                  <a:prstClr val="black">
                    <a:tint val="75000"/>
                  </a:prstClr>
                </a:solidFill>
              </a:rPr>
              <a:pPr/>
              <a:t>02/04/2016</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8496876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F2DA0C2-5E21-4E42-8D5C-E7FEA289FC19}" type="datetime1">
              <a:rPr lang="fr-FR" smtClean="0">
                <a:solidFill>
                  <a:prstClr val="black">
                    <a:tint val="75000"/>
                  </a:prstClr>
                </a:solidFill>
              </a:rPr>
              <a:pPr/>
              <a:t>02/04/2016</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40497723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2805C3-C9EA-4358-93BA-53E9A23C0E3B}" type="datetime1">
              <a:rPr lang="fr-FR" smtClean="0">
                <a:solidFill>
                  <a:prstClr val="black">
                    <a:tint val="75000"/>
                  </a:prstClr>
                </a:solidFill>
              </a:rPr>
              <a:pPr/>
              <a:t>02/04/2016</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4937267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1F4349-573E-4818-8656-95053F8EEC76}" type="datetime1">
              <a:rPr lang="fr-FR" smtClean="0">
                <a:solidFill>
                  <a:prstClr val="black">
                    <a:tint val="75000"/>
                  </a:prstClr>
                </a:solidFill>
              </a:rPr>
              <a:pPr/>
              <a:t>02/04/2016</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4474287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9D70D549-BD71-43DB-9F7B-DE9FDE2BDD52}" type="datetimeFigureOut">
              <a:rPr lang="fr-FR"/>
              <a:pPr/>
              <a:t>02/04/2016</a:t>
            </a:fld>
            <a:endParaRPr lang="fr-FR"/>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30CD46BD-5DC1-48D4-AC7D-AA1B21755CEC}" type="slidenum">
              <a:rPr lang="fr-FR"/>
              <a:pPr/>
              <a:t>‹#›</a:t>
            </a:fld>
            <a:endParaRPr lang="fr-FR"/>
          </a:p>
        </p:txBody>
      </p:sp>
    </p:spTree>
    <p:extLst>
      <p:ext uri="{BB962C8B-B14F-4D97-AF65-F5344CB8AC3E}">
        <p14:creationId xmlns:p14="http://schemas.microsoft.com/office/powerpoint/2010/main" val="531964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381AFF69-1213-41A8-8D50-E6135BEE5E72}" type="datetimeFigureOut">
              <a:rPr lang="fr-FR"/>
              <a:pPr/>
              <a:t>02/04/2016</a:t>
            </a:fld>
            <a:endParaRPr lang="fr-FR"/>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0398DB27-CB62-47B2-9753-8C50AC69217E}" type="slidenum">
              <a:rPr lang="fr-FR"/>
              <a:pPr/>
              <a:t>‹#›</a:t>
            </a:fld>
            <a:endParaRPr lang="fr-FR"/>
          </a:p>
        </p:txBody>
      </p:sp>
    </p:spTree>
    <p:extLst>
      <p:ext uri="{BB962C8B-B14F-4D97-AF65-F5344CB8AC3E}">
        <p14:creationId xmlns:p14="http://schemas.microsoft.com/office/powerpoint/2010/main" val="8638358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1382D926-41EF-47C2-82F0-923E61E1EFA4}" type="datetimeFigureOut">
              <a:rPr lang="fr-FR"/>
              <a:pPr/>
              <a:t>02/04/2016</a:t>
            </a:fld>
            <a:endParaRPr lang="fr-FR"/>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2E0F9D60-8F2C-4F07-8126-05D8666923AA}" type="slidenum">
              <a:rPr lang="fr-FR"/>
              <a:pPr/>
              <a:t>‹#›</a:t>
            </a:fld>
            <a:endParaRPr lang="fr-FR"/>
          </a:p>
        </p:txBody>
      </p:sp>
    </p:spTree>
    <p:extLst>
      <p:ext uri="{BB962C8B-B14F-4D97-AF65-F5344CB8AC3E}">
        <p14:creationId xmlns:p14="http://schemas.microsoft.com/office/powerpoint/2010/main" val="37465289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14358BA8-0005-438C-BD35-C0E0A06BCF28}" type="datetimeFigureOut">
              <a:rPr lang="fr-FR"/>
              <a:pPr/>
              <a:t>02/04/2016</a:t>
            </a:fld>
            <a:endParaRPr lang="fr-FR"/>
          </a:p>
        </p:txBody>
      </p:sp>
      <p:sp>
        <p:nvSpPr>
          <p:cNvPr id="6" name="Espace réservé du pied de page 4"/>
          <p:cNvSpPr>
            <a:spLocks noGrp="1"/>
          </p:cNvSpPr>
          <p:nvPr>
            <p:ph type="ftr" sz="quarter" idx="11"/>
          </p:nvPr>
        </p:nvSpPr>
        <p:spPr/>
        <p:txBody>
          <a:bodyPr/>
          <a:lstStyle>
            <a:lvl1pPr>
              <a:defRPr/>
            </a:lvl1pPr>
          </a:lstStyle>
          <a:p>
            <a:endParaRPr lang="en-US"/>
          </a:p>
        </p:txBody>
      </p:sp>
      <p:sp>
        <p:nvSpPr>
          <p:cNvPr id="7" name="Espace réservé du numéro de diapositive 5"/>
          <p:cNvSpPr>
            <a:spLocks noGrp="1"/>
          </p:cNvSpPr>
          <p:nvPr>
            <p:ph type="sldNum" sz="quarter" idx="12"/>
          </p:nvPr>
        </p:nvSpPr>
        <p:spPr/>
        <p:txBody>
          <a:bodyPr/>
          <a:lstStyle>
            <a:lvl1pPr>
              <a:defRPr/>
            </a:lvl1pPr>
          </a:lstStyle>
          <a:p>
            <a:fld id="{4AC81694-9C26-4D36-906C-8F8B3C4E1693}" type="slidenum">
              <a:rPr lang="fr-FR"/>
              <a:pPr/>
              <a:t>‹#›</a:t>
            </a:fld>
            <a:endParaRPr lang="fr-FR"/>
          </a:p>
        </p:txBody>
      </p:sp>
    </p:spTree>
    <p:extLst>
      <p:ext uri="{BB962C8B-B14F-4D97-AF65-F5344CB8AC3E}">
        <p14:creationId xmlns:p14="http://schemas.microsoft.com/office/powerpoint/2010/main" val="196649700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3BD6B2D7-26FB-4EF5-A83C-4EFB2FF05D2A}" type="datetimeFigureOut">
              <a:rPr lang="fr-FR"/>
              <a:pPr/>
              <a:t>02/04/2016</a:t>
            </a:fld>
            <a:endParaRPr lang="fr-FR"/>
          </a:p>
        </p:txBody>
      </p:sp>
      <p:sp>
        <p:nvSpPr>
          <p:cNvPr id="8" name="Espace réservé du pied de page 4"/>
          <p:cNvSpPr>
            <a:spLocks noGrp="1"/>
          </p:cNvSpPr>
          <p:nvPr>
            <p:ph type="ftr" sz="quarter" idx="11"/>
          </p:nvPr>
        </p:nvSpPr>
        <p:spPr/>
        <p:txBody>
          <a:bodyPr/>
          <a:lstStyle>
            <a:lvl1pPr>
              <a:defRPr/>
            </a:lvl1pPr>
          </a:lstStyle>
          <a:p>
            <a:endParaRPr lang="en-US"/>
          </a:p>
        </p:txBody>
      </p:sp>
      <p:sp>
        <p:nvSpPr>
          <p:cNvPr id="9" name="Espace réservé du numéro de diapositive 5"/>
          <p:cNvSpPr>
            <a:spLocks noGrp="1"/>
          </p:cNvSpPr>
          <p:nvPr>
            <p:ph type="sldNum" sz="quarter" idx="12"/>
          </p:nvPr>
        </p:nvSpPr>
        <p:spPr/>
        <p:txBody>
          <a:bodyPr/>
          <a:lstStyle>
            <a:lvl1pPr>
              <a:defRPr/>
            </a:lvl1pPr>
          </a:lstStyle>
          <a:p>
            <a:fld id="{D2027358-1A14-438D-9BA3-2A5158E5C461}" type="slidenum">
              <a:rPr lang="fr-FR"/>
              <a:pPr/>
              <a:t>‹#›</a:t>
            </a:fld>
            <a:endParaRPr lang="fr-FR"/>
          </a:p>
        </p:txBody>
      </p:sp>
    </p:spTree>
    <p:extLst>
      <p:ext uri="{BB962C8B-B14F-4D97-AF65-F5344CB8AC3E}">
        <p14:creationId xmlns:p14="http://schemas.microsoft.com/office/powerpoint/2010/main" val="25956211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fld id="{55F88364-0FBB-43DF-8CA6-849483619E47}" type="datetimeFigureOut">
              <a:rPr lang="fr-FR"/>
              <a:pPr/>
              <a:t>02/04/2016</a:t>
            </a:fld>
            <a:endParaRPr lang="fr-FR"/>
          </a:p>
        </p:txBody>
      </p:sp>
      <p:sp>
        <p:nvSpPr>
          <p:cNvPr id="4" name="Espace réservé du pied de page 4"/>
          <p:cNvSpPr>
            <a:spLocks noGrp="1"/>
          </p:cNvSpPr>
          <p:nvPr>
            <p:ph type="ftr" sz="quarter" idx="11"/>
          </p:nvPr>
        </p:nvSpPr>
        <p:spPr/>
        <p:txBody>
          <a:bodyPr/>
          <a:lstStyle>
            <a:lvl1pPr>
              <a:defRPr/>
            </a:lvl1pPr>
          </a:lstStyle>
          <a:p>
            <a:endParaRPr lang="en-US"/>
          </a:p>
        </p:txBody>
      </p:sp>
      <p:sp>
        <p:nvSpPr>
          <p:cNvPr id="5" name="Espace réservé du numéro de diapositive 5"/>
          <p:cNvSpPr>
            <a:spLocks noGrp="1"/>
          </p:cNvSpPr>
          <p:nvPr>
            <p:ph type="sldNum" sz="quarter" idx="12"/>
          </p:nvPr>
        </p:nvSpPr>
        <p:spPr/>
        <p:txBody>
          <a:bodyPr/>
          <a:lstStyle>
            <a:lvl1pPr>
              <a:defRPr/>
            </a:lvl1pPr>
          </a:lstStyle>
          <a:p>
            <a:fld id="{E7A476AC-5573-428E-A2F9-E593AAB036DA}" type="slidenum">
              <a:rPr lang="fr-FR"/>
              <a:pPr/>
              <a:t>‹#›</a:t>
            </a:fld>
            <a:endParaRPr lang="fr-FR"/>
          </a:p>
        </p:txBody>
      </p:sp>
    </p:spTree>
    <p:extLst>
      <p:ext uri="{BB962C8B-B14F-4D97-AF65-F5344CB8AC3E}">
        <p14:creationId xmlns:p14="http://schemas.microsoft.com/office/powerpoint/2010/main" val="3037504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5951891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3DAE17EA-708E-4FAA-92B4-8C2391F070E9}" type="datetimeFigureOut">
              <a:rPr lang="fr-FR"/>
              <a:pPr/>
              <a:t>02/04/2016</a:t>
            </a:fld>
            <a:endParaRPr lang="fr-FR"/>
          </a:p>
        </p:txBody>
      </p:sp>
      <p:sp>
        <p:nvSpPr>
          <p:cNvPr id="3" name="Espace réservé du pied de page 4"/>
          <p:cNvSpPr>
            <a:spLocks noGrp="1"/>
          </p:cNvSpPr>
          <p:nvPr>
            <p:ph type="ftr" sz="quarter" idx="11"/>
          </p:nvPr>
        </p:nvSpPr>
        <p:spPr/>
        <p:txBody>
          <a:bodyPr/>
          <a:lstStyle>
            <a:lvl1pPr>
              <a:defRPr/>
            </a:lvl1pPr>
          </a:lstStyle>
          <a:p>
            <a:endParaRPr lang="en-US"/>
          </a:p>
        </p:txBody>
      </p:sp>
      <p:sp>
        <p:nvSpPr>
          <p:cNvPr id="4" name="Espace réservé du numéro de diapositive 5"/>
          <p:cNvSpPr>
            <a:spLocks noGrp="1"/>
          </p:cNvSpPr>
          <p:nvPr>
            <p:ph type="sldNum" sz="quarter" idx="12"/>
          </p:nvPr>
        </p:nvSpPr>
        <p:spPr/>
        <p:txBody>
          <a:bodyPr/>
          <a:lstStyle>
            <a:lvl1pPr>
              <a:defRPr/>
            </a:lvl1pPr>
          </a:lstStyle>
          <a:p>
            <a:fld id="{C26BFC28-E7A0-4AB0-B767-2CE875D160B9}" type="slidenum">
              <a:rPr lang="fr-FR"/>
              <a:pPr/>
              <a:t>‹#›</a:t>
            </a:fld>
            <a:endParaRPr lang="fr-FR"/>
          </a:p>
        </p:txBody>
      </p:sp>
    </p:spTree>
    <p:extLst>
      <p:ext uri="{BB962C8B-B14F-4D97-AF65-F5344CB8AC3E}">
        <p14:creationId xmlns:p14="http://schemas.microsoft.com/office/powerpoint/2010/main" val="17081704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0F1327CD-54FE-48C4-939B-8FCF80ADA090}" type="datetimeFigureOut">
              <a:rPr lang="fr-FR"/>
              <a:pPr/>
              <a:t>02/04/2016</a:t>
            </a:fld>
            <a:endParaRPr lang="fr-FR"/>
          </a:p>
        </p:txBody>
      </p:sp>
      <p:sp>
        <p:nvSpPr>
          <p:cNvPr id="6" name="Espace réservé du pied de page 4"/>
          <p:cNvSpPr>
            <a:spLocks noGrp="1"/>
          </p:cNvSpPr>
          <p:nvPr>
            <p:ph type="ftr" sz="quarter" idx="11"/>
          </p:nvPr>
        </p:nvSpPr>
        <p:spPr/>
        <p:txBody>
          <a:bodyPr/>
          <a:lstStyle>
            <a:lvl1pPr>
              <a:defRPr/>
            </a:lvl1pPr>
          </a:lstStyle>
          <a:p>
            <a:endParaRPr lang="en-US"/>
          </a:p>
        </p:txBody>
      </p:sp>
      <p:sp>
        <p:nvSpPr>
          <p:cNvPr id="7" name="Espace réservé du numéro de diapositive 5"/>
          <p:cNvSpPr>
            <a:spLocks noGrp="1"/>
          </p:cNvSpPr>
          <p:nvPr>
            <p:ph type="sldNum" sz="quarter" idx="12"/>
          </p:nvPr>
        </p:nvSpPr>
        <p:spPr/>
        <p:txBody>
          <a:bodyPr/>
          <a:lstStyle>
            <a:lvl1pPr>
              <a:defRPr/>
            </a:lvl1pPr>
          </a:lstStyle>
          <a:p>
            <a:fld id="{2B7B5096-A992-42A2-8485-70E8F810EF6A}" type="slidenum">
              <a:rPr lang="fr-FR"/>
              <a:pPr/>
              <a:t>‹#›</a:t>
            </a:fld>
            <a:endParaRPr lang="fr-FR"/>
          </a:p>
        </p:txBody>
      </p:sp>
    </p:spTree>
    <p:extLst>
      <p:ext uri="{BB962C8B-B14F-4D97-AF65-F5344CB8AC3E}">
        <p14:creationId xmlns:p14="http://schemas.microsoft.com/office/powerpoint/2010/main" val="16578660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DB9F7C01-B46C-4910-8B07-0B28409391B5}" type="datetimeFigureOut">
              <a:rPr lang="fr-FR"/>
              <a:pPr/>
              <a:t>02/04/2016</a:t>
            </a:fld>
            <a:endParaRPr lang="fr-FR"/>
          </a:p>
        </p:txBody>
      </p:sp>
      <p:sp>
        <p:nvSpPr>
          <p:cNvPr id="6" name="Espace réservé du pied de page 4"/>
          <p:cNvSpPr>
            <a:spLocks noGrp="1"/>
          </p:cNvSpPr>
          <p:nvPr>
            <p:ph type="ftr" sz="quarter" idx="11"/>
          </p:nvPr>
        </p:nvSpPr>
        <p:spPr/>
        <p:txBody>
          <a:bodyPr/>
          <a:lstStyle>
            <a:lvl1pPr>
              <a:defRPr/>
            </a:lvl1pPr>
          </a:lstStyle>
          <a:p>
            <a:endParaRPr lang="en-US"/>
          </a:p>
        </p:txBody>
      </p:sp>
      <p:sp>
        <p:nvSpPr>
          <p:cNvPr id="7" name="Espace réservé du numéro de diapositive 5"/>
          <p:cNvSpPr>
            <a:spLocks noGrp="1"/>
          </p:cNvSpPr>
          <p:nvPr>
            <p:ph type="sldNum" sz="quarter" idx="12"/>
          </p:nvPr>
        </p:nvSpPr>
        <p:spPr/>
        <p:txBody>
          <a:bodyPr/>
          <a:lstStyle>
            <a:lvl1pPr>
              <a:defRPr/>
            </a:lvl1pPr>
          </a:lstStyle>
          <a:p>
            <a:fld id="{217E2913-EF12-478A-A04C-7A98625785E6}" type="slidenum">
              <a:rPr lang="fr-FR"/>
              <a:pPr/>
              <a:t>‹#›</a:t>
            </a:fld>
            <a:endParaRPr lang="fr-FR"/>
          </a:p>
        </p:txBody>
      </p:sp>
    </p:spTree>
    <p:extLst>
      <p:ext uri="{BB962C8B-B14F-4D97-AF65-F5344CB8AC3E}">
        <p14:creationId xmlns:p14="http://schemas.microsoft.com/office/powerpoint/2010/main" val="1739081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03B4FB66-0C41-4391-A001-1DAF8CB871D2}" type="datetimeFigureOut">
              <a:rPr lang="fr-FR"/>
              <a:pPr/>
              <a:t>02/04/2016</a:t>
            </a:fld>
            <a:endParaRPr lang="fr-FR"/>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609EC790-1966-4B2D-A3AF-9C844FBF1FB5}" type="slidenum">
              <a:rPr lang="fr-FR"/>
              <a:pPr/>
              <a:t>‹#›</a:t>
            </a:fld>
            <a:endParaRPr lang="fr-FR"/>
          </a:p>
        </p:txBody>
      </p:sp>
    </p:spTree>
    <p:extLst>
      <p:ext uri="{BB962C8B-B14F-4D97-AF65-F5344CB8AC3E}">
        <p14:creationId xmlns:p14="http://schemas.microsoft.com/office/powerpoint/2010/main" val="40414938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628E57C9-C6D6-45C2-8621-058A0EA1DFEA}" type="datetimeFigureOut">
              <a:rPr lang="fr-FR"/>
              <a:pPr/>
              <a:t>02/04/2016</a:t>
            </a:fld>
            <a:endParaRPr lang="fr-FR"/>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2EBA682A-2A19-4FFB-8DAE-0E9D52EF4C97}" type="slidenum">
              <a:rPr lang="fr-FR"/>
              <a:pPr/>
              <a:t>‹#›</a:t>
            </a:fld>
            <a:endParaRPr lang="fr-FR"/>
          </a:p>
        </p:txBody>
      </p:sp>
    </p:spTree>
    <p:extLst>
      <p:ext uri="{BB962C8B-B14F-4D97-AF65-F5344CB8AC3E}">
        <p14:creationId xmlns:p14="http://schemas.microsoft.com/office/powerpoint/2010/main" val="25624792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847297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416635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712817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0430518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35356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893087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0066692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9697354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395144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639852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267069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6169689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6757172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9755515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4740826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563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21456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8800618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333423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11047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1394962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523858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8748330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5659787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8996816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9323371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7143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0384838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394654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867262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2309821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7921660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9679831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4803954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1169496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8916878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1588254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24742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223991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2648148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5742705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9479963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9316761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7781607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4785981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7686692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5590887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6835402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4089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t>02/04/2016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t>‹#›</a:t>
            </a:fld>
            <a:endParaRPr lang="fr-FR"/>
          </a:p>
        </p:txBody>
      </p:sp>
    </p:spTree>
    <p:extLst>
      <p:ext uri="{BB962C8B-B14F-4D97-AF65-F5344CB8AC3E}">
        <p14:creationId xmlns:p14="http://schemas.microsoft.com/office/powerpoint/2010/main" val="2878841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5255104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1894425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7668218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850109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7686325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9903467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0853755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1137528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9403319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1625980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04363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690980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824473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9382771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8866557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2631656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5780424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7622067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7923706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630121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371887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73640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6848197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43248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D197982-687A-4450-BC95-77136AAB6090}" type="datetime1">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5482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BDA3F00-01C8-447F-9B83-FB300D7EEBA4}" type="datetime1">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13583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54B7A68-9CB9-48D0-A9DD-DA66F49A291A}" type="datetime1">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75818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B79BDC6-5A95-4F59-B7A4-6EEBA8F3FCC2}" type="datetime1">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04165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DAAE5E-AE5B-4209-AC59-4358E0EABF7B}" type="datetime1">
              <a:rPr lang="fr-FR" smtClean="0">
                <a:solidFill>
                  <a:prstClr val="black">
                    <a:tint val="75000"/>
                  </a:prstClr>
                </a:solidFill>
              </a:rPr>
              <a:pPr/>
              <a:t>02/04/2016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56872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DB39433D-68C0-4ABD-90FA-36F7C2DEAD8A}" type="datetime1">
              <a:rPr lang="fr-FR" smtClean="0">
                <a:solidFill>
                  <a:prstClr val="black">
                    <a:tint val="75000"/>
                  </a:prstClr>
                </a:solidFill>
              </a:rPr>
              <a:pPr/>
              <a:t>02/04/2016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8619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2814C97-CA85-4AB4-8FB1-B977D9A333EB}" type="datetime1">
              <a:rPr lang="fr-FR" smtClean="0">
                <a:solidFill>
                  <a:prstClr val="black">
                    <a:tint val="75000"/>
                  </a:prstClr>
                </a:solidFill>
              </a:rPr>
              <a:pPr/>
              <a:t>02/04/2016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3840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3FFFD8-F347-F041-88EE-862E40341E20}" type="datetimeFigureOut">
              <a:rPr lang="fr-FR" smtClean="0"/>
              <a:t>02/04/2016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t>‹#›</a:t>
            </a:fld>
            <a:endParaRPr lang="fr-FR"/>
          </a:p>
        </p:txBody>
      </p:sp>
    </p:spTree>
    <p:extLst>
      <p:ext uri="{BB962C8B-B14F-4D97-AF65-F5344CB8AC3E}">
        <p14:creationId xmlns:p14="http://schemas.microsoft.com/office/powerpoint/2010/main" val="1299298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82038F2-CAF3-4374-A7A1-325BDE1A2B18}" type="datetime1">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21616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A12AB19-227D-4280-8B4F-8C2796E6FDE2}" type="datetime1">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11346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B8C3C81-83A8-4B9D-B25B-C31EF1225500}" type="datetime1">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0287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83FA45B-AAFD-48AC-8FF2-398EB1C0F712}" type="datetime1">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93107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78663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12412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68797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17484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88540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2421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FFFD8-F347-F041-88EE-862E40341E20}" type="datetimeFigureOut">
              <a:rPr lang="fr-FR" smtClean="0"/>
              <a:t>02/04/2016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t>‹#›</a:t>
            </a:fld>
            <a:endParaRPr lang="fr-FR"/>
          </a:p>
        </p:txBody>
      </p:sp>
    </p:spTree>
    <p:extLst>
      <p:ext uri="{BB962C8B-B14F-4D97-AF65-F5344CB8AC3E}">
        <p14:creationId xmlns:p14="http://schemas.microsoft.com/office/powerpoint/2010/main" val="19874996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83817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678121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192084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959856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55695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35514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042963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751816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65732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0516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FFFD8-F347-F041-88EE-862E40341E20}" type="datetimeFigureOut">
              <a:rPr lang="fr-FR" smtClean="0"/>
              <a:t>02/04/2016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t>‹#›</a:t>
            </a:fld>
            <a:endParaRPr lang="fr-FR"/>
          </a:p>
        </p:txBody>
      </p:sp>
    </p:spTree>
    <p:extLst>
      <p:ext uri="{BB962C8B-B14F-4D97-AF65-F5344CB8AC3E}">
        <p14:creationId xmlns:p14="http://schemas.microsoft.com/office/powerpoint/2010/main" val="34118057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77764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319132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440908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927298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592404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866035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1035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807947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866993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10769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83FFFD8-F347-F041-88EE-862E40341E20}" type="datetimeFigureOut">
              <a:rPr lang="fr-FR" smtClean="0"/>
              <a:t>02/04/2016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t>‹#›</a:t>
            </a:fld>
            <a:endParaRPr lang="fr-FR"/>
          </a:p>
        </p:txBody>
      </p:sp>
    </p:spTree>
    <p:extLst>
      <p:ext uri="{BB962C8B-B14F-4D97-AF65-F5344CB8AC3E}">
        <p14:creationId xmlns:p14="http://schemas.microsoft.com/office/powerpoint/2010/main" val="20311938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117070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00725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719600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784495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13376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65438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966441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525348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90929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4335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FFFD8-F347-F041-88EE-862E40341E20}" type="datetimeFigureOut">
              <a:rPr lang="fr-FR" smtClean="0"/>
              <a:t>02/04/2016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t>‹#›</a:t>
            </a:fld>
            <a:endParaRPr lang="fr-FR"/>
          </a:p>
        </p:txBody>
      </p:sp>
    </p:spTree>
    <p:extLst>
      <p:ext uri="{BB962C8B-B14F-4D97-AF65-F5344CB8AC3E}">
        <p14:creationId xmlns:p14="http://schemas.microsoft.com/office/powerpoint/2010/main" val="1058712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659538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478733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493944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412485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534342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395795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309422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278166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668182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76774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t>02/04/2016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t>‹#›</a:t>
            </a:fld>
            <a:endParaRPr lang="fr-FR"/>
          </a:p>
        </p:txBody>
      </p:sp>
    </p:spTree>
    <p:extLst>
      <p:ext uri="{BB962C8B-B14F-4D97-AF65-F5344CB8AC3E}">
        <p14:creationId xmlns:p14="http://schemas.microsoft.com/office/powerpoint/2010/main" val="10925261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3161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698442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417034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287575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332764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860272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042820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224898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545711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2987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t>02/04/2016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t>‹#›</a:t>
            </a:fld>
            <a:endParaRPr lang="fr-FR"/>
          </a:p>
        </p:txBody>
      </p:sp>
    </p:spTree>
    <p:extLst>
      <p:ext uri="{BB962C8B-B14F-4D97-AF65-F5344CB8AC3E}">
        <p14:creationId xmlns:p14="http://schemas.microsoft.com/office/powerpoint/2010/main" val="24700217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666608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56488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752024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751489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67010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791593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766936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891371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597732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6715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FFFD8-F347-F041-88EE-862E40341E20}" type="datetimeFigureOut">
              <a:rPr lang="fr-FR" smtClean="0"/>
              <a:t>02/04/2016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t>‹#›</a:t>
            </a:fld>
            <a:endParaRPr lang="fr-FR"/>
          </a:p>
        </p:txBody>
      </p:sp>
    </p:spTree>
    <p:extLst>
      <p:ext uri="{BB962C8B-B14F-4D97-AF65-F5344CB8AC3E}">
        <p14:creationId xmlns:p14="http://schemas.microsoft.com/office/powerpoint/2010/main" val="132782399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0614898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7534588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1772094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BB8D1-B2DE-4DD5-9186-3C94B2CC3DE6}" type="datetime1">
              <a:rPr lang="fr-FR" smtClean="0">
                <a:solidFill>
                  <a:prstClr val="black">
                    <a:tint val="75000"/>
                  </a:prstClr>
                </a:solidFill>
              </a:rPr>
              <a:pPr/>
              <a:t>02/04/2016</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4164052886"/>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fontAlgn="base">
              <a:spcBef>
                <a:spcPct val="0"/>
              </a:spcBef>
              <a:spcAft>
                <a:spcPct val="0"/>
              </a:spcAft>
            </a:pPr>
            <a:fld id="{B3BBEC3F-056C-40EC-8302-86E3208BBA6E}" type="datetimeFigureOut">
              <a:rPr lang="fr-FR">
                <a:cs typeface="Arial" panose="020B0604020202020204" pitchFamily="34" charset="0"/>
              </a:rPr>
              <a:pPr fontAlgn="base">
                <a:spcBef>
                  <a:spcPct val="0"/>
                </a:spcBef>
                <a:spcAft>
                  <a:spcPct val="0"/>
                </a:spcAft>
              </a:pPr>
              <a:t>02/04/2016</a:t>
            </a:fld>
            <a:endParaRPr lang="fr-FR">
              <a:cs typeface="Arial" panose="020B0604020202020204" pitchFamily="34" charset="0"/>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fontAlgn="base">
              <a:spcBef>
                <a:spcPct val="0"/>
              </a:spcBef>
              <a:spcAft>
                <a:spcPct val="0"/>
              </a:spcAft>
            </a:pPr>
            <a:endParaRPr lang="en-US">
              <a:cs typeface="Arial" panose="020B0604020202020204" pitchFamily="34" charset="0"/>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8907DD2D-C18A-41BA-ADC8-197569675C8E}" type="slidenum">
              <a:rPr lang="fr-FR">
                <a:cs typeface="Arial" panose="020B0604020202020204" pitchFamily="34" charset="0"/>
              </a:rPr>
              <a:pPr fontAlgn="base">
                <a:spcBef>
                  <a:spcPct val="0"/>
                </a:spcBef>
                <a:spcAft>
                  <a:spcPct val="0"/>
                </a:spcAft>
              </a:pPr>
              <a:t>‹#›</a:t>
            </a:fld>
            <a:endParaRPr lang="fr-FR">
              <a:cs typeface="Arial" panose="020B0604020202020204" pitchFamily="34" charset="0"/>
            </a:endParaRPr>
          </a:p>
        </p:txBody>
      </p:sp>
    </p:spTree>
    <p:extLst>
      <p:ext uri="{BB962C8B-B14F-4D97-AF65-F5344CB8AC3E}">
        <p14:creationId xmlns:p14="http://schemas.microsoft.com/office/powerpoint/2010/main" val="129320315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66511260"/>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58281954"/>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25447263"/>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19929217"/>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94445557"/>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7250353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28848952"/>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26ABD-EA0C-49E9-8816-E5CA915C3B12}" type="datetime1">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2980294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5254156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7271133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1772469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468300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7676986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FFFD8-F347-F041-88EE-862E40341E20}" type="datetimeFigureOut">
              <a:rPr lang="fr-FR" smtClean="0">
                <a:solidFill>
                  <a:prstClr val="black">
                    <a:tint val="75000"/>
                  </a:prstClr>
                </a:solidFill>
              </a:rPr>
              <a:pPr/>
              <a:t>02/04/2016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4D76C-01FB-BA4D-9CCE-F6AB969BCE8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6098599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78.xml"/><Relationship Id="rId1" Type="http://schemas.openxmlformats.org/officeDocument/2006/relationships/themeOverride" Target="../theme/themeOverride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89.xml"/><Relationship Id="rId1" Type="http://schemas.openxmlformats.org/officeDocument/2006/relationships/themeOverride" Target="../theme/themeOverride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00.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99.xml"/><Relationship Id="rId1" Type="http://schemas.openxmlformats.org/officeDocument/2006/relationships/themeOverride" Target="../theme/themeOverride1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00.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00.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00.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00.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00.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00.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6.xm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00.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00.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10.xml"/><Relationship Id="rId1" Type="http://schemas.openxmlformats.org/officeDocument/2006/relationships/themeOverride" Target="../theme/themeOverr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78.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78.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77.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78.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78.xml"/><Relationship Id="rId1" Type="http://schemas.openxmlformats.org/officeDocument/2006/relationships/themeOverride" Target="../theme/themeOverride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78.xml"/><Relationship Id="rId1" Type="http://schemas.openxmlformats.org/officeDocument/2006/relationships/themeOverride" Target="../theme/themeOverride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78.xml"/><Relationship Id="rId1" Type="http://schemas.openxmlformats.org/officeDocument/2006/relationships/themeOverride" Target="../theme/themeOverride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logo PPT-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799"/>
            <a:ext cx="6282267" cy="1422702"/>
          </a:xfrm>
          <a:prstGeom prst="rect">
            <a:avLst/>
          </a:prstGeom>
        </p:spPr>
      </p:pic>
      <p:sp>
        <p:nvSpPr>
          <p:cNvPr id="8" name="Titre 7"/>
          <p:cNvSpPr>
            <a:spLocks noGrp="1"/>
          </p:cNvSpPr>
          <p:nvPr>
            <p:ph type="ctrTitle"/>
          </p:nvPr>
        </p:nvSpPr>
        <p:spPr>
          <a:xfrm>
            <a:off x="-64584" y="2109330"/>
            <a:ext cx="9294696" cy="3120942"/>
          </a:xfrm>
        </p:spPr>
        <p:txBody>
          <a:bodyPr>
            <a:normAutofit/>
          </a:bodyPr>
          <a:lstStyle/>
          <a:p>
            <a:r>
              <a:rPr lang="fr-FR" sz="3600" dirty="0" smtClean="0">
                <a:solidFill>
                  <a:srgbClr val="FFFFFF"/>
                </a:solidFill>
                <a:latin typeface="Avenir Book"/>
                <a:cs typeface="Avenir Book"/>
              </a:rPr>
              <a:t>Meeting of the </a:t>
            </a:r>
            <a:r>
              <a:rPr lang="fr-FR" sz="3600" dirty="0" err="1" smtClean="0">
                <a:solidFill>
                  <a:srgbClr val="FFFFFF"/>
                </a:solidFill>
                <a:latin typeface="Avenir Book"/>
                <a:cs typeface="Avenir Book"/>
              </a:rPr>
              <a:t>Committee</a:t>
            </a:r>
            <a:r>
              <a:rPr lang="fr-FR" sz="3600" dirty="0" smtClean="0">
                <a:solidFill>
                  <a:srgbClr val="FFFFFF"/>
                </a:solidFill>
                <a:latin typeface="Avenir Book"/>
                <a:cs typeface="Avenir Book"/>
              </a:rPr>
              <a:t> of Experts</a:t>
            </a:r>
            <a:br>
              <a:rPr lang="fr-FR" sz="3600" dirty="0" smtClean="0">
                <a:solidFill>
                  <a:srgbClr val="FFFFFF"/>
                </a:solidFill>
                <a:latin typeface="Avenir Book"/>
                <a:cs typeface="Avenir Book"/>
              </a:rPr>
            </a:br>
            <a:r>
              <a:rPr lang="en-US" sz="2400" dirty="0" smtClean="0">
                <a:solidFill>
                  <a:srgbClr val="FFFFFF"/>
                </a:solidFill>
                <a:latin typeface="Avenir Book"/>
                <a:cs typeface="Avenir Book"/>
              </a:rPr>
              <a:t>All </a:t>
            </a:r>
            <a:r>
              <a:rPr lang="en-US" sz="2400" dirty="0">
                <a:solidFill>
                  <a:srgbClr val="FFFFFF"/>
                </a:solidFill>
                <a:latin typeface="Avenir Book"/>
                <a:cs typeface="Avenir Book"/>
              </a:rPr>
              <a:t>day event 9.00 - 18.45</a:t>
            </a:r>
            <a:r>
              <a:rPr lang="fr-FR" sz="2400" dirty="0" smtClean="0">
                <a:solidFill>
                  <a:srgbClr val="FFFFFF"/>
                </a:solidFill>
                <a:latin typeface="Avenir Book"/>
                <a:cs typeface="Avenir Book"/>
              </a:rPr>
              <a:t/>
            </a:r>
            <a:br>
              <a:rPr lang="fr-FR" sz="2400" dirty="0" smtClean="0">
                <a:solidFill>
                  <a:srgbClr val="FFFFFF"/>
                </a:solidFill>
                <a:latin typeface="Avenir Book"/>
                <a:cs typeface="Avenir Book"/>
              </a:rPr>
            </a:br>
            <a:r>
              <a:rPr lang="fr-FR" sz="2400" dirty="0" smtClean="0">
                <a:solidFill>
                  <a:srgbClr val="FFFFFF"/>
                </a:solidFill>
                <a:latin typeface="Avenir Book"/>
                <a:cs typeface="Avenir Book"/>
              </a:rPr>
              <a:t/>
            </a:r>
            <a:br>
              <a:rPr lang="fr-FR" sz="2400" dirty="0" smtClean="0">
                <a:solidFill>
                  <a:srgbClr val="FFFFFF"/>
                </a:solidFill>
                <a:latin typeface="Avenir Book"/>
                <a:cs typeface="Avenir Book"/>
              </a:rPr>
            </a:br>
            <a:r>
              <a:rPr lang="fr-FR" sz="2400" dirty="0" smtClean="0">
                <a:solidFill>
                  <a:srgbClr val="FFFFFF"/>
                </a:solidFill>
                <a:latin typeface="Avenir Book"/>
                <a:cs typeface="Avenir Book"/>
              </a:rPr>
              <a:t/>
            </a:r>
            <a:br>
              <a:rPr lang="fr-FR" sz="2400" dirty="0" smtClean="0">
                <a:solidFill>
                  <a:srgbClr val="FFFFFF"/>
                </a:solidFill>
                <a:latin typeface="Avenir Book"/>
                <a:cs typeface="Avenir Book"/>
              </a:rPr>
            </a:br>
            <a:r>
              <a:rPr lang="fr-FR" sz="3600" dirty="0" smtClean="0">
                <a:solidFill>
                  <a:srgbClr val="FFFFFF"/>
                </a:solidFill>
                <a:latin typeface="Avenir Book"/>
                <a:cs typeface="Avenir Book"/>
              </a:rPr>
              <a:t>Réunion du Comité d’experts</a:t>
            </a:r>
            <a:br>
              <a:rPr lang="fr-FR" sz="3600" dirty="0" smtClean="0">
                <a:solidFill>
                  <a:srgbClr val="FFFFFF"/>
                </a:solidFill>
                <a:latin typeface="Avenir Book"/>
                <a:cs typeface="Avenir Book"/>
              </a:rPr>
            </a:br>
            <a:r>
              <a:rPr lang="fr-FR" sz="2400" dirty="0" smtClean="0">
                <a:solidFill>
                  <a:srgbClr val="FFFFFF"/>
                </a:solidFill>
                <a:latin typeface="Avenir Book"/>
                <a:cs typeface="Avenir Book"/>
              </a:rPr>
              <a:t>Journée entière </a:t>
            </a:r>
            <a:r>
              <a:rPr lang="en-US" sz="2400" dirty="0">
                <a:solidFill>
                  <a:srgbClr val="FFFFFF"/>
                </a:solidFill>
                <a:latin typeface="Avenir Book"/>
                <a:cs typeface="Avenir Book"/>
              </a:rPr>
              <a:t>9.00 - 18.45</a:t>
            </a:r>
            <a:r>
              <a:rPr lang="fr-FR" sz="2400" dirty="0">
                <a:solidFill>
                  <a:srgbClr val="FFFFFF"/>
                </a:solidFill>
                <a:latin typeface="Avenir Book"/>
                <a:cs typeface="Avenir Book"/>
              </a:rPr>
              <a:t/>
            </a:r>
            <a:br>
              <a:rPr lang="fr-FR" sz="2400" dirty="0">
                <a:solidFill>
                  <a:srgbClr val="FFFFFF"/>
                </a:solidFill>
                <a:latin typeface="Avenir Book"/>
                <a:cs typeface="Avenir Book"/>
              </a:rPr>
            </a:br>
            <a:endParaRPr lang="fr-FR" sz="2400" dirty="0">
              <a:solidFill>
                <a:srgbClr val="FFFFFF"/>
              </a:solidFill>
              <a:latin typeface="Avenir Book"/>
              <a:cs typeface="Avenir Book"/>
            </a:endParaRPr>
          </a:p>
        </p:txBody>
      </p:sp>
      <p:pic>
        <p:nvPicPr>
          <p:cNvPr id="13" name="Image 12"/>
          <p:cNvPicPr/>
          <p:nvPr/>
        </p:nvPicPr>
        <p:blipFill rotWithShape="1">
          <a:blip r:embed="rId3">
            <a:extLst>
              <a:ext uri="{28A0092B-C50C-407E-A947-70E740481C1C}">
                <a14:useLocalDpi xmlns:a14="http://schemas.microsoft.com/office/drawing/2010/main" val="0"/>
              </a:ext>
            </a:extLst>
          </a:blip>
          <a:srcRect b="49554"/>
          <a:stretch/>
        </p:blipFill>
        <p:spPr>
          <a:xfrm>
            <a:off x="0" y="5973150"/>
            <a:ext cx="9144000" cy="591595"/>
          </a:xfrm>
          <a:prstGeom prst="rect">
            <a:avLst/>
          </a:prstGeom>
          <a:noFill/>
          <a:ln>
            <a:noFill/>
          </a:ln>
          <a:extLst>
            <a:ext uri="{FAA26D3D-D897-4be2-8F04-BA451C77F1D7}">
              <ma14:placeholderFlag xmlns="" xmlns:ma14="http://schemas.microsoft.com/office/mac/drawingml/2011/main"/>
            </a:ext>
          </a:extLst>
        </p:spPr>
      </p:pic>
      <p:pic>
        <p:nvPicPr>
          <p:cNvPr id="15" name="Image 14" descr="20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2291" y="453526"/>
            <a:ext cx="1813285" cy="730282"/>
          </a:xfrm>
          <a:prstGeom prst="rect">
            <a:avLst/>
          </a:prstGeom>
        </p:spPr>
      </p:pic>
    </p:spTree>
    <p:extLst>
      <p:ext uri="{BB962C8B-B14F-4D97-AF65-F5344CB8AC3E}">
        <p14:creationId xmlns:p14="http://schemas.microsoft.com/office/powerpoint/2010/main" val="424030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2130" y="-474280"/>
            <a:ext cx="8229600" cy="1143000"/>
          </a:xfrm>
        </p:spPr>
        <p:txBody>
          <a:bodyPr>
            <a:noAutofit/>
          </a:bodyPr>
          <a:lstStyle/>
          <a:p>
            <a:r>
              <a:rPr lang="en-GB" sz="3200" b="1" dirty="0" smtClean="0">
                <a:solidFill>
                  <a:srgbClr val="FFFFFF"/>
                </a:solidFill>
                <a:latin typeface="Avenir Book"/>
                <a:cs typeface="Avenir Book"/>
              </a:rPr>
              <a:t/>
            </a:r>
            <a:br>
              <a:rPr lang="en-GB" sz="3200" b="1" dirty="0" smtClean="0">
                <a:solidFill>
                  <a:srgbClr val="FFFFFF"/>
                </a:solidFill>
                <a:latin typeface="Avenir Book"/>
                <a:cs typeface="Avenir Book"/>
              </a:rPr>
            </a:br>
            <a:r>
              <a:rPr lang="en-GB" sz="3200" b="1" dirty="0" smtClean="0">
                <a:solidFill>
                  <a:srgbClr val="FFFFFF"/>
                </a:solidFill>
                <a:latin typeface="Avenir Book"/>
                <a:cs typeface="Avenir Book"/>
              </a:rPr>
              <a:t>Technical support to AU </a:t>
            </a:r>
            <a:r>
              <a:rPr lang="en-GB" sz="3200" b="1" dirty="0">
                <a:solidFill>
                  <a:srgbClr val="FFFFFF"/>
                </a:solidFill>
                <a:latin typeface="Avenir Book"/>
                <a:cs typeface="Avenir Book"/>
              </a:rPr>
              <a:t>&amp;</a:t>
            </a:r>
            <a:r>
              <a:rPr lang="en-GB" sz="3200" b="1" dirty="0" smtClean="0">
                <a:solidFill>
                  <a:srgbClr val="FFFFFF"/>
                </a:solidFill>
                <a:latin typeface="Avenir Book"/>
                <a:cs typeface="Avenir Book"/>
              </a:rPr>
              <a:t> </a:t>
            </a:r>
            <a:r>
              <a:rPr lang="en-GB" sz="3600" b="1" dirty="0" smtClean="0">
                <a:solidFill>
                  <a:srgbClr val="FFFFFF"/>
                </a:solidFill>
                <a:latin typeface="Avenir Book"/>
                <a:cs typeface="Avenir Book"/>
              </a:rPr>
              <a:t>its</a:t>
            </a:r>
            <a:r>
              <a:rPr lang="en-GB" sz="3200" b="1" dirty="0" smtClean="0">
                <a:solidFill>
                  <a:srgbClr val="FFFFFF"/>
                </a:solidFill>
                <a:latin typeface="Avenir Book"/>
                <a:cs typeface="Avenir Book"/>
              </a:rPr>
              <a:t> </a:t>
            </a:r>
            <a:r>
              <a:rPr lang="en-GB" sz="3600" b="1" dirty="0" smtClean="0">
                <a:solidFill>
                  <a:srgbClr val="FFFFFF"/>
                </a:solidFill>
                <a:latin typeface="Avenir Book"/>
                <a:cs typeface="Avenir Book"/>
              </a:rPr>
              <a:t>organs (1)</a:t>
            </a:r>
            <a:endParaRPr lang="en-GB" sz="3600" dirty="0">
              <a:solidFill>
                <a:srgbClr val="FFFFFF"/>
              </a:solidFill>
              <a:latin typeface="Avenir Book"/>
              <a:cs typeface="Avenir Book"/>
            </a:endParaRPr>
          </a:p>
        </p:txBody>
      </p:sp>
      <p:sp>
        <p:nvSpPr>
          <p:cNvPr id="3" name="Content Placeholder 2"/>
          <p:cNvSpPr>
            <a:spLocks noGrp="1"/>
          </p:cNvSpPr>
          <p:nvPr>
            <p:ph idx="1"/>
          </p:nvPr>
        </p:nvSpPr>
        <p:spPr>
          <a:xfrm>
            <a:off x="489906" y="1651007"/>
            <a:ext cx="6793163" cy="4525963"/>
          </a:xfrm>
        </p:spPr>
        <p:txBody>
          <a:bodyPr>
            <a:normAutofit fontScale="70000" lnSpcReduction="20000"/>
          </a:bodyPr>
          <a:lstStyle/>
          <a:p>
            <a:r>
              <a:rPr lang="en-GB" dirty="0" smtClean="0">
                <a:latin typeface="Avenir Book"/>
                <a:cs typeface="Avenir Book"/>
              </a:rPr>
              <a:t>Two ECA senior  advisers were sent to the APRM Secretariat &amp;  NEPAD Agency to provide direct technical support </a:t>
            </a:r>
            <a:r>
              <a:rPr lang="en-GB" dirty="0">
                <a:latin typeface="Avenir Book"/>
                <a:cs typeface="Avenir Book"/>
              </a:rPr>
              <a:t>&amp;</a:t>
            </a:r>
            <a:r>
              <a:rPr lang="en-GB" dirty="0" smtClean="0">
                <a:latin typeface="Avenir Book"/>
                <a:cs typeface="Avenir Book"/>
              </a:rPr>
              <a:t> advisory services</a:t>
            </a:r>
          </a:p>
          <a:p>
            <a:endParaRPr lang="en-GB" dirty="0" smtClean="0">
              <a:latin typeface="Avenir Book"/>
              <a:cs typeface="Avenir Book"/>
            </a:endParaRPr>
          </a:p>
          <a:p>
            <a:r>
              <a:rPr lang="en-GB" dirty="0" smtClean="0">
                <a:latin typeface="Avenir Book"/>
                <a:cs typeface="Avenir Book"/>
              </a:rPr>
              <a:t>Led by ECA, the UN system provided continuous support to the APRM in areas such as country reviews and awareness workshops, and provided substantive support to the Africa Power Initiative</a:t>
            </a:r>
            <a:endParaRPr lang="en-GB" dirty="0">
              <a:latin typeface="Avenir Book"/>
              <a:cs typeface="Avenir Book"/>
            </a:endParaRPr>
          </a:p>
          <a:p>
            <a:pPr marL="0" indent="0">
              <a:buNone/>
            </a:pPr>
            <a:endParaRPr lang="en-GB" dirty="0" smtClean="0">
              <a:latin typeface="Avenir Book"/>
              <a:cs typeface="Avenir Book"/>
            </a:endParaRPr>
          </a:p>
          <a:p>
            <a:r>
              <a:rPr lang="en-GB" dirty="0" smtClean="0">
                <a:latin typeface="Avenir Book"/>
                <a:cs typeface="Avenir Book"/>
              </a:rPr>
              <a:t>ECA held two high-level dialogues (in South Africa and Rwanda) with senior public officers to raise awareness of African planners on Agenda 2063 and ensure their contributions to the Agenda. </a:t>
            </a:r>
          </a:p>
        </p:txBody>
      </p:sp>
      <p:pic>
        <p:nvPicPr>
          <p:cNvPr id="4" name="Picture 3"/>
          <p:cNvPicPr>
            <a:picLocks noChangeAspect="1"/>
          </p:cNvPicPr>
          <p:nvPr/>
        </p:nvPicPr>
        <p:blipFill>
          <a:blip r:embed="rId4"/>
          <a:stretch>
            <a:fillRect/>
          </a:stretch>
        </p:blipFill>
        <p:spPr>
          <a:xfrm>
            <a:off x="7384881" y="3691054"/>
            <a:ext cx="1278731" cy="2052510"/>
          </a:xfrm>
          <a:prstGeom prst="rect">
            <a:avLst/>
          </a:prstGeom>
        </p:spPr>
      </p:pic>
      <p:pic>
        <p:nvPicPr>
          <p:cNvPr id="6" name="Picture 5"/>
          <p:cNvPicPr>
            <a:picLocks noChangeAspect="1"/>
          </p:cNvPicPr>
          <p:nvPr/>
        </p:nvPicPr>
        <p:blipFill>
          <a:blip r:embed="rId5"/>
          <a:stretch>
            <a:fillRect/>
          </a:stretch>
        </p:blipFill>
        <p:spPr>
          <a:xfrm>
            <a:off x="7063740" y="1485900"/>
            <a:ext cx="2127990" cy="1935546"/>
          </a:xfrm>
          <a:prstGeom prst="rect">
            <a:avLst/>
          </a:prstGeom>
        </p:spPr>
      </p:pic>
    </p:spTree>
    <p:extLst>
      <p:ext uri="{BB962C8B-B14F-4D97-AF65-F5344CB8AC3E}">
        <p14:creationId xmlns:p14="http://schemas.microsoft.com/office/powerpoint/2010/main" val="26937428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485632" cy="3877055"/>
          </a:xfrm>
        </p:spPr>
        <p:txBody>
          <a:bodyPr>
            <a:normAutofit fontScale="77500" lnSpcReduction="20000"/>
          </a:bodyPr>
          <a:lstStyle/>
          <a:p>
            <a:r>
              <a:rPr lang="en-GB" b="1" dirty="0" smtClean="0">
                <a:solidFill>
                  <a:schemeClr val="tx2">
                    <a:lumMod val="60000"/>
                    <a:lumOff val="40000"/>
                  </a:schemeClr>
                </a:solidFill>
                <a:latin typeface="Avenir Book"/>
                <a:cs typeface="Avenir Book"/>
              </a:rPr>
              <a:t>Restructuring &amp; reinvigoration of APRM</a:t>
            </a:r>
          </a:p>
          <a:p>
            <a:pPr marL="0" indent="0">
              <a:buNone/>
            </a:pPr>
            <a:r>
              <a:rPr lang="en-US" dirty="0" smtClean="0">
                <a:latin typeface="Avenir Book"/>
                <a:cs typeface="Avenir Book"/>
              </a:rPr>
              <a:t>The UN system</a:t>
            </a:r>
            <a:r>
              <a:rPr lang="en-US" dirty="0">
                <a:latin typeface="Avenir Book"/>
                <a:cs typeface="Avenir Book"/>
              </a:rPr>
              <a:t>, represented by ECA and UNDP, </a:t>
            </a:r>
            <a:r>
              <a:rPr lang="en-US" dirty="0" smtClean="0">
                <a:latin typeface="Avenir Book"/>
                <a:cs typeface="Avenir Book"/>
              </a:rPr>
              <a:t>provided </a:t>
            </a:r>
            <a:r>
              <a:rPr lang="en-US" dirty="0">
                <a:latin typeface="Avenir Book"/>
                <a:cs typeface="Avenir Book"/>
              </a:rPr>
              <a:t>direct support to the </a:t>
            </a:r>
            <a:r>
              <a:rPr lang="en-US" dirty="0" smtClean="0">
                <a:latin typeface="Avenir Book"/>
                <a:cs typeface="Avenir Book"/>
              </a:rPr>
              <a:t>APRM secretariat with </a:t>
            </a:r>
            <a:r>
              <a:rPr lang="en-US" dirty="0">
                <a:latin typeface="Avenir Book"/>
                <a:cs typeface="Avenir Book"/>
              </a:rPr>
              <a:t>respect to its </a:t>
            </a:r>
            <a:r>
              <a:rPr lang="en-US" dirty="0" smtClean="0">
                <a:latin typeface="Avenir Book"/>
                <a:cs typeface="Avenir Book"/>
              </a:rPr>
              <a:t>restructuring</a:t>
            </a:r>
          </a:p>
          <a:p>
            <a:pPr marL="0" indent="0">
              <a:buNone/>
            </a:pPr>
            <a:r>
              <a:rPr lang="en-US" dirty="0" smtClean="0">
                <a:latin typeface="Avenir Book"/>
                <a:cs typeface="Avenir Book"/>
              </a:rPr>
              <a:t> </a:t>
            </a:r>
            <a:endParaRPr lang="en-GB" dirty="0" smtClean="0">
              <a:latin typeface="Avenir Book"/>
              <a:cs typeface="Avenir Book"/>
            </a:endParaRPr>
          </a:p>
          <a:p>
            <a:pPr lvl="1"/>
            <a:r>
              <a:rPr lang="en-GB" dirty="0">
                <a:latin typeface="Avenir Book"/>
                <a:cs typeface="Avenir Book"/>
              </a:rPr>
              <a:t>As part of the revitalisation </a:t>
            </a:r>
            <a:r>
              <a:rPr lang="en-GB" dirty="0" smtClean="0">
                <a:latin typeface="Avenir Book"/>
                <a:cs typeface="Avenir Book"/>
              </a:rPr>
              <a:t>process, the </a:t>
            </a:r>
            <a:r>
              <a:rPr lang="en-GB" dirty="0">
                <a:latin typeface="Avenir Book"/>
                <a:cs typeface="Avenir Book"/>
              </a:rPr>
              <a:t>UN </a:t>
            </a:r>
            <a:r>
              <a:rPr lang="en-GB" dirty="0" smtClean="0">
                <a:latin typeface="Avenir Book"/>
                <a:cs typeface="Avenir Book"/>
              </a:rPr>
              <a:t>System, led by ECA, provided substantive </a:t>
            </a:r>
            <a:r>
              <a:rPr lang="en-GB" dirty="0">
                <a:latin typeface="Avenir Book"/>
                <a:cs typeface="Avenir Book"/>
              </a:rPr>
              <a:t>support </a:t>
            </a:r>
            <a:r>
              <a:rPr lang="en-GB" dirty="0" smtClean="0">
                <a:latin typeface="Avenir Book"/>
                <a:cs typeface="Avenir Book"/>
              </a:rPr>
              <a:t>to the </a:t>
            </a:r>
            <a:r>
              <a:rPr lang="en-GB" dirty="0">
                <a:latin typeface="Avenir Book"/>
                <a:cs typeface="Avenir Book"/>
              </a:rPr>
              <a:t>APRM Special Summit of Heads of State and Government </a:t>
            </a:r>
            <a:r>
              <a:rPr lang="en-GB" dirty="0" smtClean="0">
                <a:latin typeface="Avenir Book"/>
                <a:cs typeface="Avenir Book"/>
              </a:rPr>
              <a:t>in January where critical decisions were taken about the future of APRM</a:t>
            </a:r>
          </a:p>
          <a:p>
            <a:pPr lvl="1"/>
            <a:endParaRPr lang="en-GB" dirty="0" smtClean="0">
              <a:latin typeface="Avenir Book"/>
              <a:cs typeface="Avenir Book"/>
            </a:endParaRPr>
          </a:p>
          <a:p>
            <a:pPr lvl="1"/>
            <a:r>
              <a:rPr lang="en-GB" dirty="0" smtClean="0">
                <a:latin typeface="Avenir Book"/>
                <a:cs typeface="Avenir Book"/>
              </a:rPr>
              <a:t>Technical EGM with new CEO, Addis</a:t>
            </a:r>
          </a:p>
          <a:p>
            <a:pPr lvl="1"/>
            <a:endParaRPr lang="en-GB" dirty="0" smtClean="0">
              <a:latin typeface="Avenir Book"/>
              <a:cs typeface="Avenir Book"/>
            </a:endParaRPr>
          </a:p>
        </p:txBody>
      </p:sp>
      <p:pic>
        <p:nvPicPr>
          <p:cNvPr id="4" name="Picture 3"/>
          <p:cNvPicPr>
            <a:picLocks noChangeAspect="1"/>
          </p:cNvPicPr>
          <p:nvPr/>
        </p:nvPicPr>
        <p:blipFill>
          <a:blip r:embed="rId4"/>
          <a:stretch>
            <a:fillRect/>
          </a:stretch>
        </p:blipFill>
        <p:spPr>
          <a:xfrm>
            <a:off x="2714625" y="5344859"/>
            <a:ext cx="3714750" cy="904875"/>
          </a:xfrm>
          <a:prstGeom prst="rect">
            <a:avLst/>
          </a:prstGeom>
        </p:spPr>
      </p:pic>
      <p:sp>
        <p:nvSpPr>
          <p:cNvPr id="5" name="Title 1"/>
          <p:cNvSpPr txBox="1">
            <a:spLocks/>
          </p:cNvSpPr>
          <p:nvPr/>
        </p:nvSpPr>
        <p:spPr>
          <a:xfrm>
            <a:off x="962130" y="-47428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solidFill>
                  <a:srgbClr val="FFFFFF"/>
                </a:solidFill>
                <a:latin typeface="Avenir Book"/>
                <a:cs typeface="Avenir Book"/>
              </a:rPr>
              <a:t/>
            </a:r>
            <a:br>
              <a:rPr lang="en-GB" sz="3200" b="1" dirty="0" smtClean="0">
                <a:solidFill>
                  <a:srgbClr val="FFFFFF"/>
                </a:solidFill>
                <a:latin typeface="Avenir Book"/>
                <a:cs typeface="Avenir Book"/>
              </a:rPr>
            </a:br>
            <a:r>
              <a:rPr lang="en-GB" sz="3200" b="1" dirty="0" smtClean="0">
                <a:solidFill>
                  <a:srgbClr val="FFFFFF"/>
                </a:solidFill>
                <a:latin typeface="Avenir Book"/>
                <a:cs typeface="Avenir Book"/>
              </a:rPr>
              <a:t>Technical support to AU &amp; </a:t>
            </a:r>
            <a:r>
              <a:rPr lang="en-GB" sz="3600" b="1" dirty="0" smtClean="0">
                <a:solidFill>
                  <a:srgbClr val="FFFFFF"/>
                </a:solidFill>
                <a:latin typeface="Avenir Book"/>
                <a:cs typeface="Avenir Book"/>
              </a:rPr>
              <a:t>its</a:t>
            </a:r>
            <a:r>
              <a:rPr lang="en-GB" sz="3200" b="1" dirty="0" smtClean="0">
                <a:solidFill>
                  <a:srgbClr val="FFFFFF"/>
                </a:solidFill>
                <a:latin typeface="Avenir Book"/>
                <a:cs typeface="Avenir Book"/>
              </a:rPr>
              <a:t> </a:t>
            </a:r>
            <a:r>
              <a:rPr lang="en-GB" sz="3600" b="1" dirty="0" smtClean="0">
                <a:solidFill>
                  <a:srgbClr val="FFFFFF"/>
                </a:solidFill>
                <a:latin typeface="Avenir Book"/>
                <a:cs typeface="Avenir Book"/>
              </a:rPr>
              <a:t>organs (2)</a:t>
            </a:r>
            <a:endParaRPr lang="en-GB" sz="3600" dirty="0">
              <a:solidFill>
                <a:srgbClr val="FFFFFF"/>
              </a:solidFill>
              <a:latin typeface="Avenir Book"/>
              <a:cs typeface="Avenir Book"/>
            </a:endParaRPr>
          </a:p>
        </p:txBody>
      </p:sp>
    </p:spTree>
    <p:extLst>
      <p:ext uri="{BB962C8B-B14F-4D97-AF65-F5344CB8AC3E}">
        <p14:creationId xmlns:p14="http://schemas.microsoft.com/office/powerpoint/2010/main" val="25528735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307" y="1600202"/>
            <a:ext cx="8229600" cy="4525963"/>
          </a:xfrm>
        </p:spPr>
        <p:txBody>
          <a:bodyPr>
            <a:normAutofit fontScale="92500" lnSpcReduction="20000"/>
          </a:bodyPr>
          <a:lstStyle/>
          <a:p>
            <a:r>
              <a:rPr lang="en-GB" sz="2600" dirty="0" smtClean="0">
                <a:latin typeface="Avenir Book"/>
                <a:cs typeface="Avenir Book"/>
              </a:rPr>
              <a:t>Experts </a:t>
            </a:r>
            <a:r>
              <a:rPr lang="en-GB" sz="2600" dirty="0">
                <a:latin typeface="Avenir Book"/>
                <a:cs typeface="Avenir Book"/>
              </a:rPr>
              <a:t>from ECA and the UN System </a:t>
            </a:r>
            <a:r>
              <a:rPr lang="en-GB" sz="2600" dirty="0" smtClean="0">
                <a:latin typeface="Avenir Book"/>
                <a:cs typeface="Avenir Book"/>
              </a:rPr>
              <a:t>helped in preparing </a:t>
            </a:r>
            <a:r>
              <a:rPr lang="en-GB" sz="2600" dirty="0">
                <a:latin typeface="Avenir Book"/>
                <a:cs typeface="Avenir Book"/>
              </a:rPr>
              <a:t>the Country Review Report </a:t>
            </a:r>
            <a:r>
              <a:rPr lang="en-GB" sz="2600" dirty="0" smtClean="0">
                <a:latin typeface="Avenir Book"/>
                <a:cs typeface="Avenir Book"/>
              </a:rPr>
              <a:t>of Djibouti </a:t>
            </a:r>
            <a:r>
              <a:rPr lang="en-GB" sz="2600" dirty="0">
                <a:latin typeface="Avenir Book"/>
                <a:cs typeface="Avenir Book"/>
              </a:rPr>
              <a:t>in August </a:t>
            </a:r>
            <a:r>
              <a:rPr lang="en-GB" sz="2600" dirty="0" smtClean="0">
                <a:latin typeface="Avenir Book"/>
                <a:cs typeface="Avenir Book"/>
              </a:rPr>
              <a:t>2015, </a:t>
            </a:r>
            <a:r>
              <a:rPr lang="en-GB" sz="2600" dirty="0">
                <a:latin typeface="Avenir Book"/>
                <a:cs typeface="Avenir Book"/>
              </a:rPr>
              <a:t>mainly on development planning, MTEF and management of natural </a:t>
            </a:r>
            <a:r>
              <a:rPr lang="en-GB" sz="2600" dirty="0" smtClean="0">
                <a:latin typeface="Avenir Book"/>
                <a:cs typeface="Avenir Book"/>
              </a:rPr>
              <a:t>resources</a:t>
            </a:r>
            <a:endParaRPr lang="en-GB" sz="2600" dirty="0">
              <a:latin typeface="Avenir Book"/>
              <a:cs typeface="Avenir Book"/>
            </a:endParaRPr>
          </a:p>
          <a:p>
            <a:pPr marL="0" indent="0">
              <a:buNone/>
            </a:pPr>
            <a:endParaRPr lang="en-GB" sz="2600" dirty="0" smtClean="0">
              <a:latin typeface="Avenir Book"/>
              <a:cs typeface="Avenir Book"/>
            </a:endParaRPr>
          </a:p>
          <a:p>
            <a:r>
              <a:rPr lang="en-GB" sz="2600" dirty="0" smtClean="0">
                <a:latin typeface="Avenir Book"/>
                <a:cs typeface="Avenir Book"/>
              </a:rPr>
              <a:t>ECA  also provided </a:t>
            </a:r>
            <a:r>
              <a:rPr lang="en-GB" sz="2600" dirty="0">
                <a:latin typeface="Avenir Book"/>
                <a:cs typeface="Avenir Book"/>
              </a:rPr>
              <a:t>technical assistance to </a:t>
            </a:r>
            <a:r>
              <a:rPr lang="en-GB" sz="2600" dirty="0" smtClean="0">
                <a:latin typeface="Avenir Book"/>
                <a:cs typeface="Avenir Book"/>
              </a:rPr>
              <a:t>The Sudan </a:t>
            </a:r>
            <a:r>
              <a:rPr lang="en-GB" sz="2600" dirty="0">
                <a:latin typeface="Avenir Book"/>
                <a:cs typeface="Avenir Book"/>
              </a:rPr>
              <a:t>APRM National Focal Point and the National Governing Council to finalise the country’s self-assessment </a:t>
            </a:r>
            <a:r>
              <a:rPr lang="en-GB" sz="2600" dirty="0" smtClean="0">
                <a:latin typeface="Avenir Book"/>
                <a:cs typeface="Avenir Book"/>
              </a:rPr>
              <a:t>report</a:t>
            </a:r>
          </a:p>
          <a:p>
            <a:pPr marL="0" indent="0">
              <a:buNone/>
            </a:pPr>
            <a:r>
              <a:rPr lang="en-GB" sz="2600" dirty="0" smtClean="0">
                <a:latin typeface="Avenir Book"/>
                <a:cs typeface="Avenir Book"/>
              </a:rPr>
              <a:t> </a:t>
            </a:r>
          </a:p>
          <a:p>
            <a:r>
              <a:rPr lang="en-GB" sz="2600" dirty="0" smtClean="0">
                <a:solidFill>
                  <a:prstClr val="black"/>
                </a:solidFill>
                <a:latin typeface="Avenir Book"/>
                <a:cs typeface="Avenir Book"/>
              </a:rPr>
              <a:t>An Experts’ </a:t>
            </a:r>
            <a:r>
              <a:rPr lang="en-GB" sz="2600" dirty="0">
                <a:solidFill>
                  <a:prstClr val="black"/>
                </a:solidFill>
                <a:latin typeface="Avenir Book"/>
                <a:cs typeface="Avenir Book"/>
              </a:rPr>
              <a:t>m</a:t>
            </a:r>
            <a:r>
              <a:rPr lang="en-GB" sz="2600" dirty="0" smtClean="0">
                <a:solidFill>
                  <a:prstClr val="black"/>
                </a:solidFill>
                <a:latin typeface="Avenir Book"/>
                <a:cs typeface="Avenir Book"/>
              </a:rPr>
              <a:t>eeting </a:t>
            </a:r>
            <a:r>
              <a:rPr lang="en-GB" sz="2600" dirty="0">
                <a:solidFill>
                  <a:prstClr val="black"/>
                </a:solidFill>
                <a:latin typeface="Avenir Book"/>
                <a:cs typeface="Avenir Book"/>
              </a:rPr>
              <a:t>was held in Lagos Nigeria in December 2015 to review and validate a study on “Mainstreaming the Governance of Natural Resources in the APRM process</a:t>
            </a:r>
            <a:r>
              <a:rPr lang="en-GB" sz="2600" dirty="0" smtClean="0">
                <a:solidFill>
                  <a:prstClr val="black"/>
                </a:solidFill>
                <a:latin typeface="Avenir Book"/>
                <a:cs typeface="Avenir Book"/>
              </a:rPr>
              <a:t>” </a:t>
            </a:r>
            <a:endParaRPr lang="en-GB" sz="2600" dirty="0">
              <a:solidFill>
                <a:prstClr val="black"/>
              </a:solidFill>
              <a:latin typeface="Avenir Book"/>
              <a:cs typeface="Avenir Book"/>
            </a:endParaRPr>
          </a:p>
          <a:p>
            <a:endParaRPr lang="en-GB" dirty="0">
              <a:latin typeface="Avenir Book"/>
              <a:cs typeface="Avenir Book"/>
            </a:endParaRPr>
          </a:p>
        </p:txBody>
      </p:sp>
      <p:sp>
        <p:nvSpPr>
          <p:cNvPr id="5" name="Title 1"/>
          <p:cNvSpPr>
            <a:spLocks noGrp="1"/>
          </p:cNvSpPr>
          <p:nvPr>
            <p:ph type="title"/>
          </p:nvPr>
        </p:nvSpPr>
        <p:spPr>
          <a:xfrm>
            <a:off x="962130" y="-474280"/>
            <a:ext cx="8229600" cy="1143000"/>
          </a:xfrm>
        </p:spPr>
        <p:txBody>
          <a:bodyPr>
            <a:noAutofit/>
          </a:bodyPr>
          <a:lstStyle/>
          <a:p>
            <a:r>
              <a:rPr lang="en-GB" sz="3200" b="1" dirty="0" smtClean="0">
                <a:solidFill>
                  <a:srgbClr val="FFFFFF"/>
                </a:solidFill>
                <a:latin typeface="Avenir Book"/>
                <a:cs typeface="Avenir Book"/>
              </a:rPr>
              <a:t/>
            </a:r>
            <a:br>
              <a:rPr lang="en-GB" sz="3200" b="1" dirty="0" smtClean="0">
                <a:solidFill>
                  <a:srgbClr val="FFFFFF"/>
                </a:solidFill>
                <a:latin typeface="Avenir Book"/>
                <a:cs typeface="Avenir Book"/>
              </a:rPr>
            </a:br>
            <a:r>
              <a:rPr lang="en-GB" sz="3200" b="1" dirty="0" smtClean="0">
                <a:solidFill>
                  <a:srgbClr val="FFFFFF"/>
                </a:solidFill>
                <a:latin typeface="Avenir Book"/>
                <a:cs typeface="Avenir Book"/>
              </a:rPr>
              <a:t>Technical support to AU </a:t>
            </a:r>
            <a:r>
              <a:rPr lang="en-GB" sz="3200" b="1" dirty="0">
                <a:solidFill>
                  <a:srgbClr val="FFFFFF"/>
                </a:solidFill>
                <a:latin typeface="Avenir Book"/>
                <a:cs typeface="Avenir Book"/>
              </a:rPr>
              <a:t>&amp;</a:t>
            </a:r>
            <a:r>
              <a:rPr lang="en-GB" sz="3200" b="1" dirty="0" smtClean="0">
                <a:solidFill>
                  <a:srgbClr val="FFFFFF"/>
                </a:solidFill>
                <a:latin typeface="Avenir Book"/>
                <a:cs typeface="Avenir Book"/>
              </a:rPr>
              <a:t> </a:t>
            </a:r>
            <a:r>
              <a:rPr lang="en-GB" sz="3600" b="1" dirty="0" smtClean="0">
                <a:solidFill>
                  <a:srgbClr val="FFFFFF"/>
                </a:solidFill>
                <a:latin typeface="Avenir Book"/>
                <a:cs typeface="Avenir Book"/>
              </a:rPr>
              <a:t>its</a:t>
            </a:r>
            <a:r>
              <a:rPr lang="en-GB" sz="3200" b="1" dirty="0" smtClean="0">
                <a:solidFill>
                  <a:srgbClr val="FFFFFF"/>
                </a:solidFill>
                <a:latin typeface="Avenir Book"/>
                <a:cs typeface="Avenir Book"/>
              </a:rPr>
              <a:t> </a:t>
            </a:r>
            <a:r>
              <a:rPr lang="en-GB" sz="3600" b="1" dirty="0" smtClean="0">
                <a:solidFill>
                  <a:srgbClr val="FFFFFF"/>
                </a:solidFill>
                <a:latin typeface="Avenir Book"/>
                <a:cs typeface="Avenir Book"/>
              </a:rPr>
              <a:t>organs (3)</a:t>
            </a:r>
            <a:endParaRPr lang="en-GB" sz="3600" dirty="0">
              <a:solidFill>
                <a:srgbClr val="FFFFFF"/>
              </a:solidFill>
              <a:latin typeface="Avenir Book"/>
              <a:cs typeface="Avenir Book"/>
            </a:endParaRPr>
          </a:p>
        </p:txBody>
      </p:sp>
    </p:spTree>
    <p:extLst>
      <p:ext uri="{BB962C8B-B14F-4D97-AF65-F5344CB8AC3E}">
        <p14:creationId xmlns:p14="http://schemas.microsoft.com/office/powerpoint/2010/main" val="27252805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81" y="2130427"/>
            <a:ext cx="5094468" cy="1470025"/>
          </a:xfrm>
        </p:spPr>
        <p:txBody>
          <a:bodyPr>
            <a:normAutofit fontScale="90000"/>
          </a:bodyPr>
          <a:lstStyle/>
          <a:p>
            <a:r>
              <a:rPr lang="en-GB" b="1" dirty="0" smtClean="0">
                <a:latin typeface="Avenir Book"/>
                <a:cs typeface="Avenir Book"/>
              </a:rPr>
              <a:t>Supporting the AU and its NEPAD Programme as one UN system</a:t>
            </a:r>
            <a:endParaRPr lang="en-US" b="1" dirty="0">
              <a:latin typeface="Avenir Book"/>
              <a:cs typeface="Avenir Book"/>
            </a:endParaRPr>
          </a:p>
        </p:txBody>
      </p:sp>
      <p:sp>
        <p:nvSpPr>
          <p:cNvPr id="3" name="Subtitle 2"/>
          <p:cNvSpPr>
            <a:spLocks noGrp="1"/>
          </p:cNvSpPr>
          <p:nvPr>
            <p:ph type="subTitle" idx="1"/>
          </p:nvPr>
        </p:nvSpPr>
        <p:spPr>
          <a:xfrm>
            <a:off x="387276" y="4354269"/>
            <a:ext cx="3687184" cy="1752600"/>
          </a:xfrm>
        </p:spPr>
        <p:txBody>
          <a:bodyPr>
            <a:normAutofit fontScale="70000" lnSpcReduction="20000"/>
          </a:bodyPr>
          <a:lstStyle/>
          <a:p>
            <a:r>
              <a:rPr lang="en-GB" dirty="0" smtClean="0">
                <a:latin typeface="Avenir Book"/>
                <a:cs typeface="Avenir Book"/>
              </a:rPr>
              <a:t>The Regional Coordination Mechanism of UN agencies &amp; organizations working in Africa in support of the AU and NEPAD</a:t>
            </a:r>
            <a:endParaRPr lang="en-US" dirty="0">
              <a:latin typeface="Avenir Book"/>
              <a:cs typeface="Avenir Book"/>
            </a:endParaRPr>
          </a:p>
        </p:txBody>
      </p:sp>
      <p:pic>
        <p:nvPicPr>
          <p:cNvPr id="4" name="Picture 3"/>
          <p:cNvPicPr>
            <a:picLocks noChangeAspect="1"/>
          </p:cNvPicPr>
          <p:nvPr/>
        </p:nvPicPr>
        <p:blipFill>
          <a:blip r:embed="rId4"/>
          <a:stretch>
            <a:fillRect/>
          </a:stretch>
        </p:blipFill>
        <p:spPr>
          <a:xfrm>
            <a:off x="5120607" y="1316078"/>
            <a:ext cx="3872820" cy="4084674"/>
          </a:xfrm>
          <a:prstGeom prst="rect">
            <a:avLst/>
          </a:prstGeom>
        </p:spPr>
      </p:pic>
    </p:spTree>
    <p:extLst>
      <p:ext uri="{BB962C8B-B14F-4D97-AF65-F5344CB8AC3E}">
        <p14:creationId xmlns:p14="http://schemas.microsoft.com/office/powerpoint/2010/main" val="24734920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5628" y="-230229"/>
            <a:ext cx="8229600" cy="1143000"/>
          </a:xfrm>
        </p:spPr>
        <p:txBody>
          <a:bodyPr>
            <a:noAutofit/>
          </a:bodyPr>
          <a:lstStyle/>
          <a:p>
            <a:r>
              <a:rPr lang="en-GB" sz="3200" b="1" dirty="0">
                <a:solidFill>
                  <a:srgbClr val="FFFFFF"/>
                </a:solidFill>
                <a:latin typeface="Avenir Book"/>
                <a:cs typeface="Avenir Book"/>
              </a:rPr>
              <a:t>Regional Coordinating Mechanism (RCM)</a:t>
            </a:r>
          </a:p>
        </p:txBody>
      </p:sp>
      <p:sp>
        <p:nvSpPr>
          <p:cNvPr id="3" name="Content Placeholder 2"/>
          <p:cNvSpPr>
            <a:spLocks noGrp="1"/>
          </p:cNvSpPr>
          <p:nvPr>
            <p:ph idx="1"/>
          </p:nvPr>
        </p:nvSpPr>
        <p:spPr>
          <a:xfrm>
            <a:off x="747911" y="1508920"/>
            <a:ext cx="8229600" cy="4831438"/>
          </a:xfrm>
        </p:spPr>
        <p:txBody>
          <a:bodyPr>
            <a:noAutofit/>
          </a:bodyPr>
          <a:lstStyle/>
          <a:p>
            <a:r>
              <a:rPr lang="en-GB" sz="2000" b="1" dirty="0" smtClean="0">
                <a:solidFill>
                  <a:schemeClr val="tx2">
                    <a:lumMod val="60000"/>
                    <a:lumOff val="40000"/>
                  </a:schemeClr>
                </a:solidFill>
                <a:latin typeface="Avenir Book"/>
                <a:cs typeface="Avenir Book"/>
              </a:rPr>
              <a:t>ECA, as the Secretariat of the RCM, continues to lead the UN system in coordinating UN support for the AU and its NEPAD programme, ensuring synergy and reducing transaction costs</a:t>
            </a:r>
            <a:endParaRPr lang="en-GB" sz="2000" dirty="0" smtClean="0">
              <a:solidFill>
                <a:schemeClr val="tx2">
                  <a:lumMod val="60000"/>
                  <a:lumOff val="40000"/>
                </a:schemeClr>
              </a:solidFill>
              <a:latin typeface="Avenir Book"/>
              <a:cs typeface="Avenir Book"/>
            </a:endParaRPr>
          </a:p>
          <a:p>
            <a:pPr lvl="1"/>
            <a:r>
              <a:rPr lang="en-GB" sz="1600" dirty="0" smtClean="0">
                <a:latin typeface="Avenir Book"/>
                <a:cs typeface="Avenir Book"/>
              </a:rPr>
              <a:t>In October 2015, the RCM-Africa Secretariat organised a workshop to determine how joint programming tools could be used to develop a framework  to strengthen coordination at regional and sub-regional levels</a:t>
            </a:r>
            <a:endParaRPr lang="en-GB" sz="1600" dirty="0">
              <a:latin typeface="Avenir Book"/>
              <a:cs typeface="Avenir Book"/>
            </a:endParaRPr>
          </a:p>
          <a:p>
            <a:pPr marL="457200" lvl="1" indent="0">
              <a:buNone/>
            </a:pPr>
            <a:endParaRPr lang="en-GB" sz="1600" dirty="0">
              <a:latin typeface="Avenir Book"/>
              <a:cs typeface="Avenir Book"/>
            </a:endParaRPr>
          </a:p>
          <a:p>
            <a:pPr lvl="1"/>
            <a:r>
              <a:rPr lang="en-GB" sz="1600" dirty="0" smtClean="0">
                <a:latin typeface="Avenir Book"/>
                <a:cs typeface="Avenir Book"/>
              </a:rPr>
              <a:t>A handbook that could be used to build the capacity of participants and enhance coordination among partners in support of the AU and its NEPAD Programme was also developed</a:t>
            </a:r>
          </a:p>
          <a:p>
            <a:pPr marL="457200" lvl="1" indent="0">
              <a:buNone/>
            </a:pPr>
            <a:endParaRPr lang="en-GB" sz="1600" dirty="0" smtClean="0">
              <a:latin typeface="Avenir Book"/>
              <a:cs typeface="Avenir Book"/>
            </a:endParaRPr>
          </a:p>
          <a:p>
            <a:pPr lvl="1"/>
            <a:r>
              <a:rPr lang="en-GB" sz="1600" dirty="0" smtClean="0">
                <a:latin typeface="Avenir Book"/>
                <a:cs typeface="Avenir Book"/>
              </a:rPr>
              <a:t>Another workshop on enhancing monitoring and evaluation in RCM-Africa was held in Nazareth, Ethiopia, on 1 and 2 October 2015</a:t>
            </a:r>
          </a:p>
          <a:p>
            <a:pPr marL="457200" lvl="1" indent="0">
              <a:buNone/>
            </a:pPr>
            <a:endParaRPr lang="en-GB" sz="1600" dirty="0" smtClean="0">
              <a:latin typeface="Avenir Book"/>
              <a:cs typeface="Avenir Book"/>
            </a:endParaRPr>
          </a:p>
          <a:p>
            <a:pPr lvl="1"/>
            <a:r>
              <a:rPr lang="en-GB" sz="1600" dirty="0" smtClean="0">
                <a:latin typeface="Avenir Book"/>
                <a:cs typeface="Avenir Book"/>
              </a:rPr>
              <a:t>On 11-12 February 2016, the RCM-Africa Secretariat organised a retreat of the Coordinators of RCM-Africa on the theme “Strengthening the Regional Coordination Mechanism for Effectiveness in the implementation of Agenda 2063 and the Sustainable Development Goals.</a:t>
            </a:r>
            <a:endParaRPr lang="en-GB" sz="1600" dirty="0">
              <a:latin typeface="Avenir Book"/>
              <a:cs typeface="Avenir Book"/>
            </a:endParaRPr>
          </a:p>
        </p:txBody>
      </p:sp>
    </p:spTree>
    <p:extLst>
      <p:ext uri="{BB962C8B-B14F-4D97-AF65-F5344CB8AC3E}">
        <p14:creationId xmlns:p14="http://schemas.microsoft.com/office/powerpoint/2010/main" val="21358296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408" y="-413834"/>
            <a:ext cx="8229600" cy="1143000"/>
          </a:xfrm>
        </p:spPr>
        <p:txBody>
          <a:bodyPr>
            <a:normAutofit fontScale="90000"/>
          </a:bodyPr>
          <a:lstStyle/>
          <a:p>
            <a:r>
              <a:rPr lang="en-GB" sz="3600" dirty="0" smtClean="0">
                <a:solidFill>
                  <a:srgbClr val="FFFFFF"/>
                </a:solidFill>
                <a:latin typeface="Avenir Book"/>
                <a:cs typeface="Avenir Book"/>
              </a:rPr>
              <a:t/>
            </a:r>
            <a:br>
              <a:rPr lang="en-GB" sz="3600" dirty="0" smtClean="0">
                <a:solidFill>
                  <a:srgbClr val="FFFFFF"/>
                </a:solidFill>
                <a:latin typeface="Avenir Book"/>
                <a:cs typeface="Avenir Book"/>
              </a:rPr>
            </a:br>
            <a:r>
              <a:rPr lang="en-GB" sz="4900" b="1" dirty="0" smtClean="0">
                <a:solidFill>
                  <a:srgbClr val="FFFFFF"/>
                </a:solidFill>
                <a:latin typeface="Avenir Book"/>
                <a:cs typeface="Avenir Book"/>
              </a:rPr>
              <a:t>Reports from RCM Clusters (1)</a:t>
            </a:r>
            <a:endParaRPr lang="en-GB" sz="4900" b="1" dirty="0">
              <a:solidFill>
                <a:srgbClr val="FFFFFF"/>
              </a:solidFill>
              <a:latin typeface="Avenir Book"/>
              <a:cs typeface="Avenir Book"/>
            </a:endParaRPr>
          </a:p>
        </p:txBody>
      </p:sp>
      <p:sp>
        <p:nvSpPr>
          <p:cNvPr id="3" name="Content Placeholder 2"/>
          <p:cNvSpPr>
            <a:spLocks noGrp="1"/>
          </p:cNvSpPr>
          <p:nvPr>
            <p:ph idx="1"/>
          </p:nvPr>
        </p:nvSpPr>
        <p:spPr>
          <a:xfrm>
            <a:off x="564305" y="1401312"/>
            <a:ext cx="8229600" cy="4525963"/>
          </a:xfrm>
        </p:spPr>
        <p:txBody>
          <a:bodyPr>
            <a:noAutofit/>
          </a:bodyPr>
          <a:lstStyle/>
          <a:p>
            <a:r>
              <a:rPr lang="en-GB" sz="2000" b="1" dirty="0" smtClean="0">
                <a:solidFill>
                  <a:schemeClr val="tx2">
                    <a:lumMod val="60000"/>
                    <a:lumOff val="40000"/>
                  </a:schemeClr>
                </a:solidFill>
                <a:latin typeface="Avenir Book"/>
                <a:cs typeface="Avenir Book"/>
              </a:rPr>
              <a:t>Environment, Population and Urbanisation Cluster</a:t>
            </a:r>
          </a:p>
          <a:p>
            <a:pPr lvl="1"/>
            <a:r>
              <a:rPr lang="en-GB" sz="1600" dirty="0" smtClean="0">
                <a:latin typeface="Avenir Book"/>
                <a:cs typeface="Avenir Book"/>
              </a:rPr>
              <a:t>UNEP with AUC, UNECA, UNDP, ILO, AfDB, NPCA, RECs, WWF, UNIDO and DANIDA have jointly been undertaking assessment reports to identify the opportunities and challenges of a transition to a green economy in various countries</a:t>
            </a:r>
          </a:p>
          <a:p>
            <a:pPr marL="457200" lvl="1" indent="0">
              <a:buNone/>
            </a:pPr>
            <a:endParaRPr lang="en-GB" sz="1600" dirty="0" smtClean="0">
              <a:latin typeface="Avenir Book"/>
              <a:cs typeface="Avenir Book"/>
            </a:endParaRPr>
          </a:p>
          <a:p>
            <a:r>
              <a:rPr lang="en-GB" sz="2000" b="1" dirty="0" smtClean="0">
                <a:solidFill>
                  <a:schemeClr val="tx2">
                    <a:lumMod val="60000"/>
                    <a:lumOff val="40000"/>
                  </a:schemeClr>
                </a:solidFill>
                <a:latin typeface="Avenir Book"/>
                <a:cs typeface="Avenir Book"/>
              </a:rPr>
              <a:t>Social and Human Development Cluster</a:t>
            </a:r>
          </a:p>
          <a:p>
            <a:pPr lvl="1"/>
            <a:r>
              <a:rPr lang="en-GB" sz="1600" dirty="0" smtClean="0">
                <a:latin typeface="Avenir Book"/>
                <a:cs typeface="Avenir Book"/>
              </a:rPr>
              <a:t>The ILO in collaboration with ECA, UNICEF and UNDP  are supporting the development of a Protocol on Social Protection and Social Security to the AU Charter on Human and Peoples Rights. They are also assisting with the revision of the AU’s 2008 Social Policy Framework  in relation to the Agenda 2063 and Sustainable Development Goals 2030</a:t>
            </a:r>
          </a:p>
          <a:p>
            <a:pPr marL="457200" lvl="1" indent="0">
              <a:buNone/>
            </a:pPr>
            <a:endParaRPr lang="en-GB" sz="1600" dirty="0" smtClean="0">
              <a:latin typeface="Avenir Book"/>
              <a:cs typeface="Avenir Book"/>
            </a:endParaRPr>
          </a:p>
          <a:p>
            <a:r>
              <a:rPr lang="en-GB" sz="2000" b="1" dirty="0" smtClean="0">
                <a:solidFill>
                  <a:schemeClr val="tx2">
                    <a:lumMod val="60000"/>
                    <a:lumOff val="40000"/>
                  </a:schemeClr>
                </a:solidFill>
                <a:latin typeface="Avenir Book"/>
                <a:cs typeface="Avenir Book"/>
              </a:rPr>
              <a:t>Governance Cluster</a:t>
            </a:r>
          </a:p>
          <a:p>
            <a:pPr lvl="1"/>
            <a:r>
              <a:rPr lang="en-GB" sz="1600" dirty="0" smtClean="0">
                <a:latin typeface="Avenir Book"/>
                <a:cs typeface="Avenir Book"/>
              </a:rPr>
              <a:t>The UNDP in partnership with AUC undertook a review of the pilot implementation of the Governance, Peace and Security statistics component of the Strategy for the Harmonization of Statistics in Africa (SHaSHA) in 9 countries namely Kenya, Malawi, Cameroon, Cape Verde, Cote d’Ivoire, Mali, Uganda, Tunisia and Burundi</a:t>
            </a:r>
          </a:p>
          <a:p>
            <a:endParaRPr lang="en-GB" sz="2000" dirty="0" smtClean="0">
              <a:latin typeface="Avenir Book"/>
              <a:cs typeface="Avenir Book"/>
            </a:endParaRPr>
          </a:p>
          <a:p>
            <a:endParaRPr lang="en-GB" sz="2000" dirty="0">
              <a:latin typeface="Avenir Book"/>
              <a:cs typeface="Avenir Book"/>
            </a:endParaRPr>
          </a:p>
        </p:txBody>
      </p:sp>
    </p:spTree>
    <p:extLst>
      <p:ext uri="{BB962C8B-B14F-4D97-AF65-F5344CB8AC3E}">
        <p14:creationId xmlns:p14="http://schemas.microsoft.com/office/powerpoint/2010/main" val="38373562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GB" b="1" dirty="0" smtClean="0">
                <a:solidFill>
                  <a:schemeClr val="tx2">
                    <a:lumMod val="60000"/>
                    <a:lumOff val="40000"/>
                  </a:schemeClr>
                </a:solidFill>
                <a:latin typeface="Avenir Book"/>
                <a:cs typeface="Avenir Book"/>
              </a:rPr>
              <a:t>Science and Technology Cluster</a:t>
            </a:r>
          </a:p>
          <a:p>
            <a:pPr lvl="1"/>
            <a:r>
              <a:rPr lang="en-GB" dirty="0" smtClean="0">
                <a:latin typeface="Avenir Book"/>
                <a:cs typeface="Avenir Book"/>
              </a:rPr>
              <a:t>UNESCO, in partnership with the AU, has started a process to develop six ‘UNESCO Green Academies’ in Ethiopia, as well as one ‘UNESCO  Green Academy’ in Sierra Leone, South Sudan and Tanzania. The overall aim is to establish at least one “UNESCO Green Academy in each African country.</a:t>
            </a:r>
          </a:p>
          <a:p>
            <a:pPr marL="457200" lvl="1" indent="0">
              <a:buNone/>
            </a:pPr>
            <a:endParaRPr lang="en-GB" dirty="0" smtClean="0">
              <a:solidFill>
                <a:schemeClr val="tx2">
                  <a:lumMod val="60000"/>
                  <a:lumOff val="40000"/>
                </a:schemeClr>
              </a:solidFill>
              <a:latin typeface="Avenir Book"/>
              <a:cs typeface="Avenir Book"/>
            </a:endParaRPr>
          </a:p>
          <a:p>
            <a:r>
              <a:rPr lang="en-GB" b="1" dirty="0" smtClean="0">
                <a:solidFill>
                  <a:schemeClr val="tx2">
                    <a:lumMod val="60000"/>
                    <a:lumOff val="40000"/>
                  </a:schemeClr>
                </a:solidFill>
                <a:latin typeface="Avenir Book"/>
                <a:cs typeface="Avenir Book"/>
              </a:rPr>
              <a:t>Infrastructure Development Cluster</a:t>
            </a:r>
          </a:p>
          <a:p>
            <a:pPr lvl="1"/>
            <a:r>
              <a:rPr lang="en-GB" dirty="0" smtClean="0">
                <a:latin typeface="Avenir Book"/>
                <a:cs typeface="Avenir Book"/>
              </a:rPr>
              <a:t>ECA in collaboration with AUC, WHO and The World Bank organised a side event on implementing and achieving the Road Safety Decade Goals, the challenges and opportunities for Africa, at the Second High Level Road Safety Conference in held in November 2015 in Brazil</a:t>
            </a:r>
          </a:p>
          <a:p>
            <a:pPr marL="457200" lvl="1" indent="0">
              <a:buNone/>
            </a:pPr>
            <a:endParaRPr lang="en-GB" dirty="0" smtClean="0">
              <a:latin typeface="Avenir Book"/>
              <a:cs typeface="Avenir Book"/>
            </a:endParaRPr>
          </a:p>
          <a:p>
            <a:r>
              <a:rPr lang="en-GB" b="1" dirty="0" smtClean="0">
                <a:solidFill>
                  <a:schemeClr val="tx2">
                    <a:lumMod val="60000"/>
                    <a:lumOff val="40000"/>
                  </a:schemeClr>
                </a:solidFill>
                <a:latin typeface="Avenir Book"/>
                <a:cs typeface="Avenir Book"/>
              </a:rPr>
              <a:t>Peace and Security Cluster</a:t>
            </a:r>
          </a:p>
          <a:p>
            <a:pPr lvl="1"/>
            <a:r>
              <a:rPr lang="en-GB" dirty="0" smtClean="0">
                <a:latin typeface="Avenir Book"/>
                <a:cs typeface="Avenir Book"/>
              </a:rPr>
              <a:t>The Cluster convened two meetings in May 2015 to discuss the humanitarian situation in Burundi and the potential consequences of the crisis on neighbouring countries. The meetings stressed the need to have multi-dimensional analysis of the crisis in Burundi and the importance of maintaining holistic view in engagement</a:t>
            </a:r>
          </a:p>
          <a:p>
            <a:pPr lvl="1"/>
            <a:endParaRPr lang="en-GB" dirty="0">
              <a:latin typeface="Avenir Book"/>
              <a:cs typeface="Avenir Book"/>
            </a:endParaRPr>
          </a:p>
        </p:txBody>
      </p:sp>
      <p:sp>
        <p:nvSpPr>
          <p:cNvPr id="4" name="Title 1"/>
          <p:cNvSpPr txBox="1">
            <a:spLocks/>
          </p:cNvSpPr>
          <p:nvPr/>
        </p:nvSpPr>
        <p:spPr>
          <a:xfrm>
            <a:off x="671408" y="-413834"/>
            <a:ext cx="8229600" cy="1143000"/>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FFFFFF"/>
                </a:solidFill>
                <a:latin typeface="Avenir Book"/>
                <a:cs typeface="Avenir Book"/>
              </a:rPr>
              <a:t/>
            </a:r>
            <a:br>
              <a:rPr lang="en-GB" sz="3600" dirty="0" smtClean="0">
                <a:solidFill>
                  <a:srgbClr val="FFFFFF"/>
                </a:solidFill>
                <a:latin typeface="Avenir Book"/>
                <a:cs typeface="Avenir Book"/>
              </a:rPr>
            </a:br>
            <a:r>
              <a:rPr lang="en-GB" sz="4900" b="1" dirty="0" smtClean="0">
                <a:solidFill>
                  <a:srgbClr val="FFFFFF"/>
                </a:solidFill>
                <a:latin typeface="Avenir Book"/>
                <a:cs typeface="Avenir Book"/>
              </a:rPr>
              <a:t>Reports from RCM Clusters (2)</a:t>
            </a:r>
            <a:endParaRPr lang="en-GB" sz="4900" b="1" dirty="0">
              <a:solidFill>
                <a:srgbClr val="FFFFFF"/>
              </a:solidFill>
              <a:latin typeface="Avenir Book"/>
              <a:cs typeface="Avenir Book"/>
            </a:endParaRPr>
          </a:p>
        </p:txBody>
      </p:sp>
    </p:spTree>
    <p:extLst>
      <p:ext uri="{BB962C8B-B14F-4D97-AF65-F5344CB8AC3E}">
        <p14:creationId xmlns:p14="http://schemas.microsoft.com/office/powerpoint/2010/main" val="9660766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GB" b="1" dirty="0" smtClean="0">
                <a:solidFill>
                  <a:schemeClr val="tx2">
                    <a:lumMod val="60000"/>
                    <a:lumOff val="40000"/>
                  </a:schemeClr>
                </a:solidFill>
                <a:latin typeface="Avenir Book"/>
                <a:cs typeface="Avenir Book"/>
              </a:rPr>
              <a:t>Advocacy and Communication Cluster</a:t>
            </a:r>
          </a:p>
          <a:p>
            <a:pPr lvl="1"/>
            <a:r>
              <a:rPr lang="en-GB" dirty="0" smtClean="0">
                <a:latin typeface="Avenir Book"/>
                <a:cs typeface="Avenir Book"/>
              </a:rPr>
              <a:t>NEPAD Agency, OSAA and UNDP collaborated with the World Bank, JICA, Government of Japan and Columbia University’s Initiative of Policy Dialogue to organise the TICAD VI pre-event “</a:t>
            </a:r>
            <a:r>
              <a:rPr lang="en-GB" b="1" dirty="0" smtClean="0">
                <a:latin typeface="Avenir Book"/>
                <a:cs typeface="Avenir Book"/>
              </a:rPr>
              <a:t>Toward TICAD VI in 2016: Africa’s Transformation through Industrial Development and Implementing the Agenda 2063”</a:t>
            </a:r>
            <a:r>
              <a:rPr lang="en-GB" dirty="0" smtClean="0">
                <a:latin typeface="Avenir Book"/>
                <a:cs typeface="Avenir Book"/>
              </a:rPr>
              <a:t> in New York at the margins of the high-level segment of the 70</a:t>
            </a:r>
            <a:r>
              <a:rPr lang="en-GB" baseline="30000" dirty="0" smtClean="0">
                <a:latin typeface="Avenir Book"/>
                <a:cs typeface="Avenir Book"/>
              </a:rPr>
              <a:t>th</a:t>
            </a:r>
            <a:r>
              <a:rPr lang="en-GB" dirty="0" smtClean="0">
                <a:latin typeface="Avenir Book"/>
                <a:cs typeface="Avenir Book"/>
              </a:rPr>
              <a:t> United Nations General Assembly</a:t>
            </a:r>
          </a:p>
          <a:p>
            <a:pPr marL="457200" lvl="1" indent="0">
              <a:buNone/>
            </a:pPr>
            <a:endParaRPr lang="en-GB" dirty="0" smtClean="0">
              <a:latin typeface="Avenir Book"/>
              <a:cs typeface="Avenir Book"/>
            </a:endParaRPr>
          </a:p>
          <a:p>
            <a:r>
              <a:rPr lang="en-GB" b="1" dirty="0" smtClean="0">
                <a:solidFill>
                  <a:schemeClr val="tx2">
                    <a:lumMod val="60000"/>
                    <a:lumOff val="40000"/>
                  </a:schemeClr>
                </a:solidFill>
                <a:latin typeface="Avenir Book"/>
                <a:cs typeface="Avenir Book"/>
              </a:rPr>
              <a:t>Industry and Market Access Cluster</a:t>
            </a:r>
          </a:p>
          <a:p>
            <a:pPr lvl="1"/>
            <a:r>
              <a:rPr lang="en-GB" dirty="0" smtClean="0">
                <a:latin typeface="Avenir Book"/>
                <a:cs typeface="Avenir Book"/>
              </a:rPr>
              <a:t>ECA, UNCTAD and AUC participated in the preparations leading to the launch of the negotiations of the Continental Free Trade  Area. Activities included studies around AGOA, EPAs and the TFTA in the context of the CFTA. The CFTA negotiations were successfully launched during the AU Summit in June 2015.</a:t>
            </a:r>
          </a:p>
          <a:p>
            <a:endParaRPr lang="en-GB" dirty="0">
              <a:latin typeface="Avenir Book"/>
              <a:cs typeface="Avenir Book"/>
            </a:endParaRPr>
          </a:p>
        </p:txBody>
      </p:sp>
      <p:sp>
        <p:nvSpPr>
          <p:cNvPr id="5" name="Title 1"/>
          <p:cNvSpPr>
            <a:spLocks noGrp="1"/>
          </p:cNvSpPr>
          <p:nvPr>
            <p:ph type="title"/>
          </p:nvPr>
        </p:nvSpPr>
        <p:spPr>
          <a:xfrm>
            <a:off x="671408" y="-413834"/>
            <a:ext cx="8229600" cy="1143000"/>
          </a:xfrm>
        </p:spPr>
        <p:txBody>
          <a:bodyPr>
            <a:normAutofit fontScale="90000"/>
          </a:bodyPr>
          <a:lstStyle/>
          <a:p>
            <a:r>
              <a:rPr lang="en-GB" sz="3600" dirty="0" smtClean="0">
                <a:solidFill>
                  <a:srgbClr val="FFFFFF"/>
                </a:solidFill>
                <a:latin typeface="Avenir Book"/>
                <a:cs typeface="Avenir Book"/>
              </a:rPr>
              <a:t/>
            </a:r>
            <a:br>
              <a:rPr lang="en-GB" sz="3600" dirty="0" smtClean="0">
                <a:solidFill>
                  <a:srgbClr val="FFFFFF"/>
                </a:solidFill>
                <a:latin typeface="Avenir Book"/>
                <a:cs typeface="Avenir Book"/>
              </a:rPr>
            </a:br>
            <a:r>
              <a:rPr lang="en-GB" sz="4900" b="1" dirty="0" smtClean="0">
                <a:solidFill>
                  <a:srgbClr val="FFFFFF"/>
                </a:solidFill>
                <a:latin typeface="Avenir Book"/>
                <a:cs typeface="Avenir Book"/>
              </a:rPr>
              <a:t>Reports from RCM Clusters (3)</a:t>
            </a:r>
            <a:endParaRPr lang="en-GB" sz="4900" b="1" dirty="0">
              <a:solidFill>
                <a:srgbClr val="FFFFFF"/>
              </a:solidFill>
              <a:latin typeface="Avenir Book"/>
              <a:cs typeface="Avenir Book"/>
            </a:endParaRPr>
          </a:p>
        </p:txBody>
      </p:sp>
    </p:spTree>
    <p:extLst>
      <p:ext uri="{BB962C8B-B14F-4D97-AF65-F5344CB8AC3E}">
        <p14:creationId xmlns:p14="http://schemas.microsoft.com/office/powerpoint/2010/main" val="13087744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101" y="-459726"/>
            <a:ext cx="8229600" cy="1143000"/>
          </a:xfrm>
        </p:spPr>
        <p:txBody>
          <a:bodyPr>
            <a:normAutofit fontScale="90000"/>
          </a:bodyPr>
          <a:lstStyle/>
          <a:p>
            <a:r>
              <a:rPr lang="en-GB" b="1" dirty="0" smtClean="0">
                <a:solidFill>
                  <a:srgbClr val="FFFFFF"/>
                </a:solidFill>
                <a:latin typeface="Avenir Book"/>
                <a:cs typeface="Avenir Book"/>
              </a:rPr>
              <a:t/>
            </a:r>
            <a:br>
              <a:rPr lang="en-GB" b="1" dirty="0" smtClean="0">
                <a:solidFill>
                  <a:srgbClr val="FFFFFF"/>
                </a:solidFill>
                <a:latin typeface="Avenir Book"/>
                <a:cs typeface="Avenir Book"/>
              </a:rPr>
            </a:br>
            <a:r>
              <a:rPr lang="en-GB" sz="4900" b="1" dirty="0" smtClean="0">
                <a:solidFill>
                  <a:srgbClr val="FFFFFF"/>
                </a:solidFill>
                <a:latin typeface="Avenir Book"/>
                <a:cs typeface="Avenir Book"/>
              </a:rPr>
              <a:t>RCM Challenges (1)</a:t>
            </a:r>
            <a:endParaRPr lang="en-GB" sz="4900" b="1" dirty="0">
              <a:solidFill>
                <a:srgbClr val="FFFFFF"/>
              </a:solidFill>
              <a:latin typeface="Avenir Book"/>
              <a:cs typeface="Avenir Book"/>
            </a:endParaRPr>
          </a:p>
        </p:txBody>
      </p:sp>
      <p:sp>
        <p:nvSpPr>
          <p:cNvPr id="3" name="Content Placeholder 2"/>
          <p:cNvSpPr>
            <a:spLocks noGrp="1"/>
          </p:cNvSpPr>
          <p:nvPr>
            <p:ph idx="1"/>
          </p:nvPr>
        </p:nvSpPr>
        <p:spPr/>
        <p:txBody>
          <a:bodyPr>
            <a:normAutofit fontScale="85000" lnSpcReduction="10000"/>
          </a:bodyPr>
          <a:lstStyle/>
          <a:p>
            <a:r>
              <a:rPr lang="en-GB" b="1" dirty="0" smtClean="0">
                <a:solidFill>
                  <a:schemeClr val="tx2">
                    <a:lumMod val="60000"/>
                    <a:lumOff val="40000"/>
                  </a:schemeClr>
                </a:solidFill>
                <a:latin typeface="Avenir Book"/>
                <a:cs typeface="Avenir Book"/>
              </a:rPr>
              <a:t>Resource Constraints</a:t>
            </a:r>
          </a:p>
          <a:p>
            <a:pPr lvl="1"/>
            <a:r>
              <a:rPr lang="en-GB" dirty="0" smtClean="0">
                <a:latin typeface="Avenir Book"/>
                <a:cs typeface="Avenir Book"/>
              </a:rPr>
              <a:t>No specific RCM budget is allocated to support the implementation of planned programmes and activities</a:t>
            </a:r>
          </a:p>
          <a:p>
            <a:pPr marL="457200" lvl="1" indent="0">
              <a:buNone/>
            </a:pPr>
            <a:endParaRPr lang="en-GB" dirty="0" smtClean="0">
              <a:latin typeface="Avenir Book"/>
              <a:cs typeface="Avenir Book"/>
            </a:endParaRPr>
          </a:p>
          <a:p>
            <a:pPr lvl="1"/>
            <a:r>
              <a:rPr lang="en-GB" dirty="0" smtClean="0">
                <a:latin typeface="Avenir Book"/>
                <a:cs typeface="Avenir Book"/>
              </a:rPr>
              <a:t>Financial and capacity constraints limit many UN agencies from contributing effectively to the work of the clusters</a:t>
            </a:r>
          </a:p>
          <a:p>
            <a:pPr marL="457200" lvl="1" indent="0">
              <a:buNone/>
            </a:pPr>
            <a:endParaRPr lang="en-GB" dirty="0" smtClean="0">
              <a:latin typeface="Avenir Book"/>
              <a:cs typeface="Avenir Book"/>
            </a:endParaRPr>
          </a:p>
          <a:p>
            <a:pPr lvl="1"/>
            <a:r>
              <a:rPr lang="en-GB" dirty="0" smtClean="0">
                <a:latin typeface="Avenir Book"/>
                <a:cs typeface="Avenir Book"/>
              </a:rPr>
              <a:t>The small size of AU staff dedicated to the work of the joint RCM Secretariat limits the Secretariat’s capacity in terms of organizing the annual RCM-Africa sessions and the implementation of decisions</a:t>
            </a:r>
          </a:p>
          <a:p>
            <a:pPr marL="457200" lvl="1" indent="0">
              <a:buNone/>
            </a:pPr>
            <a:endParaRPr lang="en-GB" dirty="0" smtClean="0">
              <a:latin typeface="Avenir Book"/>
              <a:cs typeface="Avenir Book"/>
            </a:endParaRPr>
          </a:p>
          <a:p>
            <a:pPr lvl="1"/>
            <a:endParaRPr lang="en-GB" dirty="0" smtClean="0">
              <a:latin typeface="Avenir Book"/>
              <a:cs typeface="Avenir Book"/>
            </a:endParaRPr>
          </a:p>
          <a:p>
            <a:endParaRPr lang="en-GB" dirty="0">
              <a:latin typeface="Avenir Book"/>
              <a:cs typeface="Avenir Book"/>
            </a:endParaRPr>
          </a:p>
        </p:txBody>
      </p:sp>
    </p:spTree>
    <p:extLst>
      <p:ext uri="{BB962C8B-B14F-4D97-AF65-F5344CB8AC3E}">
        <p14:creationId xmlns:p14="http://schemas.microsoft.com/office/powerpoint/2010/main" val="35645426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GB" sz="4000" b="1" dirty="0" smtClean="0">
                <a:solidFill>
                  <a:schemeClr val="tx2">
                    <a:lumMod val="60000"/>
                    <a:lumOff val="40000"/>
                  </a:schemeClr>
                </a:solidFill>
                <a:latin typeface="Avenir Book"/>
                <a:cs typeface="Avenir Book"/>
              </a:rPr>
              <a:t>Communication</a:t>
            </a:r>
            <a:r>
              <a:rPr lang="en-GB" sz="4000" b="1" dirty="0" smtClean="0">
                <a:latin typeface="Avenir Book"/>
                <a:cs typeface="Avenir Book"/>
              </a:rPr>
              <a:t> </a:t>
            </a:r>
          </a:p>
          <a:p>
            <a:pPr lvl="1"/>
            <a:r>
              <a:rPr lang="en-GB" dirty="0" smtClean="0">
                <a:latin typeface="Avenir Book"/>
                <a:cs typeface="Avenir Book"/>
              </a:rPr>
              <a:t>Low level of cooperation between the advocacy and communications cluster and other clusters exist</a:t>
            </a:r>
          </a:p>
          <a:p>
            <a:pPr marL="457200" lvl="1" indent="0">
              <a:buNone/>
            </a:pPr>
            <a:endParaRPr lang="en-GB" dirty="0" smtClean="0">
              <a:latin typeface="Avenir Book"/>
              <a:cs typeface="Avenir Book"/>
            </a:endParaRPr>
          </a:p>
          <a:p>
            <a:pPr lvl="1"/>
            <a:r>
              <a:rPr lang="en-GB" dirty="0" smtClean="0">
                <a:latin typeface="Avenir Book"/>
                <a:cs typeface="Avenir Book"/>
              </a:rPr>
              <a:t>Minimal awareness of RCM-Africa and its achievements at senior management levels of the African Union and its organs</a:t>
            </a:r>
            <a:endParaRPr lang="en-GB" dirty="0">
              <a:latin typeface="Avenir Book"/>
              <a:cs typeface="Avenir Book"/>
            </a:endParaRPr>
          </a:p>
          <a:p>
            <a:pPr marL="457200" lvl="1" indent="0">
              <a:buNone/>
            </a:pPr>
            <a:endParaRPr lang="en-GB" dirty="0" smtClean="0">
              <a:latin typeface="Avenir Book"/>
              <a:cs typeface="Avenir Book"/>
            </a:endParaRPr>
          </a:p>
          <a:p>
            <a:r>
              <a:rPr lang="en-GB" sz="4000" b="1" dirty="0" smtClean="0">
                <a:solidFill>
                  <a:schemeClr val="tx2">
                    <a:lumMod val="60000"/>
                    <a:lumOff val="40000"/>
                  </a:schemeClr>
                </a:solidFill>
                <a:latin typeface="Avenir Book"/>
                <a:cs typeface="Avenir Book"/>
              </a:rPr>
              <a:t>Planning</a:t>
            </a:r>
          </a:p>
          <a:p>
            <a:pPr lvl="1"/>
            <a:r>
              <a:rPr lang="en-GB" dirty="0" smtClean="0">
                <a:latin typeface="Avenir Book"/>
                <a:cs typeface="Avenir Book"/>
              </a:rPr>
              <a:t>Lack of regular intra cluster and inter cluster interactions and cooperation</a:t>
            </a:r>
          </a:p>
          <a:p>
            <a:pPr marL="457200" lvl="1" indent="0">
              <a:buNone/>
            </a:pPr>
            <a:endParaRPr lang="en-GB" dirty="0" smtClean="0">
              <a:latin typeface="Avenir Book"/>
              <a:cs typeface="Avenir Book"/>
            </a:endParaRPr>
          </a:p>
          <a:p>
            <a:pPr lvl="1"/>
            <a:r>
              <a:rPr lang="en-GB" dirty="0" smtClean="0">
                <a:latin typeface="Avenir Book"/>
                <a:cs typeface="Avenir Book"/>
              </a:rPr>
              <a:t>Difficulties in elaborating joint programmes due to varying programming and budget cycles</a:t>
            </a:r>
          </a:p>
          <a:p>
            <a:pPr marL="457200" lvl="1" indent="0">
              <a:buNone/>
            </a:pPr>
            <a:r>
              <a:rPr lang="en-GB" dirty="0" smtClean="0">
                <a:latin typeface="Avenir Book"/>
                <a:cs typeface="Avenir Book"/>
              </a:rPr>
              <a:t> </a:t>
            </a:r>
          </a:p>
          <a:p>
            <a:pPr lvl="1"/>
            <a:r>
              <a:rPr lang="en-GB" dirty="0" smtClean="0">
                <a:latin typeface="Avenir Book"/>
                <a:cs typeface="Avenir Book"/>
              </a:rPr>
              <a:t>Risk of institutional memory loss as clusters are often managed by just one staff member</a:t>
            </a:r>
            <a:endParaRPr lang="en-GB" dirty="0">
              <a:latin typeface="Avenir Book"/>
              <a:cs typeface="Avenir Book"/>
            </a:endParaRPr>
          </a:p>
        </p:txBody>
      </p:sp>
      <p:sp>
        <p:nvSpPr>
          <p:cNvPr id="4" name="Title 1"/>
          <p:cNvSpPr txBox="1">
            <a:spLocks/>
          </p:cNvSpPr>
          <p:nvPr/>
        </p:nvSpPr>
        <p:spPr>
          <a:xfrm>
            <a:off x="503101" y="-459726"/>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FFFFFF"/>
                </a:solidFill>
                <a:latin typeface="Avenir Book"/>
                <a:cs typeface="Avenir Book"/>
              </a:rPr>
              <a:t/>
            </a:r>
            <a:br>
              <a:rPr lang="en-GB" b="1" dirty="0" smtClean="0">
                <a:solidFill>
                  <a:srgbClr val="FFFFFF"/>
                </a:solidFill>
                <a:latin typeface="Avenir Book"/>
                <a:cs typeface="Avenir Book"/>
              </a:rPr>
            </a:br>
            <a:r>
              <a:rPr lang="en-GB" sz="4900" b="1" dirty="0" smtClean="0">
                <a:solidFill>
                  <a:srgbClr val="FFFFFF"/>
                </a:solidFill>
                <a:latin typeface="Avenir Book"/>
                <a:cs typeface="Avenir Book"/>
              </a:rPr>
              <a:t>RCM Challenges (2)</a:t>
            </a:r>
            <a:endParaRPr lang="en-GB" sz="4900" b="1" dirty="0">
              <a:solidFill>
                <a:srgbClr val="FFFFFF"/>
              </a:solidFill>
              <a:latin typeface="Avenir Book"/>
              <a:cs typeface="Avenir Book"/>
            </a:endParaRPr>
          </a:p>
        </p:txBody>
      </p:sp>
    </p:spTree>
    <p:extLst>
      <p:ext uri="{BB962C8B-B14F-4D97-AF65-F5344CB8AC3E}">
        <p14:creationId xmlns:p14="http://schemas.microsoft.com/office/powerpoint/2010/main" val="13480906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Titre 7"/>
          <p:cNvSpPr>
            <a:spLocks noGrp="1"/>
          </p:cNvSpPr>
          <p:nvPr>
            <p:ph type="ctrTitle"/>
          </p:nvPr>
        </p:nvSpPr>
        <p:spPr>
          <a:xfrm>
            <a:off x="1657350" y="2657400"/>
            <a:ext cx="5829300" cy="2050069"/>
          </a:xfrm>
        </p:spPr>
        <p:txBody>
          <a:bodyPr>
            <a:normAutofit fontScale="90000"/>
          </a:bodyPr>
          <a:lstStyle/>
          <a:p>
            <a:r>
              <a:rPr lang="en-US" sz="3200" dirty="0">
                <a:solidFill>
                  <a:srgbClr val="FFFFFF"/>
                </a:solidFill>
                <a:latin typeface="Avenir Book"/>
                <a:cs typeface="Avenir Book"/>
              </a:rPr>
              <a:t>United Nations system support to the African Union and its NEPAD </a:t>
            </a:r>
            <a:r>
              <a:rPr lang="en-US" sz="3200" dirty="0" err="1">
                <a:solidFill>
                  <a:srgbClr val="FFFFFF"/>
                </a:solidFill>
                <a:latin typeface="Avenir Book"/>
                <a:cs typeface="Avenir Book"/>
              </a:rPr>
              <a:t>Programme</a:t>
            </a:r>
            <a:r>
              <a:rPr lang="en-US" sz="3200" dirty="0">
                <a:solidFill>
                  <a:srgbClr val="FFFFFF"/>
                </a:solidFill>
                <a:latin typeface="Avenir Book"/>
                <a:cs typeface="Avenir Book"/>
              </a:rPr>
              <a:t/>
            </a:r>
            <a:br>
              <a:rPr lang="en-US" sz="3200" dirty="0">
                <a:solidFill>
                  <a:srgbClr val="FFFFFF"/>
                </a:solidFill>
                <a:latin typeface="Avenir Book"/>
                <a:cs typeface="Avenir Book"/>
              </a:rPr>
            </a:br>
            <a:r>
              <a:rPr lang="en-US" sz="3200" dirty="0">
                <a:solidFill>
                  <a:srgbClr val="FFFFFF"/>
                </a:solidFill>
                <a:latin typeface="Avenir Book"/>
                <a:cs typeface="Avenir Book"/>
              </a:rPr>
              <a:t/>
            </a:r>
            <a:br>
              <a:rPr lang="en-US" sz="3200" dirty="0">
                <a:solidFill>
                  <a:srgbClr val="FFFFFF"/>
                </a:solidFill>
                <a:latin typeface="Avenir Book"/>
                <a:cs typeface="Avenir Book"/>
              </a:rPr>
            </a:br>
            <a:r>
              <a:rPr lang="en-GB" sz="2000" dirty="0">
                <a:solidFill>
                  <a:schemeClr val="accent3">
                    <a:lumMod val="60000"/>
                    <a:lumOff val="40000"/>
                  </a:schemeClr>
                </a:solidFill>
                <a:latin typeface="Avenir Book"/>
                <a:cs typeface="Avenir Book"/>
              </a:rPr>
              <a:t>Aida </a:t>
            </a:r>
            <a:r>
              <a:rPr lang="en-GB" sz="2000" dirty="0" smtClean="0">
                <a:solidFill>
                  <a:schemeClr val="accent3">
                    <a:lumMod val="60000"/>
                    <a:lumOff val="40000"/>
                  </a:schemeClr>
                </a:solidFill>
                <a:latin typeface="Avenir Book"/>
                <a:cs typeface="Avenir Book"/>
              </a:rPr>
              <a:t>Opoku-Mensah</a:t>
            </a:r>
            <a:r>
              <a:rPr lang="en-GB" sz="2000" dirty="0">
                <a:solidFill>
                  <a:schemeClr val="accent3">
                    <a:lumMod val="60000"/>
                    <a:lumOff val="40000"/>
                  </a:schemeClr>
                </a:solidFill>
                <a:latin typeface="Avenir Book"/>
                <a:cs typeface="Avenir Book"/>
              </a:rPr>
              <a:t/>
            </a:r>
            <a:br>
              <a:rPr lang="en-GB" sz="2000" dirty="0">
                <a:solidFill>
                  <a:schemeClr val="accent3">
                    <a:lumMod val="60000"/>
                    <a:lumOff val="40000"/>
                  </a:schemeClr>
                </a:solidFill>
                <a:latin typeface="Avenir Book"/>
                <a:cs typeface="Avenir Book"/>
              </a:rPr>
            </a:br>
            <a:r>
              <a:rPr lang="en-GB" sz="2000" dirty="0" err="1" smtClean="0">
                <a:solidFill>
                  <a:schemeClr val="accent3">
                    <a:lumMod val="60000"/>
                    <a:lumOff val="40000"/>
                  </a:schemeClr>
                </a:solidFill>
                <a:latin typeface="Avenir Book"/>
                <a:cs typeface="Avenir Book"/>
              </a:rPr>
              <a:t>OiC</a:t>
            </a:r>
            <a:r>
              <a:rPr lang="en-GB" sz="2000" dirty="0" smtClean="0">
                <a:solidFill>
                  <a:schemeClr val="accent3">
                    <a:lumMod val="60000"/>
                    <a:lumOff val="40000"/>
                  </a:schemeClr>
                </a:solidFill>
                <a:latin typeface="Avenir Book"/>
                <a:cs typeface="Avenir Book"/>
              </a:rPr>
              <a:t> - Capacity </a:t>
            </a:r>
            <a:r>
              <a:rPr lang="en-GB" sz="2000" dirty="0">
                <a:solidFill>
                  <a:schemeClr val="accent3">
                    <a:lumMod val="60000"/>
                    <a:lumOff val="40000"/>
                  </a:schemeClr>
                </a:solidFill>
                <a:latin typeface="Avenir Book"/>
                <a:cs typeface="Avenir Book"/>
              </a:rPr>
              <a:t>Development Division</a:t>
            </a:r>
            <a:r>
              <a:rPr lang="en-GB" sz="2800" dirty="0">
                <a:solidFill>
                  <a:schemeClr val="accent3">
                    <a:lumMod val="60000"/>
                    <a:lumOff val="40000"/>
                  </a:schemeClr>
                </a:solidFill>
              </a:rPr>
              <a:t/>
            </a:r>
            <a:br>
              <a:rPr lang="en-GB" sz="2800" dirty="0">
                <a:solidFill>
                  <a:schemeClr val="accent3">
                    <a:lumMod val="60000"/>
                    <a:lumOff val="40000"/>
                  </a:schemeClr>
                </a:solidFill>
              </a:rPr>
            </a:br>
            <a:endParaRPr lang="fr-FR" sz="3200" dirty="0">
              <a:solidFill>
                <a:schemeClr val="accent3">
                  <a:lumMod val="60000"/>
                  <a:lumOff val="40000"/>
                </a:schemeClr>
              </a:solidFill>
              <a:latin typeface="Avenir Book"/>
              <a:cs typeface="Avenir Book"/>
            </a:endParaRPr>
          </a:p>
        </p:txBody>
      </p:sp>
      <p:pic>
        <p:nvPicPr>
          <p:cNvPr id="6" name="Image 5" descr="logo PPT-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799"/>
            <a:ext cx="6282267" cy="1422702"/>
          </a:xfrm>
          <a:prstGeom prst="rect">
            <a:avLst/>
          </a:prstGeom>
        </p:spPr>
      </p:pic>
      <p:pic>
        <p:nvPicPr>
          <p:cNvPr id="9" name="Image 8"/>
          <p:cNvPicPr/>
          <p:nvPr/>
        </p:nvPicPr>
        <p:blipFill rotWithShape="1">
          <a:blip r:embed="rId4">
            <a:extLst>
              <a:ext uri="{28A0092B-C50C-407E-A947-70E740481C1C}">
                <a14:useLocalDpi xmlns:a14="http://schemas.microsoft.com/office/drawing/2010/main" val="0"/>
              </a:ext>
            </a:extLst>
          </a:blip>
          <a:srcRect b="49554"/>
          <a:stretch/>
        </p:blipFill>
        <p:spPr>
          <a:xfrm>
            <a:off x="0" y="5973150"/>
            <a:ext cx="9144000" cy="591595"/>
          </a:xfrm>
          <a:prstGeom prst="rect">
            <a:avLst/>
          </a:prstGeom>
          <a:noFill/>
          <a:ln>
            <a:noFill/>
          </a:ln>
          <a:extLst>
            <a:ext uri="{FAA26D3D-D897-4be2-8F04-BA451C77F1D7}">
              <ma14:placeholderFlag xmlns="" xmlns:ma14="http://schemas.microsoft.com/office/mac/drawingml/2011/main"/>
            </a:ext>
          </a:extLst>
        </p:spPr>
      </p:pic>
      <p:pic>
        <p:nvPicPr>
          <p:cNvPr id="10" name="Image 9" descr="201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291" y="453526"/>
            <a:ext cx="1813285" cy="730282"/>
          </a:xfrm>
          <a:prstGeom prst="rect">
            <a:avLst/>
          </a:prstGeom>
        </p:spPr>
      </p:pic>
    </p:spTree>
    <p:extLst>
      <p:ext uri="{BB962C8B-B14F-4D97-AF65-F5344CB8AC3E}">
        <p14:creationId xmlns:p14="http://schemas.microsoft.com/office/powerpoint/2010/main" val="727036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77" y="-214186"/>
            <a:ext cx="9518768" cy="1143000"/>
          </a:xfrm>
        </p:spPr>
        <p:txBody>
          <a:bodyPr>
            <a:normAutofit fontScale="90000"/>
          </a:bodyPr>
          <a:lstStyle/>
          <a:p>
            <a:r>
              <a:rPr lang="en-GB" b="1" dirty="0" smtClean="0">
                <a:solidFill>
                  <a:srgbClr val="FFFFFF"/>
                </a:solidFill>
                <a:latin typeface="Avenir Book"/>
                <a:cs typeface="Avenir Book"/>
              </a:rPr>
              <a:t>Recommendations &amp; Way Forward (1)</a:t>
            </a:r>
            <a:endParaRPr lang="en-GB" b="1" dirty="0">
              <a:solidFill>
                <a:srgbClr val="FFFFFF"/>
              </a:solidFill>
              <a:latin typeface="Avenir Book"/>
              <a:cs typeface="Avenir Book"/>
            </a:endParaRPr>
          </a:p>
        </p:txBody>
      </p:sp>
      <p:sp>
        <p:nvSpPr>
          <p:cNvPr id="3" name="Content Placeholder 2"/>
          <p:cNvSpPr>
            <a:spLocks noGrp="1"/>
          </p:cNvSpPr>
          <p:nvPr>
            <p:ph idx="1"/>
          </p:nvPr>
        </p:nvSpPr>
        <p:spPr>
          <a:xfrm>
            <a:off x="457200" y="1229990"/>
            <a:ext cx="8229600" cy="4896175"/>
          </a:xfrm>
        </p:spPr>
        <p:txBody>
          <a:bodyPr>
            <a:normAutofit fontScale="85000" lnSpcReduction="20000"/>
          </a:bodyPr>
          <a:lstStyle/>
          <a:p>
            <a:r>
              <a:rPr lang="en-GB" b="1" dirty="0">
                <a:solidFill>
                  <a:schemeClr val="tx2">
                    <a:lumMod val="60000"/>
                    <a:lumOff val="40000"/>
                  </a:schemeClr>
                </a:solidFill>
                <a:latin typeface="Avenir Book"/>
                <a:cs typeface="Avenir Book"/>
              </a:rPr>
              <a:t>S</a:t>
            </a:r>
            <a:r>
              <a:rPr lang="en-GB" b="1" dirty="0" smtClean="0">
                <a:solidFill>
                  <a:schemeClr val="tx2">
                    <a:lumMod val="60000"/>
                    <a:lumOff val="40000"/>
                  </a:schemeClr>
                </a:solidFill>
                <a:latin typeface="Avenir Book"/>
                <a:cs typeface="Avenir Book"/>
              </a:rPr>
              <a:t>ustainable </a:t>
            </a:r>
            <a:r>
              <a:rPr lang="en-GB" sz="3000" b="1" dirty="0">
                <a:solidFill>
                  <a:schemeClr val="tx2">
                    <a:lumMod val="60000"/>
                    <a:lumOff val="40000"/>
                  </a:schemeClr>
                </a:solidFill>
                <a:latin typeface="Avenir Book"/>
                <a:cs typeface="Avenir Book"/>
              </a:rPr>
              <a:t>r</a:t>
            </a:r>
            <a:r>
              <a:rPr lang="en-GB" sz="3000" b="1" dirty="0" smtClean="0">
                <a:solidFill>
                  <a:schemeClr val="tx2">
                    <a:lumMod val="60000"/>
                    <a:lumOff val="40000"/>
                  </a:schemeClr>
                </a:solidFill>
                <a:latin typeface="Avenir Book"/>
                <a:cs typeface="Avenir Book"/>
              </a:rPr>
              <a:t>esources</a:t>
            </a:r>
          </a:p>
          <a:p>
            <a:pPr lvl="1"/>
            <a:r>
              <a:rPr lang="en-GB" dirty="0" smtClean="0">
                <a:latin typeface="Avenir Book"/>
                <a:cs typeface="Avenir Book"/>
              </a:rPr>
              <a:t>In the short term, all UN system entities should deepen their collaboration, including by pooling their resources, in support of the AU and its NEPAD programme</a:t>
            </a:r>
          </a:p>
          <a:p>
            <a:pPr marL="457200" lvl="1" indent="0">
              <a:buNone/>
            </a:pPr>
            <a:endParaRPr lang="en-GB" dirty="0" smtClean="0">
              <a:latin typeface="Avenir Book"/>
              <a:cs typeface="Avenir Book"/>
            </a:endParaRPr>
          </a:p>
          <a:p>
            <a:pPr lvl="1"/>
            <a:r>
              <a:rPr lang="en-GB" dirty="0" smtClean="0">
                <a:latin typeface="Avenir Book"/>
                <a:cs typeface="Avenir Book"/>
              </a:rPr>
              <a:t>Follow-up pledges by the UN Deputy Secretary-General to discuss regular RCM funding with the Chief Executives Board (CEB) at the UNHQ</a:t>
            </a:r>
          </a:p>
          <a:p>
            <a:pPr marL="457200" lvl="1" indent="0">
              <a:buNone/>
            </a:pPr>
            <a:endParaRPr lang="en-GB" dirty="0" smtClean="0">
              <a:latin typeface="Avenir Book"/>
              <a:cs typeface="Avenir Book"/>
            </a:endParaRPr>
          </a:p>
          <a:p>
            <a:pPr lvl="1"/>
            <a:r>
              <a:rPr lang="en-GB" dirty="0" smtClean="0">
                <a:latin typeface="Avenir Book"/>
                <a:cs typeface="Avenir Book"/>
              </a:rPr>
              <a:t>In the medium to long term member States should ensure that PAIDA, the proposed UN-AU partnership framework receive full budgetary support from the UN to strengthen efforts by the UN system and AU organs to work together on Africa’s priorities</a:t>
            </a:r>
            <a:endParaRPr lang="en-GB" dirty="0">
              <a:latin typeface="Avenir Book"/>
              <a:cs typeface="Avenir Book"/>
            </a:endParaRPr>
          </a:p>
        </p:txBody>
      </p:sp>
    </p:spTree>
    <p:extLst>
      <p:ext uri="{BB962C8B-B14F-4D97-AF65-F5344CB8AC3E}">
        <p14:creationId xmlns:p14="http://schemas.microsoft.com/office/powerpoint/2010/main" val="3715762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1324"/>
            <a:ext cx="8229600" cy="5294213"/>
          </a:xfrm>
        </p:spPr>
        <p:txBody>
          <a:bodyPr>
            <a:normAutofit fontScale="70000" lnSpcReduction="20000"/>
          </a:bodyPr>
          <a:lstStyle/>
          <a:p>
            <a:pPr marL="0" indent="0">
              <a:buNone/>
            </a:pPr>
            <a:r>
              <a:rPr lang="en-GB" sz="3300" b="1" dirty="0" smtClean="0">
                <a:solidFill>
                  <a:schemeClr val="tx2">
                    <a:lumMod val="60000"/>
                    <a:lumOff val="40000"/>
                  </a:schemeClr>
                </a:solidFill>
                <a:latin typeface="Avenir Book"/>
                <a:cs typeface="Avenir Book"/>
              </a:rPr>
              <a:t>Communications</a:t>
            </a:r>
          </a:p>
          <a:p>
            <a:pPr marL="685800" lvl="2">
              <a:spcBef>
                <a:spcPts val="1000"/>
              </a:spcBef>
            </a:pPr>
            <a:r>
              <a:rPr lang="en-GB" dirty="0" smtClean="0">
                <a:latin typeface="Avenir Book"/>
                <a:cs typeface="Avenir Book"/>
              </a:rPr>
              <a:t>Regular briefings on RCM-Africa and its activities </a:t>
            </a:r>
            <a:r>
              <a:rPr lang="en-GB" dirty="0">
                <a:latin typeface="Avenir Book"/>
                <a:cs typeface="Avenir Book"/>
              </a:rPr>
              <a:t>s</a:t>
            </a:r>
            <a:r>
              <a:rPr lang="en-GB" dirty="0" smtClean="0">
                <a:latin typeface="Avenir Book"/>
                <a:cs typeface="Avenir Book"/>
              </a:rPr>
              <a:t>hould be organised for the Commissioners and Department Directors of the AUC, the leadership of NEPAD Agency and those in charge of RECs for greater awareness, involvement, ownership and leadership</a:t>
            </a:r>
          </a:p>
          <a:p>
            <a:pPr marL="457200" lvl="2" indent="0">
              <a:spcBef>
                <a:spcPts val="1000"/>
              </a:spcBef>
              <a:buNone/>
            </a:pPr>
            <a:endParaRPr lang="en-GB" dirty="0" smtClean="0">
              <a:latin typeface="Avenir Book"/>
              <a:cs typeface="Avenir Book"/>
            </a:endParaRPr>
          </a:p>
          <a:p>
            <a:pPr marL="685800" lvl="2">
              <a:spcBef>
                <a:spcPts val="1000"/>
              </a:spcBef>
            </a:pPr>
            <a:r>
              <a:rPr lang="en-GB" dirty="0" smtClean="0">
                <a:latin typeface="Avenir Book"/>
                <a:cs typeface="Avenir Book"/>
              </a:rPr>
              <a:t>Communication-related activities should be factored into cluster programmes and provided for in the relevant budgets. RCM Quarterly newsletters and other means of communication should be resuscitated/developed to promote RCM-Africa</a:t>
            </a:r>
          </a:p>
          <a:p>
            <a:pPr marL="0" lvl="1" indent="0">
              <a:spcBef>
                <a:spcPts val="1000"/>
              </a:spcBef>
              <a:buNone/>
            </a:pPr>
            <a:r>
              <a:rPr lang="en-GB" sz="3300" b="1" dirty="0" smtClean="0">
                <a:solidFill>
                  <a:schemeClr val="tx2">
                    <a:lumMod val="60000"/>
                    <a:lumOff val="40000"/>
                  </a:schemeClr>
                </a:solidFill>
                <a:latin typeface="Avenir Book"/>
                <a:cs typeface="Avenir Book"/>
              </a:rPr>
              <a:t>Planning</a:t>
            </a:r>
          </a:p>
          <a:p>
            <a:pPr marL="685800" lvl="2">
              <a:spcBef>
                <a:spcPts val="1000"/>
              </a:spcBef>
            </a:pPr>
            <a:r>
              <a:rPr lang="en-GB" dirty="0" smtClean="0">
                <a:latin typeface="Avenir Book"/>
                <a:cs typeface="Avenir Book"/>
              </a:rPr>
              <a:t>All clusters should prioritise intra cluster and inter cluster collaboration, cooperation, partnerships and communication, in line with previous decisions of RCM-Africa, in order to create synergy in their work and ensure maximum effectiveness</a:t>
            </a:r>
            <a:endParaRPr lang="en-GB" dirty="0">
              <a:latin typeface="Avenir Book"/>
              <a:cs typeface="Avenir Book"/>
            </a:endParaRPr>
          </a:p>
          <a:p>
            <a:pPr marL="457200" lvl="2" indent="0">
              <a:spcBef>
                <a:spcPts val="1000"/>
              </a:spcBef>
              <a:buNone/>
            </a:pPr>
            <a:endParaRPr lang="en-GB" dirty="0" smtClean="0">
              <a:latin typeface="Avenir Book"/>
              <a:cs typeface="Avenir Book"/>
            </a:endParaRPr>
          </a:p>
          <a:p>
            <a:pPr marL="685800" lvl="2">
              <a:spcBef>
                <a:spcPts val="1000"/>
              </a:spcBef>
            </a:pPr>
            <a:r>
              <a:rPr lang="en-GB" dirty="0" smtClean="0">
                <a:latin typeface="Avenir Book"/>
                <a:cs typeface="Avenir Book"/>
              </a:rPr>
              <a:t>In place of the current Annual Business Plan, clusters should produce biennial work programme based exclusively on priorities identified directly by the African Union and its NEPAD programme</a:t>
            </a:r>
          </a:p>
          <a:p>
            <a:pPr marL="228600" lvl="1">
              <a:spcBef>
                <a:spcPts val="1000"/>
              </a:spcBef>
            </a:pPr>
            <a:endParaRPr lang="en-GB" sz="2800" dirty="0">
              <a:latin typeface="Avenir Book"/>
              <a:cs typeface="Avenir Book"/>
            </a:endParaRPr>
          </a:p>
          <a:p>
            <a:pPr marL="228600" lvl="1">
              <a:spcBef>
                <a:spcPts val="1000"/>
              </a:spcBef>
            </a:pPr>
            <a:endParaRPr lang="en-GB" dirty="0">
              <a:latin typeface="Avenir Book"/>
              <a:cs typeface="Avenir Book"/>
            </a:endParaRPr>
          </a:p>
        </p:txBody>
      </p:sp>
      <p:sp>
        <p:nvSpPr>
          <p:cNvPr id="5" name="Title 1"/>
          <p:cNvSpPr>
            <a:spLocks noGrp="1"/>
          </p:cNvSpPr>
          <p:nvPr>
            <p:ph type="title"/>
          </p:nvPr>
        </p:nvSpPr>
        <p:spPr>
          <a:xfrm>
            <a:off x="28777" y="-214186"/>
            <a:ext cx="9518768" cy="1143000"/>
          </a:xfrm>
        </p:spPr>
        <p:txBody>
          <a:bodyPr>
            <a:normAutofit fontScale="90000"/>
          </a:bodyPr>
          <a:lstStyle/>
          <a:p>
            <a:r>
              <a:rPr lang="en-GB" b="1" dirty="0" smtClean="0">
                <a:solidFill>
                  <a:srgbClr val="FFFFFF"/>
                </a:solidFill>
                <a:latin typeface="Avenir Book"/>
                <a:cs typeface="Avenir Book"/>
              </a:rPr>
              <a:t>Recommendations &amp; Way Forward (1)</a:t>
            </a:r>
            <a:endParaRPr lang="en-GB" b="1" dirty="0">
              <a:solidFill>
                <a:srgbClr val="FFFFFF"/>
              </a:solidFill>
              <a:latin typeface="Avenir Book"/>
              <a:cs typeface="Avenir Book"/>
            </a:endParaRPr>
          </a:p>
        </p:txBody>
      </p:sp>
    </p:spTree>
    <p:extLst>
      <p:ext uri="{BB962C8B-B14F-4D97-AF65-F5344CB8AC3E}">
        <p14:creationId xmlns:p14="http://schemas.microsoft.com/office/powerpoint/2010/main" val="42126791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800" dirty="0" smtClean="0">
                <a:latin typeface="Avenir Book"/>
                <a:cs typeface="Avenir Book"/>
              </a:rPr>
              <a:t>Thank you for your kind attention!</a:t>
            </a:r>
            <a:endParaRPr lang="en-US" sz="4800" dirty="0">
              <a:latin typeface="Avenir Book"/>
              <a:cs typeface="Avenir Book"/>
            </a:endParaRPr>
          </a:p>
        </p:txBody>
      </p:sp>
      <p:sp>
        <p:nvSpPr>
          <p:cNvPr id="3" name="Subtitle 2"/>
          <p:cNvSpPr>
            <a:spLocks noGrp="1"/>
          </p:cNvSpPr>
          <p:nvPr>
            <p:ph type="subTitle" idx="1"/>
          </p:nvPr>
        </p:nvSpPr>
        <p:spPr/>
        <p:txBody>
          <a:bodyPr/>
          <a:lstStyle/>
          <a:p>
            <a:r>
              <a:rPr lang="en-GB" dirty="0" smtClean="0">
                <a:solidFill>
                  <a:srgbClr val="92D050"/>
                </a:solidFill>
                <a:latin typeface="Avenir Book"/>
                <a:cs typeface="Avenir Book"/>
              </a:rPr>
              <a:t>For more information: aida@uneca.org</a:t>
            </a:r>
            <a:endParaRPr lang="en-US" dirty="0">
              <a:solidFill>
                <a:srgbClr val="92D050"/>
              </a:solidFill>
              <a:latin typeface="Avenir Book"/>
              <a:cs typeface="Avenir Book"/>
            </a:endParaRPr>
          </a:p>
        </p:txBody>
      </p:sp>
    </p:spTree>
    <p:extLst>
      <p:ext uri="{BB962C8B-B14F-4D97-AF65-F5344CB8AC3E}">
        <p14:creationId xmlns:p14="http://schemas.microsoft.com/office/powerpoint/2010/main" val="23033360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801" y="-107851"/>
            <a:ext cx="8229600" cy="1143000"/>
          </a:xfrm>
        </p:spPr>
        <p:txBody>
          <a:bodyPr anchor="t">
            <a:normAutofit/>
          </a:bodyPr>
          <a:lstStyle/>
          <a:p>
            <a:r>
              <a:rPr lang="en-GB" sz="4900" b="1" dirty="0" smtClean="0">
                <a:solidFill>
                  <a:schemeClr val="bg1"/>
                </a:solidFill>
                <a:latin typeface="Avenir Book"/>
                <a:cs typeface="Avenir Book"/>
              </a:rPr>
              <a:t>Outline</a:t>
            </a:r>
            <a:endParaRPr lang="en-GB" sz="4900" b="1" dirty="0">
              <a:solidFill>
                <a:schemeClr val="bg1"/>
              </a:solidFill>
              <a:latin typeface="Avenir Book"/>
              <a:cs typeface="Avenir Book"/>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tx2">
                    <a:lumMod val="60000"/>
                    <a:lumOff val="40000"/>
                  </a:schemeClr>
                </a:solidFill>
                <a:latin typeface="Avenir Book"/>
                <a:cs typeface="Avenir Book"/>
              </a:rPr>
              <a:t>Introduction</a:t>
            </a:r>
          </a:p>
          <a:p>
            <a:pPr marL="228600" lvl="1">
              <a:spcBef>
                <a:spcPts val="1000"/>
              </a:spcBef>
            </a:pPr>
            <a:r>
              <a:rPr lang="en-GB" sz="2600" dirty="0" smtClean="0">
                <a:latin typeface="Avenir Book"/>
                <a:cs typeface="Avenir Book"/>
              </a:rPr>
              <a:t>Implementing the </a:t>
            </a:r>
            <a:r>
              <a:rPr lang="en-GB" sz="2600" dirty="0">
                <a:latin typeface="Avenir Book"/>
                <a:cs typeface="Avenir Book"/>
              </a:rPr>
              <a:t>decisions of African Heads of States and Ministers of Finance, Planning and Economic </a:t>
            </a:r>
            <a:r>
              <a:rPr lang="en-GB" sz="2600" dirty="0" smtClean="0">
                <a:latin typeface="Avenir Book"/>
                <a:cs typeface="Avenir Book"/>
              </a:rPr>
              <a:t>Development</a:t>
            </a:r>
            <a:endParaRPr lang="en-GB" sz="2600" dirty="0">
              <a:latin typeface="Avenir Book"/>
              <a:cs typeface="Avenir Book"/>
            </a:endParaRPr>
          </a:p>
          <a:p>
            <a:pPr marL="228600" lvl="1">
              <a:spcBef>
                <a:spcPts val="1000"/>
              </a:spcBef>
            </a:pPr>
            <a:r>
              <a:rPr lang="en-GB" sz="2600" dirty="0">
                <a:latin typeface="Avenir Book"/>
                <a:cs typeface="Avenir Book"/>
              </a:rPr>
              <a:t>Direct Technical assistance to the African Union and its NEPAD </a:t>
            </a:r>
            <a:r>
              <a:rPr lang="en-GB" sz="2600" dirty="0" smtClean="0">
                <a:latin typeface="Avenir Book"/>
                <a:cs typeface="Avenir Book"/>
              </a:rPr>
              <a:t>programme</a:t>
            </a:r>
            <a:endParaRPr lang="en-GB" sz="2600" dirty="0">
              <a:latin typeface="Avenir Book"/>
              <a:cs typeface="Avenir Book"/>
            </a:endParaRPr>
          </a:p>
          <a:p>
            <a:pPr marL="228600" lvl="1">
              <a:spcBef>
                <a:spcPts val="1000"/>
              </a:spcBef>
            </a:pPr>
            <a:r>
              <a:rPr lang="en-GB" sz="2600" dirty="0">
                <a:latin typeface="Avenir Book"/>
                <a:cs typeface="Avenir Book"/>
              </a:rPr>
              <a:t>Support coordinated through nine through the nine clusters of the Regional Coordination Mechanism of United Nations Agencies working in Africa (RCM-Africa), convened by the Economic Commission for Africa (ECA</a:t>
            </a:r>
            <a:r>
              <a:rPr lang="en-GB" sz="2600" dirty="0" smtClean="0">
                <a:latin typeface="Avenir Book"/>
                <a:cs typeface="Avenir Book"/>
              </a:rPr>
              <a:t>).</a:t>
            </a:r>
          </a:p>
          <a:p>
            <a:pPr marL="228600" lvl="1">
              <a:spcBef>
                <a:spcPts val="1000"/>
              </a:spcBef>
            </a:pPr>
            <a:r>
              <a:rPr lang="en-GB" sz="2600" dirty="0" smtClean="0">
                <a:latin typeface="Avenir Book"/>
                <a:cs typeface="Avenir Book"/>
              </a:rPr>
              <a:t>RCM Challenges</a:t>
            </a:r>
          </a:p>
          <a:p>
            <a:pPr marL="228600" lvl="1">
              <a:spcBef>
                <a:spcPts val="1000"/>
              </a:spcBef>
            </a:pPr>
            <a:r>
              <a:rPr lang="en-GB" sz="2600" dirty="0" smtClean="0">
                <a:latin typeface="Avenir Book"/>
                <a:cs typeface="Avenir Book"/>
              </a:rPr>
              <a:t>Recommendations and Way forward</a:t>
            </a:r>
            <a:endParaRPr lang="en-GB" sz="2600" dirty="0">
              <a:latin typeface="Avenir Book"/>
              <a:cs typeface="Avenir Book"/>
            </a:endParaRPr>
          </a:p>
          <a:p>
            <a:endParaRPr lang="en-GB" dirty="0">
              <a:latin typeface="Avenir Book"/>
              <a:cs typeface="Avenir Book"/>
            </a:endParaRPr>
          </a:p>
        </p:txBody>
      </p:sp>
    </p:spTree>
    <p:extLst>
      <p:ext uri="{BB962C8B-B14F-4D97-AF65-F5344CB8AC3E}">
        <p14:creationId xmlns:p14="http://schemas.microsoft.com/office/powerpoint/2010/main" val="28526727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4906" y="-244784"/>
            <a:ext cx="8229600" cy="1143000"/>
          </a:xfrm>
        </p:spPr>
        <p:txBody>
          <a:bodyPr/>
          <a:lstStyle/>
          <a:p>
            <a:r>
              <a:rPr lang="en-GB" b="1" dirty="0" smtClean="0">
                <a:solidFill>
                  <a:srgbClr val="FFFFFF"/>
                </a:solidFill>
                <a:latin typeface="Avenir Book"/>
                <a:cs typeface="Avenir Book"/>
              </a:rPr>
              <a:t>Introduction</a:t>
            </a:r>
            <a:endParaRPr lang="en-GB" b="1" dirty="0">
              <a:solidFill>
                <a:srgbClr val="FFFFFF"/>
              </a:solidFill>
              <a:latin typeface="Avenir Book"/>
              <a:cs typeface="Avenir Book"/>
            </a:endParaRPr>
          </a:p>
        </p:txBody>
      </p:sp>
      <p:sp>
        <p:nvSpPr>
          <p:cNvPr id="3" name="Content Placeholder 2"/>
          <p:cNvSpPr>
            <a:spLocks noGrp="1"/>
          </p:cNvSpPr>
          <p:nvPr>
            <p:ph idx="1"/>
          </p:nvPr>
        </p:nvSpPr>
        <p:spPr>
          <a:xfrm>
            <a:off x="628650" y="1776567"/>
            <a:ext cx="7886700" cy="4351338"/>
          </a:xfrm>
        </p:spPr>
        <p:txBody>
          <a:bodyPr>
            <a:normAutofit fontScale="70000" lnSpcReduction="20000"/>
          </a:bodyPr>
          <a:lstStyle/>
          <a:p>
            <a:pPr marL="0" indent="0">
              <a:buNone/>
            </a:pPr>
            <a:r>
              <a:rPr lang="en-GB" dirty="0">
                <a:latin typeface="Avenir Book"/>
                <a:cs typeface="Avenir Book"/>
              </a:rPr>
              <a:t>O</a:t>
            </a:r>
            <a:r>
              <a:rPr lang="en-GB" dirty="0" smtClean="0">
                <a:latin typeface="Avenir Book"/>
                <a:cs typeface="Avenir Book"/>
              </a:rPr>
              <a:t>verview of results achieved by the UN system in support of the African Union and its NEPAD programme since April 2015</a:t>
            </a:r>
          </a:p>
          <a:p>
            <a:pPr marL="0" indent="0">
              <a:buNone/>
            </a:pPr>
            <a:endParaRPr lang="en-GB" dirty="0" smtClean="0">
              <a:latin typeface="Avenir Book"/>
              <a:cs typeface="Avenir Book"/>
            </a:endParaRPr>
          </a:p>
          <a:p>
            <a:r>
              <a:rPr lang="en-GB" dirty="0" smtClean="0">
                <a:solidFill>
                  <a:schemeClr val="tx2">
                    <a:lumMod val="60000"/>
                    <a:lumOff val="40000"/>
                  </a:schemeClr>
                </a:solidFill>
                <a:latin typeface="Avenir Book"/>
                <a:cs typeface="Avenir Book"/>
              </a:rPr>
              <a:t>The report provides 3 perspectives</a:t>
            </a:r>
            <a:r>
              <a:rPr lang="en-GB" dirty="0" smtClean="0">
                <a:latin typeface="Avenir Book"/>
                <a:cs typeface="Avenir Book"/>
              </a:rPr>
              <a:t>:</a:t>
            </a:r>
          </a:p>
          <a:p>
            <a:pPr lvl="1"/>
            <a:r>
              <a:rPr lang="en-GB" sz="2600" dirty="0" smtClean="0">
                <a:latin typeface="Avenir Book"/>
                <a:cs typeface="Avenir Book"/>
              </a:rPr>
              <a:t>Implementation of the decisions of African Heads of States and Ministers of Finance, Planning and Economic Development</a:t>
            </a:r>
          </a:p>
          <a:p>
            <a:pPr marL="457200" lvl="1" indent="0">
              <a:buNone/>
            </a:pPr>
            <a:endParaRPr lang="en-GB" sz="2600" dirty="0" smtClean="0">
              <a:latin typeface="Avenir Book"/>
              <a:cs typeface="Avenir Book"/>
            </a:endParaRPr>
          </a:p>
          <a:p>
            <a:pPr lvl="1"/>
            <a:r>
              <a:rPr lang="en-GB" sz="2600" dirty="0" smtClean="0">
                <a:latin typeface="Avenir Book"/>
                <a:cs typeface="Avenir Book"/>
              </a:rPr>
              <a:t>Direct technical assistance to the African Union and its NEPAD programme</a:t>
            </a:r>
          </a:p>
          <a:p>
            <a:pPr marL="457200" lvl="1" indent="0">
              <a:buNone/>
            </a:pPr>
            <a:endParaRPr lang="en-GB" sz="2600" dirty="0" smtClean="0">
              <a:latin typeface="Avenir Book"/>
              <a:cs typeface="Avenir Book"/>
            </a:endParaRPr>
          </a:p>
          <a:p>
            <a:pPr lvl="1"/>
            <a:r>
              <a:rPr lang="en-GB" sz="2600" dirty="0" smtClean="0">
                <a:latin typeface="Avenir Book"/>
                <a:cs typeface="Avenir Book"/>
              </a:rPr>
              <a:t>Support coordinated through the nine clusters of the Regional Coordination Mechanism of United Nations Agencies working in Africa (RCM-Africa), convened ECA</a:t>
            </a:r>
            <a:endParaRPr lang="en-GB" dirty="0" smtClean="0">
              <a:latin typeface="Avenir Book"/>
              <a:cs typeface="Avenir Book"/>
            </a:endParaRPr>
          </a:p>
        </p:txBody>
      </p:sp>
    </p:spTree>
    <p:extLst>
      <p:ext uri="{BB962C8B-B14F-4D97-AF65-F5344CB8AC3E}">
        <p14:creationId xmlns:p14="http://schemas.microsoft.com/office/powerpoint/2010/main" val="20205886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800" b="1" dirty="0">
                <a:latin typeface="Avenir Book"/>
                <a:cs typeface="Avenir Book"/>
              </a:rPr>
              <a:t>K</a:t>
            </a:r>
            <a:r>
              <a:rPr lang="en-GB" sz="4800" b="1" dirty="0" smtClean="0">
                <a:latin typeface="Avenir Book"/>
                <a:cs typeface="Avenir Book"/>
              </a:rPr>
              <a:t>ey Decisions</a:t>
            </a:r>
            <a:endParaRPr lang="en-US" sz="4800" dirty="0">
              <a:latin typeface="Avenir Book"/>
              <a:cs typeface="Avenir Book"/>
            </a:endParaRPr>
          </a:p>
        </p:txBody>
      </p:sp>
      <p:sp>
        <p:nvSpPr>
          <p:cNvPr id="3" name="Subtitle 2"/>
          <p:cNvSpPr>
            <a:spLocks noGrp="1"/>
          </p:cNvSpPr>
          <p:nvPr>
            <p:ph type="subTitle" idx="1"/>
          </p:nvPr>
        </p:nvSpPr>
        <p:spPr>
          <a:xfrm>
            <a:off x="1371600" y="4187414"/>
            <a:ext cx="6400800" cy="1752600"/>
          </a:xfrm>
        </p:spPr>
        <p:txBody>
          <a:bodyPr/>
          <a:lstStyle/>
          <a:p>
            <a:r>
              <a:rPr lang="en-GB" sz="3600" b="1" dirty="0" smtClean="0">
                <a:latin typeface="Avenir Book"/>
                <a:cs typeface="Avenir Book"/>
              </a:rPr>
              <a:t>Implementation</a:t>
            </a:r>
            <a:endParaRPr lang="en-US" sz="3600" dirty="0">
              <a:latin typeface="Avenir Book"/>
              <a:cs typeface="Avenir Book"/>
            </a:endParaRPr>
          </a:p>
          <a:p>
            <a:endParaRPr lang="en-US" dirty="0">
              <a:latin typeface="Avenir Book"/>
              <a:cs typeface="Avenir Book"/>
            </a:endParaRPr>
          </a:p>
        </p:txBody>
      </p:sp>
    </p:spTree>
    <p:extLst>
      <p:ext uri="{BB962C8B-B14F-4D97-AF65-F5344CB8AC3E}">
        <p14:creationId xmlns:p14="http://schemas.microsoft.com/office/powerpoint/2010/main" val="31632703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477" y="-214322"/>
            <a:ext cx="8229600" cy="1143000"/>
          </a:xfrm>
        </p:spPr>
        <p:txBody>
          <a:bodyPr>
            <a:normAutofit fontScale="90000"/>
          </a:bodyPr>
          <a:lstStyle/>
          <a:p>
            <a:r>
              <a:rPr lang="en-GB" sz="3200" dirty="0" smtClean="0">
                <a:solidFill>
                  <a:srgbClr val="FFFFFF"/>
                </a:solidFill>
                <a:latin typeface="Avenir Book"/>
                <a:cs typeface="Avenir Book"/>
              </a:rPr>
              <a:t/>
            </a:r>
            <a:br>
              <a:rPr lang="en-GB" sz="3200" dirty="0" smtClean="0">
                <a:solidFill>
                  <a:srgbClr val="FFFFFF"/>
                </a:solidFill>
                <a:latin typeface="Avenir Book"/>
                <a:cs typeface="Avenir Book"/>
              </a:rPr>
            </a:br>
            <a:r>
              <a:rPr lang="en-GB" sz="4900" b="1" dirty="0" smtClean="0">
                <a:solidFill>
                  <a:srgbClr val="FFFFFF"/>
                </a:solidFill>
                <a:latin typeface="Avenir Book"/>
                <a:cs typeface="Avenir Book"/>
              </a:rPr>
              <a:t>Implementation (1) </a:t>
            </a:r>
            <a:r>
              <a:rPr lang="en-GB" sz="3200" dirty="0" smtClean="0">
                <a:solidFill>
                  <a:srgbClr val="FFFFFF"/>
                </a:solidFill>
                <a:latin typeface="Avenir Book"/>
                <a:cs typeface="Avenir Book"/>
              </a:rPr>
              <a:t/>
            </a:r>
            <a:br>
              <a:rPr lang="en-GB" sz="3200" dirty="0" smtClean="0">
                <a:solidFill>
                  <a:srgbClr val="FFFFFF"/>
                </a:solidFill>
                <a:latin typeface="Avenir Book"/>
                <a:cs typeface="Avenir Book"/>
              </a:rPr>
            </a:br>
            <a:endParaRPr lang="en-GB" sz="3200" dirty="0">
              <a:solidFill>
                <a:srgbClr val="FFFFFF"/>
              </a:solidFill>
              <a:latin typeface="Avenir Book"/>
              <a:cs typeface="Avenir Book"/>
            </a:endParaRPr>
          </a:p>
        </p:txBody>
      </p:sp>
      <p:sp>
        <p:nvSpPr>
          <p:cNvPr id="3" name="Content Placeholder 2"/>
          <p:cNvSpPr>
            <a:spLocks noGrp="1"/>
          </p:cNvSpPr>
          <p:nvPr>
            <p:ph idx="1"/>
          </p:nvPr>
        </p:nvSpPr>
        <p:spPr>
          <a:xfrm>
            <a:off x="457200" y="1600201"/>
            <a:ext cx="8229600" cy="4930072"/>
          </a:xfrm>
        </p:spPr>
        <p:txBody>
          <a:bodyPr>
            <a:normAutofit fontScale="62500" lnSpcReduction="20000"/>
          </a:bodyPr>
          <a:lstStyle/>
          <a:p>
            <a:r>
              <a:rPr lang="en-GB" b="1" dirty="0" smtClean="0">
                <a:solidFill>
                  <a:schemeClr val="tx2">
                    <a:lumMod val="60000"/>
                    <a:lumOff val="40000"/>
                  </a:schemeClr>
                </a:solidFill>
                <a:latin typeface="Avenir Book"/>
                <a:cs typeface="Avenir Book"/>
              </a:rPr>
              <a:t>Harmonizing policy, legal and regulatory frameworks to enhance private sector financing of trans boundary infrastructure in Africa</a:t>
            </a:r>
          </a:p>
          <a:p>
            <a:pPr lvl="1"/>
            <a:r>
              <a:rPr lang="en-GB" dirty="0" smtClean="0">
                <a:latin typeface="Avenir Book"/>
                <a:cs typeface="Avenir Book"/>
              </a:rPr>
              <a:t>ECA, in collaboration with the RECs and NEPAD Agency have begun to map policies, laws and regulations across Africa which pertain to investment in trans-boundary infrastructure</a:t>
            </a:r>
          </a:p>
          <a:p>
            <a:pPr lvl="2"/>
            <a:r>
              <a:rPr lang="en-GB" dirty="0" smtClean="0">
                <a:latin typeface="Avenir Book"/>
                <a:cs typeface="Avenir Book"/>
              </a:rPr>
              <a:t>ECOWAS, SADC, COMESA have been covered</a:t>
            </a:r>
          </a:p>
          <a:p>
            <a:pPr lvl="2"/>
            <a:r>
              <a:rPr lang="en-GB" dirty="0" smtClean="0">
                <a:latin typeface="Avenir Book"/>
                <a:cs typeface="Avenir Book"/>
              </a:rPr>
              <a:t>EAC and AMU to follow</a:t>
            </a:r>
            <a:endParaRPr lang="en-GB" dirty="0">
              <a:latin typeface="Avenir Book"/>
              <a:cs typeface="Avenir Book"/>
            </a:endParaRPr>
          </a:p>
          <a:p>
            <a:pPr marL="457200" lvl="1" indent="0">
              <a:buNone/>
            </a:pPr>
            <a:endParaRPr lang="en-GB" dirty="0" smtClean="0">
              <a:latin typeface="Avenir Book"/>
              <a:cs typeface="Avenir Book"/>
            </a:endParaRPr>
          </a:p>
          <a:p>
            <a:pPr lvl="1"/>
            <a:r>
              <a:rPr lang="en-GB" dirty="0" smtClean="0">
                <a:latin typeface="Avenir Book"/>
                <a:cs typeface="Avenir Book"/>
              </a:rPr>
              <a:t>Upon </a:t>
            </a:r>
            <a:r>
              <a:rPr lang="en-GB" dirty="0">
                <a:latin typeface="Avenir Book"/>
                <a:cs typeface="Avenir Book"/>
              </a:rPr>
              <a:t>completion, a framework will be submitted to the African Heads of States which hopefully </a:t>
            </a:r>
            <a:r>
              <a:rPr lang="en-GB" dirty="0" smtClean="0">
                <a:latin typeface="Avenir Book"/>
                <a:cs typeface="Avenir Book"/>
              </a:rPr>
              <a:t>opens </a:t>
            </a:r>
            <a:r>
              <a:rPr lang="en-GB" dirty="0">
                <a:latin typeface="Avenir Book"/>
                <a:cs typeface="Avenir Book"/>
              </a:rPr>
              <a:t>up the space for private sector investment in </a:t>
            </a:r>
            <a:r>
              <a:rPr lang="en-GB" dirty="0" smtClean="0">
                <a:latin typeface="Avenir Book"/>
                <a:cs typeface="Avenir Book"/>
              </a:rPr>
              <a:t>trans- </a:t>
            </a:r>
            <a:r>
              <a:rPr lang="en-GB" dirty="0">
                <a:latin typeface="Avenir Book"/>
                <a:cs typeface="Avenir Book"/>
              </a:rPr>
              <a:t>boundary </a:t>
            </a:r>
            <a:r>
              <a:rPr lang="en-GB" dirty="0" smtClean="0">
                <a:latin typeface="Avenir Book"/>
                <a:cs typeface="Avenir Book"/>
              </a:rPr>
              <a:t>infrastructure</a:t>
            </a:r>
          </a:p>
          <a:p>
            <a:pPr marL="457200" lvl="1" indent="0">
              <a:buNone/>
            </a:pPr>
            <a:endParaRPr lang="en-GB" dirty="0" smtClean="0">
              <a:latin typeface="Avenir Book"/>
              <a:cs typeface="Avenir Book"/>
            </a:endParaRPr>
          </a:p>
          <a:p>
            <a:r>
              <a:rPr lang="en-GB" b="1" dirty="0">
                <a:solidFill>
                  <a:schemeClr val="tx2">
                    <a:lumMod val="60000"/>
                    <a:lumOff val="40000"/>
                  </a:schemeClr>
                </a:solidFill>
                <a:latin typeface="Avenir Book"/>
                <a:cs typeface="Avenir Book"/>
              </a:rPr>
              <a:t>I</a:t>
            </a:r>
            <a:r>
              <a:rPr lang="en-GB" b="1" dirty="0" smtClean="0">
                <a:solidFill>
                  <a:schemeClr val="tx2">
                    <a:lumMod val="60000"/>
                    <a:lumOff val="40000"/>
                  </a:schemeClr>
                </a:solidFill>
                <a:latin typeface="Avenir Book"/>
                <a:cs typeface="Avenir Book"/>
              </a:rPr>
              <a:t>mplementation  of Dakar Agenda for Action on African infrastructure</a:t>
            </a:r>
            <a:endParaRPr lang="en-GB" b="1" dirty="0">
              <a:solidFill>
                <a:schemeClr val="tx2">
                  <a:lumMod val="60000"/>
                  <a:lumOff val="40000"/>
                </a:schemeClr>
              </a:solidFill>
              <a:latin typeface="Avenir Book"/>
              <a:cs typeface="Avenir Book"/>
            </a:endParaRPr>
          </a:p>
          <a:p>
            <a:pPr lvl="1"/>
            <a:r>
              <a:rPr lang="en-GB" dirty="0">
                <a:latin typeface="Avenir Book"/>
                <a:cs typeface="Avenir Book"/>
              </a:rPr>
              <a:t>ECA designed </a:t>
            </a:r>
            <a:r>
              <a:rPr lang="en-GB" b="1" dirty="0">
                <a:latin typeface="Avenir Book"/>
                <a:cs typeface="Avenir Book"/>
              </a:rPr>
              <a:t>Project 16-16-16 </a:t>
            </a:r>
            <a:r>
              <a:rPr lang="en-GB" dirty="0">
                <a:latin typeface="Avenir Book"/>
                <a:cs typeface="Avenir Book"/>
              </a:rPr>
              <a:t>to support the implementation of the Dakar Agenda for Action in </a:t>
            </a:r>
            <a:r>
              <a:rPr lang="en-GB" b="1" dirty="0">
                <a:latin typeface="Avenir Book"/>
                <a:cs typeface="Avenir Book"/>
              </a:rPr>
              <a:t>16 countries</a:t>
            </a:r>
            <a:r>
              <a:rPr lang="en-GB" dirty="0">
                <a:latin typeface="Avenir Book"/>
                <a:cs typeface="Avenir Book"/>
              </a:rPr>
              <a:t>, </a:t>
            </a:r>
            <a:r>
              <a:rPr lang="en-GB" dirty="0" smtClean="0">
                <a:latin typeface="Avenir Book"/>
                <a:cs typeface="Avenir Book"/>
              </a:rPr>
              <a:t>focusing on the </a:t>
            </a:r>
            <a:r>
              <a:rPr lang="en-GB" b="1" dirty="0">
                <a:latin typeface="Avenir Book"/>
                <a:cs typeface="Avenir Book"/>
              </a:rPr>
              <a:t>16 projects </a:t>
            </a:r>
            <a:r>
              <a:rPr lang="en-GB" dirty="0">
                <a:latin typeface="Avenir Book"/>
                <a:cs typeface="Avenir Book"/>
              </a:rPr>
              <a:t>identified at the Dakar Financing Summit, </a:t>
            </a:r>
            <a:r>
              <a:rPr lang="en-GB" b="1" dirty="0" smtClean="0">
                <a:latin typeface="Avenir Book"/>
                <a:cs typeface="Avenir Book"/>
              </a:rPr>
              <a:t>beginning in 2016</a:t>
            </a:r>
            <a:endParaRPr lang="en-GB" dirty="0">
              <a:latin typeface="Avenir Book"/>
              <a:cs typeface="Avenir Book"/>
            </a:endParaRPr>
          </a:p>
          <a:p>
            <a:endParaRPr lang="en-GB" dirty="0">
              <a:latin typeface="Avenir Book"/>
              <a:cs typeface="Avenir Book"/>
            </a:endParaRPr>
          </a:p>
        </p:txBody>
      </p:sp>
    </p:spTree>
    <p:extLst>
      <p:ext uri="{BB962C8B-B14F-4D97-AF65-F5344CB8AC3E}">
        <p14:creationId xmlns:p14="http://schemas.microsoft.com/office/powerpoint/2010/main" val="2906523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801" y="-490332"/>
            <a:ext cx="8229600" cy="1143000"/>
          </a:xfrm>
        </p:spPr>
        <p:txBody>
          <a:bodyPr>
            <a:normAutofit fontScale="90000"/>
          </a:bodyPr>
          <a:lstStyle/>
          <a:p>
            <a:r>
              <a:rPr lang="en-GB" sz="4800" b="1" dirty="0" smtClean="0">
                <a:solidFill>
                  <a:srgbClr val="FFFFFF"/>
                </a:solidFill>
                <a:latin typeface="Avenir Book"/>
                <a:cs typeface="Avenir Book"/>
              </a:rPr>
              <a:t/>
            </a:r>
            <a:br>
              <a:rPr lang="en-GB" sz="4800" b="1" dirty="0" smtClean="0">
                <a:solidFill>
                  <a:srgbClr val="FFFFFF"/>
                </a:solidFill>
                <a:latin typeface="Avenir Book"/>
                <a:cs typeface="Avenir Book"/>
              </a:rPr>
            </a:br>
            <a:r>
              <a:rPr lang="en-GB" sz="4900" b="1" dirty="0" smtClean="0">
                <a:solidFill>
                  <a:srgbClr val="FFFFFF"/>
                </a:solidFill>
                <a:latin typeface="Avenir Book"/>
                <a:cs typeface="Avenir Book"/>
              </a:rPr>
              <a:t>Implementation (2)</a:t>
            </a:r>
            <a:endParaRPr lang="en-GB" sz="4900" dirty="0">
              <a:solidFill>
                <a:srgbClr val="FFFFFF"/>
              </a:solidFill>
              <a:latin typeface="Avenir Book"/>
              <a:cs typeface="Avenir Book"/>
            </a:endParaRPr>
          </a:p>
        </p:txBody>
      </p:sp>
      <p:sp>
        <p:nvSpPr>
          <p:cNvPr id="3" name="Content Placeholder 2"/>
          <p:cNvSpPr>
            <a:spLocks noGrp="1"/>
          </p:cNvSpPr>
          <p:nvPr>
            <p:ph idx="1"/>
          </p:nvPr>
        </p:nvSpPr>
        <p:spPr>
          <a:xfrm>
            <a:off x="457199" y="1699709"/>
            <a:ext cx="5561705" cy="4942629"/>
          </a:xfrm>
        </p:spPr>
        <p:txBody>
          <a:bodyPr>
            <a:normAutofit fontScale="62500" lnSpcReduction="20000"/>
          </a:bodyPr>
          <a:lstStyle/>
          <a:p>
            <a:r>
              <a:rPr lang="en-GB" b="1" dirty="0" smtClean="0">
                <a:solidFill>
                  <a:schemeClr val="tx2">
                    <a:lumMod val="60000"/>
                    <a:lumOff val="40000"/>
                  </a:schemeClr>
                </a:solidFill>
                <a:latin typeface="Avenir Book"/>
                <a:cs typeface="Avenir Book"/>
              </a:rPr>
              <a:t>Provide continuous support to the AU Agenda 2063 and post-2015 processes </a:t>
            </a:r>
          </a:p>
          <a:p>
            <a:pPr lvl="1"/>
            <a:r>
              <a:rPr lang="en-GB" dirty="0" smtClean="0">
                <a:latin typeface="Avenir Book"/>
                <a:cs typeface="Avenir Book"/>
              </a:rPr>
              <a:t>The United Nations  System developed the UN-AU Partnership on Africa’s Integration and Development Agenda (PAIDA) which will be used to provide coordinated, committed and unconditional support to the AU’s Agenda 2063 and the post 2015 process</a:t>
            </a:r>
          </a:p>
          <a:p>
            <a:pPr lvl="1"/>
            <a:endParaRPr lang="en-GB" dirty="0" smtClean="0">
              <a:latin typeface="Avenir Book"/>
              <a:cs typeface="Avenir Book"/>
            </a:endParaRPr>
          </a:p>
          <a:p>
            <a:r>
              <a:rPr lang="en-GB" b="1" dirty="0" smtClean="0">
                <a:solidFill>
                  <a:schemeClr val="tx2">
                    <a:lumMod val="60000"/>
                    <a:lumOff val="40000"/>
                  </a:schemeClr>
                </a:solidFill>
                <a:latin typeface="Avenir Book"/>
                <a:cs typeface="Avenir Book"/>
              </a:rPr>
              <a:t>Engage in global advocacy to enhance domestic resources mobilization and private sector financing of infrastructure in Africa</a:t>
            </a:r>
          </a:p>
          <a:p>
            <a:pPr lvl="1"/>
            <a:r>
              <a:rPr lang="en-GB" dirty="0" smtClean="0">
                <a:latin typeface="Avenir Book"/>
                <a:cs typeface="Avenir Book"/>
              </a:rPr>
              <a:t>ECA and NEPAD Agency have completed a report which fuses the 16 DFS projects with the study on domestic resource mobilization in Africa. Titled “16: Infrastructure projects for African integration”, the report will be launched in May 2016  </a:t>
            </a:r>
          </a:p>
          <a:p>
            <a:endParaRPr lang="en-GB" dirty="0">
              <a:latin typeface="Avenir Book"/>
              <a:cs typeface="Avenir Book"/>
            </a:endParaRPr>
          </a:p>
        </p:txBody>
      </p:sp>
      <p:pic>
        <p:nvPicPr>
          <p:cNvPr id="4" name="Picture 3"/>
          <p:cNvPicPr>
            <a:picLocks noChangeAspect="1"/>
          </p:cNvPicPr>
          <p:nvPr/>
        </p:nvPicPr>
        <p:blipFill>
          <a:blip r:embed="rId4"/>
          <a:stretch>
            <a:fillRect/>
          </a:stretch>
        </p:blipFill>
        <p:spPr>
          <a:xfrm>
            <a:off x="5941183" y="1699709"/>
            <a:ext cx="3022354" cy="4942630"/>
          </a:xfrm>
          <a:prstGeom prst="rect">
            <a:avLst/>
          </a:prstGeom>
        </p:spPr>
      </p:pic>
    </p:spTree>
    <p:extLst>
      <p:ext uri="{BB962C8B-B14F-4D97-AF65-F5344CB8AC3E}">
        <p14:creationId xmlns:p14="http://schemas.microsoft.com/office/powerpoint/2010/main" val="1578196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8887"/>
            <a:ext cx="8229600" cy="1143000"/>
          </a:xfrm>
        </p:spPr>
        <p:txBody>
          <a:bodyPr/>
          <a:lstStyle/>
          <a:p>
            <a:r>
              <a:rPr lang="en-GB" sz="4300" b="1" dirty="0" smtClean="0">
                <a:solidFill>
                  <a:srgbClr val="FFFFFF"/>
                </a:solidFill>
                <a:latin typeface="Avenir Book"/>
                <a:cs typeface="Avenir Book"/>
              </a:rPr>
              <a:t>I</a:t>
            </a:r>
            <a:r>
              <a:rPr lang="en-GB" b="1" dirty="0" smtClean="0">
                <a:solidFill>
                  <a:srgbClr val="FFFFFF"/>
                </a:solidFill>
                <a:latin typeface="Avenir Book"/>
                <a:cs typeface="Avenir Book"/>
              </a:rPr>
              <a:t>mplementation (3)</a:t>
            </a:r>
            <a:endParaRPr lang="en-US" dirty="0">
              <a:solidFill>
                <a:srgbClr val="FFFFFF"/>
              </a:solidFill>
              <a:latin typeface="Avenir Book"/>
              <a:cs typeface="Avenir Book"/>
            </a:endParaRPr>
          </a:p>
        </p:txBody>
      </p:sp>
      <p:sp>
        <p:nvSpPr>
          <p:cNvPr id="3" name="Content Placeholder 2"/>
          <p:cNvSpPr>
            <a:spLocks noGrp="1"/>
          </p:cNvSpPr>
          <p:nvPr>
            <p:ph idx="1"/>
          </p:nvPr>
        </p:nvSpPr>
        <p:spPr>
          <a:xfrm>
            <a:off x="930402" y="1655065"/>
            <a:ext cx="7614666" cy="5004994"/>
          </a:xfrm>
        </p:spPr>
        <p:txBody>
          <a:bodyPr>
            <a:normAutofit/>
          </a:bodyPr>
          <a:lstStyle/>
          <a:p>
            <a:r>
              <a:rPr lang="en-GB" b="1" dirty="0">
                <a:solidFill>
                  <a:schemeClr val="tx2">
                    <a:lumMod val="60000"/>
                    <a:lumOff val="40000"/>
                  </a:schemeClr>
                </a:solidFill>
                <a:latin typeface="Avenir Book"/>
                <a:cs typeface="Avenir Book"/>
              </a:rPr>
              <a:t>Supporting negotiations on a continental free trade </a:t>
            </a:r>
            <a:r>
              <a:rPr lang="en-GB" b="1" dirty="0" smtClean="0">
                <a:solidFill>
                  <a:schemeClr val="tx2">
                    <a:lumMod val="60000"/>
                    <a:lumOff val="40000"/>
                  </a:schemeClr>
                </a:solidFill>
                <a:latin typeface="Avenir Book"/>
                <a:cs typeface="Avenir Book"/>
              </a:rPr>
              <a:t>area (CFTA)</a:t>
            </a:r>
            <a:endParaRPr lang="en-GB" b="1" dirty="0">
              <a:solidFill>
                <a:schemeClr val="tx2">
                  <a:lumMod val="60000"/>
                  <a:lumOff val="40000"/>
                </a:schemeClr>
              </a:solidFill>
              <a:latin typeface="Avenir Book"/>
              <a:cs typeface="Avenir Book"/>
            </a:endParaRPr>
          </a:p>
          <a:p>
            <a:pPr lvl="1"/>
            <a:r>
              <a:rPr lang="en-GB" dirty="0">
                <a:latin typeface="Avenir Book"/>
                <a:cs typeface="Avenir Book"/>
              </a:rPr>
              <a:t>ECA coordinated United Nations system efforts through the African Trade Policy Centre, to promote active engagement in negotiations on a continental free trade area, including in the preparation of draft negotiation </a:t>
            </a:r>
            <a:r>
              <a:rPr lang="en-GB" dirty="0" smtClean="0">
                <a:latin typeface="Avenir Book"/>
                <a:cs typeface="Avenir Book"/>
              </a:rPr>
              <a:t>texts</a:t>
            </a:r>
            <a:endParaRPr lang="en-GB" dirty="0">
              <a:latin typeface="Avenir Book"/>
              <a:cs typeface="Avenir Book"/>
            </a:endParaRPr>
          </a:p>
          <a:p>
            <a:pPr marL="457200" lvl="1" indent="0">
              <a:buNone/>
            </a:pPr>
            <a:endParaRPr lang="en-GB" dirty="0" smtClean="0">
              <a:latin typeface="Avenir Book"/>
              <a:cs typeface="Avenir Book"/>
            </a:endParaRPr>
          </a:p>
          <a:p>
            <a:pPr marL="457200" lvl="1" indent="0">
              <a:buNone/>
            </a:pPr>
            <a:endParaRPr lang="en-GB" dirty="0">
              <a:latin typeface="Avenir Book"/>
              <a:cs typeface="Avenir Book"/>
            </a:endParaRPr>
          </a:p>
        </p:txBody>
      </p:sp>
      <p:pic>
        <p:nvPicPr>
          <p:cNvPr id="5" name="Picture 4"/>
          <p:cNvPicPr>
            <a:picLocks noChangeAspect="1"/>
          </p:cNvPicPr>
          <p:nvPr/>
        </p:nvPicPr>
        <p:blipFill>
          <a:blip r:embed="rId4"/>
          <a:stretch>
            <a:fillRect/>
          </a:stretch>
        </p:blipFill>
        <p:spPr>
          <a:xfrm>
            <a:off x="2612899" y="4474655"/>
            <a:ext cx="4451699" cy="2295401"/>
          </a:xfrm>
          <a:prstGeom prst="rect">
            <a:avLst/>
          </a:prstGeom>
        </p:spPr>
      </p:pic>
    </p:spTree>
    <p:extLst>
      <p:ext uri="{BB962C8B-B14F-4D97-AF65-F5344CB8AC3E}">
        <p14:creationId xmlns:p14="http://schemas.microsoft.com/office/powerpoint/2010/main" val="285890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5101" y="1547969"/>
            <a:ext cx="8005128" cy="2766490"/>
          </a:xfrm>
        </p:spPr>
        <p:txBody>
          <a:bodyPr>
            <a:normAutofit fontScale="85000" lnSpcReduction="10000"/>
          </a:bodyPr>
          <a:lstStyle/>
          <a:p>
            <a:r>
              <a:rPr lang="en-GB" b="1" dirty="0" smtClean="0">
                <a:solidFill>
                  <a:schemeClr val="tx2">
                    <a:lumMod val="60000"/>
                    <a:lumOff val="40000"/>
                  </a:schemeClr>
                </a:solidFill>
                <a:latin typeface="Avenir Book"/>
                <a:cs typeface="Avenir Book"/>
              </a:rPr>
              <a:t>Implementing </a:t>
            </a:r>
            <a:r>
              <a:rPr lang="en-GB" b="1" dirty="0">
                <a:solidFill>
                  <a:schemeClr val="tx2">
                    <a:lumMod val="60000"/>
                    <a:lumOff val="40000"/>
                  </a:schemeClr>
                </a:solidFill>
                <a:latin typeface="Avenir Book"/>
                <a:cs typeface="Avenir Book"/>
              </a:rPr>
              <a:t>Agenda 2063: planning, mobilizing and financing for </a:t>
            </a:r>
            <a:r>
              <a:rPr lang="en-GB" b="1" dirty="0" smtClean="0">
                <a:solidFill>
                  <a:schemeClr val="tx2">
                    <a:lumMod val="60000"/>
                    <a:lumOff val="40000"/>
                  </a:schemeClr>
                </a:solidFill>
                <a:latin typeface="Avenir Book"/>
                <a:cs typeface="Avenir Book"/>
              </a:rPr>
              <a:t>development</a:t>
            </a:r>
            <a:endParaRPr lang="en-GB" b="1" dirty="0">
              <a:solidFill>
                <a:schemeClr val="tx2">
                  <a:lumMod val="60000"/>
                  <a:lumOff val="40000"/>
                </a:schemeClr>
              </a:solidFill>
              <a:latin typeface="Avenir Book"/>
              <a:cs typeface="Avenir Book"/>
            </a:endParaRPr>
          </a:p>
          <a:p>
            <a:pPr lvl="1"/>
            <a:r>
              <a:rPr lang="en-GB" dirty="0">
                <a:latin typeface="Avenir Book"/>
                <a:cs typeface="Avenir Book"/>
              </a:rPr>
              <a:t>In December 2015, ECA led the </a:t>
            </a:r>
            <a:r>
              <a:rPr lang="en-GB" dirty="0" smtClean="0">
                <a:latin typeface="Avenir Book"/>
                <a:cs typeface="Avenir Book"/>
              </a:rPr>
              <a:t>UN system </a:t>
            </a:r>
            <a:r>
              <a:rPr lang="en-GB" dirty="0">
                <a:latin typeface="Avenir Book"/>
                <a:cs typeface="Avenir Book"/>
              </a:rPr>
              <a:t>efforts to provide technical support to the </a:t>
            </a:r>
            <a:r>
              <a:rPr lang="en-GB" dirty="0" smtClean="0">
                <a:latin typeface="Avenir Book"/>
                <a:cs typeface="Avenir Book"/>
              </a:rPr>
              <a:t>AU </a:t>
            </a:r>
            <a:r>
              <a:rPr lang="en-GB" dirty="0">
                <a:latin typeface="Avenir Book"/>
                <a:cs typeface="Avenir Book"/>
              </a:rPr>
              <a:t>Commission on a framework for monitoring the 10 year plan for the implementation of Agenda </a:t>
            </a:r>
            <a:r>
              <a:rPr lang="en-GB" dirty="0" smtClean="0">
                <a:latin typeface="Avenir Book"/>
                <a:cs typeface="Avenir Book"/>
              </a:rPr>
              <a:t>2063</a:t>
            </a:r>
            <a:endParaRPr lang="en-GB" dirty="0">
              <a:latin typeface="Avenir Book"/>
              <a:cs typeface="Avenir Book"/>
            </a:endParaRPr>
          </a:p>
          <a:p>
            <a:pPr marL="457200" lvl="1" indent="0">
              <a:buNone/>
            </a:pPr>
            <a:endParaRPr lang="en-GB" dirty="0">
              <a:latin typeface="Avenir Book"/>
              <a:cs typeface="Avenir Book"/>
            </a:endParaRPr>
          </a:p>
        </p:txBody>
      </p:sp>
      <p:pic>
        <p:nvPicPr>
          <p:cNvPr id="4" name="Picture 3"/>
          <p:cNvPicPr>
            <a:picLocks noChangeAspect="1"/>
          </p:cNvPicPr>
          <p:nvPr/>
        </p:nvPicPr>
        <p:blipFill>
          <a:blip r:embed="rId4"/>
          <a:stretch>
            <a:fillRect/>
          </a:stretch>
        </p:blipFill>
        <p:spPr>
          <a:xfrm>
            <a:off x="1790173" y="4221539"/>
            <a:ext cx="6127579" cy="2559966"/>
          </a:xfrm>
          <a:prstGeom prst="rect">
            <a:avLst/>
          </a:prstGeom>
        </p:spPr>
      </p:pic>
      <p:sp>
        <p:nvSpPr>
          <p:cNvPr id="5" name="Title 1"/>
          <p:cNvSpPr txBox="1">
            <a:spLocks/>
          </p:cNvSpPr>
          <p:nvPr/>
        </p:nvSpPr>
        <p:spPr>
          <a:xfrm>
            <a:off x="457200" y="-19888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300" b="1" smtClean="0">
                <a:solidFill>
                  <a:srgbClr val="FFFFFF"/>
                </a:solidFill>
                <a:latin typeface="Avenir Book"/>
                <a:cs typeface="Avenir Book"/>
              </a:rPr>
              <a:t>I</a:t>
            </a:r>
            <a:r>
              <a:rPr lang="en-GB" b="1" smtClean="0">
                <a:solidFill>
                  <a:srgbClr val="FFFFFF"/>
                </a:solidFill>
                <a:latin typeface="Avenir Book"/>
                <a:cs typeface="Avenir Book"/>
              </a:rPr>
              <a:t>mplementation (3)</a:t>
            </a:r>
            <a:endParaRPr lang="en-US" dirty="0">
              <a:solidFill>
                <a:srgbClr val="FFFFFF"/>
              </a:solidFill>
              <a:latin typeface="Avenir Book"/>
              <a:cs typeface="Avenir Book"/>
            </a:endParaRPr>
          </a:p>
        </p:txBody>
      </p:sp>
    </p:spTree>
    <p:extLst>
      <p:ext uri="{BB962C8B-B14F-4D97-AF65-F5344CB8AC3E}">
        <p14:creationId xmlns:p14="http://schemas.microsoft.com/office/powerpoint/2010/main" val="37472928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4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5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6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7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8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9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1897</TotalTime>
  <Words>1807</Words>
  <Application>Microsoft Office PowerPoint</Application>
  <PresentationFormat>On-screen Show (4:3)</PresentationFormat>
  <Paragraphs>134</Paragraphs>
  <Slides>22</Slides>
  <Notes>0</Notes>
  <HiddenSlides>0</HiddenSlides>
  <MMClips>0</MMClips>
  <ScaleCrop>false</ScaleCrop>
  <HeadingPairs>
    <vt:vector size="6" baseType="variant">
      <vt:variant>
        <vt:lpstr>Fonts Used</vt:lpstr>
      </vt:variant>
      <vt:variant>
        <vt:i4>3</vt:i4>
      </vt:variant>
      <vt:variant>
        <vt:lpstr>Theme</vt:lpstr>
      </vt:variant>
      <vt:variant>
        <vt:i4>20</vt:i4>
      </vt:variant>
      <vt:variant>
        <vt:lpstr>Slide Titles</vt:lpstr>
      </vt:variant>
      <vt:variant>
        <vt:i4>22</vt:i4>
      </vt:variant>
    </vt:vector>
  </HeadingPairs>
  <TitlesOfParts>
    <vt:vector size="45" baseType="lpstr">
      <vt:lpstr>Arial</vt:lpstr>
      <vt:lpstr>Avenir Book</vt:lpstr>
      <vt:lpstr>Calibri</vt:lpstr>
      <vt:lpstr>Conception personnalisée</vt:lpstr>
      <vt:lpstr>1_Conception personnalisée</vt:lpstr>
      <vt:lpstr>2_Conception personnalisée</vt:lpstr>
      <vt:lpstr>3_Conception personnalisée</vt:lpstr>
      <vt:lpstr>4_Conception personnalisée</vt:lpstr>
      <vt:lpstr>5_Conception personnalisée</vt:lpstr>
      <vt:lpstr>6_Conception personnalisée</vt:lpstr>
      <vt:lpstr>7_Conception personnalisée</vt:lpstr>
      <vt:lpstr>8_Conception personnalisée</vt:lpstr>
      <vt:lpstr>9_Conception personnalisée</vt:lpstr>
      <vt:lpstr>10_Conception personnalisée</vt:lpstr>
      <vt:lpstr>11_Conception personnalisée</vt:lpstr>
      <vt:lpstr>12_Conception personnalisée</vt:lpstr>
      <vt:lpstr>13_Conception personnalisée</vt:lpstr>
      <vt:lpstr>14_Conception personnalisée</vt:lpstr>
      <vt:lpstr>15_Conception personnalisée</vt:lpstr>
      <vt:lpstr>16_Conception personnalisée</vt:lpstr>
      <vt:lpstr>17_Conception personnalisée</vt:lpstr>
      <vt:lpstr>18_Conception personnalisée</vt:lpstr>
      <vt:lpstr>19_Conception personnalisée</vt:lpstr>
      <vt:lpstr>Meeting of the Committee of Experts All day event 9.00 - 18.45   Réunion du Comité d’experts Journée entière 9.00 - 18.45 </vt:lpstr>
      <vt:lpstr>United Nations system support to the African Union and its NEPAD Programme  Aida Opoku-Mensah OiC - Capacity Development Division </vt:lpstr>
      <vt:lpstr>Outline</vt:lpstr>
      <vt:lpstr>Introduction</vt:lpstr>
      <vt:lpstr>Key Decisions</vt:lpstr>
      <vt:lpstr> Implementation (1)  </vt:lpstr>
      <vt:lpstr> Implementation (2)</vt:lpstr>
      <vt:lpstr>Implementation (3)</vt:lpstr>
      <vt:lpstr>PowerPoint Presentation</vt:lpstr>
      <vt:lpstr> Technical support to AU &amp; its organs (1)</vt:lpstr>
      <vt:lpstr>PowerPoint Presentation</vt:lpstr>
      <vt:lpstr> Technical support to AU &amp; its organs (3)</vt:lpstr>
      <vt:lpstr>Supporting the AU and its NEPAD Programme as one UN system</vt:lpstr>
      <vt:lpstr>Regional Coordinating Mechanism (RCM)</vt:lpstr>
      <vt:lpstr> Reports from RCM Clusters (1)</vt:lpstr>
      <vt:lpstr>PowerPoint Presentation</vt:lpstr>
      <vt:lpstr> Reports from RCM Clusters (3)</vt:lpstr>
      <vt:lpstr> RCM Challenges (1)</vt:lpstr>
      <vt:lpstr>PowerPoint Presentation</vt:lpstr>
      <vt:lpstr>Recommendations &amp; Way Forward (1)</vt:lpstr>
      <vt:lpstr>Recommendations &amp; Way Forward (1)</vt:lpstr>
      <vt:lpstr>Thank you for your kind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Hassna BENSEDDIK</dc:creator>
  <cp:lastModifiedBy>Eskinder Tsegaye</cp:lastModifiedBy>
  <cp:revision>54</cp:revision>
  <dcterms:created xsi:type="dcterms:W3CDTF">2016-03-28T17:04:51Z</dcterms:created>
  <dcterms:modified xsi:type="dcterms:W3CDTF">2016-04-02T10:52:32Z</dcterms:modified>
</cp:coreProperties>
</file>