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721" r:id="rId2"/>
    <p:sldMasterId id="2147483733" r:id="rId3"/>
    <p:sldMasterId id="2147483745" r:id="rId4"/>
    <p:sldMasterId id="2147483757" r:id="rId5"/>
    <p:sldMasterId id="2147483769" r:id="rId6"/>
    <p:sldMasterId id="2147483781" r:id="rId7"/>
    <p:sldMasterId id="2147483793" r:id="rId8"/>
    <p:sldMasterId id="2147483817" r:id="rId9"/>
    <p:sldMasterId id="2147483829" r:id="rId10"/>
    <p:sldMasterId id="2147483841" r:id="rId11"/>
    <p:sldMasterId id="2147483853" r:id="rId12"/>
    <p:sldMasterId id="2147483865" r:id="rId13"/>
    <p:sldMasterId id="2147483877" r:id="rId14"/>
    <p:sldMasterId id="2147483889" r:id="rId15"/>
    <p:sldMasterId id="2147483901" r:id="rId16"/>
    <p:sldMasterId id="2147483913" r:id="rId17"/>
    <p:sldMasterId id="2147483925" r:id="rId18"/>
    <p:sldMasterId id="2147483937" r:id="rId19"/>
    <p:sldMasterId id="2147483949" r:id="rId20"/>
  </p:sldMasterIdLst>
  <p:notesMasterIdLst>
    <p:notesMasterId r:id="rId30"/>
  </p:notesMasterIdLst>
  <p:sldIdLst>
    <p:sldId id="258" r:id="rId21"/>
    <p:sldId id="510" r:id="rId22"/>
    <p:sldId id="511" r:id="rId23"/>
    <p:sldId id="512" r:id="rId24"/>
    <p:sldId id="513" r:id="rId25"/>
    <p:sldId id="514" r:id="rId26"/>
    <p:sldId id="515" r:id="rId27"/>
    <p:sldId id="516" r:id="rId28"/>
    <p:sldId id="517" r:id="rId2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5" autoAdjust="0"/>
  </p:normalViewPr>
  <p:slideViewPr>
    <p:cSldViewPr snapToGrid="0" snapToObjects="1">
      <p:cViewPr varScale="1">
        <p:scale>
          <a:sx n="111" d="100"/>
          <a:sy n="111" d="100"/>
        </p:scale>
        <p:origin x="15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4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B2968-AF50-4779-A8F9-C452E71A6D55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D053-2E03-4458-BB66-52EB7FE50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30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896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573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161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471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700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291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042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229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6390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4378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5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15353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168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6632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6503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0382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586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3276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5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7425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4159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2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9061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093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409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427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6041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8308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909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1227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5176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54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3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7557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1932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3974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4486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5A3-5111-4D02-BE8D-F4AB95782BA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7175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E86-8DAE-4310-908E-1E253EBA010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7192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6135-9374-45C2-AE24-2EE7A71A9D2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9142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3C4D-20D7-41A0-A8E7-A5164C93F01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3076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7374-B695-4033-889E-62147ADC439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9042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0D6D8-5906-4098-8FC3-2298684F82A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211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62A9-7D57-451F-9366-82C1E613E50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7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8847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75DB4-5D31-44A1-9DDD-B01DB241B95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8765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A0C2-5E21-4E42-8D5C-E7FEA289FC1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7231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05C3-C9EA-4358-93BA-53E9A23C0E3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678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4349-573E-4818-8656-95053F8EEC7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2873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0D549-BD71-43DB-9F7B-DE9FDE2BDD52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D46BD-5DC1-48D4-AC7D-AA1B21755CE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964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AFF69-1213-41A8-8D50-E6135BEE5E72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8DB27-CB62-47B2-9753-8C50AC69217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3587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2D926-41EF-47C2-82F0-923E61E1EFA4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9D60-8F2C-4F07-8126-05D8666923A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52890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58BA8-0005-438C-BD35-C0E0A06BCF28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1694-9C26-4D36-906C-8F8B3C4E169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49700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6B2D7-26FB-4EF5-A83C-4EFB2FF05D2A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7358-1A14-438D-9BA3-2A5158E5C46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211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88364-0FBB-43DF-8CA6-849483619E47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476AC-5573-428E-A2F9-E593AAB036D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0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1891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E17EA-708E-4FAA-92B4-8C2391F070E9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BFC28-E7A0-4AB0-B767-2CE875D160B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17044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327CD-54FE-48C4-939B-8FCF80ADA090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B5096-A992-42A2-8485-70E8F810EF6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86608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F7C01-B46C-4910-8B07-0B28409391B5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2913-EF12-478A-A04C-7A98625785E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813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4FB66-0C41-4391-A001-1DAF8CB871D2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EC790-1966-4B2D-A3AF-9C844FBF1FB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49385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E57C9-C6D6-45C2-8621-058A0EA1DFEA}" type="datetimeFigureOut">
              <a:rPr lang="fr-FR"/>
              <a:pPr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A682A-2A19-4FFB-8DAE-0E9D52EF4C9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4792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2971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6357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8177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0518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5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878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6692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7354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144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8526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0697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9689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7172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5515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0826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41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562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0618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4236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475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962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8583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8330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9787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681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3371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3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4838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6545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2625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9821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660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98311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3954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9496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6878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8254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42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991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81485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27057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9963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6761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16071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5981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6692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0887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5402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9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841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51044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4425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8218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109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6325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3467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3755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7528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3319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59800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63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980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473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2771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6557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16560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04243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20676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3706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12102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8875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40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81976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4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82-687A-4450-BC95-77136AAB609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2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F00-01C8-447F-9B83-FB300D7EEBA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83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A68-9CB9-48D0-A9DD-DA66F49A291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18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BDC6-5A95-4F59-B7A4-6EEBA8F3FCC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65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AE5E-AE5B-4209-AC59-4358E0EABF7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72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433D-68C0-4ABD-90FA-36F7C2DEAD8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9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4C97-CA85-4AB4-8FB1-B977D9A333E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298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38F2-CAF3-4374-A7A1-325BDE1A2B1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16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AB19-227D-4280-8B4F-8C2796E6FDE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463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3C81-83A8-4B9D-B25B-C31EF122550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7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A45B-AAFD-48AC-8FF2-398EB1C0F71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072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3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122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97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84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40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1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4996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17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121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084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85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95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149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963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322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6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8057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641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13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908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98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404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035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50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947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993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6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1938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070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25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600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495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76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381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441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348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290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5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126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538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733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944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485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342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795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422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166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1826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5261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10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442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7034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575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764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272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8207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898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7119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7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0217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608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880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024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489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100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593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936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7321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2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4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B8D1-B2DE-4DD5-9186-3C94B2CC3DE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BBEC3F-056C-40EC-8302-86E3208BBA6E}" type="datetimeFigureOut">
              <a:rPr lang="fr-F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02/04/2016</a:t>
            </a:fld>
            <a:endParaRPr lang="fr-FR">
              <a:cs typeface="Arial" panose="020B0604020202020204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07DD2D-C18A-41BA-ADC8-197569675C8E}" type="slidenum">
              <a:rPr lang="fr-F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0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4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2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4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4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26ABD-EA0C-49E9-8816-E5CA915C3B1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0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4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2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6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FFD8-F347-F041-88EE-862E40341E2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02/04/2016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D76C-01FB-BA4D-9CCE-F6AB969BCE8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PPT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99"/>
            <a:ext cx="6282267" cy="1422702"/>
          </a:xfrm>
          <a:prstGeom prst="rect">
            <a:avLst/>
          </a:prstGeom>
        </p:spPr>
      </p:pic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-64584" y="2109330"/>
            <a:ext cx="9294696" cy="312094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FFFF"/>
                </a:solidFill>
                <a:latin typeface="Avenir Book"/>
                <a:cs typeface="Avenir Book"/>
              </a:rPr>
              <a:t>Meeting of the </a:t>
            </a:r>
            <a:r>
              <a:rPr lang="fr-FR" sz="3600" dirty="0" err="1" smtClean="0">
                <a:solidFill>
                  <a:srgbClr val="FFFFFF"/>
                </a:solidFill>
                <a:latin typeface="Avenir Book"/>
                <a:cs typeface="Avenir Book"/>
              </a:rPr>
              <a:t>Committee</a:t>
            </a:r>
            <a:r>
              <a:rPr lang="fr-FR" sz="3600" dirty="0" smtClean="0">
                <a:solidFill>
                  <a:srgbClr val="FFFFFF"/>
                </a:solidFill>
                <a:latin typeface="Avenir Book"/>
                <a:cs typeface="Avenir Book"/>
              </a:rPr>
              <a:t> of Experts</a:t>
            </a:r>
            <a:br>
              <a:rPr lang="fr-FR" sz="3600" dirty="0" smtClean="0">
                <a:solidFill>
                  <a:srgbClr val="FFFFFF"/>
                </a:solidFill>
                <a:latin typeface="Avenir Book"/>
                <a:cs typeface="Avenir Book"/>
              </a:rPr>
            </a:br>
            <a:r>
              <a:rPr lang="en-US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All 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day event 9.00 - 18.45</a:t>
            </a:r>
            <a: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</a:br>
            <a: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</a:br>
            <a: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  <a:t/>
            </a:r>
            <a:b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</a:br>
            <a:r>
              <a:rPr lang="fr-FR" sz="3600" dirty="0" smtClean="0">
                <a:solidFill>
                  <a:srgbClr val="FFFFFF"/>
                </a:solidFill>
                <a:latin typeface="Avenir Book"/>
                <a:cs typeface="Avenir Book"/>
              </a:rPr>
              <a:t>Réunion du Comité d’experts</a:t>
            </a:r>
            <a:br>
              <a:rPr lang="fr-FR" sz="3600" dirty="0" smtClean="0">
                <a:solidFill>
                  <a:srgbClr val="FFFFFF"/>
                </a:solidFill>
                <a:latin typeface="Avenir Book"/>
                <a:cs typeface="Avenir Book"/>
              </a:rPr>
            </a:br>
            <a:r>
              <a:rPr lang="fr-FR" sz="2400" dirty="0" smtClean="0">
                <a:solidFill>
                  <a:srgbClr val="FFFFFF"/>
                </a:solidFill>
                <a:latin typeface="Avenir Book"/>
                <a:cs typeface="Avenir Book"/>
              </a:rPr>
              <a:t>Journée entière 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9.00 - 18.45</a:t>
            </a:r>
            <a:r>
              <a:rPr lang="fr-FR" sz="2400" dirty="0">
                <a:solidFill>
                  <a:srgbClr val="FFFFFF"/>
                </a:solidFill>
                <a:latin typeface="Avenir Book"/>
                <a:cs typeface="Avenir Book"/>
              </a:rPr>
              <a:t/>
            </a:r>
            <a:br>
              <a:rPr lang="fr-FR" sz="2400" dirty="0">
                <a:solidFill>
                  <a:srgbClr val="FFFFFF"/>
                </a:solidFill>
                <a:latin typeface="Avenir Book"/>
                <a:cs typeface="Avenir Book"/>
              </a:rPr>
            </a:br>
            <a:endParaRPr lang="fr-FR" sz="24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pic>
        <p:nvPicPr>
          <p:cNvPr id="13" name="Imag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54"/>
          <a:stretch/>
        </p:blipFill>
        <p:spPr>
          <a:xfrm>
            <a:off x="0" y="5973150"/>
            <a:ext cx="9144000" cy="59159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15" name="Image 14" descr="20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91" y="453526"/>
            <a:ext cx="1813285" cy="7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PPT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99"/>
            <a:ext cx="6282267" cy="1422702"/>
          </a:xfrm>
          <a:prstGeom prst="rect">
            <a:avLst/>
          </a:prstGeom>
        </p:spPr>
      </p:pic>
      <p:pic>
        <p:nvPicPr>
          <p:cNvPr id="13" name="Image 1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54"/>
          <a:stretch/>
        </p:blipFill>
        <p:spPr>
          <a:xfrm>
            <a:off x="0" y="5973150"/>
            <a:ext cx="9144000" cy="59159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15" name="Image 14" descr="20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91" y="453526"/>
            <a:ext cx="1813285" cy="730282"/>
          </a:xfrm>
          <a:prstGeom prst="rect">
            <a:avLst/>
          </a:prstGeom>
        </p:spPr>
      </p:pic>
      <p:graphicFrame>
        <p:nvGraphicFramePr>
          <p:cNvPr id="6" name="Table 7"/>
          <p:cNvGraphicFramePr>
            <a:graphicFrameLocks noGrp="1"/>
          </p:cNvGraphicFramePr>
          <p:nvPr>
            <p:extLst/>
          </p:nvPr>
        </p:nvGraphicFramePr>
        <p:xfrm>
          <a:off x="830606" y="2056604"/>
          <a:ext cx="7244664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3221"/>
                <a:gridCol w="1647555"/>
                <a:gridCol w="2713888"/>
              </a:tblGrid>
              <a:tr h="2429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9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745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AFRICAN INSTITUTE FOR ECONOMIC DEVELOPMENT AND PLANNING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INSTITUT AFRICAIN DE DEVELOPPEMENT ECONOMIQUE ET DE </a:t>
                      </a:r>
                      <a:r>
                        <a:rPr lang="fr-FR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PLANIFICATION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Appointment of new members of the Governing Council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Karima BOUNEMRA BEN SOLTANE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baseline="0" noProof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Director</a:t>
                      </a:r>
                      <a:r>
                        <a:rPr lang="fr-FR" sz="1600" b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, IDEP</a:t>
                      </a:r>
                      <a:endParaRPr lang="en-US" sz="18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4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19"/>
          <a:stretch/>
        </p:blipFill>
        <p:spPr>
          <a:xfrm>
            <a:off x="7898107" y="5639219"/>
            <a:ext cx="1035996" cy="1076652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601DB11-662B-4A87-B7EC-F2D6E486F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0975" y="131571"/>
            <a:ext cx="3168881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IDEP Governing Council</a:t>
            </a:r>
            <a:endParaRPr lang="en-GB" sz="2400" b="1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65510" y="1189962"/>
            <a:ext cx="5412981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6CC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33CC"/>
                </a:solidFill>
              </a:rPr>
              <a:t>ECOSOC Resolution E/RES/2013/2 </a:t>
            </a:r>
            <a:r>
              <a:rPr lang="en-GB" sz="2200" dirty="0" smtClean="0">
                <a:solidFill>
                  <a:srgbClr val="0033CC"/>
                </a:solidFill>
              </a:rPr>
              <a:t>- July </a:t>
            </a:r>
            <a:r>
              <a:rPr lang="en-GB" sz="2200" dirty="0">
                <a:solidFill>
                  <a:srgbClr val="0033CC"/>
                </a:solidFill>
              </a:rPr>
              <a:t>2013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2146" y="2038164"/>
            <a:ext cx="855195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>
                <a:solidFill>
                  <a:srgbClr val="0033CC"/>
                </a:solidFill>
              </a:rPr>
              <a:t>The Governing Council is composed as follows: </a:t>
            </a:r>
            <a:endParaRPr lang="fr-FR" sz="2200" dirty="0" smtClean="0">
              <a:solidFill>
                <a:srgbClr val="0033CC"/>
              </a:solidFill>
            </a:endParaRPr>
          </a:p>
          <a:p>
            <a:pPr algn="just"/>
            <a:r>
              <a:rPr lang="en-GB" sz="1100" dirty="0" smtClean="0">
                <a:solidFill>
                  <a:srgbClr val="0033CC"/>
                </a:solidFill>
              </a:rPr>
              <a:t> </a:t>
            </a:r>
            <a:endParaRPr lang="fr-FR" sz="1100" dirty="0" smtClean="0">
              <a:solidFill>
                <a:srgbClr val="0033CC"/>
              </a:solidFill>
            </a:endParaRPr>
          </a:p>
          <a:p>
            <a:pPr marL="457200" indent="-457200" algn="just">
              <a:buFontTx/>
              <a:buAutoNum type="alphaLcParenBoth"/>
              <a:tabLst>
                <a:tab pos="457200" algn="l"/>
              </a:tabLst>
            </a:pPr>
            <a:r>
              <a:rPr lang="en-GB" sz="2200" dirty="0" smtClean="0">
                <a:solidFill>
                  <a:srgbClr val="0033CC"/>
                </a:solidFill>
              </a:rPr>
              <a:t>The Executive Secretary of the Economic Commission for Africa</a:t>
            </a:r>
          </a:p>
          <a:p>
            <a:pPr algn="just">
              <a:tabLst>
                <a:tab pos="457200" algn="l"/>
              </a:tabLst>
            </a:pPr>
            <a:endParaRPr lang="fr-FR" sz="900" dirty="0" smtClean="0">
              <a:solidFill>
                <a:srgbClr val="0033CC"/>
              </a:solidFill>
            </a:endParaRPr>
          </a:p>
          <a:p>
            <a:pPr marL="457200" indent="-457200" algn="just">
              <a:buFontTx/>
              <a:buAutoNum type="alphaLcParenBoth" startAt="2"/>
              <a:tabLst>
                <a:tab pos="457200" algn="l"/>
              </a:tabLst>
            </a:pPr>
            <a:r>
              <a:rPr lang="en-GB" sz="2200" dirty="0" smtClean="0">
                <a:solidFill>
                  <a:srgbClr val="0033CC"/>
                </a:solidFill>
              </a:rPr>
              <a:t>Ten representatives of African Governments, two each from the five sub-regions of the continent (Central Africa, Eastern Africa, North Africa, Southern Africa and West Africa)</a:t>
            </a:r>
          </a:p>
          <a:p>
            <a:pPr algn="just">
              <a:tabLst>
                <a:tab pos="457200" algn="l"/>
              </a:tabLst>
            </a:pPr>
            <a:endParaRPr lang="fr-FR" sz="900" dirty="0" smtClean="0">
              <a:solidFill>
                <a:srgbClr val="0033CC"/>
              </a:solidFill>
            </a:endParaRPr>
          </a:p>
          <a:p>
            <a:pPr marL="457200" indent="-457200" algn="just">
              <a:buFontTx/>
              <a:buAutoNum type="alphaLcParenBoth" startAt="3"/>
              <a:tabLst>
                <a:tab pos="457200" algn="l"/>
              </a:tabLst>
            </a:pPr>
            <a:r>
              <a:rPr lang="en-GB" sz="2200" dirty="0" smtClean="0">
                <a:solidFill>
                  <a:srgbClr val="0033CC"/>
                </a:solidFill>
              </a:rPr>
              <a:t>One representative of the Government of Senegal as host country</a:t>
            </a:r>
          </a:p>
          <a:p>
            <a:pPr algn="just">
              <a:tabLst>
                <a:tab pos="457200" algn="l"/>
              </a:tabLst>
            </a:pPr>
            <a:r>
              <a:rPr lang="en-GB" sz="900" dirty="0" smtClean="0">
                <a:solidFill>
                  <a:srgbClr val="0033CC"/>
                </a:solidFill>
              </a:rPr>
              <a:t> </a:t>
            </a:r>
            <a:endParaRPr lang="fr-FR" sz="900" dirty="0" smtClean="0">
              <a:solidFill>
                <a:srgbClr val="0033CC"/>
              </a:solidFill>
            </a:endParaRPr>
          </a:p>
          <a:p>
            <a:pPr marL="457200" indent="-457200" algn="just">
              <a:buFontTx/>
              <a:buAutoNum type="alphaLcParenBoth" startAt="4"/>
              <a:tabLst>
                <a:tab pos="457200" algn="l"/>
              </a:tabLst>
            </a:pPr>
            <a:r>
              <a:rPr lang="en-GB" sz="2200" dirty="0" smtClean="0">
                <a:solidFill>
                  <a:srgbClr val="0033CC"/>
                </a:solidFill>
              </a:rPr>
              <a:t>One representative of the African Union Commission</a:t>
            </a:r>
          </a:p>
          <a:p>
            <a:pPr algn="just">
              <a:tabLst>
                <a:tab pos="457200" algn="l"/>
              </a:tabLst>
            </a:pPr>
            <a:endParaRPr lang="fr-FR" sz="900" dirty="0" smtClean="0">
              <a:solidFill>
                <a:srgbClr val="0033CC"/>
              </a:solidFill>
            </a:endParaRPr>
          </a:p>
          <a:p>
            <a:pPr marL="457200" indent="-457200" algn="just">
              <a:tabLst>
                <a:tab pos="457200" algn="l"/>
              </a:tabLst>
            </a:pPr>
            <a:r>
              <a:rPr lang="en-GB" sz="2200" dirty="0" smtClean="0">
                <a:solidFill>
                  <a:srgbClr val="0033CC"/>
                </a:solidFill>
              </a:rPr>
              <a:t>(e) 	The Director of the Institute in an ex officio capacity and serving as the Secretary of the Governing Council. </a:t>
            </a:r>
            <a:endParaRPr lang="fr-FR" sz="2200" dirty="0" smtClean="0">
              <a:solidFill>
                <a:srgbClr val="0033CC"/>
              </a:solidFill>
            </a:endParaRPr>
          </a:p>
          <a:p>
            <a:endParaRPr lang="fr-FR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19"/>
          <a:stretch/>
        </p:blipFill>
        <p:spPr>
          <a:xfrm>
            <a:off x="7898107" y="5644823"/>
            <a:ext cx="1035996" cy="1076652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601DB11-662B-4A87-B7EC-F2D6E486F6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238" y="1264061"/>
            <a:ext cx="816136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5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2200"/>
              </a:lnSpc>
              <a:buClr>
                <a:prstClr val="white">
                  <a:lumMod val="95000"/>
                </a:prstClr>
              </a:buCl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33CC"/>
                </a:solidFill>
              </a:rPr>
              <a:t>The 10 members of the Governing Council who serve as representatives of African Governments are appointed by COM on the basis of an equal representation of the five sub-regions of the African continent</a:t>
            </a:r>
            <a:r>
              <a:rPr lang="en-GB" sz="2200" dirty="0" smtClean="0">
                <a:solidFill>
                  <a:srgbClr val="0033CC"/>
                </a:solidFill>
              </a:rPr>
              <a:t>... </a:t>
            </a:r>
            <a:endParaRPr lang="fr-FR" sz="2200" dirty="0">
              <a:solidFill>
                <a:srgbClr val="0033CC"/>
              </a:solidFill>
            </a:endParaRPr>
          </a:p>
          <a:p>
            <a:pPr algn="just"/>
            <a:r>
              <a:rPr lang="en-GB" sz="900" dirty="0">
                <a:solidFill>
                  <a:srgbClr val="0033CC"/>
                </a:solidFill>
              </a:rPr>
              <a:t> </a:t>
            </a:r>
            <a:endParaRPr lang="fr-FR" sz="900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33CC"/>
                </a:solidFill>
              </a:rPr>
              <a:t>The member of the Governing Council designated by the </a:t>
            </a:r>
            <a:r>
              <a:rPr lang="en-GB" sz="2200" dirty="0" smtClean="0">
                <a:solidFill>
                  <a:srgbClr val="0033CC"/>
                </a:solidFill>
              </a:rPr>
              <a:t>AUC </a:t>
            </a:r>
            <a:r>
              <a:rPr lang="en-GB" sz="2200" dirty="0">
                <a:solidFill>
                  <a:srgbClr val="0033CC"/>
                </a:solidFill>
              </a:rPr>
              <a:t>is recommended by the Chairperson of the Commission from among the elected officials of the Commission for appointment by the </a:t>
            </a:r>
            <a:r>
              <a:rPr lang="en-GB" sz="2200" dirty="0" smtClean="0">
                <a:solidFill>
                  <a:srgbClr val="0033CC"/>
                </a:solidFill>
              </a:rPr>
              <a:t>Conference</a:t>
            </a:r>
            <a:endParaRPr lang="fr-FR" sz="2200" dirty="0">
              <a:solidFill>
                <a:srgbClr val="0033CC"/>
              </a:solidFill>
            </a:endParaRPr>
          </a:p>
          <a:p>
            <a:pPr marL="457200"/>
            <a:r>
              <a:rPr lang="en-GB" sz="1100" dirty="0">
                <a:solidFill>
                  <a:srgbClr val="0033CC"/>
                </a:solidFill>
              </a:rPr>
              <a:t> </a:t>
            </a:r>
            <a:endParaRPr lang="fr-FR" sz="1100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33CC"/>
                </a:solidFill>
              </a:rPr>
              <a:t>All members appointed by the Conference from the five sub-regions of the African continent and the member appointed on the recommendation of the Chairperson of the </a:t>
            </a:r>
            <a:r>
              <a:rPr lang="en-GB" sz="2200" dirty="0" smtClean="0">
                <a:solidFill>
                  <a:srgbClr val="0033CC"/>
                </a:solidFill>
              </a:rPr>
              <a:t>AUC shall </a:t>
            </a:r>
            <a:r>
              <a:rPr lang="en-GB" sz="2200" dirty="0">
                <a:solidFill>
                  <a:srgbClr val="0033CC"/>
                </a:solidFill>
              </a:rPr>
              <a:t>serve for a period of three years and shall be eligible for reappointment for one additional term only. </a:t>
            </a:r>
            <a:r>
              <a:rPr lang="en-GB" sz="2200" dirty="0" smtClean="0">
                <a:solidFill>
                  <a:srgbClr val="0033CC"/>
                </a:solidFill>
              </a:rPr>
              <a:t>Vacancies </a:t>
            </a:r>
            <a:r>
              <a:rPr lang="en-GB" sz="2200" dirty="0">
                <a:solidFill>
                  <a:srgbClr val="0033CC"/>
                </a:solidFill>
              </a:rPr>
              <a:t>occurring owing to disability or resignation shall </a:t>
            </a:r>
            <a:r>
              <a:rPr lang="en-GB" sz="2200" dirty="0" smtClean="0">
                <a:solidFill>
                  <a:srgbClr val="0033CC"/>
                </a:solidFill>
              </a:rPr>
              <a:t>be filled </a:t>
            </a:r>
            <a:r>
              <a:rPr lang="en-GB" sz="2200" dirty="0">
                <a:solidFill>
                  <a:srgbClr val="0033CC"/>
                </a:solidFill>
              </a:rPr>
              <a:t>for the interim period by the </a:t>
            </a:r>
            <a:r>
              <a:rPr lang="en-GB" sz="2200" dirty="0" smtClean="0">
                <a:solidFill>
                  <a:srgbClr val="0033CC"/>
                </a:solidFill>
              </a:rPr>
              <a:t>Conference</a:t>
            </a:r>
            <a:endParaRPr lang="fr-FR" sz="2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/>
          </p:nvPr>
        </p:nvGraphicFramePr>
        <p:xfrm>
          <a:off x="0" y="1505200"/>
          <a:ext cx="9144000" cy="26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776"/>
                <a:gridCol w="836428"/>
                <a:gridCol w="779720"/>
                <a:gridCol w="822251"/>
                <a:gridCol w="868380"/>
                <a:gridCol w="682388"/>
                <a:gridCol w="1091821"/>
                <a:gridCol w="941696"/>
                <a:gridCol w="736979"/>
                <a:gridCol w="736979"/>
                <a:gridCol w="1023582"/>
              </a:tblGrid>
              <a:tr h="27712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 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Senegal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Nigeria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Sierra Leone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Tanzania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Kenya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Zimbabwe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Morocco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Egypt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Congo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Cameroon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568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2010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**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 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68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2011</a:t>
                      </a:r>
                      <a:endParaRPr lang="fr-FR" sz="2400" b="0" dirty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**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 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68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2012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*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 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68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2013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*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 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388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2014</a:t>
                      </a:r>
                      <a:endParaRPr lang="fr-FR" sz="2400" b="0" dirty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*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</a:t>
                      </a:r>
                      <a:endParaRPr lang="fr-FR" sz="2400" b="0" dirty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 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1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2524836" y="1229507"/>
            <a:ext cx="988242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3606" y="4151541"/>
            <a:ext cx="61005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rgbClr val="4F81BD">
                    <a:lumMod val="75000"/>
                  </a:srgb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1 meeting of the GC			**	 2 meetings of the GC</a:t>
            </a:r>
            <a:endParaRPr lang="fr-FR" sz="1400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64633" y="1135868"/>
            <a:ext cx="160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33CC"/>
                </a:solidFill>
              </a:rPr>
              <a:t>2010 - 2014</a:t>
            </a:r>
            <a:endParaRPr lang="fr-FR" dirty="0">
              <a:solidFill>
                <a:srgbClr val="0033CC"/>
              </a:solidFill>
            </a:endParaRP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/>
          </p:nvPr>
        </p:nvGraphicFramePr>
        <p:xfrm>
          <a:off x="-4" y="4635867"/>
          <a:ext cx="9144003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449"/>
                <a:gridCol w="832513"/>
                <a:gridCol w="780144"/>
                <a:gridCol w="693814"/>
                <a:gridCol w="922335"/>
                <a:gridCol w="1084521"/>
                <a:gridCol w="648586"/>
                <a:gridCol w="620021"/>
                <a:gridCol w="791570"/>
                <a:gridCol w="750627"/>
                <a:gridCol w="600502"/>
                <a:gridCol w="777921"/>
              </a:tblGrid>
              <a:tr h="236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 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Senegal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Nigeria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Niger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GB" sz="1600" b="0">
                          <a:effectLst/>
                        </a:rPr>
                        <a:t>Tanzania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Cameroon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Egypt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Libya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Sudan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Angola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Chad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South Africa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2003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2004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 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2005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2006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P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A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2007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No meeting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2008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No meeting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5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2009</a:t>
                      </a:r>
                      <a:endParaRPr lang="fr-F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No meeting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806916" y="798620"/>
            <a:ext cx="55301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0033CC"/>
                </a:solidFill>
              </a:rPr>
              <a:t>Member States participation in the GC of IDEP 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57801" y="4264212"/>
            <a:ext cx="160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33CC"/>
                </a:solidFill>
              </a:rPr>
              <a:t>2003 </a:t>
            </a:r>
            <a:r>
              <a:rPr lang="en-GB" dirty="0">
                <a:solidFill>
                  <a:srgbClr val="0033CC"/>
                </a:solidFill>
              </a:rPr>
              <a:t>- </a:t>
            </a:r>
            <a:r>
              <a:rPr lang="en-GB" dirty="0" smtClean="0">
                <a:solidFill>
                  <a:srgbClr val="0033CC"/>
                </a:solidFill>
              </a:rPr>
              <a:t>2009</a:t>
            </a:r>
            <a:endParaRPr lang="fr-FR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28650" y="1341954"/>
            <a:ext cx="851535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 smtClean="0">
              <a:solidFill>
                <a:prstClr val="black"/>
              </a:solidFill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200" dirty="0" smtClean="0">
                <a:solidFill>
                  <a:srgbClr val="0033CC"/>
                </a:solidFill>
              </a:rPr>
              <a:t>A note was presented to </a:t>
            </a:r>
            <a:r>
              <a:rPr lang="en-GB" sz="2200" dirty="0" err="1" smtClean="0">
                <a:solidFill>
                  <a:srgbClr val="0033CC"/>
                </a:solidFill>
              </a:rPr>
              <a:t>CoM</a:t>
            </a:r>
            <a:r>
              <a:rPr lang="en-GB" sz="2200" dirty="0" smtClean="0">
                <a:solidFill>
                  <a:srgbClr val="0033CC"/>
                </a:solidFill>
              </a:rPr>
              <a:t> 2015 Bureau in December,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200" dirty="0" smtClean="0">
                <a:solidFill>
                  <a:srgbClr val="0033CC"/>
                </a:solidFill>
              </a:rPr>
              <a:t>A meeting was held with </a:t>
            </a:r>
            <a:r>
              <a:rPr lang="en-GB" sz="2200" dirty="0" err="1" smtClean="0">
                <a:solidFill>
                  <a:srgbClr val="0033CC"/>
                </a:solidFill>
              </a:rPr>
              <a:t>CoM</a:t>
            </a:r>
            <a:r>
              <a:rPr lang="en-GB" sz="2200" dirty="0" smtClean="0">
                <a:solidFill>
                  <a:srgbClr val="0033CC"/>
                </a:solidFill>
              </a:rPr>
              <a:t> 2015 Bureau members &gt;&gt; invitation to launch regional consultations to nominate 2 representatives / region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200" dirty="0" smtClean="0">
                <a:solidFill>
                  <a:srgbClr val="0033CC"/>
                </a:solidFill>
              </a:rPr>
              <a:t>The </a:t>
            </a:r>
            <a:r>
              <a:rPr lang="en-GB" sz="2200" dirty="0">
                <a:solidFill>
                  <a:srgbClr val="0033CC"/>
                </a:solidFill>
              </a:rPr>
              <a:t>issue was addressed by the 54th meeting of IDEP Governing </a:t>
            </a:r>
            <a:r>
              <a:rPr lang="en-GB" sz="2200" dirty="0" smtClean="0">
                <a:solidFill>
                  <a:srgbClr val="0033CC"/>
                </a:solidFill>
              </a:rPr>
              <a:t>Council</a:t>
            </a:r>
          </a:p>
          <a:p>
            <a:endParaRPr lang="en-GB" sz="1000" dirty="0">
              <a:solidFill>
                <a:srgbClr val="0033CC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33CC"/>
                </a:solidFill>
              </a:rPr>
              <a:t>Decision on new members to be made during </a:t>
            </a:r>
            <a:r>
              <a:rPr lang="en-GB" sz="2400" dirty="0" err="1">
                <a:solidFill>
                  <a:srgbClr val="0033CC"/>
                </a:solidFill>
              </a:rPr>
              <a:t>CoM</a:t>
            </a:r>
            <a:r>
              <a:rPr lang="en-GB" sz="2400" dirty="0">
                <a:solidFill>
                  <a:srgbClr val="0033CC"/>
                </a:solidFill>
              </a:rPr>
              <a:t> 2016</a:t>
            </a:r>
            <a:endParaRPr lang="fr-FR" sz="2400" dirty="0">
              <a:solidFill>
                <a:srgbClr val="0033CC"/>
              </a:solidFill>
            </a:endParaRPr>
          </a:p>
          <a:p>
            <a:endParaRPr lang="en-GB" sz="1400" dirty="0">
              <a:solidFill>
                <a:srgbClr val="0033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33CC"/>
                </a:solidFill>
              </a:rPr>
              <a:t>Senegal, as the host country, and AUC, as permanent </a:t>
            </a:r>
            <a:r>
              <a:rPr lang="en-GB" sz="2400" dirty="0" smtClean="0">
                <a:solidFill>
                  <a:srgbClr val="0033CC"/>
                </a:solidFill>
              </a:rPr>
              <a:t>member, </a:t>
            </a:r>
            <a:r>
              <a:rPr lang="en-GB" sz="2400" dirty="0">
                <a:solidFill>
                  <a:srgbClr val="0033CC"/>
                </a:solidFill>
              </a:rPr>
              <a:t>to update the name and contact of their </a:t>
            </a:r>
            <a:r>
              <a:rPr lang="en-GB" sz="2400" dirty="0" smtClean="0">
                <a:solidFill>
                  <a:srgbClr val="0033CC"/>
                </a:solidFill>
              </a:rPr>
              <a:t>nominee</a:t>
            </a:r>
            <a:endParaRPr lang="fr-FR" sz="2400" dirty="0">
              <a:solidFill>
                <a:srgbClr val="0033CC"/>
              </a:solidFill>
            </a:endParaRPr>
          </a:p>
          <a:p>
            <a:pPr marL="285750" indent="-285750">
              <a:buFontTx/>
              <a:buChar char="-"/>
            </a:pPr>
            <a:endParaRPr lang="en-GB" sz="2200" dirty="0">
              <a:solidFill>
                <a:srgbClr val="0033CC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 </a:t>
            </a:r>
            <a:endParaRPr lang="fr-FR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en-GB" sz="2200" dirty="0">
              <a:solidFill>
                <a:srgbClr val="0033CC"/>
              </a:solidFill>
            </a:endParaRPr>
          </a:p>
          <a:p>
            <a:pPr marL="285750" indent="-285750">
              <a:buFontTx/>
              <a:buChar char="-"/>
            </a:pPr>
            <a:endParaRPr lang="en-GB" sz="2200" dirty="0" smtClean="0">
              <a:solidFill>
                <a:srgbClr val="0033CC"/>
              </a:solidFill>
            </a:endParaRPr>
          </a:p>
          <a:p>
            <a:pPr marL="285750" indent="-285750">
              <a:buFontTx/>
              <a:buChar char="-"/>
            </a:pPr>
            <a:endParaRPr lang="en-GB" sz="2200" dirty="0">
              <a:solidFill>
                <a:srgbClr val="0033CC"/>
              </a:solidFill>
            </a:endParaRPr>
          </a:p>
          <a:p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89077" y="141917"/>
            <a:ext cx="195492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The process  </a:t>
            </a:r>
            <a:endParaRPr lang="en-GB" sz="2400" b="1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797" y="1421490"/>
            <a:ext cx="8183781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0033CC"/>
                </a:solidFill>
              </a:rPr>
              <a:t>In proposing the new members, the following </a:t>
            </a:r>
            <a:r>
              <a:rPr lang="en-GB" sz="2200" dirty="0" smtClean="0">
                <a:solidFill>
                  <a:srgbClr val="0033CC"/>
                </a:solidFill>
              </a:rPr>
              <a:t>should be </a:t>
            </a:r>
            <a:r>
              <a:rPr lang="en-GB" sz="2200" dirty="0">
                <a:solidFill>
                  <a:srgbClr val="0033CC"/>
                </a:solidFill>
              </a:rPr>
              <a:t>considered: </a:t>
            </a:r>
            <a:endParaRPr lang="fr-FR" sz="2200" dirty="0">
              <a:solidFill>
                <a:srgbClr val="0033CC"/>
              </a:solidFill>
            </a:endParaRPr>
          </a:p>
          <a:p>
            <a:r>
              <a:rPr lang="en-GB" sz="1100" dirty="0">
                <a:solidFill>
                  <a:srgbClr val="0033CC"/>
                </a:solidFill>
              </a:rPr>
              <a:t> </a:t>
            </a:r>
            <a:endParaRPr lang="fr-FR" sz="1100" dirty="0">
              <a:solidFill>
                <a:srgbClr val="0033CC"/>
              </a:solidFill>
            </a:endParaRPr>
          </a:p>
          <a:p>
            <a:pPr marL="342900" indent="-342900">
              <a:buSzPct val="85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0033CC"/>
                </a:solidFill>
              </a:rPr>
              <a:t>Eligibility, i.e. non participation in the Governing Council for - at least, the last 10 years </a:t>
            </a:r>
            <a:endParaRPr lang="en-GB" sz="2200" dirty="0" smtClean="0">
              <a:solidFill>
                <a:srgbClr val="0033CC"/>
              </a:solidFill>
            </a:endParaRPr>
          </a:p>
          <a:p>
            <a:pPr>
              <a:buSzPct val="85000"/>
            </a:pPr>
            <a:endParaRPr lang="fr-FR" sz="700" dirty="0">
              <a:solidFill>
                <a:srgbClr val="0033CC"/>
              </a:solidFill>
            </a:endParaRPr>
          </a:p>
          <a:p>
            <a:pPr marL="342900" indent="-342900">
              <a:buSzPct val="85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0033CC"/>
                </a:solidFill>
              </a:rPr>
              <a:t>An attempt to ensure a language balance</a:t>
            </a:r>
            <a:endParaRPr lang="fr-FR" sz="2200" dirty="0">
              <a:solidFill>
                <a:srgbClr val="0033CC"/>
              </a:solidFill>
            </a:endParaRPr>
          </a:p>
          <a:p>
            <a:endParaRPr lang="en-GB" sz="700" dirty="0" smtClean="0">
              <a:solidFill>
                <a:srgbClr val="0033CC"/>
              </a:solidFill>
            </a:endParaRPr>
          </a:p>
          <a:p>
            <a:pPr marL="342900" indent="-342900">
              <a:lnSpc>
                <a:spcPts val="2500"/>
              </a:lnSpc>
              <a:buSzPct val="85000"/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srgbClr val="0033CC"/>
                </a:solidFill>
              </a:rPr>
              <a:t>A minimum of continuity should be ensured, so that the transition is not too abrupt. That is </a:t>
            </a:r>
            <a:r>
              <a:rPr lang="en-GB" sz="2200" dirty="0" smtClean="0">
                <a:solidFill>
                  <a:srgbClr val="0033CC"/>
                </a:solidFill>
              </a:rPr>
              <a:t>why </a:t>
            </a:r>
            <a:r>
              <a:rPr lang="en-GB" sz="2200" dirty="0">
                <a:solidFill>
                  <a:srgbClr val="0033CC"/>
                </a:solidFill>
              </a:rPr>
              <a:t>it is proposed that 2 countries </a:t>
            </a:r>
            <a:r>
              <a:rPr lang="en-GB" sz="2200" dirty="0" smtClean="0">
                <a:solidFill>
                  <a:srgbClr val="0033CC"/>
                </a:solidFill>
              </a:rPr>
              <a:t>continue </a:t>
            </a:r>
            <a:r>
              <a:rPr lang="en-GB" sz="2200" dirty="0">
                <a:solidFill>
                  <a:srgbClr val="0033CC"/>
                </a:solidFill>
              </a:rPr>
              <a:t>for an exceptional extension of </a:t>
            </a:r>
            <a:r>
              <a:rPr lang="en-GB" sz="2200" dirty="0" smtClean="0">
                <a:solidFill>
                  <a:srgbClr val="0033CC"/>
                </a:solidFill>
              </a:rPr>
              <a:t>1 more </a:t>
            </a:r>
            <a:r>
              <a:rPr lang="en-GB" sz="2200" dirty="0">
                <a:solidFill>
                  <a:srgbClr val="0033CC"/>
                </a:solidFill>
              </a:rPr>
              <a:t>year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523094" y="4374811"/>
            <a:ext cx="527406" cy="5044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96054" y="4374076"/>
            <a:ext cx="7148856" cy="20544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0033CC"/>
                </a:solidFill>
              </a:rPr>
              <a:t>CoM</a:t>
            </a:r>
            <a:r>
              <a:rPr lang="en-GB" sz="2400" dirty="0" smtClean="0">
                <a:solidFill>
                  <a:srgbClr val="0033CC"/>
                </a:solidFill>
              </a:rPr>
              <a:t> 2016</a:t>
            </a:r>
          </a:p>
          <a:p>
            <a:endParaRPr lang="en-GB" sz="900" dirty="0">
              <a:solidFill>
                <a:prstClr val="black"/>
              </a:solidFill>
            </a:endParaRPr>
          </a:p>
          <a:p>
            <a:pPr marL="342900" indent="-342900">
              <a:buClr>
                <a:srgbClr val="4F81BD"/>
              </a:buClr>
              <a:buSzPct val="90000"/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rgbClr val="0033CC"/>
                </a:solidFill>
              </a:rPr>
              <a:t>To agree on the 10  members, 2 / region</a:t>
            </a:r>
          </a:p>
          <a:p>
            <a:pPr>
              <a:buClr>
                <a:srgbClr val="4F81BD"/>
              </a:buClr>
              <a:buSzPct val="90000"/>
            </a:pPr>
            <a:endParaRPr lang="en-GB" sz="700" dirty="0" smtClean="0">
              <a:solidFill>
                <a:srgbClr val="0033CC"/>
              </a:solidFill>
            </a:endParaRPr>
          </a:p>
          <a:p>
            <a:pPr marL="342900" indent="-342900">
              <a:buClr>
                <a:srgbClr val="4F81BD"/>
              </a:buClr>
              <a:buSzPct val="90000"/>
              <a:buFont typeface="Wingdings" panose="05000000000000000000" pitchFamily="2" charset="2"/>
              <a:buChar char="Ø"/>
            </a:pPr>
            <a:r>
              <a:rPr lang="en-GB" sz="2200" dirty="0" smtClean="0">
                <a:solidFill>
                  <a:srgbClr val="0033CC"/>
                </a:solidFill>
              </a:rPr>
              <a:t>To empower </a:t>
            </a:r>
            <a:r>
              <a:rPr lang="en-GB" sz="2200" dirty="0" err="1" smtClean="0">
                <a:solidFill>
                  <a:srgbClr val="0033CC"/>
                </a:solidFill>
              </a:rPr>
              <a:t>CoM</a:t>
            </a:r>
            <a:r>
              <a:rPr lang="en-GB" sz="2200" dirty="0" smtClean="0">
                <a:solidFill>
                  <a:srgbClr val="0033CC"/>
                </a:solidFill>
              </a:rPr>
              <a:t> 2016 Bureau to consult with concerned Member States to get  the names of their representative </a:t>
            </a:r>
          </a:p>
          <a:p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94777" y="1051560"/>
            <a:ext cx="6627526" cy="769441"/>
          </a:xfrm>
          <a:prstGeom prst="rect">
            <a:avLst/>
          </a:prstGeom>
          <a:noFill/>
          <a:ln>
            <a:solidFill>
              <a:srgbClr val="0066CC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33CC"/>
                </a:solidFill>
              </a:rPr>
              <a:t>ECOSOC Resolution E/RES/2013/2 </a:t>
            </a:r>
            <a:r>
              <a:rPr lang="en-GB" sz="2200" dirty="0" smtClean="0">
                <a:solidFill>
                  <a:srgbClr val="0033CC"/>
                </a:solidFill>
              </a:rPr>
              <a:t>- July 2013 </a:t>
            </a:r>
          </a:p>
          <a:p>
            <a:pPr algn="ctr"/>
            <a:r>
              <a:rPr lang="en-GB" sz="2200" dirty="0" smtClean="0">
                <a:solidFill>
                  <a:srgbClr val="0033CC"/>
                </a:solidFill>
              </a:rPr>
              <a:t>adopted IDEP revised statute  </a:t>
            </a:r>
            <a:endParaRPr lang="en-GB" sz="2200" dirty="0">
              <a:solidFill>
                <a:srgbClr val="0033CC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2902" y="2097813"/>
            <a:ext cx="8531276" cy="4083169"/>
          </a:xfrm>
          <a:prstGeom prst="rect">
            <a:avLst/>
          </a:prstGeom>
          <a:noFill/>
          <a:ln>
            <a:solidFill>
              <a:srgbClr val="0066CC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33CC"/>
                </a:solidFill>
              </a:rPr>
              <a:t>53</a:t>
            </a:r>
            <a:r>
              <a:rPr lang="en-GB" sz="2200" baseline="30000" dirty="0" smtClean="0">
                <a:solidFill>
                  <a:srgbClr val="0033CC"/>
                </a:solidFill>
              </a:rPr>
              <a:t>rd</a:t>
            </a:r>
            <a:r>
              <a:rPr lang="en-GB" sz="2200" dirty="0" smtClean="0">
                <a:solidFill>
                  <a:srgbClr val="0033CC"/>
                </a:solidFill>
              </a:rPr>
              <a:t> &amp; 54</a:t>
            </a:r>
            <a:r>
              <a:rPr lang="en-GB" sz="2200" baseline="30000" dirty="0" smtClean="0">
                <a:solidFill>
                  <a:srgbClr val="0033CC"/>
                </a:solidFill>
              </a:rPr>
              <a:t>th</a:t>
            </a:r>
            <a:r>
              <a:rPr lang="en-GB" sz="2200" dirty="0" smtClean="0">
                <a:solidFill>
                  <a:srgbClr val="0033CC"/>
                </a:solidFill>
              </a:rPr>
              <a:t> IDEP Governing Council meetings considered the revised statute, made editorial changes and proposed few amendments</a:t>
            </a:r>
            <a:r>
              <a:rPr lang="en-GB" sz="2200" dirty="0">
                <a:solidFill>
                  <a:srgbClr val="0033CC"/>
                </a:solidFill>
              </a:rPr>
              <a:t> </a:t>
            </a:r>
            <a:r>
              <a:rPr lang="en-GB" sz="2200" dirty="0" smtClean="0">
                <a:solidFill>
                  <a:srgbClr val="0033CC"/>
                </a:solidFill>
              </a:rPr>
              <a:t>in order to clarify and appropriately reflect the following:  </a:t>
            </a:r>
          </a:p>
          <a:p>
            <a:pPr marR="722630" algn="just">
              <a:lnSpc>
                <a:spcPts val="2000"/>
              </a:lnSpc>
              <a:spcAft>
                <a:spcPts val="600"/>
              </a:spcAft>
              <a:buSzPts val="1000"/>
            </a:pPr>
            <a:endParaRPr lang="en-US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22630" indent="-342900" algn="just">
              <a:lnSpc>
                <a:spcPts val="1900"/>
              </a:lnSpc>
              <a:spcAft>
                <a:spcPts val="1800"/>
              </a:spcAft>
              <a:buSzPts val="1000"/>
              <a:buFont typeface="Times New Roman" panose="02020603050405020304" pitchFamily="18" charset="0"/>
              <a:buAutoNum type="alphaLcParenBoth"/>
            </a:pPr>
            <a:r>
              <a:rPr lang="en-US" sz="2200" dirty="0" smtClean="0">
                <a:solidFill>
                  <a:srgbClr val="0033CC"/>
                </a:solidFill>
              </a:rPr>
              <a:t>The </a:t>
            </a:r>
            <a:r>
              <a:rPr lang="en-US" sz="2200" dirty="0">
                <a:solidFill>
                  <a:srgbClr val="0033CC"/>
                </a:solidFill>
              </a:rPr>
              <a:t>respective roles and selection process of the members of the Governing Council and the Technical Advisory </a:t>
            </a:r>
            <a:r>
              <a:rPr lang="en-US" sz="2200" dirty="0" smtClean="0">
                <a:solidFill>
                  <a:srgbClr val="0033CC"/>
                </a:solidFill>
              </a:rPr>
              <a:t>Committee</a:t>
            </a:r>
            <a:endParaRPr lang="fr-FR" sz="2200" dirty="0" smtClean="0">
              <a:solidFill>
                <a:srgbClr val="0033CC"/>
              </a:solidFill>
            </a:endParaRPr>
          </a:p>
          <a:p>
            <a:pPr marL="342900" marR="722630" indent="-342900" algn="just">
              <a:lnSpc>
                <a:spcPts val="1900"/>
              </a:lnSpc>
              <a:spcAft>
                <a:spcPts val="1800"/>
              </a:spcAft>
              <a:buSzPts val="1000"/>
              <a:buFont typeface="Times New Roman" panose="02020603050405020304" pitchFamily="18" charset="0"/>
              <a:buAutoNum type="alphaLcParenBoth"/>
            </a:pPr>
            <a:r>
              <a:rPr lang="en-US" sz="2200" dirty="0" smtClean="0">
                <a:solidFill>
                  <a:srgbClr val="0033CC"/>
                </a:solidFill>
              </a:rPr>
              <a:t>The continuity of the participation of the 10 members nominated by the Governments</a:t>
            </a:r>
            <a:endParaRPr lang="fr-FR" sz="2200" dirty="0" smtClean="0">
              <a:solidFill>
                <a:srgbClr val="0033CC"/>
              </a:solidFill>
            </a:endParaRPr>
          </a:p>
          <a:p>
            <a:pPr marL="342900" marR="722630" indent="-342900" algn="just">
              <a:lnSpc>
                <a:spcPts val="1900"/>
              </a:lnSpc>
              <a:spcAft>
                <a:spcPts val="1800"/>
              </a:spcAft>
              <a:buSzPts val="1000"/>
              <a:buFont typeface="Times New Roman" panose="02020603050405020304" pitchFamily="18" charset="0"/>
              <a:buAutoNum type="alphaLcParenBoth"/>
            </a:pPr>
            <a:r>
              <a:rPr lang="en-US" sz="2200" dirty="0" smtClean="0">
                <a:solidFill>
                  <a:srgbClr val="0033CC"/>
                </a:solidFill>
              </a:rPr>
              <a:t>The </a:t>
            </a:r>
            <a:r>
              <a:rPr lang="en-US" sz="2200" dirty="0">
                <a:solidFill>
                  <a:srgbClr val="0033CC"/>
                </a:solidFill>
              </a:rPr>
              <a:t>appointment by the ECA Executive Secretary and Chair of </a:t>
            </a:r>
            <a:r>
              <a:rPr lang="en-US" sz="2200" dirty="0" smtClean="0">
                <a:solidFill>
                  <a:srgbClr val="0033CC"/>
                </a:solidFill>
              </a:rPr>
              <a:t>IDEP Governing Council, </a:t>
            </a:r>
            <a:r>
              <a:rPr lang="en-US" sz="2200" dirty="0">
                <a:solidFill>
                  <a:srgbClr val="0033CC"/>
                </a:solidFill>
              </a:rPr>
              <a:t>of the Institute’s </a:t>
            </a:r>
            <a:r>
              <a:rPr lang="en-US" sz="2200" dirty="0" smtClean="0">
                <a:solidFill>
                  <a:srgbClr val="0033CC"/>
                </a:solidFill>
              </a:rPr>
              <a:t>staff</a:t>
            </a:r>
            <a:endParaRPr lang="fr-FR" sz="2200" dirty="0">
              <a:solidFill>
                <a:srgbClr val="0033CC"/>
              </a:solidFill>
            </a:endParaRPr>
          </a:p>
          <a:p>
            <a:pPr marL="342900" marR="722630" indent="-342900" algn="just">
              <a:lnSpc>
                <a:spcPts val="1900"/>
              </a:lnSpc>
              <a:spcAft>
                <a:spcPts val="1800"/>
              </a:spcAft>
              <a:buSzPts val="1000"/>
              <a:buFont typeface="Times New Roman" panose="02020603050405020304" pitchFamily="18" charset="0"/>
              <a:buAutoNum type="alphaLcParenBoth"/>
            </a:pPr>
            <a:r>
              <a:rPr lang="en-US" sz="2200" dirty="0" smtClean="0">
                <a:solidFill>
                  <a:srgbClr val="0033CC"/>
                </a:solidFill>
              </a:rPr>
              <a:t>The clarification </a:t>
            </a:r>
            <a:r>
              <a:rPr lang="en-US" sz="2200" dirty="0">
                <a:solidFill>
                  <a:srgbClr val="0033CC"/>
                </a:solidFill>
              </a:rPr>
              <a:t>of the role of the Governing Council in the selection of the Director of </a:t>
            </a:r>
            <a:r>
              <a:rPr lang="en-US" sz="2200" dirty="0" smtClean="0">
                <a:solidFill>
                  <a:srgbClr val="0033CC"/>
                </a:solidFill>
              </a:rPr>
              <a:t>IDEP</a:t>
            </a:r>
            <a:endParaRPr lang="fr-FR" sz="2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PPT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99"/>
            <a:ext cx="6282267" cy="1422702"/>
          </a:xfrm>
          <a:prstGeom prst="rect">
            <a:avLst/>
          </a:prstGeom>
        </p:spPr>
      </p:pic>
      <p:pic>
        <p:nvPicPr>
          <p:cNvPr id="13" name="Image 1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54"/>
          <a:stretch/>
        </p:blipFill>
        <p:spPr>
          <a:xfrm>
            <a:off x="0" y="5973150"/>
            <a:ext cx="9144000" cy="59159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15" name="Image 14" descr="20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91" y="453526"/>
            <a:ext cx="1813285" cy="730282"/>
          </a:xfrm>
          <a:prstGeom prst="rect">
            <a:avLst/>
          </a:prstGeom>
        </p:spPr>
      </p:pic>
      <p:graphicFrame>
        <p:nvGraphicFramePr>
          <p:cNvPr id="6" name="Table 7"/>
          <p:cNvGraphicFramePr>
            <a:graphicFrameLocks noGrp="1"/>
          </p:cNvGraphicFramePr>
          <p:nvPr>
            <p:extLst/>
          </p:nvPr>
        </p:nvGraphicFramePr>
        <p:xfrm>
          <a:off x="949668" y="3731649"/>
          <a:ext cx="7244664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3221"/>
                <a:gridCol w="1647555"/>
                <a:gridCol w="2713888"/>
              </a:tblGrid>
              <a:tr h="2429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9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kern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745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AFRICAN INSTITUTE FOR ECONOMIC DEVELOPMENT AND PLANNING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INSTITUT AFRICAIN DE DEVELOPPEMENT ECONOMIQUE ET DE </a:t>
                      </a:r>
                      <a:r>
                        <a:rPr lang="fr-FR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PLANIFICATION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www.uneca.org/idep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5425" marR="5542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2"/>
          <p:cNvSpPr txBox="1"/>
          <p:nvPr/>
        </p:nvSpPr>
        <p:spPr>
          <a:xfrm>
            <a:off x="1287127" y="2444427"/>
            <a:ext cx="6569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prstClr val="white">
                    <a:lumMod val="95000"/>
                  </a:prstClr>
                </a:solidFill>
              </a:rPr>
              <a:t>I thank </a:t>
            </a:r>
            <a:r>
              <a:rPr lang="en-US" sz="3600" i="1" dirty="0" smtClean="0">
                <a:solidFill>
                  <a:prstClr val="white">
                    <a:lumMod val="95000"/>
                  </a:prstClr>
                </a:solidFill>
              </a:rPr>
              <a:t>you for your kind attention</a:t>
            </a:r>
            <a:endParaRPr lang="en-US" sz="3600" i="1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0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2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3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4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15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16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17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18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19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418</Words>
  <Application>Microsoft Office PowerPoint</Application>
  <PresentationFormat>On-screen Show (4:3)</PresentationFormat>
  <Paragraphs>227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9</vt:i4>
      </vt:variant>
    </vt:vector>
  </HeadingPairs>
  <TitlesOfParts>
    <vt:vector size="34" baseType="lpstr">
      <vt:lpstr>Arial</vt:lpstr>
      <vt:lpstr>Avenir Book</vt:lpstr>
      <vt:lpstr>Calibri</vt:lpstr>
      <vt:lpstr>Times New Roman</vt:lpstr>
      <vt:lpstr>Wingdings</vt:lpstr>
      <vt:lpstr>Conception personnalisée</vt:lpstr>
      <vt:lpstr>1_Conception personnalisée</vt:lpstr>
      <vt:lpstr>2_Conception personnalisée</vt:lpstr>
      <vt:lpstr>3_Conception personnalisée</vt:lpstr>
      <vt:lpstr>4_Conception personnalisée</vt:lpstr>
      <vt:lpstr>5_Conception personnalisée</vt:lpstr>
      <vt:lpstr>6_Conception personnalisée</vt:lpstr>
      <vt:lpstr>7_Conception personnalisée</vt:lpstr>
      <vt:lpstr>8_Conception personnalisée</vt:lpstr>
      <vt:lpstr>9_Conception personnalisée</vt:lpstr>
      <vt:lpstr>10_Conception personnalisée</vt:lpstr>
      <vt:lpstr>11_Conception personnalisée</vt:lpstr>
      <vt:lpstr>12_Conception personnalisée</vt:lpstr>
      <vt:lpstr>13_Conception personnalisée</vt:lpstr>
      <vt:lpstr>14_Conception personnalisée</vt:lpstr>
      <vt:lpstr>15_Conception personnalisée</vt:lpstr>
      <vt:lpstr>16_Conception personnalisée</vt:lpstr>
      <vt:lpstr>17_Conception personnalisée</vt:lpstr>
      <vt:lpstr>18_Conception personnalisée</vt:lpstr>
      <vt:lpstr>19_Conception personnalisée</vt:lpstr>
      <vt:lpstr>Meeting of the Committee of Experts All day event 9.00 - 18.45   Réunion du Comité d’experts Journée entière 9.00 - 18.45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Hassna BENSEDDIK</dc:creator>
  <cp:lastModifiedBy>Eskinder Tsegaye</cp:lastModifiedBy>
  <cp:revision>53</cp:revision>
  <dcterms:created xsi:type="dcterms:W3CDTF">2016-03-28T17:04:51Z</dcterms:created>
  <dcterms:modified xsi:type="dcterms:W3CDTF">2016-04-02T10:50:07Z</dcterms:modified>
</cp:coreProperties>
</file>