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 id="2147483721" r:id="rId2"/>
    <p:sldMasterId id="2147483733" r:id="rId3"/>
    <p:sldMasterId id="2147483745" r:id="rId4"/>
    <p:sldMasterId id="2147483757" r:id="rId5"/>
    <p:sldMasterId id="2147483769" r:id="rId6"/>
    <p:sldMasterId id="2147483781" r:id="rId7"/>
    <p:sldMasterId id="2147483793" r:id="rId8"/>
    <p:sldMasterId id="2147483817" r:id="rId9"/>
    <p:sldMasterId id="2147483829" r:id="rId10"/>
    <p:sldMasterId id="2147483841" r:id="rId11"/>
    <p:sldMasterId id="2147483853" r:id="rId12"/>
    <p:sldMasterId id="2147483865" r:id="rId13"/>
    <p:sldMasterId id="2147483877" r:id="rId14"/>
    <p:sldMasterId id="2147483889" r:id="rId15"/>
    <p:sldMasterId id="2147483901" r:id="rId16"/>
    <p:sldMasterId id="2147483913" r:id="rId17"/>
    <p:sldMasterId id="2147483925" r:id="rId18"/>
    <p:sldMasterId id="2147483937" r:id="rId19"/>
    <p:sldMasterId id="2147483949" r:id="rId20"/>
  </p:sldMasterIdLst>
  <p:notesMasterIdLst>
    <p:notesMasterId r:id="rId38"/>
  </p:notesMasterIdLst>
  <p:sldIdLst>
    <p:sldId id="258" r:id="rId21"/>
    <p:sldId id="368" r:id="rId22"/>
    <p:sldId id="370" r:id="rId23"/>
    <p:sldId id="371" r:id="rId24"/>
    <p:sldId id="372" r:id="rId25"/>
    <p:sldId id="373" r:id="rId26"/>
    <p:sldId id="374" r:id="rId27"/>
    <p:sldId id="375" r:id="rId28"/>
    <p:sldId id="376" r:id="rId29"/>
    <p:sldId id="377" r:id="rId30"/>
    <p:sldId id="378" r:id="rId31"/>
    <p:sldId id="379" r:id="rId32"/>
    <p:sldId id="380" r:id="rId33"/>
    <p:sldId id="381" r:id="rId34"/>
    <p:sldId id="382" r:id="rId35"/>
    <p:sldId id="383" r:id="rId36"/>
    <p:sldId id="384" r:id="rId3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75" autoAdjust="0"/>
  </p:normalViewPr>
  <p:slideViewPr>
    <p:cSldViewPr snapToGrid="0" snapToObjects="1">
      <p:cViewPr varScale="1">
        <p:scale>
          <a:sx n="75" d="100"/>
          <a:sy n="75" d="100"/>
        </p:scale>
        <p:origin x="142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0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6.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xml"/><Relationship Id="rId34" Type="http://schemas.openxmlformats.org/officeDocument/2006/relationships/slide" Target="slides/slide14.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9.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4.xml"/><Relationship Id="rId32" Type="http://schemas.openxmlformats.org/officeDocument/2006/relationships/slide" Target="slides/slide12.xml"/><Relationship Id="rId37" Type="http://schemas.openxmlformats.org/officeDocument/2006/relationships/slide" Target="slides/slide17.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2.xml"/><Relationship Id="rId27" Type="http://schemas.openxmlformats.org/officeDocument/2006/relationships/slide" Target="slides/slide7.xml"/><Relationship Id="rId30" Type="http://schemas.openxmlformats.org/officeDocument/2006/relationships/slide" Target="slides/slide10.xml"/><Relationship Id="rId35"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AB2968-AF50-4779-A8F9-C452E71A6D55}" type="datetimeFigureOut">
              <a:rPr lang="en-US" smtClean="0"/>
              <a:t>4/2/2016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8D053-2E03-4458-BB66-52EB7FE50212}" type="slidenum">
              <a:rPr lang="en-US" smtClean="0"/>
              <a:t>‹#›</a:t>
            </a:fld>
            <a:endParaRPr lang="en-US"/>
          </a:p>
        </p:txBody>
      </p:sp>
    </p:spTree>
    <p:extLst>
      <p:ext uri="{BB962C8B-B14F-4D97-AF65-F5344CB8AC3E}">
        <p14:creationId xmlns:p14="http://schemas.microsoft.com/office/powerpoint/2010/main" val="1063474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anose="020B0600070205080204" pitchFamily="34" charset="-128"/>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8417100-03AB-4FE4-995C-45CEE2D449A0}" type="slidenum">
              <a:rPr lang="en-US" sz="1200"/>
              <a:pPr eaLnBrk="1" hangingPunct="1"/>
              <a:t>5</a:t>
            </a:fld>
            <a:endParaRPr lang="en-US" sz="1200"/>
          </a:p>
        </p:txBody>
      </p:sp>
    </p:spTree>
    <p:extLst>
      <p:ext uri="{BB962C8B-B14F-4D97-AF65-F5344CB8AC3E}">
        <p14:creationId xmlns:p14="http://schemas.microsoft.com/office/powerpoint/2010/main" val="163554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ea typeface="ＭＳ Ｐゴシック" panose="020B0600070205080204" pitchFamily="34" charset="-128"/>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F7B0859-FBF9-4782-8B78-B330F5B564E7}" type="slidenum">
              <a:rPr lang="en-US" sz="1200"/>
              <a:pPr eaLnBrk="1" hangingPunct="1"/>
              <a:t>7</a:t>
            </a:fld>
            <a:endParaRPr lang="en-US" sz="1200"/>
          </a:p>
        </p:txBody>
      </p:sp>
    </p:spTree>
    <p:extLst>
      <p:ext uri="{BB962C8B-B14F-4D97-AF65-F5344CB8AC3E}">
        <p14:creationId xmlns:p14="http://schemas.microsoft.com/office/powerpoint/2010/main" val="4032595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ea typeface="ＭＳ Ｐゴシック" panose="020B0600070205080204" pitchFamily="34" charset="-128"/>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57EB049-E644-466A-AEE0-AD605938A76F}" type="slidenum">
              <a:rPr lang="en-US" sz="1200"/>
              <a:pPr eaLnBrk="1" hangingPunct="1"/>
              <a:t>8</a:t>
            </a:fld>
            <a:endParaRPr lang="en-US" sz="1200" dirty="0"/>
          </a:p>
        </p:txBody>
      </p:sp>
    </p:spTree>
    <p:extLst>
      <p:ext uri="{BB962C8B-B14F-4D97-AF65-F5344CB8AC3E}">
        <p14:creationId xmlns:p14="http://schemas.microsoft.com/office/powerpoint/2010/main" val="847647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t>02/04/2016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3162304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t>02/04/2016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102989608"/>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5075737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0911614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3534711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7237005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4380291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74730421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33632299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21966390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65184378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6005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t>02/04/2016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14811535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2721684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78436632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58666503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54240382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6712586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27943276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539572"/>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84167425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20384159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23020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0449061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5970937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56840980"/>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6558427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33960412"/>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17228308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20429098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44841227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210151769"/>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3325495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331339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88447557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00121932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5273974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31614486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C7EA5A3-5111-4D02-BE8D-F4AB95782BAB}" type="datetime1">
              <a:rPr lang="fr-FR" smtClean="0">
                <a:solidFill>
                  <a:prstClr val="black">
                    <a:tint val="75000"/>
                  </a:prstClr>
                </a:solidFill>
              </a:rPr>
              <a:pPr/>
              <a:t>02/04/2016</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49477175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028FE86-8DAE-4310-908E-1E253EBA0100}" type="datetime1">
              <a:rPr lang="fr-FR" smtClean="0">
                <a:solidFill>
                  <a:prstClr val="black">
                    <a:tint val="75000"/>
                  </a:prstClr>
                </a:solidFill>
              </a:rPr>
              <a:pPr/>
              <a:t>02/04/2016</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34217192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8656135-9374-45C2-AE24-2EE7A71A9D27}" type="datetime1">
              <a:rPr lang="fr-FR" smtClean="0">
                <a:solidFill>
                  <a:prstClr val="black">
                    <a:tint val="75000"/>
                  </a:prstClr>
                </a:solidFill>
              </a:rPr>
              <a:pPr/>
              <a:t>02/04/2016</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19159142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C753C4D-20D7-41A0-A8E7-A5164C93F016}" type="datetime1">
              <a:rPr lang="fr-FR" smtClean="0">
                <a:solidFill>
                  <a:prstClr val="black">
                    <a:tint val="75000"/>
                  </a:prstClr>
                </a:solidFill>
              </a:rPr>
              <a:pPr/>
              <a:t>02/04/2016</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262533076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7237374-B695-4033-889E-62147ADC4398}" type="datetime1">
              <a:rPr lang="fr-FR" smtClean="0">
                <a:solidFill>
                  <a:prstClr val="black">
                    <a:tint val="75000"/>
                  </a:prstClr>
                </a:solidFill>
              </a:rPr>
              <a:pPr/>
              <a:t>02/04/2016</a:t>
            </a:fld>
            <a:endParaRPr lang="fr-FR" dirty="0">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dirty="0">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22249042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EA0D6D8-5906-4098-8FC3-2298684F82A4}" type="datetime1">
              <a:rPr lang="fr-FR" smtClean="0">
                <a:solidFill>
                  <a:prstClr val="black">
                    <a:tint val="75000"/>
                  </a:prstClr>
                </a:solidFill>
              </a:rPr>
              <a:pPr/>
              <a:t>02/04/2016</a:t>
            </a:fld>
            <a:endParaRPr lang="fr-FR" dirty="0">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dirty="0">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61295211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EF62A9-7D57-451F-9366-82C1E613E50C}" type="datetime1">
              <a:rPr lang="fr-FR" smtClean="0">
                <a:solidFill>
                  <a:prstClr val="black">
                    <a:tint val="75000"/>
                  </a:prstClr>
                </a:solidFill>
              </a:rPr>
              <a:pPr/>
              <a:t>02/04/2016</a:t>
            </a:fld>
            <a:endParaRPr lang="fr-FR" dirty="0">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dirty="0">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50597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3658847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275DB4-5D31-44A1-9DDD-B01DB241B956}" type="datetime1">
              <a:rPr lang="fr-FR" smtClean="0">
                <a:solidFill>
                  <a:prstClr val="black">
                    <a:tint val="75000"/>
                  </a:prstClr>
                </a:solidFill>
              </a:rPr>
              <a:pPr/>
              <a:t>02/04/2016</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84968765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F2DA0C2-5E21-4E42-8D5C-E7FEA289FC19}" type="datetime1">
              <a:rPr lang="fr-FR" smtClean="0">
                <a:solidFill>
                  <a:prstClr val="black">
                    <a:tint val="75000"/>
                  </a:prstClr>
                </a:solidFill>
              </a:rPr>
              <a:pPr/>
              <a:t>02/04/2016</a:t>
            </a:fld>
            <a:endParaRPr lang="fr-FR"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404977231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2805C3-C9EA-4358-93BA-53E9A23C0E3B}" type="datetime1">
              <a:rPr lang="fr-FR" smtClean="0">
                <a:solidFill>
                  <a:prstClr val="black">
                    <a:tint val="75000"/>
                  </a:prstClr>
                </a:solidFill>
              </a:rPr>
              <a:pPr/>
              <a:t>02/04/2016</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49372678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31F4349-573E-4818-8656-95053F8EEC76}" type="datetime1">
              <a:rPr lang="fr-FR" smtClean="0">
                <a:solidFill>
                  <a:prstClr val="black">
                    <a:tint val="75000"/>
                  </a:prstClr>
                </a:solidFill>
              </a:rPr>
              <a:pPr/>
              <a:t>02/04/2016</a:t>
            </a:fld>
            <a:endParaRPr lang="fr-FR"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1447428734"/>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fld id="{9D70D549-BD71-43DB-9F7B-DE9FDE2BDD52}" type="datetimeFigureOut">
              <a:rPr lang="fr-FR"/>
              <a:pPr/>
              <a:t>02/04/2016</a:t>
            </a:fld>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30CD46BD-5DC1-48D4-AC7D-AA1B21755CEC}" type="slidenum">
              <a:rPr lang="fr-FR"/>
              <a:pPr/>
              <a:t>‹#›</a:t>
            </a:fld>
            <a:endParaRPr lang="fr-FR"/>
          </a:p>
        </p:txBody>
      </p:sp>
    </p:spTree>
    <p:extLst>
      <p:ext uri="{BB962C8B-B14F-4D97-AF65-F5344CB8AC3E}">
        <p14:creationId xmlns:p14="http://schemas.microsoft.com/office/powerpoint/2010/main" val="5319640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381AFF69-1213-41A8-8D50-E6135BEE5E72}" type="datetimeFigureOut">
              <a:rPr lang="fr-FR"/>
              <a:pPr/>
              <a:t>02/04/2016</a:t>
            </a:fld>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0398DB27-CB62-47B2-9753-8C50AC69217E}" type="slidenum">
              <a:rPr lang="fr-FR"/>
              <a:pPr/>
              <a:t>‹#›</a:t>
            </a:fld>
            <a:endParaRPr lang="fr-FR"/>
          </a:p>
        </p:txBody>
      </p:sp>
    </p:spTree>
    <p:extLst>
      <p:ext uri="{BB962C8B-B14F-4D97-AF65-F5344CB8AC3E}">
        <p14:creationId xmlns:p14="http://schemas.microsoft.com/office/powerpoint/2010/main" val="86383587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1382D926-41EF-47C2-82F0-923E61E1EFA4}" type="datetimeFigureOut">
              <a:rPr lang="fr-FR"/>
              <a:pPr/>
              <a:t>02/04/2016</a:t>
            </a:fld>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2E0F9D60-8F2C-4F07-8126-05D8666923AA}" type="slidenum">
              <a:rPr lang="fr-FR"/>
              <a:pPr/>
              <a:t>‹#›</a:t>
            </a:fld>
            <a:endParaRPr lang="fr-FR"/>
          </a:p>
        </p:txBody>
      </p:sp>
    </p:spTree>
    <p:extLst>
      <p:ext uri="{BB962C8B-B14F-4D97-AF65-F5344CB8AC3E}">
        <p14:creationId xmlns:p14="http://schemas.microsoft.com/office/powerpoint/2010/main" val="374652890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fld id="{14358BA8-0005-438C-BD35-C0E0A06BCF28}" type="datetimeFigureOut">
              <a:rPr lang="fr-FR"/>
              <a:pPr/>
              <a:t>02/04/2016</a:t>
            </a:fld>
            <a:endParaRPr lang="fr-FR"/>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4AC81694-9C26-4D36-906C-8F8B3C4E1693}" type="slidenum">
              <a:rPr lang="fr-FR"/>
              <a:pPr/>
              <a:t>‹#›</a:t>
            </a:fld>
            <a:endParaRPr lang="fr-FR"/>
          </a:p>
        </p:txBody>
      </p:sp>
    </p:spTree>
    <p:extLst>
      <p:ext uri="{BB962C8B-B14F-4D97-AF65-F5344CB8AC3E}">
        <p14:creationId xmlns:p14="http://schemas.microsoft.com/office/powerpoint/2010/main" val="196649700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fld id="{3BD6B2D7-26FB-4EF5-A83C-4EFB2FF05D2A}" type="datetimeFigureOut">
              <a:rPr lang="fr-FR"/>
              <a:pPr/>
              <a:t>02/04/2016</a:t>
            </a:fld>
            <a:endParaRPr lang="fr-FR"/>
          </a:p>
        </p:txBody>
      </p:sp>
      <p:sp>
        <p:nvSpPr>
          <p:cNvPr id="8" name="Espace réservé du pied de page 4"/>
          <p:cNvSpPr>
            <a:spLocks noGrp="1"/>
          </p:cNvSpPr>
          <p:nvPr>
            <p:ph type="ftr" sz="quarter" idx="11"/>
          </p:nvPr>
        </p:nvSpPr>
        <p:spPr/>
        <p:txBody>
          <a:bodyPr/>
          <a:lstStyle>
            <a:lvl1pPr>
              <a:defRPr/>
            </a:lvl1pPr>
          </a:lstStyle>
          <a:p>
            <a:endParaRPr lang="en-US"/>
          </a:p>
        </p:txBody>
      </p:sp>
      <p:sp>
        <p:nvSpPr>
          <p:cNvPr id="9" name="Espace réservé du numéro de diapositive 5"/>
          <p:cNvSpPr>
            <a:spLocks noGrp="1"/>
          </p:cNvSpPr>
          <p:nvPr>
            <p:ph type="sldNum" sz="quarter" idx="12"/>
          </p:nvPr>
        </p:nvSpPr>
        <p:spPr/>
        <p:txBody>
          <a:bodyPr/>
          <a:lstStyle>
            <a:lvl1pPr>
              <a:defRPr/>
            </a:lvl1pPr>
          </a:lstStyle>
          <a:p>
            <a:fld id="{D2027358-1A14-438D-9BA3-2A5158E5C461}" type="slidenum">
              <a:rPr lang="fr-FR"/>
              <a:pPr/>
              <a:t>‹#›</a:t>
            </a:fld>
            <a:endParaRPr lang="fr-FR"/>
          </a:p>
        </p:txBody>
      </p:sp>
    </p:spTree>
    <p:extLst>
      <p:ext uri="{BB962C8B-B14F-4D97-AF65-F5344CB8AC3E}">
        <p14:creationId xmlns:p14="http://schemas.microsoft.com/office/powerpoint/2010/main" val="2595621104"/>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fld id="{55F88364-0FBB-43DF-8CA6-849483619E47}" type="datetimeFigureOut">
              <a:rPr lang="fr-FR"/>
              <a:pPr/>
              <a:t>02/04/2016</a:t>
            </a:fld>
            <a:endParaRPr lang="fr-FR"/>
          </a:p>
        </p:txBody>
      </p:sp>
      <p:sp>
        <p:nvSpPr>
          <p:cNvPr id="4" name="Espace réservé du pied de page 4"/>
          <p:cNvSpPr>
            <a:spLocks noGrp="1"/>
          </p:cNvSpPr>
          <p:nvPr>
            <p:ph type="ftr" sz="quarter" idx="11"/>
          </p:nvPr>
        </p:nvSpPr>
        <p:spPr/>
        <p:txBody>
          <a:bodyPr/>
          <a:lstStyle>
            <a:lvl1pPr>
              <a:defRPr/>
            </a:lvl1pPr>
          </a:lstStyle>
          <a:p>
            <a:endParaRPr lang="en-US"/>
          </a:p>
        </p:txBody>
      </p:sp>
      <p:sp>
        <p:nvSpPr>
          <p:cNvPr id="5" name="Espace réservé du numéro de diapositive 5"/>
          <p:cNvSpPr>
            <a:spLocks noGrp="1"/>
          </p:cNvSpPr>
          <p:nvPr>
            <p:ph type="sldNum" sz="quarter" idx="12"/>
          </p:nvPr>
        </p:nvSpPr>
        <p:spPr/>
        <p:txBody>
          <a:bodyPr/>
          <a:lstStyle>
            <a:lvl1pPr>
              <a:defRPr/>
            </a:lvl1pPr>
          </a:lstStyle>
          <a:p>
            <a:fld id="{E7A476AC-5573-428E-A2F9-E593AAB036DA}" type="slidenum">
              <a:rPr lang="fr-FR"/>
              <a:pPr/>
              <a:t>‹#›</a:t>
            </a:fld>
            <a:endParaRPr lang="fr-FR"/>
          </a:p>
        </p:txBody>
      </p:sp>
    </p:spTree>
    <p:extLst>
      <p:ext uri="{BB962C8B-B14F-4D97-AF65-F5344CB8AC3E}">
        <p14:creationId xmlns:p14="http://schemas.microsoft.com/office/powerpoint/2010/main" val="3037504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5951891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3DAE17EA-708E-4FAA-92B4-8C2391F070E9}" type="datetimeFigureOut">
              <a:rPr lang="fr-FR"/>
              <a:pPr/>
              <a:t>02/04/2016</a:t>
            </a:fld>
            <a:endParaRPr lang="fr-FR"/>
          </a:p>
        </p:txBody>
      </p:sp>
      <p:sp>
        <p:nvSpPr>
          <p:cNvPr id="3" name="Espace réservé du pied de page 4"/>
          <p:cNvSpPr>
            <a:spLocks noGrp="1"/>
          </p:cNvSpPr>
          <p:nvPr>
            <p:ph type="ftr" sz="quarter" idx="11"/>
          </p:nvPr>
        </p:nvSpPr>
        <p:spPr/>
        <p:txBody>
          <a:bodyPr/>
          <a:lstStyle>
            <a:lvl1pPr>
              <a:defRPr/>
            </a:lvl1pPr>
          </a:lstStyle>
          <a:p>
            <a:endParaRPr lang="en-US"/>
          </a:p>
        </p:txBody>
      </p:sp>
      <p:sp>
        <p:nvSpPr>
          <p:cNvPr id="4" name="Espace réservé du numéro de diapositive 5"/>
          <p:cNvSpPr>
            <a:spLocks noGrp="1"/>
          </p:cNvSpPr>
          <p:nvPr>
            <p:ph type="sldNum" sz="quarter" idx="12"/>
          </p:nvPr>
        </p:nvSpPr>
        <p:spPr/>
        <p:txBody>
          <a:bodyPr/>
          <a:lstStyle>
            <a:lvl1pPr>
              <a:defRPr/>
            </a:lvl1pPr>
          </a:lstStyle>
          <a:p>
            <a:fld id="{C26BFC28-E7A0-4AB0-B767-2CE875D160B9}" type="slidenum">
              <a:rPr lang="fr-FR"/>
              <a:pPr/>
              <a:t>‹#›</a:t>
            </a:fld>
            <a:endParaRPr lang="fr-FR"/>
          </a:p>
        </p:txBody>
      </p:sp>
    </p:spTree>
    <p:extLst>
      <p:ext uri="{BB962C8B-B14F-4D97-AF65-F5344CB8AC3E}">
        <p14:creationId xmlns:p14="http://schemas.microsoft.com/office/powerpoint/2010/main" val="1708170449"/>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fld id="{0F1327CD-54FE-48C4-939B-8FCF80ADA090}" type="datetimeFigureOut">
              <a:rPr lang="fr-FR"/>
              <a:pPr/>
              <a:t>02/04/2016</a:t>
            </a:fld>
            <a:endParaRPr lang="fr-FR"/>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2B7B5096-A992-42A2-8485-70E8F810EF6A}" type="slidenum">
              <a:rPr lang="fr-FR"/>
              <a:pPr/>
              <a:t>‹#›</a:t>
            </a:fld>
            <a:endParaRPr lang="fr-FR"/>
          </a:p>
        </p:txBody>
      </p:sp>
    </p:spTree>
    <p:extLst>
      <p:ext uri="{BB962C8B-B14F-4D97-AF65-F5344CB8AC3E}">
        <p14:creationId xmlns:p14="http://schemas.microsoft.com/office/powerpoint/2010/main" val="165786608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fld id="{DB9F7C01-B46C-4910-8B07-0B28409391B5}" type="datetimeFigureOut">
              <a:rPr lang="fr-FR"/>
              <a:pPr/>
              <a:t>02/04/2016</a:t>
            </a:fld>
            <a:endParaRPr lang="fr-FR"/>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217E2913-EF12-478A-A04C-7A98625785E6}" type="slidenum">
              <a:rPr lang="fr-FR"/>
              <a:pPr/>
              <a:t>‹#›</a:t>
            </a:fld>
            <a:endParaRPr lang="fr-FR"/>
          </a:p>
        </p:txBody>
      </p:sp>
    </p:spTree>
    <p:extLst>
      <p:ext uri="{BB962C8B-B14F-4D97-AF65-F5344CB8AC3E}">
        <p14:creationId xmlns:p14="http://schemas.microsoft.com/office/powerpoint/2010/main" val="173908132"/>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03B4FB66-0C41-4391-A001-1DAF8CB871D2}" type="datetimeFigureOut">
              <a:rPr lang="fr-FR"/>
              <a:pPr/>
              <a:t>02/04/2016</a:t>
            </a:fld>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609EC790-1966-4B2D-A3AF-9C844FBF1FB5}" type="slidenum">
              <a:rPr lang="fr-FR"/>
              <a:pPr/>
              <a:t>‹#›</a:t>
            </a:fld>
            <a:endParaRPr lang="fr-FR"/>
          </a:p>
        </p:txBody>
      </p:sp>
    </p:spTree>
    <p:extLst>
      <p:ext uri="{BB962C8B-B14F-4D97-AF65-F5344CB8AC3E}">
        <p14:creationId xmlns:p14="http://schemas.microsoft.com/office/powerpoint/2010/main" val="404149385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628E57C9-C6D6-45C2-8621-058A0EA1DFEA}" type="datetimeFigureOut">
              <a:rPr lang="fr-FR"/>
              <a:pPr/>
              <a:t>02/04/2016</a:t>
            </a:fld>
            <a:endParaRPr lang="fr-FR"/>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2EBA682A-2A19-4FFB-8DAE-0E9D52EF4C97}" type="slidenum">
              <a:rPr lang="fr-FR"/>
              <a:pPr/>
              <a:t>‹#›</a:t>
            </a:fld>
            <a:endParaRPr lang="fr-FR"/>
          </a:p>
        </p:txBody>
      </p:sp>
    </p:spTree>
    <p:extLst>
      <p:ext uri="{BB962C8B-B14F-4D97-AF65-F5344CB8AC3E}">
        <p14:creationId xmlns:p14="http://schemas.microsoft.com/office/powerpoint/2010/main" val="256247929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84729714"/>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41663575"/>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71281774"/>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0430518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35356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58930878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0066692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96973545"/>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39514494"/>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63985268"/>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02670697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61696897"/>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67571722"/>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297555157"/>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47408260"/>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56341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8214562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688006182"/>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33342366"/>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110475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1394962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52385834"/>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08748330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156597874"/>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089968163"/>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993233711"/>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7143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03848384"/>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39465456"/>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186726257"/>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2309821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79216605"/>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96798311"/>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648039547"/>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211694961"/>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789168787"/>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15882544"/>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247429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2239915"/>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026481485"/>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157427057"/>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94799632"/>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993167612"/>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77816071"/>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47859812"/>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76866922"/>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155908874"/>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168354029"/>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04089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t>02/04/2016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28788410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52551044"/>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518944257"/>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976682183"/>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85010943"/>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176863251"/>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099034677"/>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608537552"/>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11375280"/>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094033191"/>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116259800"/>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104363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86909804"/>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7"/>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98244731"/>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93827714"/>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2"/>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88665577"/>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626316560"/>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57804243"/>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476220676"/>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79237060"/>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563012102"/>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37188750"/>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273640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68481976"/>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0"/>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40"/>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432483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D197982-687A-4450-BC95-77136AAB6090}" type="datetime1">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54826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BDA3F00-01C8-447F-9B83-FB300D7EEBA4}" type="datetime1">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135833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54B7A68-9CB9-48D0-A9DD-DA66F49A291A}" type="datetime1">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5758189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B79BDC6-5A95-4F59-B7A4-6EEBA8F3FCC2}" type="datetime1">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041658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4DAAE5E-AE5B-4209-AC59-4358E0EABF7B}" type="datetime1">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568729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DB39433D-68C0-4ABD-90FA-36F7C2DEAD8A}" type="datetime1">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86190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814C97-CA85-4AB4-8FB1-B977D9A333EB}" type="datetime1">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38402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t>02/04/2016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12992989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82038F2-CAF3-4374-A7A1-325BDE1A2B18}" type="datetime1">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216160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A12AB19-227D-4280-8B4F-8C2796E6FDE2}" type="datetime1">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0113463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B8C3C81-83A8-4B9D-B25B-C31EF1225500}" type="datetime1">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202876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83FA45B-AAFD-48AC-8FF2-398EB1C0F712}" type="datetime1">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931072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786637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124122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687974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1174841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885400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224210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t>02/04/2016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19874996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838170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678121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0192084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8959856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556957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3551490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0042963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0751816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657322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205167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t>02/04/2016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341180575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8777641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319132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1440908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927298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2592404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866035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310350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8079473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28669931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1076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t>02/04/2016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203119382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21170709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40072566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7196008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7844958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133764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65438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1966441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35253481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2909290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943357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t>02/04/2016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10587126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6595389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4787338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493944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4124856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5343426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3957954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03094223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82781662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06681826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76774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t>02/04/2016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109252617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1316101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6698442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4170347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2875759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3327649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8602724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40428207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2248981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85457119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2987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t>02/04/2016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t>‹#›</a:t>
            </a:fld>
            <a:endParaRPr lang="fr-FR"/>
          </a:p>
        </p:txBody>
      </p:sp>
    </p:spTree>
    <p:extLst>
      <p:ext uri="{BB962C8B-B14F-4D97-AF65-F5344CB8AC3E}">
        <p14:creationId xmlns:p14="http://schemas.microsoft.com/office/powerpoint/2010/main" val="247002178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66666087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5648808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7520247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7514896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6701001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7915937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7669362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58913713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5977321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671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t>02/04/2016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t>‹#›</a:t>
            </a:fld>
            <a:endParaRPr lang="fr-FR"/>
          </a:p>
        </p:txBody>
      </p:sp>
    </p:spTree>
    <p:extLst>
      <p:ext uri="{BB962C8B-B14F-4D97-AF65-F5344CB8AC3E}">
        <p14:creationId xmlns:p14="http://schemas.microsoft.com/office/powerpoint/2010/main" val="132782399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06148988"/>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75345887"/>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917720949"/>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1BB8D1-B2DE-4DD5-9186-3C94B2CC3DE6}" type="datetime1">
              <a:rPr lang="fr-FR" smtClean="0">
                <a:solidFill>
                  <a:prstClr val="black">
                    <a:tint val="75000"/>
                  </a:prstClr>
                </a:solidFill>
              </a:rPr>
              <a:pPr/>
              <a:t>02/04/2016</a:t>
            </a:fld>
            <a:endParaRPr lang="fr-FR" dirty="0">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4164052886"/>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fontAlgn="base">
              <a:spcBef>
                <a:spcPct val="0"/>
              </a:spcBef>
              <a:spcAft>
                <a:spcPct val="0"/>
              </a:spcAft>
            </a:pPr>
            <a:fld id="{B3BBEC3F-056C-40EC-8302-86E3208BBA6E}" type="datetimeFigureOut">
              <a:rPr lang="fr-FR">
                <a:cs typeface="Arial" panose="020B0604020202020204" pitchFamily="34" charset="0"/>
              </a:rPr>
              <a:pPr fontAlgn="base">
                <a:spcBef>
                  <a:spcPct val="0"/>
                </a:spcBef>
                <a:spcAft>
                  <a:spcPct val="0"/>
                </a:spcAft>
              </a:pPr>
              <a:t>02/04/2016</a:t>
            </a:fld>
            <a:endParaRPr lang="fr-FR">
              <a:cs typeface="Arial" panose="020B0604020202020204" pitchFamily="34" charset="0"/>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fontAlgn="base">
              <a:spcBef>
                <a:spcPct val="0"/>
              </a:spcBef>
              <a:spcAft>
                <a:spcPct val="0"/>
              </a:spcAft>
            </a:pPr>
            <a:endParaRPr lang="en-US">
              <a:cs typeface="Arial" panose="020B0604020202020204" pitchFamily="34" charset="0"/>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pPr>
            <a:fld id="{8907DD2D-C18A-41BA-ADC8-197569675C8E}" type="slidenum">
              <a:rPr lang="fr-FR">
                <a:cs typeface="Arial" panose="020B0604020202020204" pitchFamily="34" charset="0"/>
              </a:rPr>
              <a:pPr fontAlgn="base">
                <a:spcBef>
                  <a:spcPct val="0"/>
                </a:spcBef>
                <a:spcAft>
                  <a:spcPct val="0"/>
                </a:spcAft>
              </a:pPr>
              <a:t>‹#›</a:t>
            </a:fld>
            <a:endParaRPr lang="fr-FR">
              <a:cs typeface="Arial" panose="020B0604020202020204" pitchFamily="34" charset="0"/>
            </a:endParaRPr>
          </a:p>
        </p:txBody>
      </p:sp>
    </p:spTree>
    <p:extLst>
      <p:ext uri="{BB962C8B-B14F-4D97-AF65-F5344CB8AC3E}">
        <p14:creationId xmlns:p14="http://schemas.microsoft.com/office/powerpoint/2010/main" val="1293203151"/>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466511260"/>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58281954"/>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925447263"/>
      </p:ext>
    </p:extLst>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19929217"/>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694445557"/>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72503531"/>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628848952"/>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26ABD-EA0C-49E9-8816-E5CA915C3B12}" type="datetime1">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2980294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5254156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872711332"/>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17724692"/>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4683005"/>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76769868"/>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FFFD8-F347-F041-88EE-862E40341E20}" type="datetimeFigureOut">
              <a:rPr lang="fr-FR" smtClean="0">
                <a:solidFill>
                  <a:prstClr val="black">
                    <a:tint val="75000"/>
                  </a:prstClr>
                </a:solidFill>
              </a:rPr>
              <a:pPr/>
              <a:t>02/04/2016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4D76C-01FB-BA4D-9CCE-F6AB969BCE84}"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16098599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logo PPT-0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799"/>
            <a:ext cx="6282267" cy="1422702"/>
          </a:xfrm>
          <a:prstGeom prst="rect">
            <a:avLst/>
          </a:prstGeom>
        </p:spPr>
      </p:pic>
      <p:sp>
        <p:nvSpPr>
          <p:cNvPr id="8" name="Titre 7"/>
          <p:cNvSpPr>
            <a:spLocks noGrp="1"/>
          </p:cNvSpPr>
          <p:nvPr>
            <p:ph type="ctrTitle"/>
          </p:nvPr>
        </p:nvSpPr>
        <p:spPr>
          <a:xfrm>
            <a:off x="-64584" y="2109330"/>
            <a:ext cx="9294696" cy="3120942"/>
          </a:xfrm>
        </p:spPr>
        <p:txBody>
          <a:bodyPr>
            <a:normAutofit/>
          </a:bodyPr>
          <a:lstStyle/>
          <a:p>
            <a:r>
              <a:rPr lang="fr-FR" sz="3600" dirty="0" smtClean="0">
                <a:solidFill>
                  <a:srgbClr val="FFFFFF"/>
                </a:solidFill>
                <a:latin typeface="Avenir Book"/>
                <a:cs typeface="Avenir Book"/>
              </a:rPr>
              <a:t>Meeting of the </a:t>
            </a:r>
            <a:r>
              <a:rPr lang="fr-FR" sz="3600" dirty="0" err="1" smtClean="0">
                <a:solidFill>
                  <a:srgbClr val="FFFFFF"/>
                </a:solidFill>
                <a:latin typeface="Avenir Book"/>
                <a:cs typeface="Avenir Book"/>
              </a:rPr>
              <a:t>Committee</a:t>
            </a:r>
            <a:r>
              <a:rPr lang="fr-FR" sz="3600" dirty="0" smtClean="0">
                <a:solidFill>
                  <a:srgbClr val="FFFFFF"/>
                </a:solidFill>
                <a:latin typeface="Avenir Book"/>
                <a:cs typeface="Avenir Book"/>
              </a:rPr>
              <a:t> of Experts</a:t>
            </a:r>
            <a:br>
              <a:rPr lang="fr-FR" sz="3600" dirty="0" smtClean="0">
                <a:solidFill>
                  <a:srgbClr val="FFFFFF"/>
                </a:solidFill>
                <a:latin typeface="Avenir Book"/>
                <a:cs typeface="Avenir Book"/>
              </a:rPr>
            </a:br>
            <a:r>
              <a:rPr lang="en-US" sz="2400" dirty="0" smtClean="0">
                <a:solidFill>
                  <a:srgbClr val="FFFFFF"/>
                </a:solidFill>
                <a:latin typeface="Avenir Book"/>
                <a:cs typeface="Avenir Book"/>
              </a:rPr>
              <a:t>All </a:t>
            </a:r>
            <a:r>
              <a:rPr lang="en-US" sz="2400" dirty="0">
                <a:solidFill>
                  <a:srgbClr val="FFFFFF"/>
                </a:solidFill>
                <a:latin typeface="Avenir Book"/>
                <a:cs typeface="Avenir Book"/>
              </a:rPr>
              <a:t>day event 9.00 - 18.45</a:t>
            </a:r>
            <a:r>
              <a:rPr lang="fr-FR" sz="2400" dirty="0" smtClean="0">
                <a:solidFill>
                  <a:srgbClr val="FFFFFF"/>
                </a:solidFill>
                <a:latin typeface="Avenir Book"/>
                <a:cs typeface="Avenir Book"/>
              </a:rPr>
              <a:t/>
            </a:r>
            <a:br>
              <a:rPr lang="fr-FR" sz="2400" dirty="0" smtClean="0">
                <a:solidFill>
                  <a:srgbClr val="FFFFFF"/>
                </a:solidFill>
                <a:latin typeface="Avenir Book"/>
                <a:cs typeface="Avenir Book"/>
              </a:rPr>
            </a:br>
            <a:r>
              <a:rPr lang="fr-FR" sz="2400" dirty="0" smtClean="0">
                <a:solidFill>
                  <a:srgbClr val="FFFFFF"/>
                </a:solidFill>
                <a:latin typeface="Avenir Book"/>
                <a:cs typeface="Avenir Book"/>
              </a:rPr>
              <a:t/>
            </a:r>
            <a:br>
              <a:rPr lang="fr-FR" sz="2400" dirty="0" smtClean="0">
                <a:solidFill>
                  <a:srgbClr val="FFFFFF"/>
                </a:solidFill>
                <a:latin typeface="Avenir Book"/>
                <a:cs typeface="Avenir Book"/>
              </a:rPr>
            </a:br>
            <a:r>
              <a:rPr lang="fr-FR" sz="2400" dirty="0" smtClean="0">
                <a:solidFill>
                  <a:srgbClr val="FFFFFF"/>
                </a:solidFill>
                <a:latin typeface="Avenir Book"/>
                <a:cs typeface="Avenir Book"/>
              </a:rPr>
              <a:t/>
            </a:r>
            <a:br>
              <a:rPr lang="fr-FR" sz="2400" dirty="0" smtClean="0">
                <a:solidFill>
                  <a:srgbClr val="FFFFFF"/>
                </a:solidFill>
                <a:latin typeface="Avenir Book"/>
                <a:cs typeface="Avenir Book"/>
              </a:rPr>
            </a:br>
            <a:r>
              <a:rPr lang="fr-FR" sz="3600" dirty="0" smtClean="0">
                <a:solidFill>
                  <a:srgbClr val="FFFFFF"/>
                </a:solidFill>
                <a:latin typeface="Avenir Book"/>
                <a:cs typeface="Avenir Book"/>
              </a:rPr>
              <a:t>Réunion du Comité d’experts</a:t>
            </a:r>
            <a:br>
              <a:rPr lang="fr-FR" sz="3600" dirty="0" smtClean="0">
                <a:solidFill>
                  <a:srgbClr val="FFFFFF"/>
                </a:solidFill>
                <a:latin typeface="Avenir Book"/>
                <a:cs typeface="Avenir Book"/>
              </a:rPr>
            </a:br>
            <a:r>
              <a:rPr lang="fr-FR" sz="2400" dirty="0" smtClean="0">
                <a:solidFill>
                  <a:srgbClr val="FFFFFF"/>
                </a:solidFill>
                <a:latin typeface="Avenir Book"/>
                <a:cs typeface="Avenir Book"/>
              </a:rPr>
              <a:t>Journée entière </a:t>
            </a:r>
            <a:r>
              <a:rPr lang="en-US" sz="2400" dirty="0">
                <a:solidFill>
                  <a:srgbClr val="FFFFFF"/>
                </a:solidFill>
                <a:latin typeface="Avenir Book"/>
                <a:cs typeface="Avenir Book"/>
              </a:rPr>
              <a:t>9.00 - 18.45</a:t>
            </a:r>
            <a:r>
              <a:rPr lang="fr-FR" sz="2400" dirty="0">
                <a:solidFill>
                  <a:srgbClr val="FFFFFF"/>
                </a:solidFill>
                <a:latin typeface="Avenir Book"/>
                <a:cs typeface="Avenir Book"/>
              </a:rPr>
              <a:t/>
            </a:r>
            <a:br>
              <a:rPr lang="fr-FR" sz="2400" dirty="0">
                <a:solidFill>
                  <a:srgbClr val="FFFFFF"/>
                </a:solidFill>
                <a:latin typeface="Avenir Book"/>
                <a:cs typeface="Avenir Book"/>
              </a:rPr>
            </a:br>
            <a:endParaRPr lang="fr-FR" sz="2400" dirty="0">
              <a:solidFill>
                <a:srgbClr val="FFFFFF"/>
              </a:solidFill>
              <a:latin typeface="Avenir Book"/>
              <a:cs typeface="Avenir Book"/>
            </a:endParaRPr>
          </a:p>
        </p:txBody>
      </p:sp>
      <p:pic>
        <p:nvPicPr>
          <p:cNvPr id="13" name="Image 12"/>
          <p:cNvPicPr/>
          <p:nvPr/>
        </p:nvPicPr>
        <p:blipFill rotWithShape="1">
          <a:blip r:embed="rId3">
            <a:extLst>
              <a:ext uri="{28A0092B-C50C-407E-A947-70E740481C1C}">
                <a14:useLocalDpi xmlns:a14="http://schemas.microsoft.com/office/drawing/2010/main" val="0"/>
              </a:ext>
            </a:extLst>
          </a:blip>
          <a:srcRect b="49554"/>
          <a:stretch/>
        </p:blipFill>
        <p:spPr>
          <a:xfrm>
            <a:off x="0" y="5973150"/>
            <a:ext cx="9144000" cy="591595"/>
          </a:xfrm>
          <a:prstGeom prst="rect">
            <a:avLst/>
          </a:prstGeom>
          <a:noFill/>
          <a:ln>
            <a:noFill/>
          </a:ln>
          <a:extLst>
            <a:ext uri="{FAA26D3D-D897-4be2-8F04-BA451C77F1D7}">
              <ma14:placeholderFlag xmlns:ma14="http://schemas.microsoft.com/office/mac/drawingml/2011/main" xmlns=""/>
            </a:ext>
          </a:extLst>
        </p:spPr>
      </p:pic>
      <p:pic>
        <p:nvPicPr>
          <p:cNvPr id="15" name="Image 14" descr="201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2291" y="453526"/>
            <a:ext cx="1813285" cy="730282"/>
          </a:xfrm>
          <a:prstGeom prst="rect">
            <a:avLst/>
          </a:prstGeom>
        </p:spPr>
      </p:pic>
    </p:spTree>
    <p:extLst>
      <p:ext uri="{BB962C8B-B14F-4D97-AF65-F5344CB8AC3E}">
        <p14:creationId xmlns:p14="http://schemas.microsoft.com/office/powerpoint/2010/main" val="424030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228600"/>
            <a:ext cx="8229600" cy="381000"/>
          </a:xfrm>
        </p:spPr>
        <p:txBody>
          <a:bodyPr>
            <a:normAutofit fontScale="90000"/>
          </a:bodyPr>
          <a:lstStyle/>
          <a:p>
            <a:r>
              <a:rPr lang="en-US" sz="2800" b="1" smtClean="0">
                <a:solidFill>
                  <a:schemeClr val="bg1"/>
                </a:solidFill>
                <a:ea typeface="ＭＳ Ｐゴシック" panose="020B0600070205080204" pitchFamily="34" charset="-128"/>
              </a:rPr>
              <a:t>Five Year Priority Programme Strategy</a:t>
            </a:r>
            <a:endParaRPr lang="en-US" sz="2800" smtClean="0">
              <a:solidFill>
                <a:schemeClr val="bg1"/>
              </a:solidFill>
              <a:ea typeface="ＭＳ Ｐゴシック" panose="020B0600070205080204" pitchFamily="34" charset="-128"/>
            </a:endParaRPr>
          </a:p>
        </p:txBody>
      </p:sp>
      <p:sp>
        <p:nvSpPr>
          <p:cNvPr id="3" name="Content Placeholder 2"/>
          <p:cNvSpPr>
            <a:spLocks noGrp="1"/>
          </p:cNvSpPr>
          <p:nvPr>
            <p:ph idx="1"/>
          </p:nvPr>
        </p:nvSpPr>
        <p:spPr>
          <a:xfrm>
            <a:off x="477838" y="969963"/>
            <a:ext cx="8229600" cy="5126037"/>
          </a:xfrm>
        </p:spPr>
        <p:txBody>
          <a:bodyPr/>
          <a:lstStyle/>
          <a:p>
            <a:pPr marL="0" indent="0">
              <a:buFont typeface="Arial" charset="0"/>
              <a:buNone/>
              <a:defRPr/>
            </a:pPr>
            <a:r>
              <a:rPr lang="en-US" sz="2000" b="1" dirty="0">
                <a:solidFill>
                  <a:schemeClr val="bg1"/>
                </a:solidFill>
                <a:ea typeface="+mn-ea"/>
              </a:rPr>
              <a:t>Key priority area 3, Social protection and productivity for sustainable and inclusive </a:t>
            </a:r>
            <a:r>
              <a:rPr lang="en-US" sz="2000" b="1" dirty="0" smtClean="0">
                <a:solidFill>
                  <a:schemeClr val="bg1"/>
                </a:solidFill>
                <a:ea typeface="+mn-ea"/>
              </a:rPr>
              <a:t>growth</a:t>
            </a:r>
          </a:p>
          <a:p>
            <a:pPr>
              <a:buFont typeface="Arial" charset="0"/>
              <a:buChar char="•"/>
              <a:defRPr/>
            </a:pPr>
            <a:r>
              <a:rPr lang="en-US" sz="2000" dirty="0" smtClean="0">
                <a:solidFill>
                  <a:schemeClr val="bg1"/>
                </a:solidFill>
                <a:ea typeface="+mn-ea"/>
              </a:rPr>
              <a:t>Social </a:t>
            </a:r>
            <a:r>
              <a:rPr lang="en-US" sz="2000" dirty="0">
                <a:solidFill>
                  <a:schemeClr val="bg1"/>
                </a:solidFill>
                <a:ea typeface="+mn-ea"/>
              </a:rPr>
              <a:t>Protection and Social Security coverage expanded in Africa.</a:t>
            </a:r>
          </a:p>
          <a:p>
            <a:pPr>
              <a:buFont typeface="Arial" charset="0"/>
              <a:buChar char="•"/>
              <a:defRPr/>
            </a:pPr>
            <a:r>
              <a:rPr lang="en-US" sz="2000" dirty="0" smtClean="0">
                <a:solidFill>
                  <a:schemeClr val="bg1"/>
                </a:solidFill>
                <a:ea typeface="+mn-ea"/>
              </a:rPr>
              <a:t>Productivity </a:t>
            </a:r>
            <a:r>
              <a:rPr lang="en-US" sz="2000" dirty="0">
                <a:solidFill>
                  <a:schemeClr val="bg1"/>
                </a:solidFill>
                <a:ea typeface="+mn-ea"/>
              </a:rPr>
              <a:t>increased and competitiveness improved in African </a:t>
            </a:r>
            <a:r>
              <a:rPr lang="en-US" sz="2000" dirty="0" smtClean="0">
                <a:solidFill>
                  <a:schemeClr val="bg1"/>
                </a:solidFill>
                <a:ea typeface="+mn-ea"/>
              </a:rPr>
              <a:t>economies: MSMEs, Green Productivity and Public Service</a:t>
            </a:r>
            <a:endParaRPr lang="en-US" sz="2000" dirty="0">
              <a:solidFill>
                <a:schemeClr val="bg1"/>
              </a:solidFill>
              <a:ea typeface="+mn-ea"/>
            </a:endParaRPr>
          </a:p>
          <a:p>
            <a:pPr>
              <a:buFont typeface="Arial" charset="0"/>
              <a:buChar char="•"/>
              <a:defRPr/>
            </a:pPr>
            <a:r>
              <a:rPr lang="en-US" sz="2000" dirty="0" smtClean="0">
                <a:solidFill>
                  <a:schemeClr val="bg1"/>
                </a:solidFill>
                <a:ea typeface="+mn-ea"/>
              </a:rPr>
              <a:t>Incremental </a:t>
            </a:r>
            <a:r>
              <a:rPr lang="en-US" sz="2000" dirty="0">
                <a:solidFill>
                  <a:schemeClr val="bg1"/>
                </a:solidFill>
                <a:ea typeface="+mn-ea"/>
              </a:rPr>
              <a:t>transitioning of the Informal Economy to the Formal Economy facilitated</a:t>
            </a:r>
            <a:r>
              <a:rPr lang="en-US" sz="2000" dirty="0" smtClean="0">
                <a:solidFill>
                  <a:schemeClr val="bg1"/>
                </a:solidFill>
                <a:ea typeface="+mn-ea"/>
              </a:rPr>
              <a:t>.</a:t>
            </a:r>
          </a:p>
          <a:p>
            <a:pPr marL="0" indent="0">
              <a:buFont typeface="Arial" charset="0"/>
              <a:buNone/>
              <a:defRPr/>
            </a:pPr>
            <a:endParaRPr lang="en-US" sz="2000" b="1" dirty="0" smtClean="0">
              <a:solidFill>
                <a:schemeClr val="bg1"/>
              </a:solidFill>
              <a:ea typeface="+mn-ea"/>
            </a:endParaRPr>
          </a:p>
          <a:p>
            <a:pPr marL="0" indent="0">
              <a:buFont typeface="Arial" charset="0"/>
              <a:buNone/>
              <a:defRPr/>
            </a:pPr>
            <a:r>
              <a:rPr lang="en-US" sz="2000" b="1" dirty="0" smtClean="0">
                <a:solidFill>
                  <a:schemeClr val="bg1"/>
                </a:solidFill>
                <a:ea typeface="+mn-ea"/>
              </a:rPr>
              <a:t>Key </a:t>
            </a:r>
            <a:r>
              <a:rPr lang="en-US" sz="2000" b="1" dirty="0">
                <a:solidFill>
                  <a:schemeClr val="bg1"/>
                </a:solidFill>
                <a:ea typeface="+mn-ea"/>
              </a:rPr>
              <a:t>priority area 4: Well-functioning and inclusive </a:t>
            </a:r>
            <a:r>
              <a:rPr lang="en-US" sz="2000" b="1" dirty="0" err="1">
                <a:solidFill>
                  <a:schemeClr val="bg1"/>
                </a:solidFill>
                <a:ea typeface="+mn-ea"/>
              </a:rPr>
              <a:t>labour</a:t>
            </a:r>
            <a:r>
              <a:rPr lang="en-US" sz="2000" b="1" dirty="0">
                <a:solidFill>
                  <a:schemeClr val="bg1"/>
                </a:solidFill>
                <a:ea typeface="+mn-ea"/>
              </a:rPr>
              <a:t> markets</a:t>
            </a:r>
            <a:endParaRPr lang="en-US" sz="2000" dirty="0">
              <a:solidFill>
                <a:schemeClr val="bg1"/>
              </a:solidFill>
              <a:ea typeface="+mn-ea"/>
            </a:endParaRPr>
          </a:p>
          <a:p>
            <a:pPr>
              <a:buFont typeface="Arial" charset="0"/>
              <a:buChar char="•"/>
              <a:defRPr/>
            </a:pPr>
            <a:r>
              <a:rPr lang="en-US" sz="2000" dirty="0" smtClean="0">
                <a:solidFill>
                  <a:schemeClr val="bg1"/>
                </a:solidFill>
                <a:ea typeface="+mn-ea"/>
              </a:rPr>
              <a:t>Strategic </a:t>
            </a:r>
            <a:r>
              <a:rPr lang="en-US" sz="2000" dirty="0">
                <a:solidFill>
                  <a:schemeClr val="bg1"/>
                </a:solidFill>
                <a:ea typeface="+mn-ea"/>
              </a:rPr>
              <a:t>leadership and planning role played by Ministries of </a:t>
            </a:r>
            <a:r>
              <a:rPr lang="en-US" sz="2000" dirty="0" err="1">
                <a:solidFill>
                  <a:schemeClr val="bg1"/>
                </a:solidFill>
                <a:ea typeface="+mn-ea"/>
              </a:rPr>
              <a:t>Labour</a:t>
            </a:r>
            <a:r>
              <a:rPr lang="en-US" sz="2000" dirty="0">
                <a:solidFill>
                  <a:schemeClr val="bg1"/>
                </a:solidFill>
                <a:ea typeface="+mn-ea"/>
              </a:rPr>
              <a:t> and </a:t>
            </a:r>
            <a:r>
              <a:rPr lang="en-US" sz="2000" dirty="0" err="1">
                <a:solidFill>
                  <a:schemeClr val="bg1"/>
                </a:solidFill>
                <a:ea typeface="+mn-ea"/>
              </a:rPr>
              <a:t>Labour</a:t>
            </a:r>
            <a:r>
              <a:rPr lang="en-US" sz="2000" dirty="0">
                <a:solidFill>
                  <a:schemeClr val="bg1"/>
                </a:solidFill>
                <a:ea typeface="+mn-ea"/>
              </a:rPr>
              <a:t> Market Institutions in the economic and social development agenda of Africa </a:t>
            </a:r>
          </a:p>
          <a:p>
            <a:pPr>
              <a:buFont typeface="Arial" charset="0"/>
              <a:buChar char="•"/>
              <a:defRPr/>
            </a:pPr>
            <a:r>
              <a:rPr lang="en-US" sz="2000" dirty="0" smtClean="0">
                <a:solidFill>
                  <a:schemeClr val="bg1"/>
                </a:solidFill>
                <a:ea typeface="+mn-ea"/>
              </a:rPr>
              <a:t>Value </a:t>
            </a:r>
            <a:r>
              <a:rPr lang="en-US" sz="2000" dirty="0">
                <a:solidFill>
                  <a:schemeClr val="bg1"/>
                </a:solidFill>
                <a:ea typeface="+mn-ea"/>
              </a:rPr>
              <a:t>addition created through </a:t>
            </a:r>
            <a:r>
              <a:rPr lang="en-US" sz="2000" dirty="0" err="1">
                <a:solidFill>
                  <a:schemeClr val="bg1"/>
                </a:solidFill>
                <a:ea typeface="+mn-ea"/>
              </a:rPr>
              <a:t>labour</a:t>
            </a:r>
            <a:r>
              <a:rPr lang="en-US" sz="2000" dirty="0">
                <a:solidFill>
                  <a:schemeClr val="bg1"/>
                </a:solidFill>
                <a:ea typeface="+mn-ea"/>
              </a:rPr>
              <a:t>, employment and social protection services provided by </a:t>
            </a:r>
            <a:r>
              <a:rPr lang="en-US" sz="2000" dirty="0" err="1">
                <a:solidFill>
                  <a:schemeClr val="bg1"/>
                </a:solidFill>
                <a:ea typeface="+mn-ea"/>
              </a:rPr>
              <a:t>Labour</a:t>
            </a:r>
            <a:r>
              <a:rPr lang="en-US" sz="2000" dirty="0">
                <a:solidFill>
                  <a:schemeClr val="bg1"/>
                </a:solidFill>
                <a:ea typeface="+mn-ea"/>
              </a:rPr>
              <a:t> Market Institutions</a:t>
            </a:r>
          </a:p>
          <a:p>
            <a:pPr marL="0" indent="0">
              <a:buFont typeface="Arial" charset="0"/>
              <a:buNone/>
              <a:defRPr/>
            </a:pPr>
            <a:endParaRPr lang="en-US" sz="2000" dirty="0" smtClean="0">
              <a:solidFill>
                <a:schemeClr val="bg1"/>
              </a:solidFill>
              <a:ea typeface="+mn-ea"/>
            </a:endParaRPr>
          </a:p>
          <a:p>
            <a:pPr marL="0" indent="0">
              <a:buFont typeface="Arial" charset="0"/>
              <a:buNone/>
              <a:defRPr/>
            </a:pPr>
            <a:endParaRPr lang="en-US" sz="2000" dirty="0">
              <a:solidFill>
                <a:schemeClr val="bg1"/>
              </a:solidFill>
              <a:ea typeface="+mn-ea"/>
            </a:endParaRPr>
          </a:p>
        </p:txBody>
      </p:sp>
    </p:spTree>
    <p:extLst>
      <p:ext uri="{BB962C8B-B14F-4D97-AF65-F5344CB8AC3E}">
        <p14:creationId xmlns:p14="http://schemas.microsoft.com/office/powerpoint/2010/main" val="2780532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76200"/>
            <a:ext cx="8229600" cy="304800"/>
          </a:xfrm>
        </p:spPr>
        <p:txBody>
          <a:bodyPr>
            <a:normAutofit fontScale="90000"/>
          </a:bodyPr>
          <a:lstStyle/>
          <a:p>
            <a:r>
              <a:rPr lang="en-US" sz="2800" b="1" smtClean="0">
                <a:solidFill>
                  <a:schemeClr val="bg1"/>
                </a:solidFill>
                <a:ea typeface="ＭＳ Ｐゴシック" panose="020B0600070205080204" pitchFamily="34" charset="-128"/>
              </a:rPr>
              <a:t>Five Year Priority Programme Strategy</a:t>
            </a:r>
            <a:endParaRPr lang="en-US" sz="2800" smtClean="0">
              <a:solidFill>
                <a:schemeClr val="bg1"/>
              </a:solidFill>
              <a:ea typeface="ＭＳ Ｐゴシック" panose="020B0600070205080204" pitchFamily="34" charset="-128"/>
            </a:endParaRPr>
          </a:p>
        </p:txBody>
      </p:sp>
      <p:sp>
        <p:nvSpPr>
          <p:cNvPr id="25602" name="Content Placeholder 2"/>
          <p:cNvSpPr>
            <a:spLocks noGrp="1"/>
          </p:cNvSpPr>
          <p:nvPr>
            <p:ph idx="1"/>
          </p:nvPr>
        </p:nvSpPr>
        <p:spPr>
          <a:xfrm>
            <a:off x="457200" y="533400"/>
            <a:ext cx="8229600" cy="6172200"/>
          </a:xfrm>
        </p:spPr>
        <p:txBody>
          <a:bodyPr/>
          <a:lstStyle/>
          <a:p>
            <a:pPr marL="0" indent="0">
              <a:buFont typeface="Arial" panose="020B0604020202020204" pitchFamily="34" charset="0"/>
              <a:buNone/>
            </a:pPr>
            <a:r>
              <a:rPr lang="en-US" sz="2000" b="1" smtClean="0">
                <a:solidFill>
                  <a:schemeClr val="bg1"/>
                </a:solidFill>
                <a:ea typeface="ＭＳ Ｐゴシック" panose="020B0600070205080204" pitchFamily="34" charset="-128"/>
              </a:rPr>
              <a:t>Key priority area 5: Labour migration and regional economic integration</a:t>
            </a:r>
            <a:endParaRPr lang="en-US" sz="2000" smtClean="0">
              <a:solidFill>
                <a:schemeClr val="bg1"/>
              </a:solidFill>
              <a:ea typeface="ＭＳ Ｐゴシック" panose="020B0600070205080204" pitchFamily="34" charset="-128"/>
            </a:endParaRPr>
          </a:p>
          <a:p>
            <a:pPr marL="0" indent="0"/>
            <a:r>
              <a:rPr lang="en-US" sz="2000" smtClean="0">
                <a:solidFill>
                  <a:schemeClr val="bg1"/>
                </a:solidFill>
                <a:ea typeface="ＭＳ Ｐゴシック" panose="020B0600070205080204" pitchFamily="34" charset="-128"/>
              </a:rPr>
              <a:t>Increased ratification, domestication and implementation of key international labour standards on labour migration</a:t>
            </a:r>
          </a:p>
          <a:p>
            <a:pPr marL="0" indent="0"/>
            <a:r>
              <a:rPr lang="en-US" sz="2000" smtClean="0">
                <a:solidFill>
                  <a:schemeClr val="bg1"/>
                </a:solidFill>
                <a:ea typeface="ＭＳ Ｐゴシック" panose="020B0600070205080204" pitchFamily="34" charset="-128"/>
              </a:rPr>
              <a:t>Improved use of databases on labour migrants</a:t>
            </a:r>
            <a:r>
              <a:rPr lang="ja-JP" altLang="en-US" sz="2000" smtClean="0">
                <a:solidFill>
                  <a:schemeClr val="bg1"/>
                </a:solidFill>
                <a:ea typeface="ＭＳ Ｐゴシック" panose="020B0600070205080204" pitchFamily="34" charset="-128"/>
              </a:rPr>
              <a:t>’</a:t>
            </a:r>
            <a:r>
              <a:rPr lang="en-US" altLang="ja-JP" sz="2000" smtClean="0">
                <a:solidFill>
                  <a:schemeClr val="bg1"/>
                </a:solidFill>
                <a:ea typeface="ＭＳ Ｐゴシック" panose="020B0600070205080204" pitchFamily="34" charset="-128"/>
              </a:rPr>
              <a:t> skills, economic activities, education, working conditions, and social protection</a:t>
            </a:r>
          </a:p>
          <a:p>
            <a:pPr marL="0" indent="0"/>
            <a:r>
              <a:rPr lang="en-US" sz="2000" smtClean="0">
                <a:solidFill>
                  <a:schemeClr val="bg1"/>
                </a:solidFill>
                <a:ea typeface="ＭＳ Ｐゴシック" panose="020B0600070205080204" pitchFamily="34" charset="-128"/>
              </a:rPr>
              <a:t>Social Security access and portability regimes </a:t>
            </a:r>
          </a:p>
          <a:p>
            <a:pPr marL="0" indent="0"/>
            <a:r>
              <a:rPr lang="en-US" sz="2000" smtClean="0">
                <a:solidFill>
                  <a:schemeClr val="bg1"/>
                </a:solidFill>
                <a:ea typeface="ＭＳ Ｐゴシック" panose="020B0600070205080204" pitchFamily="34" charset="-128"/>
              </a:rPr>
              <a:t>Labour migration governance, policy and administrative responsibilities effectively carried out by capable Labour Market Institutions </a:t>
            </a:r>
          </a:p>
          <a:p>
            <a:pPr marL="0" indent="0"/>
            <a:r>
              <a:rPr lang="en-US" sz="2000" smtClean="0">
                <a:solidFill>
                  <a:schemeClr val="bg1"/>
                </a:solidFill>
                <a:ea typeface="ＭＳ Ｐゴシック" panose="020B0600070205080204" pitchFamily="34" charset="-128"/>
              </a:rPr>
              <a:t>Tripartite policy consultation and coordination on Labour Migration operational at continental and regional levels</a:t>
            </a:r>
          </a:p>
          <a:p>
            <a:pPr marL="0" indent="0">
              <a:buFont typeface="Arial" panose="020B0604020202020204" pitchFamily="34" charset="0"/>
              <a:buNone/>
            </a:pPr>
            <a:endParaRPr lang="en-US" sz="2000" b="1" smtClean="0">
              <a:solidFill>
                <a:schemeClr val="bg1"/>
              </a:solidFill>
              <a:ea typeface="ＭＳ Ｐゴシック" panose="020B0600070205080204" pitchFamily="34" charset="-128"/>
            </a:endParaRPr>
          </a:p>
          <a:p>
            <a:pPr marL="0" indent="0">
              <a:buFont typeface="Arial" panose="020B0604020202020204" pitchFamily="34" charset="0"/>
              <a:buNone/>
            </a:pPr>
            <a:r>
              <a:rPr lang="en-US" sz="2000" b="1" smtClean="0">
                <a:solidFill>
                  <a:schemeClr val="bg1"/>
                </a:solidFill>
                <a:ea typeface="ＭＳ Ｐゴシック" panose="020B0600070205080204" pitchFamily="34" charset="-128"/>
              </a:rPr>
              <a:t>Key priority area 6: Partnership and resource mobilization</a:t>
            </a:r>
            <a:endParaRPr lang="en-US" sz="2000" smtClean="0">
              <a:solidFill>
                <a:schemeClr val="bg1"/>
              </a:solidFill>
              <a:ea typeface="ＭＳ Ｐゴシック" panose="020B0600070205080204" pitchFamily="34" charset="-128"/>
            </a:endParaRPr>
          </a:p>
          <a:p>
            <a:pPr marL="0" indent="0"/>
            <a:r>
              <a:rPr lang="en-US" sz="2000" smtClean="0">
                <a:solidFill>
                  <a:schemeClr val="bg1"/>
                </a:solidFill>
                <a:ea typeface="ＭＳ Ｐゴシック" panose="020B0600070205080204" pitchFamily="34" charset="-128"/>
              </a:rPr>
              <a:t>Strengthened capacities of AUC/RECs/MS for mobilizing resources (local and other resources) </a:t>
            </a:r>
          </a:p>
          <a:p>
            <a:pPr marL="0" indent="0"/>
            <a:r>
              <a:rPr lang="en-US" sz="2000" smtClean="0">
                <a:solidFill>
                  <a:schemeClr val="bg1"/>
                </a:solidFill>
                <a:ea typeface="ＭＳ Ｐゴシック" panose="020B0600070205080204" pitchFamily="34" charset="-128"/>
              </a:rPr>
              <a:t>Effective partnership(s) among key stakeholders in delivering the results for the 5YPP – advocacy, lobbying and communication.</a:t>
            </a:r>
          </a:p>
          <a:p>
            <a:pPr marL="0" indent="0">
              <a:buFont typeface="Arial" panose="020B0604020202020204" pitchFamily="34" charset="0"/>
              <a:buNone/>
            </a:pPr>
            <a:endParaRPr lang="en-US" sz="2000" smtClean="0">
              <a:solidFill>
                <a:schemeClr val="bg1"/>
              </a:solidFill>
              <a:ea typeface="ＭＳ Ｐゴシック" panose="020B0600070205080204" pitchFamily="34" charset="-128"/>
            </a:endParaRPr>
          </a:p>
          <a:p>
            <a:pPr marL="0" indent="0">
              <a:buFont typeface="Arial" panose="020B0604020202020204" pitchFamily="34" charset="0"/>
              <a:buNone/>
            </a:pPr>
            <a:endParaRPr lang="en-US" sz="2000" smtClean="0">
              <a:solidFill>
                <a:schemeClr val="bg1"/>
              </a:solidFill>
              <a:ea typeface="ＭＳ Ｐゴシック" panose="020B0600070205080204" pitchFamily="34" charset="-128"/>
            </a:endParaRPr>
          </a:p>
        </p:txBody>
      </p:sp>
    </p:spTree>
    <p:extLst>
      <p:ext uri="{BB962C8B-B14F-4D97-AF65-F5344CB8AC3E}">
        <p14:creationId xmlns:p14="http://schemas.microsoft.com/office/powerpoint/2010/main" val="1741836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28600"/>
            <a:ext cx="8229600" cy="381000"/>
          </a:xfrm>
        </p:spPr>
        <p:txBody>
          <a:bodyPr>
            <a:normAutofit fontScale="90000"/>
          </a:bodyPr>
          <a:lstStyle/>
          <a:p>
            <a:r>
              <a:rPr lang="en-US" sz="2800" b="1" smtClean="0">
                <a:solidFill>
                  <a:schemeClr val="bg1"/>
                </a:solidFill>
                <a:ea typeface="ＭＳ Ｐゴシック" panose="020B0600070205080204" pitchFamily="34" charset="-128"/>
              </a:rPr>
              <a:t>Five Year Priority Programme Strategy</a:t>
            </a:r>
            <a:endParaRPr lang="en-US" sz="2800" smtClean="0">
              <a:solidFill>
                <a:schemeClr val="bg1"/>
              </a:solidFill>
              <a:ea typeface="ＭＳ Ｐゴシック" panose="020B0600070205080204" pitchFamily="34" charset="-128"/>
            </a:endParaRPr>
          </a:p>
        </p:txBody>
      </p:sp>
      <p:sp>
        <p:nvSpPr>
          <p:cNvPr id="26626" name="Content Placeholder 2"/>
          <p:cNvSpPr>
            <a:spLocks noGrp="1"/>
          </p:cNvSpPr>
          <p:nvPr>
            <p:ph idx="1"/>
          </p:nvPr>
        </p:nvSpPr>
        <p:spPr>
          <a:xfrm>
            <a:off x="457200" y="685800"/>
            <a:ext cx="8229600" cy="6019800"/>
          </a:xfrm>
        </p:spPr>
        <p:txBody>
          <a:bodyPr/>
          <a:lstStyle/>
          <a:p>
            <a:pPr marL="0" indent="0">
              <a:buFont typeface="Arial" panose="020B0604020202020204" pitchFamily="34" charset="0"/>
              <a:buNone/>
            </a:pPr>
            <a:r>
              <a:rPr lang="en-US" sz="2000" b="1" smtClean="0">
                <a:solidFill>
                  <a:schemeClr val="bg1"/>
                </a:solidFill>
                <a:ea typeface="ＭＳ Ｐゴシック" panose="020B0600070205080204" pitchFamily="34" charset="-128"/>
              </a:rPr>
              <a:t>Domestication of the First Five Year Priority Programme on Employment, Poverty Eradication and Inclusive Development</a:t>
            </a:r>
            <a:endParaRPr lang="en-US" sz="2000" smtClean="0">
              <a:solidFill>
                <a:schemeClr val="bg1"/>
              </a:solidFill>
              <a:ea typeface="ＭＳ Ｐゴシック" panose="020B0600070205080204" pitchFamily="34" charset="-128"/>
            </a:endParaRPr>
          </a:p>
          <a:p>
            <a:pPr marL="0" indent="0">
              <a:buFont typeface="Arial" panose="020B0604020202020204" pitchFamily="34" charset="0"/>
              <a:buNone/>
            </a:pPr>
            <a:endParaRPr lang="en-US" sz="2000" smtClean="0">
              <a:solidFill>
                <a:schemeClr val="bg1"/>
              </a:solidFill>
              <a:ea typeface="ＭＳ Ｐゴシック" panose="020B0600070205080204" pitchFamily="34" charset="-128"/>
            </a:endParaRPr>
          </a:p>
          <a:p>
            <a:pPr marL="0" indent="0">
              <a:buFont typeface="Arial" panose="020B0604020202020204" pitchFamily="34" charset="0"/>
              <a:buNone/>
            </a:pPr>
            <a:r>
              <a:rPr lang="en-US" sz="2000" u="sng" smtClean="0">
                <a:solidFill>
                  <a:schemeClr val="bg1"/>
                </a:solidFill>
                <a:ea typeface="ＭＳ Ｐゴシック" panose="020B0600070205080204" pitchFamily="34" charset="-128"/>
              </a:rPr>
              <a:t>Principle of domestication in Agenda 2063:</a:t>
            </a:r>
          </a:p>
          <a:p>
            <a:pPr marL="0" indent="0" algn="just">
              <a:buFont typeface="Arial" panose="020B0604020202020204" pitchFamily="34" charset="0"/>
              <a:buNone/>
            </a:pPr>
            <a:r>
              <a:rPr lang="fr-FR" altLang="en-US" sz="2000" i="1" smtClean="0">
                <a:solidFill>
                  <a:schemeClr val="bg1"/>
                </a:solidFill>
                <a:ea typeface="ＭＳ Ｐゴシック" panose="020B0600070205080204" pitchFamily="34" charset="-128"/>
              </a:rPr>
              <a:t>“</a:t>
            </a:r>
            <a:r>
              <a:rPr lang="fr-FR" sz="2000" i="1" smtClean="0">
                <a:solidFill>
                  <a:schemeClr val="bg1"/>
                </a:solidFill>
                <a:ea typeface="ＭＳ Ｐゴシック" panose="020B0600070205080204" pitchFamily="34" charset="-128"/>
              </a:rPr>
              <a:t>RECs will be the focal points for the facilitation of the adoption, implementation, monitoring and evaluation of all continental frameworks related to Agenda 2063 by Member States</a:t>
            </a:r>
            <a:r>
              <a:rPr lang="fr-FR" altLang="en-US" sz="2000" i="1" smtClean="0">
                <a:solidFill>
                  <a:schemeClr val="bg1"/>
                </a:solidFill>
                <a:ea typeface="ＭＳ Ｐゴシック" panose="020B0600070205080204" pitchFamily="34" charset="-128"/>
              </a:rPr>
              <a:t>”</a:t>
            </a:r>
            <a:endParaRPr lang="fr-FR" sz="2000" i="1" smtClean="0">
              <a:solidFill>
                <a:schemeClr val="bg1"/>
              </a:solidFill>
              <a:ea typeface="ＭＳ Ｐゴシック" panose="020B0600070205080204" pitchFamily="34" charset="-128"/>
            </a:endParaRPr>
          </a:p>
          <a:p>
            <a:pPr marL="0" indent="0">
              <a:buFont typeface="Arial" panose="020B0604020202020204" pitchFamily="34" charset="0"/>
              <a:buNone/>
            </a:pPr>
            <a:endParaRPr lang="fr-FR" sz="2000" smtClean="0">
              <a:solidFill>
                <a:schemeClr val="bg1"/>
              </a:solidFill>
              <a:ea typeface="ＭＳ Ｐゴシック" panose="020B0600070205080204" pitchFamily="34" charset="-128"/>
            </a:endParaRPr>
          </a:p>
          <a:p>
            <a:pPr marL="0" indent="0">
              <a:buFont typeface="Arial" panose="020B0604020202020204" pitchFamily="34" charset="0"/>
              <a:buNone/>
            </a:pPr>
            <a:r>
              <a:rPr lang="en-US" sz="2000" u="sng" smtClean="0">
                <a:solidFill>
                  <a:schemeClr val="bg1"/>
                </a:solidFill>
                <a:ea typeface="ＭＳ Ｐゴシック" panose="020B0600070205080204" pitchFamily="34" charset="-128"/>
              </a:rPr>
              <a:t>Process of domestication in Agenda 2063</a:t>
            </a:r>
            <a:endParaRPr lang="fr-FR" sz="2000" u="sng" smtClean="0">
              <a:solidFill>
                <a:schemeClr val="bg1"/>
              </a:solidFill>
              <a:ea typeface="ＭＳ Ｐゴシック" panose="020B0600070205080204" pitchFamily="34" charset="-128"/>
            </a:endParaRPr>
          </a:p>
          <a:p>
            <a:pPr marL="0" indent="0"/>
            <a:r>
              <a:rPr lang="en-US" sz="2000" smtClean="0">
                <a:solidFill>
                  <a:schemeClr val="bg1"/>
                </a:solidFill>
                <a:ea typeface="ＭＳ Ｐゴシック" panose="020B0600070205080204" pitchFamily="34" charset="-128"/>
              </a:rPr>
              <a:t>Adapt / align continental long /medium term Agenda 2063 10 Year Plans / Guidelines to regional plans</a:t>
            </a:r>
          </a:p>
          <a:p>
            <a:pPr marL="0" indent="0"/>
            <a:r>
              <a:rPr lang="en-US" sz="2000" smtClean="0">
                <a:solidFill>
                  <a:schemeClr val="bg1"/>
                </a:solidFill>
                <a:ea typeface="ＭＳ Ｐゴシック" panose="020B0600070205080204" pitchFamily="34" charset="-128"/>
              </a:rPr>
              <a:t>Coordinate the preparation and execution of regional projects / programmes as per Agenda 2063.</a:t>
            </a:r>
          </a:p>
          <a:p>
            <a:pPr marL="0" indent="0">
              <a:buFont typeface="Arial" panose="020B0604020202020204" pitchFamily="34" charset="0"/>
              <a:buNone/>
            </a:pPr>
            <a:endParaRPr lang="en-US" sz="2000" smtClean="0">
              <a:solidFill>
                <a:schemeClr val="bg1"/>
              </a:solidFill>
              <a:ea typeface="ＭＳ Ｐゴシック" panose="020B0600070205080204" pitchFamily="34" charset="-128"/>
            </a:endParaRPr>
          </a:p>
        </p:txBody>
      </p:sp>
    </p:spTree>
    <p:extLst>
      <p:ext uri="{BB962C8B-B14F-4D97-AF65-F5344CB8AC3E}">
        <p14:creationId xmlns:p14="http://schemas.microsoft.com/office/powerpoint/2010/main" val="3082487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28600"/>
            <a:ext cx="8229600" cy="381000"/>
          </a:xfrm>
        </p:spPr>
        <p:txBody>
          <a:bodyPr>
            <a:normAutofit fontScale="90000"/>
          </a:bodyPr>
          <a:lstStyle/>
          <a:p>
            <a:r>
              <a:rPr lang="en-US" sz="2800" b="1" smtClean="0">
                <a:solidFill>
                  <a:schemeClr val="bg1"/>
                </a:solidFill>
                <a:ea typeface="ＭＳ Ｐゴシック" panose="020B0600070205080204" pitchFamily="34" charset="-128"/>
              </a:rPr>
              <a:t>Five Year Priority Programme Strategy</a:t>
            </a:r>
            <a:endParaRPr lang="en-US" sz="2800" smtClean="0">
              <a:solidFill>
                <a:schemeClr val="bg1"/>
              </a:solidFill>
              <a:ea typeface="ＭＳ Ｐゴシック" panose="020B0600070205080204" pitchFamily="34" charset="-128"/>
            </a:endParaRPr>
          </a:p>
        </p:txBody>
      </p:sp>
      <p:sp>
        <p:nvSpPr>
          <p:cNvPr id="3" name="Content Placeholder 2"/>
          <p:cNvSpPr>
            <a:spLocks noGrp="1"/>
          </p:cNvSpPr>
          <p:nvPr>
            <p:ph idx="1"/>
          </p:nvPr>
        </p:nvSpPr>
        <p:spPr>
          <a:xfrm>
            <a:off x="457200" y="685800"/>
            <a:ext cx="8229600" cy="6019800"/>
          </a:xfrm>
        </p:spPr>
        <p:txBody>
          <a:bodyPr/>
          <a:lstStyle/>
          <a:p>
            <a:pPr marL="0" indent="0">
              <a:buFont typeface="Arial" charset="0"/>
              <a:buNone/>
              <a:defRPr/>
            </a:pPr>
            <a:endParaRPr lang="en-US" sz="2000" dirty="0" smtClean="0">
              <a:solidFill>
                <a:schemeClr val="bg1"/>
              </a:solidFill>
              <a:ea typeface="+mn-ea"/>
            </a:endParaRPr>
          </a:p>
          <a:p>
            <a:pPr marL="0" indent="0">
              <a:buFont typeface="Arial" charset="0"/>
              <a:buNone/>
              <a:defRPr/>
            </a:pPr>
            <a:r>
              <a:rPr lang="en-US" sz="2000" dirty="0" smtClean="0">
                <a:solidFill>
                  <a:schemeClr val="bg1"/>
                </a:solidFill>
                <a:ea typeface="+mn-ea"/>
              </a:rPr>
              <a:t>Crucial actions implied in the domestication process:</a:t>
            </a:r>
          </a:p>
          <a:p>
            <a:pPr marL="0" indent="0">
              <a:buFont typeface="Arial" charset="0"/>
              <a:buNone/>
              <a:defRPr/>
            </a:pPr>
            <a:endParaRPr lang="en-US" sz="2000" dirty="0" smtClean="0">
              <a:solidFill>
                <a:schemeClr val="bg1"/>
              </a:solidFill>
              <a:ea typeface="+mn-ea"/>
            </a:endParaRPr>
          </a:p>
          <a:p>
            <a:pPr>
              <a:buFont typeface="Arial" charset="0"/>
              <a:buChar char="•"/>
              <a:defRPr/>
            </a:pPr>
            <a:r>
              <a:rPr lang="en-US" sz="2000" dirty="0" smtClean="0">
                <a:solidFill>
                  <a:schemeClr val="bg1"/>
                </a:solidFill>
                <a:ea typeface="+mn-ea"/>
              </a:rPr>
              <a:t>Planning on the basis of the </a:t>
            </a:r>
            <a:r>
              <a:rPr lang="en-US" sz="2000" b="1" dirty="0" smtClean="0">
                <a:solidFill>
                  <a:schemeClr val="bg1"/>
                </a:solidFill>
                <a:ea typeface="+mn-ea"/>
              </a:rPr>
              <a:t>targets and indicators </a:t>
            </a:r>
            <a:r>
              <a:rPr lang="en-US" sz="2000" dirty="0" smtClean="0">
                <a:solidFill>
                  <a:schemeClr val="bg1"/>
                </a:solidFill>
                <a:ea typeface="+mn-ea"/>
              </a:rPr>
              <a:t>of the First Ten Year Plan on employment, </a:t>
            </a:r>
            <a:r>
              <a:rPr lang="en-US" sz="2000" dirty="0" err="1" smtClean="0">
                <a:solidFill>
                  <a:schemeClr val="bg1"/>
                </a:solidFill>
                <a:ea typeface="+mn-ea"/>
              </a:rPr>
              <a:t>labour</a:t>
            </a:r>
            <a:r>
              <a:rPr lang="en-US" sz="2000" dirty="0" smtClean="0">
                <a:solidFill>
                  <a:schemeClr val="bg1"/>
                </a:solidFill>
                <a:ea typeface="+mn-ea"/>
              </a:rPr>
              <a:t>, social protection/security and productivity</a:t>
            </a:r>
            <a:endParaRPr lang="en-US" sz="2000" dirty="0">
              <a:solidFill>
                <a:schemeClr val="bg1"/>
              </a:solidFill>
              <a:ea typeface="+mn-ea"/>
            </a:endParaRPr>
          </a:p>
          <a:p>
            <a:pPr marL="0" indent="0">
              <a:buFont typeface="Arial" charset="0"/>
              <a:buNone/>
              <a:defRPr/>
            </a:pPr>
            <a:endParaRPr lang="en-US" sz="2000" dirty="0" smtClean="0">
              <a:solidFill>
                <a:schemeClr val="bg1"/>
              </a:solidFill>
              <a:ea typeface="+mn-ea"/>
            </a:endParaRPr>
          </a:p>
          <a:p>
            <a:pPr>
              <a:buFont typeface="Arial" charset="0"/>
              <a:buChar char="•"/>
              <a:defRPr/>
            </a:pPr>
            <a:r>
              <a:rPr lang="en-US" sz="2000" dirty="0" smtClean="0">
                <a:solidFill>
                  <a:schemeClr val="bg1"/>
                </a:solidFill>
                <a:ea typeface="+mn-ea"/>
              </a:rPr>
              <a:t>Establishment of baseline information using the targets and indicators of the First Ten Year Plan of Agenda 2063, and of the AU </a:t>
            </a:r>
            <a:r>
              <a:rPr lang="en-US" sz="2000" dirty="0" err="1" smtClean="0">
                <a:solidFill>
                  <a:schemeClr val="bg1"/>
                </a:solidFill>
                <a:ea typeface="+mn-ea"/>
              </a:rPr>
              <a:t>Labour</a:t>
            </a:r>
            <a:r>
              <a:rPr lang="en-US" sz="2000" dirty="0" smtClean="0">
                <a:solidFill>
                  <a:schemeClr val="bg1"/>
                </a:solidFill>
                <a:ea typeface="+mn-ea"/>
              </a:rPr>
              <a:t>, Employment and TVET Minimum List of Indicators.</a:t>
            </a:r>
          </a:p>
          <a:p>
            <a:pPr marL="0" indent="0">
              <a:buFont typeface="Arial" charset="0"/>
              <a:buNone/>
              <a:defRPr/>
            </a:pPr>
            <a:endParaRPr lang="en-US" sz="2000" dirty="0">
              <a:solidFill>
                <a:schemeClr val="bg1"/>
              </a:solidFill>
              <a:ea typeface="+mn-ea"/>
            </a:endParaRPr>
          </a:p>
        </p:txBody>
      </p:sp>
      <p:pic>
        <p:nvPicPr>
          <p:cNvPr id="27651" name="Picture 5" descr="https://encrypted-tbn1.gstatic.com/images?q=tbn:ANd9GcRiO-2mshBupG_S8JBw4vTT7PBYfA8Mv4yXDwSFPq8Evg7sXGJ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3784600"/>
            <a:ext cx="3505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3740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228600"/>
            <a:ext cx="8229600" cy="381000"/>
          </a:xfrm>
        </p:spPr>
        <p:txBody>
          <a:bodyPr>
            <a:normAutofit fontScale="90000"/>
          </a:bodyPr>
          <a:lstStyle/>
          <a:p>
            <a:r>
              <a:rPr lang="en-US" sz="2800" b="1" smtClean="0">
                <a:solidFill>
                  <a:schemeClr val="bg1"/>
                </a:solidFill>
                <a:ea typeface="ＭＳ Ｐゴシック" panose="020B0600070205080204" pitchFamily="34" charset="-128"/>
              </a:rPr>
              <a:t>Five Year Priority Programme Strategy</a:t>
            </a:r>
            <a:endParaRPr lang="en-US" sz="2800" smtClean="0">
              <a:solidFill>
                <a:schemeClr val="bg1"/>
              </a:solidFill>
              <a:ea typeface="ＭＳ Ｐゴシック" panose="020B0600070205080204" pitchFamily="34" charset="-128"/>
            </a:endParaRPr>
          </a:p>
        </p:txBody>
      </p:sp>
      <p:sp>
        <p:nvSpPr>
          <p:cNvPr id="3" name="Content Placeholder 2"/>
          <p:cNvSpPr>
            <a:spLocks noGrp="1"/>
          </p:cNvSpPr>
          <p:nvPr>
            <p:ph idx="1"/>
          </p:nvPr>
        </p:nvSpPr>
        <p:spPr>
          <a:xfrm>
            <a:off x="457200" y="685800"/>
            <a:ext cx="8229600" cy="6019800"/>
          </a:xfrm>
        </p:spPr>
        <p:txBody>
          <a:bodyPr/>
          <a:lstStyle/>
          <a:p>
            <a:pPr marL="0" indent="0">
              <a:buFont typeface="Arial" charset="0"/>
              <a:buNone/>
              <a:defRPr/>
            </a:pPr>
            <a:r>
              <a:rPr lang="en-US" sz="2000" u="sng" dirty="0" smtClean="0">
                <a:solidFill>
                  <a:schemeClr val="bg1"/>
                </a:solidFill>
                <a:ea typeface="+mn-ea"/>
              </a:rPr>
              <a:t>Agenda 2063 related policies on employment and social protection:</a:t>
            </a:r>
          </a:p>
          <a:p>
            <a:pPr marL="0" indent="0">
              <a:buFont typeface="Arial" charset="0"/>
              <a:buNone/>
              <a:defRPr/>
            </a:pPr>
            <a:endParaRPr lang="en-US" sz="2000" dirty="0">
              <a:solidFill>
                <a:schemeClr val="bg1"/>
              </a:solidFill>
              <a:ea typeface="+mn-ea"/>
            </a:endParaRPr>
          </a:p>
          <a:p>
            <a:pPr>
              <a:buFont typeface="Arial" charset="0"/>
              <a:buChar char="•"/>
              <a:defRPr/>
            </a:pPr>
            <a:r>
              <a:rPr lang="en-US" sz="2000" dirty="0" smtClean="0">
                <a:solidFill>
                  <a:schemeClr val="bg1"/>
                </a:solidFill>
                <a:ea typeface="+mn-ea"/>
              </a:rPr>
              <a:t>the </a:t>
            </a:r>
            <a:r>
              <a:rPr lang="en-US" sz="2000" dirty="0">
                <a:solidFill>
                  <a:schemeClr val="bg1"/>
                </a:solidFill>
                <a:ea typeface="+mn-ea"/>
              </a:rPr>
              <a:t>First Five Year Priority </a:t>
            </a:r>
            <a:r>
              <a:rPr lang="en-US" sz="2000" dirty="0" err="1">
                <a:solidFill>
                  <a:schemeClr val="bg1"/>
                </a:solidFill>
                <a:ea typeface="+mn-ea"/>
              </a:rPr>
              <a:t>Programme</a:t>
            </a:r>
            <a:r>
              <a:rPr lang="en-US" sz="2000" dirty="0">
                <a:solidFill>
                  <a:schemeClr val="bg1"/>
                </a:solidFill>
                <a:ea typeface="+mn-ea"/>
              </a:rPr>
              <a:t> on Employment, Poverty Eradication and Inclusive Development, </a:t>
            </a:r>
          </a:p>
          <a:p>
            <a:pPr>
              <a:buFont typeface="Arial" charset="0"/>
              <a:buChar char="•"/>
              <a:defRPr/>
            </a:pPr>
            <a:r>
              <a:rPr lang="en-US" sz="2000" dirty="0">
                <a:solidFill>
                  <a:schemeClr val="bg1"/>
                </a:solidFill>
                <a:ea typeface="+mn-ea"/>
              </a:rPr>
              <a:t>the Productivity Agenda for Africa and Social Dialogue Guidelines</a:t>
            </a:r>
          </a:p>
          <a:p>
            <a:pPr>
              <a:buFont typeface="Arial" charset="0"/>
              <a:buChar char="•"/>
              <a:defRPr/>
            </a:pPr>
            <a:r>
              <a:rPr lang="en-US" sz="2000" dirty="0">
                <a:solidFill>
                  <a:schemeClr val="bg1"/>
                </a:solidFill>
                <a:ea typeface="+mn-ea"/>
              </a:rPr>
              <a:t>the </a:t>
            </a:r>
            <a:r>
              <a:rPr lang="en-US" sz="2000" dirty="0" err="1">
                <a:solidFill>
                  <a:schemeClr val="bg1"/>
                </a:solidFill>
                <a:ea typeface="+mn-ea"/>
              </a:rPr>
              <a:t>Labour</a:t>
            </a:r>
            <a:r>
              <a:rPr lang="en-US" sz="2000" dirty="0">
                <a:solidFill>
                  <a:schemeClr val="bg1"/>
                </a:solidFill>
                <a:ea typeface="+mn-ea"/>
              </a:rPr>
              <a:t> Market Information Systems Harmonization and Coordination Framework</a:t>
            </a:r>
          </a:p>
          <a:p>
            <a:pPr>
              <a:buFont typeface="Arial" charset="0"/>
              <a:buChar char="•"/>
              <a:defRPr/>
            </a:pPr>
            <a:r>
              <a:rPr lang="en-US" sz="2000" dirty="0">
                <a:solidFill>
                  <a:schemeClr val="bg1"/>
                </a:solidFill>
                <a:ea typeface="+mn-ea"/>
              </a:rPr>
              <a:t>the Public-Private Partnerships Framework </a:t>
            </a:r>
            <a:r>
              <a:rPr lang="en-US" sz="2000" dirty="0" smtClean="0">
                <a:solidFill>
                  <a:schemeClr val="bg1"/>
                </a:solidFill>
                <a:ea typeface="+mn-ea"/>
              </a:rPr>
              <a:t>on Jobs </a:t>
            </a:r>
            <a:r>
              <a:rPr lang="en-US" sz="2000" dirty="0">
                <a:solidFill>
                  <a:schemeClr val="bg1"/>
                </a:solidFill>
                <a:ea typeface="+mn-ea"/>
              </a:rPr>
              <a:t>Creation and Inclusive Development</a:t>
            </a:r>
          </a:p>
          <a:p>
            <a:pPr>
              <a:buFont typeface="Arial" charset="0"/>
              <a:buChar char="•"/>
              <a:defRPr/>
            </a:pPr>
            <a:r>
              <a:rPr lang="fr-FR" sz="2000" dirty="0">
                <a:solidFill>
                  <a:schemeClr val="bg1"/>
                </a:solidFill>
                <a:ea typeface="+mn-ea"/>
              </a:rPr>
              <a:t>the AU-ILO-IOM-ECA Joint Programme on Labour Migration Management</a:t>
            </a:r>
            <a:endParaRPr lang="en-US" sz="2000" dirty="0">
              <a:solidFill>
                <a:schemeClr val="bg1"/>
              </a:solidFill>
              <a:ea typeface="+mn-ea"/>
            </a:endParaRPr>
          </a:p>
          <a:p>
            <a:pPr>
              <a:buFont typeface="Arial" charset="0"/>
              <a:buChar char="•"/>
              <a:defRPr/>
            </a:pPr>
            <a:r>
              <a:rPr lang="en-US" sz="2000" dirty="0">
                <a:solidFill>
                  <a:schemeClr val="bg1"/>
                </a:solidFill>
                <a:ea typeface="+mn-ea"/>
              </a:rPr>
              <a:t>the AU-</a:t>
            </a:r>
            <a:r>
              <a:rPr lang="en-US" sz="2000" dirty="0" err="1">
                <a:solidFill>
                  <a:schemeClr val="bg1"/>
                </a:solidFill>
                <a:ea typeface="+mn-ea"/>
              </a:rPr>
              <a:t>AfDB</a:t>
            </a:r>
            <a:r>
              <a:rPr lang="en-US" sz="2000" dirty="0">
                <a:solidFill>
                  <a:schemeClr val="bg1"/>
                </a:solidFill>
                <a:ea typeface="+mn-ea"/>
              </a:rPr>
              <a:t>-ILO-ECA Joint Initiative on Youth </a:t>
            </a:r>
            <a:r>
              <a:rPr lang="en-US" sz="2000" dirty="0" smtClean="0">
                <a:solidFill>
                  <a:schemeClr val="bg1"/>
                </a:solidFill>
                <a:ea typeface="+mn-ea"/>
              </a:rPr>
              <a:t>Employment</a:t>
            </a:r>
            <a:endParaRPr lang="en-US" sz="2000" dirty="0">
              <a:solidFill>
                <a:schemeClr val="bg1"/>
              </a:solidFill>
              <a:ea typeface="+mn-ea"/>
            </a:endParaRPr>
          </a:p>
          <a:p>
            <a:pPr>
              <a:buFont typeface="Arial" charset="0"/>
              <a:buChar char="•"/>
              <a:defRPr/>
            </a:pPr>
            <a:r>
              <a:rPr lang="en-US" sz="2000" dirty="0">
                <a:solidFill>
                  <a:schemeClr val="bg1"/>
                </a:solidFill>
                <a:ea typeface="+mn-ea"/>
              </a:rPr>
              <a:t>the </a:t>
            </a:r>
            <a:r>
              <a:rPr lang="en-US" sz="2000" dirty="0" err="1">
                <a:solidFill>
                  <a:schemeClr val="bg1"/>
                </a:solidFill>
                <a:ea typeface="+mn-ea"/>
              </a:rPr>
              <a:t>Programme</a:t>
            </a:r>
            <a:r>
              <a:rPr lang="en-US" sz="2000" dirty="0">
                <a:solidFill>
                  <a:schemeClr val="bg1"/>
                </a:solidFill>
                <a:ea typeface="+mn-ea"/>
              </a:rPr>
              <a:t> on Upgrading the Informal Economy</a:t>
            </a:r>
          </a:p>
          <a:p>
            <a:pPr>
              <a:buFont typeface="Arial" charset="0"/>
              <a:buChar char="•"/>
              <a:defRPr/>
            </a:pPr>
            <a:r>
              <a:rPr lang="en-US" sz="2000" dirty="0">
                <a:solidFill>
                  <a:schemeClr val="bg1"/>
                </a:solidFill>
                <a:ea typeface="+mn-ea"/>
              </a:rPr>
              <a:t>the Social Protection Plan for Informal Economy and Rural Workers</a:t>
            </a:r>
          </a:p>
          <a:p>
            <a:pPr marL="0" indent="0">
              <a:buFont typeface="Arial" charset="0"/>
              <a:buNone/>
              <a:defRPr/>
            </a:pPr>
            <a:endParaRPr lang="en-US" sz="2000" dirty="0">
              <a:solidFill>
                <a:schemeClr val="bg1"/>
              </a:solidFill>
              <a:ea typeface="+mn-ea"/>
            </a:endParaRPr>
          </a:p>
        </p:txBody>
      </p:sp>
    </p:spTree>
    <p:extLst>
      <p:ext uri="{BB962C8B-B14F-4D97-AF65-F5344CB8AC3E}">
        <p14:creationId xmlns:p14="http://schemas.microsoft.com/office/powerpoint/2010/main" val="1378377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0"/>
            <a:ext cx="8229600" cy="381000"/>
          </a:xfrm>
        </p:spPr>
        <p:txBody>
          <a:bodyPr>
            <a:normAutofit fontScale="90000"/>
          </a:bodyPr>
          <a:lstStyle/>
          <a:p>
            <a:r>
              <a:rPr lang="en-US" sz="2800" b="1" smtClean="0">
                <a:solidFill>
                  <a:schemeClr val="bg1"/>
                </a:solidFill>
                <a:ea typeface="ＭＳ Ｐゴシック" panose="020B0600070205080204" pitchFamily="34" charset="-128"/>
              </a:rPr>
              <a:t>Five Year Priority Programme Strategy</a:t>
            </a:r>
            <a:endParaRPr lang="en-US" sz="2800" smtClean="0">
              <a:solidFill>
                <a:schemeClr val="bg1"/>
              </a:solidFill>
              <a:ea typeface="ＭＳ Ｐゴシック" panose="020B0600070205080204" pitchFamily="34" charset="-128"/>
            </a:endParaRPr>
          </a:p>
        </p:txBody>
      </p:sp>
      <p:sp>
        <p:nvSpPr>
          <p:cNvPr id="29698" name="Content Placeholder 2"/>
          <p:cNvSpPr>
            <a:spLocks noGrp="1"/>
          </p:cNvSpPr>
          <p:nvPr>
            <p:ph idx="1"/>
          </p:nvPr>
        </p:nvSpPr>
        <p:spPr>
          <a:xfrm>
            <a:off x="457200" y="457200"/>
            <a:ext cx="8458200" cy="6248400"/>
          </a:xfrm>
        </p:spPr>
        <p:txBody>
          <a:bodyPr/>
          <a:lstStyle/>
          <a:p>
            <a:pPr marL="0" indent="0">
              <a:buFont typeface="Arial" panose="020B0604020202020204" pitchFamily="34" charset="0"/>
              <a:buNone/>
            </a:pPr>
            <a:r>
              <a:rPr lang="en-US" sz="2000" b="1" smtClean="0">
                <a:solidFill>
                  <a:schemeClr val="bg1"/>
                </a:solidFill>
                <a:ea typeface="ＭＳ Ｐゴシック" panose="020B0600070205080204" pitchFamily="34" charset="-128"/>
              </a:rPr>
              <a:t>Financing Mechanism - Employment and Social Cohesion Fund</a:t>
            </a:r>
          </a:p>
          <a:p>
            <a:pPr marL="0" indent="0">
              <a:spcBef>
                <a:spcPct val="0"/>
              </a:spcBef>
            </a:pPr>
            <a:endParaRPr lang="en-US" sz="2000" b="1" smtClean="0">
              <a:solidFill>
                <a:schemeClr val="bg1"/>
              </a:solidFill>
              <a:ea typeface="ＭＳ Ｐゴシック" panose="020B0600070205080204" pitchFamily="34" charset="-128"/>
            </a:endParaRPr>
          </a:p>
          <a:p>
            <a:pPr marL="0" indent="0">
              <a:buFont typeface="Arial" panose="020B0604020202020204" pitchFamily="34" charset="0"/>
              <a:buNone/>
            </a:pPr>
            <a:r>
              <a:rPr lang="en-US" sz="2000" smtClean="0">
                <a:solidFill>
                  <a:schemeClr val="bg1"/>
                </a:solidFill>
                <a:ea typeface="ＭＳ Ｐゴシック" panose="020B0600070205080204" pitchFamily="34" charset="-128"/>
              </a:rPr>
              <a:t>Under the AU Assembly Declaration on Employment, Poverty Eradication and Inclusive Development (</a:t>
            </a:r>
            <a:r>
              <a:rPr lang="fr-FR" sz="2000" smtClean="0">
                <a:solidFill>
                  <a:schemeClr val="bg1"/>
                </a:solidFill>
                <a:ea typeface="ＭＳ Ｐゴシック" panose="020B0600070205080204" pitchFamily="34" charset="-128"/>
              </a:rPr>
              <a:t>Assembly/AU/20/Decl/6(XXIV))</a:t>
            </a:r>
            <a:r>
              <a:rPr lang="en-US" sz="2000" smtClean="0">
                <a:solidFill>
                  <a:schemeClr val="bg1"/>
                </a:solidFill>
                <a:ea typeface="ＭＳ Ｐゴシック" panose="020B0600070205080204" pitchFamily="34" charset="-128"/>
              </a:rPr>
              <a:t>:</a:t>
            </a:r>
          </a:p>
          <a:p>
            <a:pPr marL="0" indent="0">
              <a:spcBef>
                <a:spcPts val="13"/>
              </a:spcBef>
              <a:buFont typeface="Arial" panose="020B0604020202020204" pitchFamily="34" charset="0"/>
              <a:buNone/>
            </a:pPr>
            <a:r>
              <a:rPr lang="en-US" sz="2000" smtClean="0">
                <a:solidFill>
                  <a:schemeClr val="bg1"/>
                </a:solidFill>
                <a:ea typeface="ＭＳ Ｐゴシック" panose="020B0600070205080204" pitchFamily="34" charset="-128"/>
              </a:rPr>
              <a:t> </a:t>
            </a:r>
          </a:p>
          <a:p>
            <a:pPr marL="0" indent="0"/>
            <a:r>
              <a:rPr lang="ja-JP" altLang="en-US" sz="2000" smtClean="0">
                <a:solidFill>
                  <a:schemeClr val="bg1"/>
                </a:solidFill>
                <a:ea typeface="ＭＳ Ｐゴシック" panose="020B0600070205080204" pitchFamily="34" charset="-128"/>
              </a:rPr>
              <a:t>“</a:t>
            </a:r>
            <a:r>
              <a:rPr lang="en-US" altLang="ja-JP" sz="2000" b="1" smtClean="0">
                <a:solidFill>
                  <a:schemeClr val="bg1"/>
                </a:solidFill>
                <a:ea typeface="ＭＳ Ｐゴシック" panose="020B0600070205080204" pitchFamily="34" charset="-128"/>
              </a:rPr>
              <a:t>INCREASE </a:t>
            </a:r>
            <a:r>
              <a:rPr lang="en-US" altLang="ja-JP" sz="2000" smtClean="0">
                <a:solidFill>
                  <a:schemeClr val="bg1"/>
                </a:solidFill>
                <a:ea typeface="ＭＳ Ｐゴシック" panose="020B0600070205080204" pitchFamily="34" charset="-128"/>
              </a:rPr>
              <a:t>significantly and appropriately the budgetary resources allocated to employment policies financing and put employment among our development priorities with international partners in the true spirit of the Paris Declaration and Accra Call for Action</a:t>
            </a:r>
            <a:r>
              <a:rPr lang="ja-JP" altLang="en-US" sz="2000" smtClean="0">
                <a:solidFill>
                  <a:schemeClr val="bg1"/>
                </a:solidFill>
                <a:ea typeface="ＭＳ Ｐゴシック" panose="020B0600070205080204" pitchFamily="34" charset="-128"/>
              </a:rPr>
              <a:t>”</a:t>
            </a:r>
            <a:r>
              <a:rPr lang="en-US" altLang="ja-JP" sz="2000" smtClean="0">
                <a:solidFill>
                  <a:schemeClr val="bg1"/>
                </a:solidFill>
                <a:ea typeface="ＭＳ Ｐゴシック" panose="020B0600070205080204" pitchFamily="34" charset="-128"/>
              </a:rPr>
              <a:t>. </a:t>
            </a:r>
          </a:p>
          <a:p>
            <a:pPr marL="0" indent="0">
              <a:spcBef>
                <a:spcPct val="0"/>
              </a:spcBef>
            </a:pPr>
            <a:endParaRPr lang="en-US" sz="2000" smtClean="0">
              <a:solidFill>
                <a:schemeClr val="bg1"/>
              </a:solidFill>
              <a:ea typeface="ＭＳ Ｐゴシック" panose="020B0600070205080204" pitchFamily="34" charset="-128"/>
            </a:endParaRPr>
          </a:p>
          <a:p>
            <a:pPr marL="0" indent="0"/>
            <a:r>
              <a:rPr lang="en-US" sz="2000" smtClean="0">
                <a:solidFill>
                  <a:schemeClr val="bg1"/>
                </a:solidFill>
                <a:ea typeface="ＭＳ Ｐゴシック" panose="020B0600070205080204" pitchFamily="34" charset="-128"/>
              </a:rPr>
              <a:t>AUC, in collaboration with the AfDB and international development partners, to consider the establishment of the </a:t>
            </a:r>
            <a:r>
              <a:rPr lang="en-US" sz="2000" b="1" smtClean="0">
                <a:solidFill>
                  <a:schemeClr val="bg1"/>
                </a:solidFill>
                <a:ea typeface="ＭＳ Ｐゴシック" panose="020B0600070205080204" pitchFamily="34" charset="-128"/>
              </a:rPr>
              <a:t>Employment and Social Cohesion Fund </a:t>
            </a:r>
            <a:r>
              <a:rPr lang="en-US" sz="2000" smtClean="0">
                <a:solidFill>
                  <a:schemeClr val="bg1"/>
                </a:solidFill>
                <a:ea typeface="ＭＳ Ｐゴシック" panose="020B0600070205080204" pitchFamily="34" charset="-128"/>
              </a:rPr>
              <a:t>as financing mechanism for the Declaration and its Plan of Action</a:t>
            </a:r>
          </a:p>
          <a:p>
            <a:pPr marL="0" indent="0">
              <a:spcBef>
                <a:spcPct val="0"/>
              </a:spcBef>
              <a:buFont typeface="Arial" panose="020B0604020202020204" pitchFamily="34" charset="0"/>
              <a:buNone/>
            </a:pPr>
            <a:endParaRPr lang="en-US" sz="2000" smtClean="0">
              <a:solidFill>
                <a:schemeClr val="bg1"/>
              </a:solidFill>
              <a:ea typeface="ＭＳ Ｐゴシック" panose="020B0600070205080204" pitchFamily="34" charset="-128"/>
            </a:endParaRPr>
          </a:p>
          <a:p>
            <a:pPr marL="0" indent="0"/>
            <a:r>
              <a:rPr lang="en-US" sz="2000" b="1" smtClean="0">
                <a:solidFill>
                  <a:schemeClr val="bg1"/>
                </a:solidFill>
                <a:ea typeface="ＭＳ Ｐゴシック" panose="020B0600070205080204" pitchFamily="34" charset="-128"/>
              </a:rPr>
              <a:t>Policy Coherence: </a:t>
            </a:r>
            <a:r>
              <a:rPr lang="en-US" sz="2000" smtClean="0">
                <a:solidFill>
                  <a:schemeClr val="bg1"/>
                </a:solidFill>
                <a:ea typeface="ＭＳ Ｐゴシック" panose="020B0600070205080204" pitchFamily="34" charset="-128"/>
              </a:rPr>
              <a:t>UN, international financial institutions, bilateral and multilateral institutions, regional and continental development banks to adopt policies in coherence with the present Declaration and its Plan of Action, including UNDAF processes the Decent Work Country Programme</a:t>
            </a:r>
          </a:p>
          <a:p>
            <a:pPr marL="0" indent="0"/>
            <a:r>
              <a:rPr lang="en-US" sz="2000" smtClean="0">
                <a:solidFill>
                  <a:schemeClr val="bg1"/>
                </a:solidFill>
                <a:ea typeface="ＭＳ Ｐゴシック" panose="020B0600070205080204" pitchFamily="34" charset="-128"/>
              </a:rPr>
              <a:t>How to leverage Pension Funds for employment policies funding?</a:t>
            </a:r>
          </a:p>
        </p:txBody>
      </p:sp>
    </p:spTree>
    <p:extLst>
      <p:ext uri="{BB962C8B-B14F-4D97-AF65-F5344CB8AC3E}">
        <p14:creationId xmlns:p14="http://schemas.microsoft.com/office/powerpoint/2010/main" val="1424188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0"/>
            <a:ext cx="8229600" cy="381000"/>
          </a:xfrm>
        </p:spPr>
        <p:txBody>
          <a:bodyPr>
            <a:normAutofit fontScale="90000"/>
          </a:bodyPr>
          <a:lstStyle/>
          <a:p>
            <a:r>
              <a:rPr lang="en-US" sz="2800" b="1" smtClean="0">
                <a:solidFill>
                  <a:schemeClr val="bg1"/>
                </a:solidFill>
                <a:ea typeface="ＭＳ Ｐゴシック" panose="020B0600070205080204" pitchFamily="34" charset="-128"/>
              </a:rPr>
              <a:t>Five Year Priority Programme Strategy</a:t>
            </a:r>
            <a:endParaRPr lang="en-US" sz="2800" smtClean="0">
              <a:solidFill>
                <a:schemeClr val="bg1"/>
              </a:solidFill>
              <a:ea typeface="ＭＳ Ｐゴシック" panose="020B0600070205080204" pitchFamily="34" charset="-128"/>
            </a:endParaRPr>
          </a:p>
        </p:txBody>
      </p:sp>
      <p:sp>
        <p:nvSpPr>
          <p:cNvPr id="3" name="Content Placeholder 2"/>
          <p:cNvSpPr>
            <a:spLocks noGrp="1"/>
          </p:cNvSpPr>
          <p:nvPr>
            <p:ph idx="1"/>
          </p:nvPr>
        </p:nvSpPr>
        <p:spPr>
          <a:xfrm>
            <a:off x="457200" y="457200"/>
            <a:ext cx="8458200" cy="6248400"/>
          </a:xfrm>
        </p:spPr>
        <p:txBody>
          <a:bodyPr/>
          <a:lstStyle/>
          <a:p>
            <a:pPr marL="0" indent="0">
              <a:buFont typeface="Arial" charset="0"/>
              <a:buNone/>
              <a:defRPr/>
            </a:pPr>
            <a:endParaRPr lang="en-US" sz="2000" b="1" dirty="0" smtClean="0">
              <a:solidFill>
                <a:schemeClr val="bg1"/>
              </a:solidFill>
              <a:ea typeface="+mn-ea"/>
            </a:endParaRPr>
          </a:p>
          <a:p>
            <a:pPr marL="0" indent="0">
              <a:buFont typeface="Arial" charset="0"/>
              <a:buNone/>
              <a:defRPr/>
            </a:pPr>
            <a:r>
              <a:rPr lang="en-US" sz="2000" b="1" dirty="0" smtClean="0">
                <a:solidFill>
                  <a:schemeClr val="bg1"/>
                </a:solidFill>
                <a:ea typeface="+mn-ea"/>
              </a:rPr>
              <a:t>Tentative calendar of domestication:</a:t>
            </a:r>
          </a:p>
          <a:p>
            <a:pPr marL="0" indent="0">
              <a:buFont typeface="Arial" charset="0"/>
              <a:buNone/>
              <a:defRPr/>
            </a:pPr>
            <a:endParaRPr lang="en-US" sz="2000" dirty="0">
              <a:solidFill>
                <a:schemeClr val="bg1"/>
              </a:solidFill>
              <a:ea typeface="+mn-ea"/>
            </a:endParaRPr>
          </a:p>
          <a:p>
            <a:pPr>
              <a:buFont typeface="Arial" charset="0"/>
              <a:buChar char="•"/>
              <a:defRPr/>
            </a:pPr>
            <a:r>
              <a:rPr lang="en-US" sz="2000" dirty="0" smtClean="0">
                <a:solidFill>
                  <a:schemeClr val="bg1"/>
                </a:solidFill>
                <a:ea typeface="+mn-ea"/>
              </a:rPr>
              <a:t>As </a:t>
            </a:r>
            <a:r>
              <a:rPr lang="en-US" sz="2000" dirty="0">
                <a:solidFill>
                  <a:schemeClr val="bg1"/>
                </a:solidFill>
                <a:ea typeface="+mn-ea"/>
              </a:rPr>
              <a:t>per the calendar of the First 10YP of Agenda 2063, consultations with RECs should be completed in </a:t>
            </a:r>
            <a:r>
              <a:rPr lang="en-US" sz="2000" dirty="0" smtClean="0">
                <a:solidFill>
                  <a:schemeClr val="bg1"/>
                </a:solidFill>
                <a:ea typeface="+mn-ea"/>
              </a:rPr>
              <a:t>2016. It is intended to complete the domestication with RECs and selected MS by end of 2017.</a:t>
            </a:r>
          </a:p>
          <a:p>
            <a:pPr marL="0" indent="0">
              <a:buFont typeface="Arial" charset="0"/>
              <a:buNone/>
              <a:defRPr/>
            </a:pPr>
            <a:endParaRPr lang="en-US" sz="2000" dirty="0">
              <a:solidFill>
                <a:schemeClr val="bg1"/>
              </a:solidFill>
              <a:ea typeface="+mn-ea"/>
            </a:endParaRPr>
          </a:p>
          <a:p>
            <a:pPr>
              <a:buFont typeface="Arial" charset="0"/>
              <a:buChar char="•"/>
              <a:defRPr/>
            </a:pPr>
            <a:r>
              <a:rPr lang="en-US" sz="2000" dirty="0">
                <a:solidFill>
                  <a:schemeClr val="bg1"/>
                </a:solidFill>
                <a:ea typeface="+mn-ea"/>
              </a:rPr>
              <a:t>AUC and the REC Secretariats must agree on the timeline.     </a:t>
            </a:r>
            <a:endParaRPr lang="en-US" sz="2000" dirty="0" smtClean="0">
              <a:solidFill>
                <a:schemeClr val="bg1"/>
              </a:solidFill>
              <a:ea typeface="+mn-ea"/>
            </a:endParaRPr>
          </a:p>
          <a:p>
            <a:pPr marL="0" indent="0">
              <a:buFont typeface="Arial" charset="0"/>
              <a:buNone/>
              <a:defRPr/>
            </a:pPr>
            <a:endParaRPr lang="en-US" sz="2000" dirty="0">
              <a:solidFill>
                <a:schemeClr val="bg1"/>
              </a:solidFill>
              <a:ea typeface="+mn-ea"/>
            </a:endParaRPr>
          </a:p>
          <a:p>
            <a:pPr>
              <a:buFont typeface="Arial" charset="0"/>
              <a:buChar char="•"/>
              <a:defRPr/>
            </a:pPr>
            <a:r>
              <a:rPr lang="en-US" sz="2000" dirty="0" smtClean="0">
                <a:solidFill>
                  <a:schemeClr val="bg1"/>
                </a:solidFill>
                <a:ea typeface="+mn-ea"/>
              </a:rPr>
              <a:t>AUC </a:t>
            </a:r>
            <a:r>
              <a:rPr lang="en-US" sz="2000" dirty="0">
                <a:solidFill>
                  <a:schemeClr val="bg1"/>
                </a:solidFill>
                <a:ea typeface="+mn-ea"/>
              </a:rPr>
              <a:t>will facilitate the review of the relevant regional policy and legal frameworks, in line with the First Five Year Priority </a:t>
            </a:r>
            <a:r>
              <a:rPr lang="en-US" sz="2000" dirty="0" err="1">
                <a:solidFill>
                  <a:schemeClr val="bg1"/>
                </a:solidFill>
                <a:ea typeface="+mn-ea"/>
              </a:rPr>
              <a:t>Programme</a:t>
            </a:r>
            <a:r>
              <a:rPr lang="en-US" sz="2000" dirty="0">
                <a:solidFill>
                  <a:schemeClr val="bg1"/>
                </a:solidFill>
                <a:ea typeface="+mn-ea"/>
              </a:rPr>
              <a:t> and the other related frameworks. </a:t>
            </a:r>
            <a:endParaRPr lang="en-US" sz="2000" dirty="0" smtClean="0">
              <a:solidFill>
                <a:schemeClr val="bg1"/>
              </a:solidFill>
              <a:ea typeface="+mn-ea"/>
            </a:endParaRPr>
          </a:p>
          <a:p>
            <a:pPr marL="0" indent="0">
              <a:buFont typeface="Arial" charset="0"/>
              <a:buNone/>
              <a:defRPr/>
            </a:pPr>
            <a:endParaRPr lang="en-US" sz="2000" dirty="0">
              <a:solidFill>
                <a:schemeClr val="bg1"/>
              </a:solidFill>
              <a:ea typeface="+mn-ea"/>
            </a:endParaRPr>
          </a:p>
          <a:p>
            <a:pPr>
              <a:buFont typeface="Arial" charset="0"/>
              <a:buChar char="•"/>
              <a:defRPr/>
            </a:pPr>
            <a:r>
              <a:rPr lang="en-US" sz="2000" dirty="0" smtClean="0">
                <a:solidFill>
                  <a:schemeClr val="bg1"/>
                </a:solidFill>
                <a:ea typeface="+mn-ea"/>
              </a:rPr>
              <a:t>The </a:t>
            </a:r>
            <a:r>
              <a:rPr lang="en-US" sz="2000" dirty="0">
                <a:solidFill>
                  <a:schemeClr val="bg1"/>
                </a:solidFill>
                <a:ea typeface="+mn-ea"/>
              </a:rPr>
              <a:t>review will conclude with the drafting of a Regional Domestication Document on Employment, Poverty Eradication and Inclusive Development.</a:t>
            </a:r>
          </a:p>
          <a:p>
            <a:pPr marL="0" indent="0">
              <a:buFont typeface="Arial" charset="0"/>
              <a:buNone/>
              <a:defRPr/>
            </a:pPr>
            <a:endParaRPr lang="en-US" sz="2000" dirty="0" smtClean="0">
              <a:solidFill>
                <a:schemeClr val="bg1"/>
              </a:solidFill>
              <a:ea typeface="+mn-ea"/>
            </a:endParaRPr>
          </a:p>
          <a:p>
            <a:pPr>
              <a:buFont typeface="Arial" charset="0"/>
              <a:buChar char="•"/>
              <a:defRPr/>
            </a:pPr>
            <a:r>
              <a:rPr lang="en-US" sz="2000" dirty="0">
                <a:solidFill>
                  <a:schemeClr val="bg1"/>
                </a:solidFill>
                <a:ea typeface="+mn-ea"/>
              </a:rPr>
              <a:t>V</a:t>
            </a:r>
            <a:r>
              <a:rPr lang="en-US" sz="2000" dirty="0" smtClean="0">
                <a:solidFill>
                  <a:schemeClr val="bg1"/>
                </a:solidFill>
                <a:ea typeface="+mn-ea"/>
              </a:rPr>
              <a:t>alidation </a:t>
            </a:r>
            <a:r>
              <a:rPr lang="en-US" sz="2000" dirty="0">
                <a:solidFill>
                  <a:schemeClr val="bg1"/>
                </a:solidFill>
                <a:ea typeface="+mn-ea"/>
              </a:rPr>
              <a:t>meeting of the Domestication </a:t>
            </a:r>
            <a:r>
              <a:rPr lang="en-US" sz="2000" dirty="0" smtClean="0">
                <a:solidFill>
                  <a:schemeClr val="bg1"/>
                </a:solidFill>
                <a:ea typeface="+mn-ea"/>
              </a:rPr>
              <a:t>Document</a:t>
            </a:r>
            <a:endParaRPr lang="en-US" sz="2000" dirty="0">
              <a:solidFill>
                <a:schemeClr val="bg1"/>
              </a:solidFill>
              <a:ea typeface="+mn-ea"/>
            </a:endParaRPr>
          </a:p>
        </p:txBody>
      </p:sp>
    </p:spTree>
    <p:extLst>
      <p:ext uri="{BB962C8B-B14F-4D97-AF65-F5344CB8AC3E}">
        <p14:creationId xmlns:p14="http://schemas.microsoft.com/office/powerpoint/2010/main" val="773966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1"/>
          </p:nvPr>
        </p:nvSpPr>
        <p:spPr/>
        <p:txBody>
          <a:bodyPr/>
          <a:lstStyle/>
          <a:p>
            <a:pPr eaLnBrk="1" hangingPunct="1"/>
            <a:endParaRPr lang="en-US" smtClean="0">
              <a:solidFill>
                <a:schemeClr val="bg1"/>
              </a:solidFill>
              <a:ea typeface="ＭＳ Ｐゴシック" panose="020B0600070205080204" pitchFamily="34" charset="-128"/>
            </a:endParaRPr>
          </a:p>
          <a:p>
            <a:pPr eaLnBrk="1" hangingPunct="1"/>
            <a:endParaRPr lang="en-US" smtClean="0">
              <a:solidFill>
                <a:schemeClr val="bg1"/>
              </a:solidFill>
              <a:ea typeface="ＭＳ Ｐゴシック" panose="020B0600070205080204" pitchFamily="34" charset="-128"/>
            </a:endParaRPr>
          </a:p>
          <a:p>
            <a:pPr algn="ctr" eaLnBrk="1" hangingPunct="1">
              <a:buFont typeface="Arial" panose="020B0604020202020204" pitchFamily="34" charset="0"/>
              <a:buNone/>
            </a:pPr>
            <a:r>
              <a:rPr lang="en-US" sz="4000" b="1" smtClean="0">
                <a:solidFill>
                  <a:schemeClr val="bg1"/>
                </a:solidFill>
                <a:ea typeface="ＭＳ Ｐゴシック" panose="020B0600070205080204" pitchFamily="34" charset="-128"/>
              </a:rPr>
              <a:t>THANKS FOR KIND ATTENTION</a:t>
            </a:r>
          </a:p>
          <a:p>
            <a:pPr algn="ctr" eaLnBrk="1" hangingPunct="1">
              <a:buFont typeface="Arial" panose="020B0604020202020204" pitchFamily="34" charset="0"/>
              <a:buNone/>
            </a:pPr>
            <a:endParaRPr lang="en-US" sz="4000" b="1" smtClean="0">
              <a:solidFill>
                <a:schemeClr val="bg1"/>
              </a:solidFill>
              <a:ea typeface="ＭＳ Ｐゴシック" panose="020B0600070205080204" pitchFamily="34" charset="-128"/>
            </a:endParaRPr>
          </a:p>
        </p:txBody>
      </p:sp>
    </p:spTree>
    <p:extLst>
      <p:ext uri="{BB962C8B-B14F-4D97-AF65-F5344CB8AC3E}">
        <p14:creationId xmlns:p14="http://schemas.microsoft.com/office/powerpoint/2010/main" val="747693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descr="logo PPT-0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799"/>
            <a:ext cx="6282267" cy="1422702"/>
          </a:xfrm>
          <a:prstGeom prst="rect">
            <a:avLst/>
          </a:prstGeom>
        </p:spPr>
      </p:pic>
      <p:pic>
        <p:nvPicPr>
          <p:cNvPr id="13" name="Image 12"/>
          <p:cNvPicPr/>
          <p:nvPr/>
        </p:nvPicPr>
        <p:blipFill rotWithShape="1">
          <a:blip r:embed="rId3">
            <a:extLst>
              <a:ext uri="{28A0092B-C50C-407E-A947-70E740481C1C}">
                <a14:useLocalDpi xmlns:a14="http://schemas.microsoft.com/office/drawing/2010/main" val="0"/>
              </a:ext>
            </a:extLst>
          </a:blip>
          <a:srcRect b="49554"/>
          <a:stretch/>
        </p:blipFill>
        <p:spPr>
          <a:xfrm>
            <a:off x="0" y="5973150"/>
            <a:ext cx="9144000" cy="591595"/>
          </a:xfrm>
          <a:prstGeom prst="rect">
            <a:avLst/>
          </a:prstGeom>
          <a:noFill/>
          <a:ln>
            <a:noFill/>
          </a:ln>
          <a:extLst>
            <a:ext uri="{FAA26D3D-D897-4be2-8F04-BA451C77F1D7}">
              <ma14:placeholderFlag xmlns:ma14="http://schemas.microsoft.com/office/mac/drawingml/2011/main" xmlns=""/>
            </a:ext>
          </a:extLst>
        </p:spPr>
      </p:pic>
      <p:pic>
        <p:nvPicPr>
          <p:cNvPr id="15" name="Image 14" descr="201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2291" y="453526"/>
            <a:ext cx="1813285" cy="730282"/>
          </a:xfrm>
          <a:prstGeom prst="rect">
            <a:avLst/>
          </a:prstGeom>
        </p:spPr>
      </p:pic>
      <p:sp>
        <p:nvSpPr>
          <p:cNvPr id="2" name="Rectangle 1"/>
          <p:cNvSpPr/>
          <p:nvPr/>
        </p:nvSpPr>
        <p:spPr>
          <a:xfrm>
            <a:off x="326955" y="2229162"/>
            <a:ext cx="8601765" cy="2308324"/>
          </a:xfrm>
          <a:prstGeom prst="rect">
            <a:avLst/>
          </a:prstGeom>
        </p:spPr>
        <p:txBody>
          <a:bodyPr wrap="square" anchor="ctr">
            <a:spAutoFit/>
          </a:bodyPr>
          <a:lstStyle/>
          <a:p>
            <a:pPr algn="ctr"/>
            <a:r>
              <a:rPr lang="fr-FR" sz="3600" dirty="0" err="1" smtClean="0">
                <a:solidFill>
                  <a:srgbClr val="FFFFFF"/>
                </a:solidFill>
                <a:latin typeface="Avenir Book"/>
                <a:cs typeface="Avenir Book"/>
              </a:rPr>
              <a:t>Implementation</a:t>
            </a:r>
            <a:r>
              <a:rPr lang="fr-FR" sz="3600" dirty="0" smtClean="0">
                <a:solidFill>
                  <a:srgbClr val="FFFFFF"/>
                </a:solidFill>
                <a:latin typeface="Avenir Book"/>
                <a:cs typeface="Avenir Book"/>
              </a:rPr>
              <a:t> of first five-</a:t>
            </a:r>
            <a:r>
              <a:rPr lang="fr-FR" sz="3600" dirty="0" err="1" smtClean="0">
                <a:solidFill>
                  <a:srgbClr val="FFFFFF"/>
                </a:solidFill>
                <a:latin typeface="Avenir Book"/>
                <a:cs typeface="Avenir Book"/>
              </a:rPr>
              <a:t>year</a:t>
            </a:r>
            <a:r>
              <a:rPr lang="fr-FR" sz="3600" dirty="0" smtClean="0">
                <a:solidFill>
                  <a:srgbClr val="FFFFFF"/>
                </a:solidFill>
                <a:latin typeface="Avenir Book"/>
                <a:cs typeface="Avenir Book"/>
              </a:rPr>
              <a:t> </a:t>
            </a:r>
            <a:r>
              <a:rPr lang="fr-FR" sz="3600" dirty="0" err="1" smtClean="0">
                <a:solidFill>
                  <a:srgbClr val="FFFFFF"/>
                </a:solidFill>
                <a:latin typeface="Avenir Book"/>
                <a:cs typeface="Avenir Book"/>
              </a:rPr>
              <a:t>priority</a:t>
            </a:r>
            <a:r>
              <a:rPr lang="fr-FR" sz="3600" dirty="0" smtClean="0">
                <a:solidFill>
                  <a:srgbClr val="FFFFFF"/>
                </a:solidFill>
                <a:latin typeface="Avenir Book"/>
                <a:cs typeface="Avenir Book"/>
              </a:rPr>
              <a:t> programme on </a:t>
            </a:r>
            <a:r>
              <a:rPr lang="fr-FR" sz="3600" dirty="0" err="1" smtClean="0">
                <a:solidFill>
                  <a:srgbClr val="FFFFFF"/>
                </a:solidFill>
                <a:latin typeface="Avenir Book"/>
                <a:cs typeface="Avenir Book"/>
              </a:rPr>
              <a:t>employment</a:t>
            </a:r>
            <a:r>
              <a:rPr lang="fr-FR" sz="3600" dirty="0" smtClean="0">
                <a:solidFill>
                  <a:srgbClr val="FFFFFF"/>
                </a:solidFill>
                <a:latin typeface="Avenir Book"/>
                <a:cs typeface="Avenir Book"/>
              </a:rPr>
              <a:t>, </a:t>
            </a:r>
            <a:r>
              <a:rPr lang="fr-FR" sz="3600" dirty="0" err="1" smtClean="0">
                <a:solidFill>
                  <a:srgbClr val="FFFFFF"/>
                </a:solidFill>
                <a:latin typeface="Avenir Book"/>
                <a:cs typeface="Avenir Book"/>
              </a:rPr>
              <a:t>poverty</a:t>
            </a:r>
            <a:r>
              <a:rPr lang="fr-FR" sz="3600" dirty="0" smtClean="0">
                <a:solidFill>
                  <a:srgbClr val="FFFFFF"/>
                </a:solidFill>
                <a:latin typeface="Avenir Book"/>
                <a:cs typeface="Avenir Book"/>
              </a:rPr>
              <a:t> </a:t>
            </a:r>
            <a:r>
              <a:rPr lang="fr-FR" sz="3600" dirty="0" err="1" smtClean="0">
                <a:solidFill>
                  <a:srgbClr val="FFFFFF"/>
                </a:solidFill>
                <a:latin typeface="Avenir Book"/>
                <a:cs typeface="Avenir Book"/>
              </a:rPr>
              <a:t>eradication</a:t>
            </a:r>
            <a:r>
              <a:rPr lang="fr-FR" sz="3600" dirty="0" smtClean="0">
                <a:solidFill>
                  <a:srgbClr val="FFFFFF"/>
                </a:solidFill>
                <a:latin typeface="Avenir Book"/>
                <a:cs typeface="Avenir Book"/>
              </a:rPr>
              <a:t> and inclusive </a:t>
            </a:r>
            <a:r>
              <a:rPr lang="fr-FR" sz="3600" dirty="0" err="1" smtClean="0">
                <a:solidFill>
                  <a:srgbClr val="FFFFFF"/>
                </a:solidFill>
                <a:latin typeface="Avenir Book"/>
                <a:cs typeface="Avenir Book"/>
              </a:rPr>
              <a:t>development</a:t>
            </a:r>
            <a:r>
              <a:rPr lang="fr-FR" sz="3600" dirty="0" smtClean="0">
                <a:solidFill>
                  <a:srgbClr val="FFFFFF"/>
                </a:solidFill>
                <a:latin typeface="Avenir Book"/>
                <a:cs typeface="Avenir Book"/>
              </a:rPr>
              <a:t> by </a:t>
            </a:r>
            <a:r>
              <a:rPr lang="fr-FR" sz="3600" dirty="0" err="1" smtClean="0">
                <a:solidFill>
                  <a:srgbClr val="FFFFFF"/>
                </a:solidFill>
                <a:latin typeface="Avenir Book"/>
                <a:cs typeface="Avenir Book"/>
              </a:rPr>
              <a:t>regional</a:t>
            </a:r>
            <a:r>
              <a:rPr lang="fr-FR" sz="3600" dirty="0" smtClean="0">
                <a:solidFill>
                  <a:srgbClr val="FFFFFF"/>
                </a:solidFill>
                <a:latin typeface="Avenir Book"/>
                <a:cs typeface="Avenir Book"/>
              </a:rPr>
              <a:t> </a:t>
            </a:r>
            <a:r>
              <a:rPr lang="fr-FR" sz="3600" dirty="0" err="1" smtClean="0">
                <a:solidFill>
                  <a:srgbClr val="FFFFFF"/>
                </a:solidFill>
                <a:latin typeface="Avenir Book"/>
                <a:cs typeface="Avenir Book"/>
              </a:rPr>
              <a:t>economic</a:t>
            </a:r>
            <a:r>
              <a:rPr lang="fr-FR" sz="3600" dirty="0" smtClean="0">
                <a:solidFill>
                  <a:srgbClr val="FFFFFF"/>
                </a:solidFill>
                <a:latin typeface="Avenir Book"/>
                <a:cs typeface="Avenir Book"/>
              </a:rPr>
              <a:t> </a:t>
            </a:r>
            <a:r>
              <a:rPr lang="fr-FR" sz="3600" dirty="0" err="1" smtClean="0">
                <a:solidFill>
                  <a:srgbClr val="FFFFFF"/>
                </a:solidFill>
                <a:latin typeface="Avenir Book"/>
                <a:cs typeface="Avenir Book"/>
              </a:rPr>
              <a:t>communities</a:t>
            </a:r>
            <a:endParaRPr lang="fr-FR" sz="3600" dirty="0">
              <a:solidFill>
                <a:srgbClr val="FFFFFF"/>
              </a:solidFill>
              <a:latin typeface="Avenir Book"/>
              <a:cs typeface="Avenir Book"/>
            </a:endParaRPr>
          </a:p>
        </p:txBody>
      </p:sp>
    </p:spTree>
    <p:extLst>
      <p:ext uri="{BB962C8B-B14F-4D97-AF65-F5344CB8AC3E}">
        <p14:creationId xmlns:p14="http://schemas.microsoft.com/office/powerpoint/2010/main" val="1868903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ubtitle 2"/>
          <p:cNvSpPr>
            <a:spLocks noGrp="1"/>
          </p:cNvSpPr>
          <p:nvPr>
            <p:ph type="subTitle" idx="1"/>
          </p:nvPr>
        </p:nvSpPr>
        <p:spPr>
          <a:xfrm>
            <a:off x="0" y="2667000"/>
            <a:ext cx="9144000" cy="1295400"/>
          </a:xfrm>
        </p:spPr>
        <p:txBody>
          <a:bodyPr/>
          <a:lstStyle/>
          <a:p>
            <a:r>
              <a:rPr lang="en-US" sz="2800" dirty="0" smtClean="0">
                <a:solidFill>
                  <a:schemeClr val="bg1"/>
                </a:solidFill>
                <a:ea typeface="ＭＳ Ｐゴシック" panose="020B0600070205080204" pitchFamily="34" charset="-128"/>
              </a:rPr>
              <a:t> </a:t>
            </a:r>
            <a:r>
              <a:rPr lang="ja-JP" altLang="en-US" sz="2800" b="1" dirty="0" smtClean="0">
                <a:solidFill>
                  <a:schemeClr val="bg1"/>
                </a:solidFill>
                <a:ea typeface="ＭＳ Ｐゴシック" panose="020B0600070205080204" pitchFamily="34" charset="-128"/>
              </a:rPr>
              <a:t>“</a:t>
            </a:r>
            <a:r>
              <a:rPr lang="en-US" altLang="ja-JP" sz="2800" b="1" dirty="0" smtClean="0">
                <a:solidFill>
                  <a:schemeClr val="bg1"/>
                </a:solidFill>
                <a:ea typeface="ＭＳ Ｐゴシック" panose="020B0600070205080204" pitchFamily="34" charset="-128"/>
              </a:rPr>
              <a:t>First Five Year Priority </a:t>
            </a:r>
            <a:r>
              <a:rPr lang="en-US" altLang="ja-JP" sz="2800" b="1" dirty="0" err="1" smtClean="0">
                <a:solidFill>
                  <a:schemeClr val="bg1"/>
                </a:solidFill>
                <a:ea typeface="ＭＳ Ｐゴシック" panose="020B0600070205080204" pitchFamily="34" charset="-128"/>
              </a:rPr>
              <a:t>Programme</a:t>
            </a:r>
            <a:r>
              <a:rPr lang="en-US" altLang="ja-JP" sz="2800" b="1" dirty="0" smtClean="0">
                <a:solidFill>
                  <a:schemeClr val="bg1"/>
                </a:solidFill>
                <a:ea typeface="ＭＳ Ｐゴシック" panose="020B0600070205080204" pitchFamily="34" charset="-128"/>
              </a:rPr>
              <a:t> on Employment, Poverty Eradication and Inclusive Development</a:t>
            </a:r>
            <a:r>
              <a:rPr lang="ja-JP" altLang="en-US" sz="2800" b="1" dirty="0" smtClean="0">
                <a:solidFill>
                  <a:schemeClr val="bg1"/>
                </a:solidFill>
                <a:ea typeface="ＭＳ Ｐゴシック" panose="020B0600070205080204" pitchFamily="34" charset="-128"/>
              </a:rPr>
              <a:t>”</a:t>
            </a:r>
            <a:endParaRPr lang="en-US" sz="2800" dirty="0" smtClean="0">
              <a:solidFill>
                <a:schemeClr val="bg1"/>
              </a:solidFill>
              <a:ea typeface="ＭＳ Ｐゴシック" panose="020B0600070205080204" pitchFamily="34" charset="-128"/>
            </a:endParaRPr>
          </a:p>
        </p:txBody>
      </p:sp>
      <p:sp>
        <p:nvSpPr>
          <p:cNvPr id="6" name="TextBox 3"/>
          <p:cNvSpPr txBox="1">
            <a:spLocks noChangeArrowheads="1"/>
          </p:cNvSpPr>
          <p:nvPr/>
        </p:nvSpPr>
        <p:spPr bwMode="auto">
          <a:xfrm>
            <a:off x="1020763" y="225425"/>
            <a:ext cx="705643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sz="1600" b="1">
                <a:solidFill>
                  <a:schemeClr val="bg1"/>
                </a:solidFill>
              </a:rPr>
              <a:t>9th Joint Annual Meetings of the African Union Specialized Technical Committee on Finance, Monetary Affairs, Economic Planning and Integration and the ECA Conference of African Ministers of Finance, Planning and Economic Development.</a:t>
            </a:r>
          </a:p>
          <a:p>
            <a:pPr algn="ctr" eaLnBrk="1" hangingPunct="1"/>
            <a:endParaRPr lang="fr-FR" sz="1600" b="1">
              <a:solidFill>
                <a:schemeClr val="bg1"/>
              </a:solidFill>
              <a:latin typeface="Arial Rounded MT Bold" panose="020F0704030504030204" pitchFamily="34" charset="0"/>
            </a:endParaRPr>
          </a:p>
          <a:p>
            <a:pPr algn="ctr" eaLnBrk="1" hangingPunct="1"/>
            <a:r>
              <a:rPr lang="fr-FR" sz="1600" b="1">
                <a:solidFill>
                  <a:schemeClr val="bg1"/>
                </a:solidFill>
              </a:rPr>
              <a:t>31 March 2016 - 5 April 2016, </a:t>
            </a:r>
            <a:r>
              <a:rPr lang="en-US" sz="1600" b="1">
                <a:solidFill>
                  <a:schemeClr val="bg1"/>
                </a:solidFill>
              </a:rPr>
              <a:t>Addis-Ababa, Ethiopia</a:t>
            </a:r>
          </a:p>
        </p:txBody>
      </p:sp>
      <p:pic>
        <p:nvPicPr>
          <p:cNvPr id="14339"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5410200"/>
            <a:ext cx="1066800"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8" descr="Description: U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5410200"/>
            <a:ext cx="121920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4"/>
          <p:cNvSpPr txBox="1">
            <a:spLocks noChangeArrowheads="1"/>
          </p:cNvSpPr>
          <p:nvPr/>
        </p:nvSpPr>
        <p:spPr bwMode="auto">
          <a:xfrm>
            <a:off x="5943600" y="5181600"/>
            <a:ext cx="3124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sz="1600" b="1">
                <a:solidFill>
                  <a:schemeClr val="bg1"/>
                </a:solidFill>
              </a:rPr>
              <a:t>Presented by</a:t>
            </a:r>
          </a:p>
          <a:p>
            <a:pPr eaLnBrk="1" hangingPunct="1"/>
            <a:r>
              <a:rPr lang="en-US" sz="1600" b="1">
                <a:solidFill>
                  <a:schemeClr val="bg1"/>
                </a:solidFill>
              </a:rPr>
              <a:t>Mr Oumar DIOP</a:t>
            </a:r>
          </a:p>
          <a:p>
            <a:pPr eaLnBrk="1" hangingPunct="1"/>
            <a:r>
              <a:rPr lang="en-US" sz="1600" b="1">
                <a:solidFill>
                  <a:schemeClr val="bg1"/>
                </a:solidFill>
              </a:rPr>
              <a:t>Social Affairs Department</a:t>
            </a:r>
          </a:p>
          <a:p>
            <a:pPr eaLnBrk="1" hangingPunct="1"/>
            <a:r>
              <a:rPr lang="en-US" sz="1600" b="1">
                <a:solidFill>
                  <a:schemeClr val="bg1"/>
                </a:solidFill>
              </a:rPr>
              <a:t>African Union Commission </a:t>
            </a:r>
          </a:p>
        </p:txBody>
      </p:sp>
    </p:spTree>
    <p:extLst>
      <p:ext uri="{BB962C8B-B14F-4D97-AF65-F5344CB8AC3E}">
        <p14:creationId xmlns:p14="http://schemas.microsoft.com/office/powerpoint/2010/main" val="3675218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p:cTn id="1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274638"/>
            <a:ext cx="8229600" cy="334962"/>
          </a:xfrm>
        </p:spPr>
        <p:txBody>
          <a:bodyPr>
            <a:normAutofit fontScale="90000"/>
          </a:bodyPr>
          <a:lstStyle/>
          <a:p>
            <a:r>
              <a:rPr lang="en-US" sz="2800" b="1" smtClean="0">
                <a:solidFill>
                  <a:schemeClr val="bg1"/>
                </a:solidFill>
                <a:ea typeface="ＭＳ Ｐゴシック" panose="020B0600070205080204" pitchFamily="34" charset="-128"/>
              </a:rPr>
              <a:t>Outline of the presentation</a:t>
            </a:r>
          </a:p>
        </p:txBody>
      </p:sp>
      <p:sp>
        <p:nvSpPr>
          <p:cNvPr id="15362" name="Content Placeholder 2"/>
          <p:cNvSpPr>
            <a:spLocks noGrp="1"/>
          </p:cNvSpPr>
          <p:nvPr>
            <p:ph idx="1"/>
          </p:nvPr>
        </p:nvSpPr>
        <p:spPr>
          <a:xfrm>
            <a:off x="457200" y="685800"/>
            <a:ext cx="8229600" cy="3962400"/>
          </a:xfrm>
        </p:spPr>
        <p:txBody>
          <a:bodyPr/>
          <a:lstStyle/>
          <a:p>
            <a:endParaRPr lang="en-US" sz="2800" smtClean="0">
              <a:solidFill>
                <a:schemeClr val="bg1"/>
              </a:solidFill>
              <a:ea typeface="ＭＳ Ｐゴシック" panose="020B0600070205080204" pitchFamily="34" charset="-128"/>
            </a:endParaRPr>
          </a:p>
          <a:p>
            <a:pPr algn="just"/>
            <a:r>
              <a:rPr lang="en-US" sz="2800" smtClean="0">
                <a:solidFill>
                  <a:schemeClr val="bg1"/>
                </a:solidFill>
                <a:ea typeface="ＭＳ Ｐゴシック" panose="020B0600070205080204" pitchFamily="34" charset="-128"/>
              </a:rPr>
              <a:t>I. </a:t>
            </a:r>
            <a:r>
              <a:rPr lang="en-US" sz="2400" b="1" smtClean="0">
                <a:solidFill>
                  <a:schemeClr val="bg1"/>
                </a:solidFill>
                <a:ea typeface="ＭＳ Ｐゴシック" panose="020B0600070205080204" pitchFamily="34" charset="-128"/>
              </a:rPr>
              <a:t>Introduction</a:t>
            </a:r>
            <a:endParaRPr lang="en-US" sz="2400" smtClean="0">
              <a:solidFill>
                <a:schemeClr val="bg1"/>
              </a:solidFill>
              <a:ea typeface="ＭＳ Ｐゴシック" panose="020B0600070205080204" pitchFamily="34" charset="-128"/>
            </a:endParaRPr>
          </a:p>
          <a:p>
            <a:pPr algn="just"/>
            <a:r>
              <a:rPr lang="en-US" sz="2400" b="1" smtClean="0">
                <a:solidFill>
                  <a:schemeClr val="bg1"/>
                </a:solidFill>
                <a:ea typeface="ＭＳ Ｐゴシック" panose="020B0600070205080204" pitchFamily="34" charset="-128"/>
              </a:rPr>
              <a:t>II. Key characteristics of the Five Year Priority Programme</a:t>
            </a:r>
            <a:endParaRPr lang="en-US" sz="2400" smtClean="0">
              <a:solidFill>
                <a:schemeClr val="bg1"/>
              </a:solidFill>
              <a:ea typeface="ＭＳ Ｐゴシック" panose="020B0600070205080204" pitchFamily="34" charset="-128"/>
            </a:endParaRPr>
          </a:p>
          <a:p>
            <a:pPr algn="just"/>
            <a:r>
              <a:rPr lang="en-US" sz="2400" b="1" smtClean="0">
                <a:solidFill>
                  <a:schemeClr val="bg1"/>
                </a:solidFill>
                <a:ea typeface="ＭＳ Ｐゴシック" panose="020B0600070205080204" pitchFamily="34" charset="-128"/>
              </a:rPr>
              <a:t>III. The First 5YPP, Agenda 2063 and Agenda 2030</a:t>
            </a:r>
            <a:endParaRPr lang="en-US" sz="2400" smtClean="0">
              <a:solidFill>
                <a:schemeClr val="bg1"/>
              </a:solidFill>
              <a:ea typeface="ＭＳ Ｐゴシック" panose="020B0600070205080204" pitchFamily="34" charset="-128"/>
            </a:endParaRPr>
          </a:p>
          <a:p>
            <a:pPr algn="just"/>
            <a:r>
              <a:rPr lang="en-US" sz="2400" b="1" smtClean="0">
                <a:solidFill>
                  <a:schemeClr val="bg1"/>
                </a:solidFill>
                <a:ea typeface="ＭＳ Ｐゴシック" panose="020B0600070205080204" pitchFamily="34" charset="-128"/>
              </a:rPr>
              <a:t>IV. Domestication of the First Five Year Priority Programme on Employment, Poverty Eradication and Inclusive Development</a:t>
            </a:r>
          </a:p>
          <a:p>
            <a:pPr algn="just"/>
            <a:r>
              <a:rPr lang="en-US" sz="2400" b="1" smtClean="0">
                <a:solidFill>
                  <a:schemeClr val="bg1"/>
                </a:solidFill>
                <a:ea typeface="ＭＳ Ｐゴシック" panose="020B0600070205080204" pitchFamily="34" charset="-128"/>
              </a:rPr>
              <a:t>V. Financing Mechanism - Employment and Social Cohesion Fund</a:t>
            </a:r>
            <a:endParaRPr lang="en-US" sz="2400" smtClean="0">
              <a:solidFill>
                <a:schemeClr val="bg1"/>
              </a:solidFill>
              <a:ea typeface="ＭＳ Ｐゴシック" panose="020B0600070205080204" pitchFamily="34" charset="-128"/>
            </a:endParaRPr>
          </a:p>
          <a:p>
            <a:endParaRPr lang="en-US" sz="2800" smtClean="0">
              <a:solidFill>
                <a:schemeClr val="bg1"/>
              </a:solidFill>
              <a:ea typeface="ＭＳ Ｐゴシック" panose="020B0600070205080204" pitchFamily="34" charset="-128"/>
            </a:endParaRPr>
          </a:p>
        </p:txBody>
      </p:sp>
      <p:pic>
        <p:nvPicPr>
          <p:cNvPr id="15363" name="Picture 5" descr="https://encrypted-tbn0.gstatic.com/images?q=tbn:ANd9GcSmwk7Wmi7OPdz8dzNN8JNFWpgqdWuycPOwxQXZGKpv2NufltYc_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5288" y="4191000"/>
            <a:ext cx="417671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1815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152400"/>
            <a:ext cx="8229600" cy="381000"/>
          </a:xfrm>
        </p:spPr>
        <p:txBody>
          <a:bodyPr>
            <a:normAutofit fontScale="90000"/>
          </a:bodyPr>
          <a:lstStyle/>
          <a:p>
            <a:r>
              <a:rPr lang="en-US" sz="2800" b="1" smtClean="0">
                <a:solidFill>
                  <a:schemeClr val="bg1"/>
                </a:solidFill>
                <a:ea typeface="ＭＳ Ｐゴシック" panose="020B0600070205080204" pitchFamily="34" charset="-128"/>
              </a:rPr>
              <a:t/>
            </a:r>
            <a:br>
              <a:rPr lang="en-US" sz="2800" b="1" smtClean="0">
                <a:solidFill>
                  <a:schemeClr val="bg1"/>
                </a:solidFill>
                <a:ea typeface="ＭＳ Ｐゴシック" panose="020B0600070205080204" pitchFamily="34" charset="-128"/>
              </a:rPr>
            </a:br>
            <a:r>
              <a:rPr lang="en-US" sz="2800" b="1" smtClean="0">
                <a:solidFill>
                  <a:schemeClr val="bg1"/>
                </a:solidFill>
                <a:ea typeface="ＭＳ Ｐゴシック" panose="020B0600070205080204" pitchFamily="34" charset="-128"/>
              </a:rPr>
              <a:t/>
            </a:r>
            <a:br>
              <a:rPr lang="en-US" sz="2800" b="1" smtClean="0">
                <a:solidFill>
                  <a:schemeClr val="bg1"/>
                </a:solidFill>
                <a:ea typeface="ＭＳ Ｐゴシック" panose="020B0600070205080204" pitchFamily="34" charset="-128"/>
              </a:rPr>
            </a:br>
            <a:r>
              <a:rPr lang="en-US" sz="2800" b="1" smtClean="0">
                <a:solidFill>
                  <a:schemeClr val="bg1"/>
                </a:solidFill>
                <a:ea typeface="ＭＳ Ｐゴシック" panose="020B0600070205080204" pitchFamily="34" charset="-128"/>
              </a:rPr>
              <a:t/>
            </a:r>
            <a:br>
              <a:rPr lang="en-US" sz="2800" b="1" smtClean="0">
                <a:solidFill>
                  <a:schemeClr val="bg1"/>
                </a:solidFill>
                <a:ea typeface="ＭＳ Ｐゴシック" panose="020B0600070205080204" pitchFamily="34" charset="-128"/>
              </a:rPr>
            </a:br>
            <a:r>
              <a:rPr lang="en-US" sz="2800" b="1" smtClean="0">
                <a:solidFill>
                  <a:schemeClr val="bg1"/>
                </a:solidFill>
                <a:ea typeface="ＭＳ Ｐゴシック" panose="020B0600070205080204" pitchFamily="34" charset="-128"/>
              </a:rPr>
              <a:t>I. Introduction</a:t>
            </a:r>
            <a:r>
              <a:rPr lang="en-US" sz="2800" smtClean="0">
                <a:solidFill>
                  <a:schemeClr val="bg1"/>
                </a:solidFill>
                <a:ea typeface="ＭＳ Ｐゴシック" panose="020B0600070205080204" pitchFamily="34" charset="-128"/>
              </a:rPr>
              <a:t/>
            </a:r>
            <a:br>
              <a:rPr lang="en-US" sz="2800" smtClean="0">
                <a:solidFill>
                  <a:schemeClr val="bg1"/>
                </a:solidFill>
                <a:ea typeface="ＭＳ Ｐゴシック" panose="020B0600070205080204" pitchFamily="34" charset="-128"/>
              </a:rPr>
            </a:br>
            <a:r>
              <a:rPr lang="en-US" b="1" smtClean="0">
                <a:solidFill>
                  <a:schemeClr val="bg1"/>
                </a:solidFill>
                <a:ea typeface="ＭＳ Ｐゴシック" panose="020B0600070205080204" pitchFamily="34" charset="-128"/>
              </a:rPr>
              <a:t/>
            </a:r>
            <a:br>
              <a:rPr lang="en-US" b="1" smtClean="0">
                <a:solidFill>
                  <a:schemeClr val="bg1"/>
                </a:solidFill>
                <a:ea typeface="ＭＳ Ｐゴシック" panose="020B0600070205080204" pitchFamily="34" charset="-128"/>
              </a:rPr>
            </a:br>
            <a:endParaRPr lang="en-US" smtClean="0">
              <a:solidFill>
                <a:schemeClr val="bg1"/>
              </a:solidFill>
              <a:ea typeface="ＭＳ Ｐゴシック" panose="020B0600070205080204" pitchFamily="34" charset="-128"/>
            </a:endParaRPr>
          </a:p>
        </p:txBody>
      </p:sp>
      <p:sp>
        <p:nvSpPr>
          <p:cNvPr id="3" name="Content Placeholder 2"/>
          <p:cNvSpPr>
            <a:spLocks noGrp="1"/>
          </p:cNvSpPr>
          <p:nvPr>
            <p:ph idx="1"/>
          </p:nvPr>
        </p:nvSpPr>
        <p:spPr>
          <a:xfrm>
            <a:off x="457200" y="762000"/>
            <a:ext cx="8229600" cy="4495800"/>
          </a:xfrm>
        </p:spPr>
        <p:txBody>
          <a:bodyPr/>
          <a:lstStyle/>
          <a:p>
            <a:pPr marL="0" indent="0" algn="just">
              <a:spcBef>
                <a:spcPts val="0"/>
              </a:spcBef>
              <a:buFont typeface="Arial" charset="0"/>
              <a:buNone/>
              <a:defRPr/>
            </a:pPr>
            <a:r>
              <a:rPr lang="en-US" sz="2800" dirty="0" smtClean="0">
                <a:solidFill>
                  <a:schemeClr val="bg1"/>
                </a:solidFill>
                <a:ea typeface="+mn-ea"/>
              </a:rPr>
              <a:t>Policy instruments adopted by AU Summit, Addis Ababa, January 2015</a:t>
            </a:r>
          </a:p>
          <a:p>
            <a:pPr algn="just">
              <a:spcBef>
                <a:spcPts val="0"/>
              </a:spcBef>
              <a:buFont typeface="Arial" charset="0"/>
              <a:buChar char="•"/>
              <a:defRPr/>
            </a:pPr>
            <a:r>
              <a:rPr lang="en-US" sz="2800" dirty="0" smtClean="0">
                <a:solidFill>
                  <a:schemeClr val="bg1"/>
                </a:solidFill>
                <a:ea typeface="+mn-ea"/>
              </a:rPr>
              <a:t>Declaration </a:t>
            </a:r>
            <a:r>
              <a:rPr lang="en-US" sz="2800" dirty="0">
                <a:solidFill>
                  <a:schemeClr val="bg1"/>
                </a:solidFill>
                <a:ea typeface="+mn-ea"/>
              </a:rPr>
              <a:t>and Plan of Action on Employment, Poverty Eradication and Inclusive Development, with its Follow-Up </a:t>
            </a:r>
            <a:r>
              <a:rPr lang="en-US" sz="2800" dirty="0" smtClean="0">
                <a:solidFill>
                  <a:schemeClr val="bg1"/>
                </a:solidFill>
                <a:ea typeface="+mn-ea"/>
              </a:rPr>
              <a:t>Mechanism</a:t>
            </a:r>
          </a:p>
          <a:p>
            <a:pPr algn="just">
              <a:spcBef>
                <a:spcPts val="0"/>
              </a:spcBef>
              <a:buFont typeface="Arial" charset="0"/>
              <a:buChar char="•"/>
              <a:defRPr/>
            </a:pPr>
            <a:r>
              <a:rPr lang="en-US" sz="2800" dirty="0">
                <a:solidFill>
                  <a:schemeClr val="bg1"/>
                </a:solidFill>
                <a:ea typeface="+mn-ea"/>
              </a:rPr>
              <a:t>AU-ILO-IOM-ECA Joint Programme on Labour Migration Governance for Development and Integration </a:t>
            </a:r>
            <a:endParaRPr lang="en-US" sz="2800" dirty="0" smtClean="0">
              <a:solidFill>
                <a:schemeClr val="bg1"/>
              </a:solidFill>
              <a:ea typeface="+mn-ea"/>
            </a:endParaRPr>
          </a:p>
          <a:p>
            <a:pPr algn="just">
              <a:spcBef>
                <a:spcPts val="0"/>
              </a:spcBef>
              <a:buFont typeface="Arial" charset="0"/>
              <a:buChar char="•"/>
              <a:defRPr/>
            </a:pPr>
            <a:r>
              <a:rPr lang="en-US" sz="2800" dirty="0" smtClean="0">
                <a:solidFill>
                  <a:schemeClr val="bg1"/>
                </a:solidFill>
                <a:ea typeface="+mn-ea"/>
              </a:rPr>
              <a:t>Public-Private </a:t>
            </a:r>
            <a:r>
              <a:rPr lang="en-US" sz="2800" dirty="0">
                <a:solidFill>
                  <a:schemeClr val="bg1"/>
                </a:solidFill>
                <a:ea typeface="+mn-ea"/>
              </a:rPr>
              <a:t>Partnerships Framework on Employment and Poverty Eradication</a:t>
            </a:r>
          </a:p>
        </p:txBody>
      </p:sp>
    </p:spTree>
    <p:extLst>
      <p:ext uri="{BB962C8B-B14F-4D97-AF65-F5344CB8AC3E}">
        <p14:creationId xmlns:p14="http://schemas.microsoft.com/office/powerpoint/2010/main" val="422303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6200"/>
            <a:ext cx="8229600" cy="334963"/>
          </a:xfrm>
        </p:spPr>
        <p:txBody>
          <a:bodyPr>
            <a:normAutofit fontScale="90000"/>
          </a:bodyPr>
          <a:lstStyle/>
          <a:p>
            <a:r>
              <a:rPr lang="en-US" sz="2400" b="1" smtClean="0">
                <a:solidFill>
                  <a:schemeClr val="bg1"/>
                </a:solidFill>
                <a:ea typeface="ＭＳ Ｐゴシック" panose="020B0600070205080204" pitchFamily="34" charset="-128"/>
              </a:rPr>
              <a:t>II. Key characteristics of the Five Year Priority Programme</a:t>
            </a:r>
            <a:endParaRPr lang="en-US" sz="2400" smtClean="0">
              <a:solidFill>
                <a:schemeClr val="bg1"/>
              </a:solidFill>
              <a:ea typeface="ＭＳ Ｐゴシック" panose="020B0600070205080204" pitchFamily="34" charset="-128"/>
            </a:endParaRPr>
          </a:p>
        </p:txBody>
      </p:sp>
      <p:sp>
        <p:nvSpPr>
          <p:cNvPr id="5123" name="Content Placeholder 2"/>
          <p:cNvSpPr>
            <a:spLocks noGrp="1"/>
          </p:cNvSpPr>
          <p:nvPr>
            <p:ph idx="1"/>
          </p:nvPr>
        </p:nvSpPr>
        <p:spPr>
          <a:xfrm>
            <a:off x="457200" y="457200"/>
            <a:ext cx="8229600" cy="4572000"/>
          </a:xfrm>
        </p:spPr>
        <p:txBody>
          <a:bodyPr>
            <a:normAutofit lnSpcReduction="10000"/>
          </a:bodyPr>
          <a:lstStyle/>
          <a:p>
            <a:pPr marL="0" indent="0" algn="just">
              <a:buFont typeface="Arial" charset="0"/>
              <a:buNone/>
              <a:defRPr/>
            </a:pPr>
            <a:r>
              <a:rPr lang="en-US" sz="2400" dirty="0" smtClean="0">
                <a:solidFill>
                  <a:schemeClr val="bg1"/>
                </a:solidFill>
                <a:ea typeface="+mn-ea"/>
              </a:rPr>
              <a:t>Six </a:t>
            </a:r>
            <a:r>
              <a:rPr lang="en-US" sz="2400" dirty="0">
                <a:solidFill>
                  <a:schemeClr val="bg1"/>
                </a:solidFill>
                <a:ea typeface="+mn-ea"/>
              </a:rPr>
              <a:t>Key Priority Areas </a:t>
            </a:r>
            <a:r>
              <a:rPr lang="en-US" sz="2400" dirty="0" smtClean="0">
                <a:solidFill>
                  <a:schemeClr val="bg1"/>
                </a:solidFill>
                <a:ea typeface="+mn-ea"/>
              </a:rPr>
              <a:t>of the Declaration and Plan of Action on Employment, Poverty Eradication and Inclusive Development endorsed </a:t>
            </a:r>
            <a:r>
              <a:rPr lang="en-US" sz="2400" dirty="0">
                <a:solidFill>
                  <a:schemeClr val="bg1"/>
                </a:solidFill>
                <a:ea typeface="+mn-ea"/>
              </a:rPr>
              <a:t>by the Assembly</a:t>
            </a:r>
            <a:r>
              <a:rPr lang="en-US" sz="2400" dirty="0" smtClean="0">
                <a:solidFill>
                  <a:schemeClr val="bg1"/>
                </a:solidFill>
                <a:ea typeface="+mn-ea"/>
              </a:rPr>
              <a:t>:</a:t>
            </a:r>
          </a:p>
          <a:p>
            <a:pPr marL="0" indent="0" algn="just">
              <a:buFont typeface="Arial" charset="0"/>
              <a:buNone/>
              <a:defRPr/>
            </a:pPr>
            <a:endParaRPr lang="en-US" sz="2400" dirty="0">
              <a:solidFill>
                <a:schemeClr val="bg1"/>
              </a:solidFill>
              <a:ea typeface="+mn-ea"/>
            </a:endParaRPr>
          </a:p>
          <a:p>
            <a:pPr marL="514350" indent="-514350" algn="just">
              <a:buFont typeface="+mj-lt"/>
              <a:buAutoNum type="arabicPeriod"/>
              <a:defRPr/>
            </a:pPr>
            <a:r>
              <a:rPr lang="en-US" sz="2400" dirty="0" smtClean="0">
                <a:solidFill>
                  <a:schemeClr val="bg1"/>
                </a:solidFill>
                <a:ea typeface="+mn-ea"/>
              </a:rPr>
              <a:t>Political </a:t>
            </a:r>
            <a:r>
              <a:rPr lang="en-US" sz="2400" dirty="0">
                <a:solidFill>
                  <a:schemeClr val="bg1"/>
                </a:solidFill>
                <a:ea typeface="+mn-ea"/>
              </a:rPr>
              <a:t>Leadership, Accountability and Good Governance;</a:t>
            </a:r>
          </a:p>
          <a:p>
            <a:pPr marL="514350" indent="-514350" algn="just">
              <a:buFont typeface="+mj-lt"/>
              <a:buAutoNum type="arabicPeriod"/>
              <a:defRPr/>
            </a:pPr>
            <a:r>
              <a:rPr lang="fr-FR" sz="2400" dirty="0" err="1">
                <a:solidFill>
                  <a:schemeClr val="bg1"/>
                </a:solidFill>
                <a:ea typeface="+mn-ea"/>
              </a:rPr>
              <a:t>Youth</a:t>
            </a:r>
            <a:r>
              <a:rPr lang="fr-FR" sz="2400" dirty="0">
                <a:solidFill>
                  <a:schemeClr val="bg1"/>
                </a:solidFill>
                <a:ea typeface="+mn-ea"/>
              </a:rPr>
              <a:t> and </a:t>
            </a:r>
            <a:r>
              <a:rPr lang="fr-FR" sz="2400" dirty="0" err="1">
                <a:solidFill>
                  <a:schemeClr val="bg1"/>
                </a:solidFill>
                <a:ea typeface="+mn-ea"/>
              </a:rPr>
              <a:t>Women</a:t>
            </a:r>
            <a:r>
              <a:rPr lang="fr-FR" sz="2400" dirty="0">
                <a:solidFill>
                  <a:schemeClr val="bg1"/>
                </a:solidFill>
                <a:ea typeface="+mn-ea"/>
              </a:rPr>
              <a:t> </a:t>
            </a:r>
            <a:r>
              <a:rPr lang="fr-FR" sz="2400" dirty="0" err="1">
                <a:solidFill>
                  <a:schemeClr val="bg1"/>
                </a:solidFill>
                <a:ea typeface="+mn-ea"/>
              </a:rPr>
              <a:t>Employment</a:t>
            </a:r>
            <a:r>
              <a:rPr lang="fr-FR" sz="2400" dirty="0">
                <a:solidFill>
                  <a:schemeClr val="bg1"/>
                </a:solidFill>
                <a:ea typeface="+mn-ea"/>
              </a:rPr>
              <a:t>;</a:t>
            </a:r>
            <a:endParaRPr lang="en-US" sz="2400" dirty="0">
              <a:solidFill>
                <a:schemeClr val="bg1"/>
              </a:solidFill>
              <a:ea typeface="+mn-ea"/>
            </a:endParaRPr>
          </a:p>
          <a:p>
            <a:pPr marL="514350" indent="-514350" algn="just">
              <a:buFont typeface="+mj-lt"/>
              <a:buAutoNum type="arabicPeriod"/>
              <a:defRPr/>
            </a:pPr>
            <a:r>
              <a:rPr lang="en-US" sz="2400" dirty="0">
                <a:solidFill>
                  <a:schemeClr val="bg1"/>
                </a:solidFill>
                <a:ea typeface="+mn-ea"/>
              </a:rPr>
              <a:t>Social Protection and Productivity for Sustainable and Inclusive Growth;</a:t>
            </a:r>
          </a:p>
          <a:p>
            <a:pPr marL="514350" indent="-514350" algn="just">
              <a:buFont typeface="+mj-lt"/>
              <a:buAutoNum type="arabicPeriod"/>
              <a:defRPr/>
            </a:pPr>
            <a:r>
              <a:rPr lang="en-US" sz="2400" dirty="0">
                <a:solidFill>
                  <a:schemeClr val="bg1"/>
                </a:solidFill>
                <a:ea typeface="+mn-ea"/>
              </a:rPr>
              <a:t>Well-functioning and Inclusive </a:t>
            </a:r>
            <a:r>
              <a:rPr lang="en-US" sz="2400" dirty="0" err="1">
                <a:solidFill>
                  <a:schemeClr val="bg1"/>
                </a:solidFill>
                <a:ea typeface="+mn-ea"/>
              </a:rPr>
              <a:t>Labour</a:t>
            </a:r>
            <a:r>
              <a:rPr lang="en-US" sz="2400" dirty="0">
                <a:solidFill>
                  <a:schemeClr val="bg1"/>
                </a:solidFill>
                <a:ea typeface="+mn-ea"/>
              </a:rPr>
              <a:t> Market Institutions;</a:t>
            </a:r>
          </a:p>
          <a:p>
            <a:pPr marL="514350" indent="-514350" algn="just">
              <a:buFont typeface="+mj-lt"/>
              <a:buAutoNum type="arabicPeriod"/>
              <a:defRPr/>
            </a:pPr>
            <a:r>
              <a:rPr lang="en-US" sz="2400" dirty="0" err="1">
                <a:solidFill>
                  <a:schemeClr val="bg1"/>
                </a:solidFill>
                <a:ea typeface="+mn-ea"/>
              </a:rPr>
              <a:t>Labour</a:t>
            </a:r>
            <a:r>
              <a:rPr lang="en-US" sz="2400" dirty="0">
                <a:solidFill>
                  <a:schemeClr val="bg1"/>
                </a:solidFill>
                <a:ea typeface="+mn-ea"/>
              </a:rPr>
              <a:t> Migration and Regional Economic Integration;</a:t>
            </a:r>
          </a:p>
          <a:p>
            <a:pPr marL="514350" indent="-514350" algn="just">
              <a:buFont typeface="+mj-lt"/>
              <a:buAutoNum type="arabicPeriod"/>
              <a:defRPr/>
            </a:pPr>
            <a:r>
              <a:rPr lang="fr-FR" sz="2400" dirty="0" err="1">
                <a:solidFill>
                  <a:schemeClr val="bg1"/>
                </a:solidFill>
                <a:ea typeface="+mn-ea"/>
              </a:rPr>
              <a:t>Partnerships</a:t>
            </a:r>
            <a:r>
              <a:rPr lang="fr-FR" sz="2400" dirty="0">
                <a:solidFill>
                  <a:schemeClr val="bg1"/>
                </a:solidFill>
                <a:ea typeface="+mn-ea"/>
              </a:rPr>
              <a:t>  and Resource </a:t>
            </a:r>
            <a:r>
              <a:rPr lang="fr-FR" sz="2400" dirty="0" err="1">
                <a:solidFill>
                  <a:schemeClr val="bg1"/>
                </a:solidFill>
                <a:ea typeface="+mn-ea"/>
              </a:rPr>
              <a:t>Mobilization</a:t>
            </a:r>
            <a:r>
              <a:rPr lang="fr-FR" sz="2800" dirty="0">
                <a:solidFill>
                  <a:schemeClr val="bg1"/>
                </a:solidFill>
                <a:ea typeface="+mn-ea"/>
              </a:rPr>
              <a:t>.</a:t>
            </a:r>
            <a:endParaRPr lang="en-US" sz="2800" dirty="0">
              <a:solidFill>
                <a:schemeClr val="bg1"/>
              </a:solidFill>
              <a:ea typeface="+mn-ea"/>
            </a:endParaRPr>
          </a:p>
          <a:p>
            <a:pPr>
              <a:buFont typeface="Arial" charset="0"/>
              <a:buChar char="•"/>
              <a:defRPr/>
            </a:pPr>
            <a:endParaRPr lang="en-US" sz="2800" dirty="0" smtClean="0">
              <a:solidFill>
                <a:schemeClr val="bg1"/>
              </a:solidFill>
              <a:ea typeface="+mn-ea"/>
            </a:endParaRPr>
          </a:p>
        </p:txBody>
      </p:sp>
      <p:pic>
        <p:nvPicPr>
          <p:cNvPr id="18435" name="Picture 5" descr="https://encrypted-tbn3.gstatic.com/images?q=tbn:ANd9GcRYzwc_9I9fJeC4gzPnkjn37Tc17t9aCTNpEqCN5NvGf1wW8C0FA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5029200"/>
            <a:ext cx="3276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3136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76200"/>
            <a:ext cx="8229600" cy="457200"/>
          </a:xfrm>
        </p:spPr>
        <p:txBody>
          <a:bodyPr>
            <a:normAutofit fontScale="90000"/>
          </a:bodyPr>
          <a:lstStyle/>
          <a:p>
            <a:r>
              <a:rPr lang="en-US" sz="2800" b="1" smtClean="0">
                <a:solidFill>
                  <a:schemeClr val="bg1"/>
                </a:solidFill>
                <a:ea typeface="ＭＳ Ｐゴシック" panose="020B0600070205080204" pitchFamily="34" charset="-128"/>
              </a:rPr>
              <a:t>III. The First 5YPP, Agenda 2063 and Agenda 2030</a:t>
            </a:r>
            <a:endParaRPr lang="en-US" sz="2800" smtClean="0">
              <a:solidFill>
                <a:schemeClr val="bg1"/>
              </a:solidFill>
              <a:ea typeface="ＭＳ Ｐゴシック" panose="020B0600070205080204" pitchFamily="34" charset="-128"/>
            </a:endParaRPr>
          </a:p>
        </p:txBody>
      </p:sp>
      <p:sp>
        <p:nvSpPr>
          <p:cNvPr id="6147" name="Content Placeholder 2"/>
          <p:cNvSpPr>
            <a:spLocks noGrp="1"/>
          </p:cNvSpPr>
          <p:nvPr>
            <p:ph idx="1"/>
          </p:nvPr>
        </p:nvSpPr>
        <p:spPr>
          <a:xfrm>
            <a:off x="457200" y="568325"/>
            <a:ext cx="8229600" cy="5984875"/>
          </a:xfrm>
        </p:spPr>
        <p:txBody>
          <a:bodyPr>
            <a:normAutofit lnSpcReduction="10000"/>
          </a:bodyPr>
          <a:lstStyle/>
          <a:p>
            <a:pPr marL="0" indent="0" algn="just">
              <a:buFont typeface="Arial" charset="0"/>
              <a:buNone/>
              <a:defRPr/>
            </a:pPr>
            <a:r>
              <a:rPr lang="en-GB" sz="2000" i="1" dirty="0" smtClean="0">
                <a:solidFill>
                  <a:schemeClr val="bg1"/>
                </a:solidFill>
                <a:ea typeface="+mn-ea"/>
              </a:rPr>
              <a:t>2023 </a:t>
            </a:r>
            <a:r>
              <a:rPr lang="en-GB" sz="2000" i="1" dirty="0">
                <a:solidFill>
                  <a:schemeClr val="bg1"/>
                </a:solidFill>
                <a:ea typeface="+mn-ea"/>
              </a:rPr>
              <a:t>targets on employment, poverty eradication, social protection and social </a:t>
            </a:r>
            <a:r>
              <a:rPr lang="en-GB" sz="2000" i="1" dirty="0" smtClean="0">
                <a:solidFill>
                  <a:schemeClr val="bg1"/>
                </a:solidFill>
                <a:ea typeface="+mn-ea"/>
              </a:rPr>
              <a:t>security of the </a:t>
            </a:r>
            <a:r>
              <a:rPr lang="en-GB" sz="2000" b="1" i="1" dirty="0" smtClean="0">
                <a:solidFill>
                  <a:schemeClr val="bg1"/>
                </a:solidFill>
                <a:ea typeface="+mn-ea"/>
              </a:rPr>
              <a:t>First Ten Year Implementation Plan of the Agenda 2063</a:t>
            </a:r>
          </a:p>
          <a:p>
            <a:pPr marL="0" indent="0" algn="just">
              <a:buFont typeface="Arial" charset="0"/>
              <a:buNone/>
              <a:defRPr/>
            </a:pPr>
            <a:endParaRPr lang="en-US" sz="2000" b="1" dirty="0" smtClean="0">
              <a:solidFill>
                <a:schemeClr val="bg1"/>
              </a:solidFill>
              <a:ea typeface="+mn-ea"/>
            </a:endParaRPr>
          </a:p>
          <a:p>
            <a:pPr marL="0" indent="0" algn="just">
              <a:buFont typeface="Arial" charset="0"/>
              <a:buNone/>
              <a:defRPr/>
            </a:pPr>
            <a:r>
              <a:rPr lang="en-US" sz="2000" b="1" dirty="0" smtClean="0">
                <a:solidFill>
                  <a:schemeClr val="bg1"/>
                </a:solidFill>
                <a:ea typeface="+mn-ea"/>
              </a:rPr>
              <a:t>Under </a:t>
            </a:r>
            <a:r>
              <a:rPr lang="en-US" sz="2000" b="1" dirty="0">
                <a:solidFill>
                  <a:schemeClr val="bg1"/>
                </a:solidFill>
                <a:ea typeface="+mn-ea"/>
              </a:rPr>
              <a:t>the Priority Area Incomes, Jobs and decent work </a:t>
            </a:r>
          </a:p>
          <a:p>
            <a:pPr algn="just">
              <a:buFont typeface="Arial" charset="0"/>
              <a:buChar char="•"/>
              <a:defRPr/>
            </a:pPr>
            <a:r>
              <a:rPr lang="en-US" sz="2000" b="1" dirty="0" smtClean="0">
                <a:solidFill>
                  <a:schemeClr val="bg1"/>
                </a:solidFill>
                <a:ea typeface="+mn-ea"/>
              </a:rPr>
              <a:t>1</a:t>
            </a:r>
            <a:r>
              <a:rPr lang="en-US" sz="2000" b="1" dirty="0">
                <a:solidFill>
                  <a:schemeClr val="bg1"/>
                </a:solidFill>
                <a:ea typeface="+mn-ea"/>
              </a:rPr>
              <a:t>.</a:t>
            </a:r>
            <a:r>
              <a:rPr lang="en-US" sz="2000" dirty="0">
                <a:solidFill>
                  <a:schemeClr val="bg1"/>
                </a:solidFill>
                <a:ea typeface="+mn-ea"/>
              </a:rPr>
              <a:t> Increase 2013 per capita income by at least 30% </a:t>
            </a:r>
          </a:p>
          <a:p>
            <a:pPr algn="just">
              <a:buFont typeface="Arial" charset="0"/>
              <a:buChar char="•"/>
              <a:defRPr/>
            </a:pPr>
            <a:r>
              <a:rPr lang="en-US" sz="2000" b="1" i="1" dirty="0">
                <a:solidFill>
                  <a:schemeClr val="bg1"/>
                </a:solidFill>
                <a:ea typeface="+mn-ea"/>
              </a:rPr>
              <a:t>2. </a:t>
            </a:r>
            <a:r>
              <a:rPr lang="en-US" sz="2000" dirty="0">
                <a:solidFill>
                  <a:schemeClr val="bg1"/>
                </a:solidFill>
                <a:ea typeface="+mn-ea"/>
              </a:rPr>
              <a:t>Reduce 2013 unemployment rate by at least 25% </a:t>
            </a:r>
          </a:p>
          <a:p>
            <a:pPr algn="just">
              <a:buFont typeface="Arial" charset="0"/>
              <a:buChar char="•"/>
              <a:defRPr/>
            </a:pPr>
            <a:r>
              <a:rPr lang="en-US" sz="2000" b="1" i="1" dirty="0">
                <a:solidFill>
                  <a:schemeClr val="bg1"/>
                </a:solidFill>
                <a:ea typeface="+mn-ea"/>
              </a:rPr>
              <a:t>3. </a:t>
            </a:r>
            <a:r>
              <a:rPr lang="en-US" sz="2000" dirty="0">
                <a:solidFill>
                  <a:schemeClr val="bg1"/>
                </a:solidFill>
                <a:ea typeface="+mn-ea"/>
              </a:rPr>
              <a:t>Reduce Youth and Women unemployment rate by 2% per annum </a:t>
            </a:r>
          </a:p>
          <a:p>
            <a:pPr algn="just">
              <a:buFont typeface="Arial" charset="0"/>
              <a:buChar char="•"/>
              <a:defRPr/>
            </a:pPr>
            <a:r>
              <a:rPr lang="en-US" sz="2000" b="1" dirty="0">
                <a:solidFill>
                  <a:schemeClr val="bg1"/>
                </a:solidFill>
                <a:ea typeface="+mn-ea"/>
              </a:rPr>
              <a:t>4.</a:t>
            </a:r>
            <a:r>
              <a:rPr lang="en-US" sz="2000" dirty="0">
                <a:solidFill>
                  <a:schemeClr val="bg1"/>
                </a:solidFill>
                <a:ea typeface="+mn-ea"/>
              </a:rPr>
              <a:t> Reduce underemployment rate by 50% </a:t>
            </a:r>
          </a:p>
          <a:p>
            <a:pPr algn="just">
              <a:buFont typeface="Arial" charset="0"/>
              <a:buChar char="•"/>
              <a:defRPr/>
            </a:pPr>
            <a:r>
              <a:rPr lang="en-US" sz="2000" b="1" i="1" dirty="0">
                <a:solidFill>
                  <a:schemeClr val="bg1"/>
                </a:solidFill>
                <a:ea typeface="+mn-ea"/>
              </a:rPr>
              <a:t>5. </a:t>
            </a:r>
            <a:r>
              <a:rPr lang="en-US" sz="2000" dirty="0">
                <a:solidFill>
                  <a:schemeClr val="bg1"/>
                </a:solidFill>
                <a:ea typeface="+mn-ea"/>
              </a:rPr>
              <a:t>Reduce 2013 vulnerable unemployment rate by at least 25% </a:t>
            </a:r>
          </a:p>
          <a:p>
            <a:pPr marL="0" indent="0" algn="just">
              <a:buFont typeface="Arial" charset="0"/>
              <a:buNone/>
              <a:defRPr/>
            </a:pPr>
            <a:endParaRPr lang="en-GB" sz="2000" dirty="0" smtClean="0">
              <a:solidFill>
                <a:schemeClr val="bg1"/>
              </a:solidFill>
              <a:ea typeface="+mn-ea"/>
            </a:endParaRPr>
          </a:p>
          <a:p>
            <a:pPr marL="0" indent="0" algn="just">
              <a:buFont typeface="Arial" charset="0"/>
              <a:buNone/>
              <a:defRPr/>
            </a:pPr>
            <a:r>
              <a:rPr lang="en-US" sz="2000" b="1" dirty="0">
                <a:solidFill>
                  <a:schemeClr val="bg1"/>
                </a:solidFill>
                <a:ea typeface="+mn-ea"/>
              </a:rPr>
              <a:t>Under the Priority Area Social security and protection including Persons with Disabilities </a:t>
            </a:r>
          </a:p>
          <a:p>
            <a:pPr algn="just">
              <a:buFont typeface="Arial" charset="0"/>
              <a:buChar char="•"/>
              <a:defRPr/>
            </a:pPr>
            <a:r>
              <a:rPr lang="en-US" sz="2000" b="1" dirty="0">
                <a:solidFill>
                  <a:schemeClr val="bg1"/>
                </a:solidFill>
                <a:ea typeface="+mn-ea"/>
              </a:rPr>
              <a:t>1.</a:t>
            </a:r>
            <a:r>
              <a:rPr lang="en-US" sz="2000" dirty="0">
                <a:solidFill>
                  <a:schemeClr val="bg1"/>
                </a:solidFill>
                <a:ea typeface="+mn-ea"/>
              </a:rPr>
              <a:t> At least 30% of vulnerable populations including persons with disabilities, older persons and children provided with social protection. </a:t>
            </a:r>
          </a:p>
          <a:p>
            <a:pPr algn="just">
              <a:buFont typeface="Arial" charset="0"/>
              <a:buChar char="•"/>
              <a:defRPr/>
            </a:pPr>
            <a:r>
              <a:rPr lang="en-US" sz="2000" b="1" i="1" dirty="0">
                <a:solidFill>
                  <a:schemeClr val="bg1"/>
                </a:solidFill>
                <a:ea typeface="+mn-ea"/>
              </a:rPr>
              <a:t>2. </a:t>
            </a:r>
            <a:r>
              <a:rPr lang="en-US" sz="2000" dirty="0">
                <a:solidFill>
                  <a:schemeClr val="bg1"/>
                </a:solidFill>
                <a:ea typeface="+mn-ea"/>
              </a:rPr>
              <a:t>All persons working in the formal sector are provided with social security. </a:t>
            </a:r>
          </a:p>
          <a:p>
            <a:pPr algn="just">
              <a:buFont typeface="Arial" charset="0"/>
              <a:buChar char="•"/>
              <a:defRPr/>
            </a:pPr>
            <a:r>
              <a:rPr lang="en-US" sz="2000" b="1" i="1" dirty="0">
                <a:solidFill>
                  <a:schemeClr val="bg1"/>
                </a:solidFill>
                <a:ea typeface="+mn-ea"/>
              </a:rPr>
              <a:t>3. </a:t>
            </a:r>
            <a:r>
              <a:rPr lang="en-US" sz="2000" dirty="0">
                <a:solidFill>
                  <a:schemeClr val="bg1"/>
                </a:solidFill>
                <a:ea typeface="+mn-ea"/>
              </a:rPr>
              <a:t>At least 20% of the informal sector and rural labor have access to social security. </a:t>
            </a:r>
          </a:p>
          <a:p>
            <a:pPr marL="0" indent="0">
              <a:buFont typeface="Arial" charset="0"/>
              <a:buNone/>
              <a:defRPr/>
            </a:pPr>
            <a:endParaRPr lang="en-GB" sz="2000" dirty="0">
              <a:solidFill>
                <a:schemeClr val="bg1"/>
              </a:solidFill>
              <a:ea typeface="+mn-ea"/>
            </a:endParaRPr>
          </a:p>
          <a:p>
            <a:pPr marL="0" indent="0">
              <a:buFont typeface="Arial" charset="0"/>
              <a:buNone/>
              <a:defRPr/>
            </a:pPr>
            <a:endParaRPr lang="en-GB" sz="2000" dirty="0">
              <a:solidFill>
                <a:schemeClr val="bg1"/>
              </a:solidFill>
              <a:ea typeface="+mn-ea"/>
            </a:endParaRPr>
          </a:p>
          <a:p>
            <a:pPr>
              <a:buFont typeface="Arial" charset="0"/>
              <a:buChar char="•"/>
              <a:defRPr/>
            </a:pPr>
            <a:endParaRPr lang="en-US" sz="2000" dirty="0" smtClean="0">
              <a:solidFill>
                <a:schemeClr val="bg1"/>
              </a:solidFill>
              <a:ea typeface="+mn-ea"/>
            </a:endParaRPr>
          </a:p>
        </p:txBody>
      </p:sp>
    </p:spTree>
    <p:extLst>
      <p:ext uri="{BB962C8B-B14F-4D97-AF65-F5344CB8AC3E}">
        <p14:creationId xmlns:p14="http://schemas.microsoft.com/office/powerpoint/2010/main" val="3884379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76200"/>
            <a:ext cx="8229600" cy="457200"/>
          </a:xfrm>
        </p:spPr>
        <p:txBody>
          <a:bodyPr>
            <a:normAutofit fontScale="90000"/>
          </a:bodyPr>
          <a:lstStyle/>
          <a:p>
            <a:r>
              <a:rPr lang="en-US" sz="2800" b="1" smtClean="0">
                <a:solidFill>
                  <a:schemeClr val="bg1"/>
                </a:solidFill>
                <a:ea typeface="ＭＳ Ｐゴシック" panose="020B0600070205080204" pitchFamily="34" charset="-128"/>
              </a:rPr>
              <a:t>III. The First 5YPP, Agenda 2063 and Agenda 2030</a:t>
            </a:r>
            <a:endParaRPr lang="en-US" sz="2800" smtClean="0">
              <a:solidFill>
                <a:schemeClr val="bg1"/>
              </a:solidFill>
              <a:ea typeface="ＭＳ Ｐゴシック" panose="020B0600070205080204" pitchFamily="34" charset="-128"/>
            </a:endParaRPr>
          </a:p>
        </p:txBody>
      </p:sp>
      <p:sp>
        <p:nvSpPr>
          <p:cNvPr id="21506" name="Content Placeholder 1"/>
          <p:cNvSpPr>
            <a:spLocks noGrp="1"/>
          </p:cNvSpPr>
          <p:nvPr>
            <p:ph idx="1"/>
          </p:nvPr>
        </p:nvSpPr>
        <p:spPr>
          <a:xfrm>
            <a:off x="457200" y="838200"/>
            <a:ext cx="8229600" cy="5181600"/>
          </a:xfrm>
        </p:spPr>
        <p:txBody>
          <a:bodyPr/>
          <a:lstStyle/>
          <a:p>
            <a:pPr marL="0" indent="0">
              <a:buFont typeface="Arial" panose="020B0604020202020204" pitchFamily="34" charset="0"/>
              <a:buNone/>
            </a:pPr>
            <a:r>
              <a:rPr lang="en-US" b="1" dirty="0" smtClean="0">
                <a:solidFill>
                  <a:schemeClr val="bg1"/>
                </a:solidFill>
                <a:ea typeface="ＭＳ Ｐゴシック" panose="020B0600070205080204" pitchFamily="34" charset="-128"/>
              </a:rPr>
              <a:t>SDGs (Agenda 2030): </a:t>
            </a:r>
          </a:p>
          <a:p>
            <a:pPr marL="0" indent="0"/>
            <a:r>
              <a:rPr lang="en-US" dirty="0" smtClean="0">
                <a:solidFill>
                  <a:schemeClr val="bg1"/>
                </a:solidFill>
                <a:ea typeface="ＭＳ Ｐゴシック" panose="020B0600070205080204" pitchFamily="34" charset="-128"/>
              </a:rPr>
              <a:t>Achieve full and productive employment and decent work for all women and men, including for young people and persons with disabilities, and equal pay for work of equal value</a:t>
            </a:r>
            <a:r>
              <a:rPr lang="ja-JP" altLang="en-US" smtClean="0">
                <a:solidFill>
                  <a:schemeClr val="bg1"/>
                </a:solidFill>
                <a:ea typeface="ＭＳ Ｐゴシック" panose="020B0600070205080204" pitchFamily="34" charset="-128"/>
              </a:rPr>
              <a:t>”</a:t>
            </a:r>
            <a:r>
              <a:rPr lang="en-US" altLang="ja-JP" dirty="0" smtClean="0">
                <a:solidFill>
                  <a:schemeClr val="bg1"/>
                </a:solidFill>
                <a:ea typeface="ＭＳ Ｐゴシック" panose="020B0600070205080204" pitchFamily="34" charset="-128"/>
              </a:rPr>
              <a:t>, by 2030 (Target 8.5), </a:t>
            </a:r>
          </a:p>
          <a:p>
            <a:pPr marL="0" indent="0"/>
            <a:r>
              <a:rPr lang="en-US" dirty="0" smtClean="0">
                <a:solidFill>
                  <a:schemeClr val="bg1"/>
                </a:solidFill>
                <a:ea typeface="ＭＳ Ｐゴシック" panose="020B0600070205080204" pitchFamily="34" charset="-128"/>
              </a:rPr>
              <a:t>Substantially reduce the proportion of youth not in employment, education or training</a:t>
            </a:r>
            <a:r>
              <a:rPr lang="ja-JP" altLang="en-US" smtClean="0">
                <a:solidFill>
                  <a:schemeClr val="bg1"/>
                </a:solidFill>
                <a:ea typeface="ＭＳ Ｐゴシック" panose="020B0600070205080204" pitchFamily="34" charset="-128"/>
              </a:rPr>
              <a:t>”</a:t>
            </a:r>
            <a:r>
              <a:rPr lang="en-US" altLang="ja-JP" dirty="0" smtClean="0">
                <a:solidFill>
                  <a:schemeClr val="bg1"/>
                </a:solidFill>
                <a:ea typeface="ＭＳ Ｐゴシック" panose="020B0600070205080204" pitchFamily="34" charset="-128"/>
              </a:rPr>
              <a:t>, by 2010 (Target 8.6). </a:t>
            </a:r>
          </a:p>
          <a:p>
            <a:pPr marL="0" indent="0"/>
            <a:endParaRPr lang="en-US" dirty="0" smtClean="0">
              <a:solidFill>
                <a:schemeClr val="bg1"/>
              </a:solidFill>
              <a:ea typeface="ＭＳ Ｐゴシック" panose="020B0600070205080204" pitchFamily="34" charset="-128"/>
            </a:endParaRPr>
          </a:p>
        </p:txBody>
      </p:sp>
    </p:spTree>
    <p:extLst>
      <p:ext uri="{BB962C8B-B14F-4D97-AF65-F5344CB8AC3E}">
        <p14:creationId xmlns:p14="http://schemas.microsoft.com/office/powerpoint/2010/main" val="1691703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228600"/>
            <a:ext cx="8229600" cy="381000"/>
          </a:xfrm>
        </p:spPr>
        <p:txBody>
          <a:bodyPr>
            <a:normAutofit fontScale="90000"/>
          </a:bodyPr>
          <a:lstStyle/>
          <a:p>
            <a:r>
              <a:rPr lang="en-US" sz="2800" b="1" dirty="0" smtClean="0">
                <a:solidFill>
                  <a:schemeClr val="bg1"/>
                </a:solidFill>
                <a:ea typeface="ＭＳ Ｐゴシック" panose="020B0600070205080204" pitchFamily="34" charset="-128"/>
              </a:rPr>
              <a:t>Five Year Priority </a:t>
            </a:r>
            <a:r>
              <a:rPr lang="en-US" sz="2800" b="1" dirty="0" err="1" smtClean="0">
                <a:solidFill>
                  <a:schemeClr val="bg1"/>
                </a:solidFill>
                <a:ea typeface="ＭＳ Ｐゴシック" panose="020B0600070205080204" pitchFamily="34" charset="-128"/>
              </a:rPr>
              <a:t>Programme</a:t>
            </a:r>
            <a:r>
              <a:rPr lang="en-US" sz="2800" b="1" dirty="0" smtClean="0">
                <a:solidFill>
                  <a:schemeClr val="bg1"/>
                </a:solidFill>
                <a:ea typeface="ＭＳ Ｐゴシック" panose="020B0600070205080204" pitchFamily="34" charset="-128"/>
              </a:rPr>
              <a:t> Strategy</a:t>
            </a:r>
            <a:endParaRPr lang="en-US" sz="2800" dirty="0" smtClean="0">
              <a:solidFill>
                <a:schemeClr val="bg1"/>
              </a:solidFill>
              <a:ea typeface="ＭＳ Ｐゴシック" panose="020B0600070205080204" pitchFamily="34" charset="-128"/>
            </a:endParaRPr>
          </a:p>
        </p:txBody>
      </p:sp>
      <p:sp>
        <p:nvSpPr>
          <p:cNvPr id="23554" name="Content Placeholder 2"/>
          <p:cNvSpPr>
            <a:spLocks noGrp="1"/>
          </p:cNvSpPr>
          <p:nvPr>
            <p:ph idx="1"/>
          </p:nvPr>
        </p:nvSpPr>
        <p:spPr>
          <a:xfrm>
            <a:off x="457200" y="685800"/>
            <a:ext cx="8229600" cy="6019800"/>
          </a:xfrm>
        </p:spPr>
        <p:txBody>
          <a:bodyPr/>
          <a:lstStyle/>
          <a:p>
            <a:pPr marL="0" indent="0">
              <a:buFont typeface="Arial" panose="020B0604020202020204" pitchFamily="34" charset="0"/>
              <a:buNone/>
            </a:pPr>
            <a:r>
              <a:rPr lang="en-US" sz="2000" b="1" smtClean="0">
                <a:solidFill>
                  <a:schemeClr val="bg1"/>
                </a:solidFill>
                <a:ea typeface="ＭＳ Ｐゴシック" panose="020B0600070205080204" pitchFamily="34" charset="-128"/>
              </a:rPr>
              <a:t>Key priority area 1: Political leadership, accountability and good governance</a:t>
            </a:r>
            <a:r>
              <a:rPr lang="en-US" sz="2000" smtClean="0">
                <a:solidFill>
                  <a:schemeClr val="bg1"/>
                </a:solidFill>
                <a:ea typeface="ＭＳ Ｐゴシック" panose="020B0600070205080204" pitchFamily="34" charset="-128"/>
              </a:rPr>
              <a:t> </a:t>
            </a:r>
          </a:p>
          <a:p>
            <a:pPr marL="0" indent="0"/>
            <a:r>
              <a:rPr lang="en-US" sz="2000" smtClean="0">
                <a:solidFill>
                  <a:schemeClr val="bg1"/>
                </a:solidFill>
                <a:ea typeface="ＭＳ Ｐゴシック" panose="020B0600070205080204" pitchFamily="34" charset="-128"/>
              </a:rPr>
              <a:t>Improved accountability </a:t>
            </a:r>
          </a:p>
          <a:p>
            <a:pPr marL="0" indent="0"/>
            <a:r>
              <a:rPr lang="en-US" sz="2000" smtClean="0">
                <a:solidFill>
                  <a:schemeClr val="bg1"/>
                </a:solidFill>
                <a:ea typeface="ＭＳ Ｐゴシック" panose="020B0600070205080204" pitchFamily="34" charset="-128"/>
              </a:rPr>
              <a:t>Improved policy coherence </a:t>
            </a:r>
          </a:p>
          <a:p>
            <a:pPr marL="0" indent="0"/>
            <a:r>
              <a:rPr lang="en-US" sz="2000" smtClean="0">
                <a:solidFill>
                  <a:schemeClr val="bg1"/>
                </a:solidFill>
                <a:ea typeface="ＭＳ Ｐゴシック" panose="020B0600070205080204" pitchFamily="34" charset="-128"/>
              </a:rPr>
              <a:t>Measuring and reporting on the state of inclusive development.</a:t>
            </a:r>
          </a:p>
          <a:p>
            <a:pPr marL="0" indent="0"/>
            <a:r>
              <a:rPr lang="en-US" sz="2000" smtClean="0">
                <a:solidFill>
                  <a:schemeClr val="bg1"/>
                </a:solidFill>
                <a:ea typeface="ＭＳ Ｐゴシック" panose="020B0600070205080204" pitchFamily="34" charset="-128"/>
              </a:rPr>
              <a:t>Participation of Citizens and non-state actors enabled</a:t>
            </a:r>
          </a:p>
          <a:p>
            <a:pPr marL="0" indent="0">
              <a:buFont typeface="Arial" panose="020B0604020202020204" pitchFamily="34" charset="0"/>
              <a:buNone/>
            </a:pPr>
            <a:r>
              <a:rPr lang="en-US" sz="2000" b="1" smtClean="0">
                <a:solidFill>
                  <a:schemeClr val="bg1"/>
                </a:solidFill>
                <a:ea typeface="ＭＳ Ｐゴシック" panose="020B0600070205080204" pitchFamily="34" charset="-128"/>
              </a:rPr>
              <a:t>Key priority area 2: Youth and women employment</a:t>
            </a:r>
            <a:endParaRPr lang="en-US" sz="2000" smtClean="0">
              <a:solidFill>
                <a:schemeClr val="bg1"/>
              </a:solidFill>
              <a:ea typeface="ＭＳ Ｐゴシック" panose="020B0600070205080204" pitchFamily="34" charset="-128"/>
            </a:endParaRPr>
          </a:p>
          <a:p>
            <a:pPr marL="0" indent="0"/>
            <a:r>
              <a:rPr lang="en-US" sz="2000" smtClean="0">
                <a:solidFill>
                  <a:schemeClr val="bg1"/>
                </a:solidFill>
                <a:ea typeface="ＭＳ Ｐゴシック" panose="020B0600070205080204" pitchFamily="34" charset="-128"/>
              </a:rPr>
              <a:t>Youth and women employment mainstreamed and given appropriate prominence in relevant AU policies and programmes.    </a:t>
            </a:r>
          </a:p>
          <a:p>
            <a:pPr marL="0" indent="0"/>
            <a:r>
              <a:rPr lang="en-US" sz="2000" smtClean="0">
                <a:solidFill>
                  <a:schemeClr val="bg1"/>
                </a:solidFill>
                <a:ea typeface="ＭＳ Ｐゴシック" panose="020B0600070205080204" pitchFamily="34" charset="-128"/>
              </a:rPr>
              <a:t>Continental TVET and employment policies, strategies and programmes. </a:t>
            </a:r>
          </a:p>
          <a:p>
            <a:pPr marL="0" indent="0"/>
            <a:r>
              <a:rPr lang="en-US" sz="2000" smtClean="0">
                <a:solidFill>
                  <a:schemeClr val="bg1"/>
                </a:solidFill>
                <a:ea typeface="ＭＳ Ｐゴシック" panose="020B0600070205080204" pitchFamily="34" charset="-128"/>
              </a:rPr>
              <a:t>Inclusive participation of women and youth in post-conflict countries </a:t>
            </a:r>
          </a:p>
          <a:p>
            <a:pPr marL="0" indent="0">
              <a:buFont typeface="Arial" panose="020B0604020202020204" pitchFamily="34" charset="0"/>
              <a:buNone/>
            </a:pPr>
            <a:r>
              <a:rPr lang="en-US" sz="2000" b="1" smtClean="0">
                <a:solidFill>
                  <a:schemeClr val="bg1"/>
                </a:solidFill>
                <a:ea typeface="ＭＳ Ｐゴシック" panose="020B0600070205080204" pitchFamily="34" charset="-128"/>
              </a:rPr>
              <a:t>Special initiatives:</a:t>
            </a:r>
          </a:p>
          <a:p>
            <a:pPr marL="0" indent="0"/>
            <a:r>
              <a:rPr lang="en-US" sz="2000" smtClean="0">
                <a:solidFill>
                  <a:schemeClr val="bg1"/>
                </a:solidFill>
                <a:ea typeface="ＭＳ Ｐゴシック" panose="020B0600070205080204" pitchFamily="34" charset="-128"/>
              </a:rPr>
              <a:t>AUC/ILO/ECA Initiative on Youth Employment </a:t>
            </a:r>
          </a:p>
          <a:p>
            <a:pPr marL="0" indent="0"/>
            <a:r>
              <a:rPr lang="en-US" sz="2000" smtClean="0">
                <a:solidFill>
                  <a:schemeClr val="bg1"/>
                </a:solidFill>
                <a:ea typeface="ＭＳ Ｐゴシック" panose="020B0600070205080204" pitchFamily="34" charset="-128"/>
              </a:rPr>
              <a:t>Rural Employment Strategy</a:t>
            </a:r>
          </a:p>
          <a:p>
            <a:pPr marL="0" indent="0"/>
            <a:r>
              <a:rPr lang="en-US" sz="2000" smtClean="0">
                <a:solidFill>
                  <a:schemeClr val="bg1"/>
                </a:solidFill>
                <a:ea typeface="ＭＳ Ｐゴシック" panose="020B0600070205080204" pitchFamily="34" charset="-128"/>
              </a:rPr>
              <a:t>Digital Work Africa</a:t>
            </a:r>
          </a:p>
          <a:p>
            <a:pPr marL="0" indent="0"/>
            <a:r>
              <a:rPr lang="en-US" sz="2000" smtClean="0">
                <a:solidFill>
                  <a:schemeClr val="bg1"/>
                </a:solidFill>
                <a:ea typeface="ＭＳ Ｐゴシック" panose="020B0600070205080204" pitchFamily="34" charset="-128"/>
              </a:rPr>
              <a:t>Social Business Strategy</a:t>
            </a:r>
          </a:p>
          <a:p>
            <a:pPr marL="0" indent="0"/>
            <a:r>
              <a:rPr lang="en-US" sz="2000" smtClean="0">
                <a:solidFill>
                  <a:schemeClr val="bg1"/>
                </a:solidFill>
                <a:ea typeface="ＭＳ Ｐゴシック" panose="020B0600070205080204" pitchFamily="34" charset="-128"/>
              </a:rPr>
              <a:t>Natural resources beneficiation: Diamond Model</a:t>
            </a:r>
          </a:p>
        </p:txBody>
      </p:sp>
      <p:sp>
        <p:nvSpPr>
          <p:cNvPr id="23555" name="AutoShape 5" descr="data:image/jpeg;base64,/9j/4AAQSkZJRgABAQAAAQABAAD/2wCEAAkGBxMTEhMTExMWFhUXGB0aFRgYGBofHxogHRkaGh0eHSAaHSghGhslHRcZITEhJSkrLi4uFyAzODMtNygtLysBCgoKDg0OGxAQGy0lICUtLS8tLS8tLS0tLS0tLy0tLS0tLS0tLS0tLS0tLS0tLS0tLS0tLS0tLS0tLS0tLS0tLf/AABEIAKABOwMBIgACEQEDEQH/xAAcAAACAwEBAQEAAAAAAAAAAAAFBgMEBwIBAAj/xABKEAABAwIEAwUFBQYEAggHAAABAgMRACEEBRIxQVFhBhMicYEykaGx8BRCUsHRByNicoLhFTOS8bLSNENTg6KzwtMWJERUY5Oj/8QAGgEAAgMBAQAAAAAAAAAAAAAAAQIAAwQFBv/EAC4RAAICAgEDBAEDAwUBAAAAAAABAhEDIRIEMUETIlFhBTJxgZGxwSNCQ9HxFP/aAAwDAQACEQMRAD8AZWiJ2HHw9Dffzmo1GD+VrbfDbrXbQJInr6xvF+PPqKjLhJH15z5GayM6aR22YIjaNhUszASdXKPrjtUAV1tw6b/l8qlCoEC44XPnfkaUZkrKYTaxNcOC/uv9cKk2FuPOo5vTCLueERVDN8e3h2lLdMIUY6kkbAcTb3A1fXN/rhWeftNCz9lc+54k/wBRgzHkN/1oJW6DJtK0M2RZ6nEWDK9P4lAEf2o+f02rOcgzF3S20lSGyRKCuTJBEpgcxtTw2Tzum1vITY33mlyNQVkhb7hNxfUjyoTjuzqFlxWtwayCT4SJiPDqTCTFrRM1I7iZ/Fvfb9KqY3EKCikEgC42m/X3VFkd/AsoqtqxRzrJA07+6/8AmEbL7zSL2lG07JSZEdK7y3GOspjuSsE+yo6rHcEx4gY4yRaCIo4UFTCVpPiL4IUq8FKoB6xpoPmmaYtCpcxSCeA7psn/AMs/GjHJN3TElix+UFmu0LSU6VNPJCgdZhKoVMyII1JPGwPGqeWZ0wl1ClKIAWSZSdoXyH8QoBjc5eKR++SqfwISgi/GEpNXMtQpelJcUCo7wk8+Yo3LyRRiuw9I7RYUn/OSBbcKHzFZpnyA5i33EEKSpZKSCIIsLe6jWHy/EyoL7mxgHQDI52iPKqT+YlKlICG4SSPZI2P81C5IdpPuH/2eaUl7UpKbJjUQOJ607/aW7fvEf6k/rWY4VovhQ7lowLySN+VjXSOzwAA+yjbg4g/MCjyZBySJfEEEahsRzpsyls98o8NJ/KvzzjcxTrPcpCE8I3Pr+lEMlzvEMqBadWg8dKiPhsfdV6gzNLIto/Rqm640Vlf+P5kltLicYVg7pW21bmJCAaIdn+1+LxCy2p1tpSRqJdQnSYIBHhAPHpSc0K8b7miaaSO2P/SB/IPzpgYzbxHvMRhdPAI1T71Lg+6lrtVi0LeSULSsFO6TYRQm9F3Sqshdy5KVOsFQgpa8I/qF/WrqWSotgGD3qiIoVhlFZSpJCSG+736z6URy5LiXEJUUqAJPh3vUi9ULkXubJs+f7lYWNkriAOaYqpk7kNoWAokFXlvVvPsEXgoawiFFUnjHCoOz2bNNs6FGDffa5pnXkpvQNzTM0ueFaQIJ24GaBYzUXoSJCQSobwOdMWZaO9SCiQdR0gTqkb1XdywLRrGsLDcESRqA4fnVSjZW1bC+O1fZysS2QExJ3gbCN6+wmZJU222nUpUQRJidzQLC5g6pBbUCG0C44386ly7GIacS54og+GdzzpvU2LRezVnTiNJUpRMDa2o8BWUYnDlGKcSqQUuKBH9VbAznAfcGtQQlJ1JMcRt61lXaYp/xDElKysFydRETKQT8ZHpRio22mW4nujVGcPivsyCUJcCkjSDciQLzwpoXliHWUIcSBGlRA5ihHZnNQjA4UBJJLYmTxFq8xWaLMkBI1db1bzjFbK2tjIUBItASKG/4yz+L4Gld91RsFLjiNVdoegAQq3UUqz32QCsAAsRNhYkiLe+oANpg3Pnw5+YtU6SAQZjlBqEDkeO8fGY5VUzrRPbE8Y+Nj+o+NezflfrN7fPjXqCQd4taTH19c6+YAm5t9f2pQkzvKuUDnXyvarqYFEBE6YSb/V/70AzbKmsRh1B0lOgFSV/hgE+oIG3SjOOchBJ+rRVLLGlODUGypqDw9qATtx2269KfHjc3oP7mP4LMFJUkmbcwTw6Ga2DKFamUKMypKVX6pSeFtqV+02TM+PEsDQUeJxqLFICSVpHCAqfQ1fZ7QtoQhFgoITZRIEBITMgGJ0kxHGl6zFJJJFeN8ZPkMRTtVHOFwTAkmw84gfGgh7YKK0w03pB8RDw941BN/OiWJxCXv3idh4iJBI2EHSSOPOqpRaYykpaRAVKRliFD2hKt4uXCd/Wkt4H2jbpuT+dPJQVZe0ke0pEp6mCsD4D31nzpKjemwPT/AHKsqfI5WUg8/LhTXlSR3jfIkGlTu6b8lYXrbhJsAVW2EcaskCGhiQm8Ui4tsd4uPxK+Zp/Z3PnSRiEy4v8AmPzNIWsK9k0+JfkPnRfM2VrZfSgwS0sJ8ykgUN7LJ8S/IUxA3sKKJ9GK4VmYvJoqUKTClIVpmLb+lddpMCWHlFswlUqItbxGQOlVhmcohRJjga0cmzJwSY85Ekrb0pIVuY4m0cePSp8syMPqKCSEkeMjlG3vikvsvmGlxKtRSJJESZvtWh4LOnCsLbbLSZGsrH+YBNo69KCwynK4h9VRjRM1+zzD/ic94/SrznZ7L8GgLxOI7lBMJ1LAKucCJPoDRXA56hRhSdJnnas8/aO/hsU62PtbSFtFaVA6lwCR+AGDIPwpc2OUGoyXcEMre4s0Rvs1g3EJdYcWAtIUlYVqSoESDBHyig2JC8M6Eq9oXSoTChzHu2qpkPa3CMYfDYdOIQ9oSlslKgnTCfaV3hTCZB42kUfztxp9ppaVoc0r+6pJsrf2TtaufiyT58ZJ14Lfu7LDpQtvU4DCkzbgYoFkj6U6gUg2ESJ2ormj2ltGm1oA6Rxpb+0BBECSRvyrdJ/Jmfaw7h8eXHVLiNIEUTxGYKdBlKRApdw6oQ4pN1EbdavYPBnu4cMFV6aNtWLGWir2lWQ8mFJIUkEx8qXsawrvJ2TPh/PanXOOzjKMKtSVqCyNSDy/tVDLex7TwWlOIWoBSdJB6Aqn3xSPDJysWvIPybK1uLQhJJSTcpN44zy40s/tDwSGc0cQj2dDZ9SmD8hWoYDI05a0873hUTtt6DrvvWSdtcX3uYOL4+AbzskVYoKKHxLZq2SIJwTABnwTATcXNp51VXh1SkKBBJtahuTLfDDWnXpAtBq2XcQFaglRO0zRlG+6Ev3UR4kwogTA41VLw5mplrcSoy0qOl4o/luCYW0hSkCSL3NZYy8ONGieBd4uwSVECbX9w24c6rAiOpNpHvgVYPM8uu1549arg23ngYI+uXvNWSNsSQHoOUCOu/KuWwZNzYXmK5T034/XHc/W3iSfy8v1pQkpVedq5iw5Vzqtz48a9SIHP6/tUID+0zh7lKR99aEnn4lgfnTDgfuAWASqByhCopV7Vuw02o20uIUN+Ch+U1ewXajDjENsoJcOmFKTGlIUNM6jYkTsK0YU2ZepaXcqdoj3biX0DUNSQ4mJssQRHEeHbrSDjHZWoJlCAo6UAWCZsAD0j402doHe9axqkAuFDoCAiSVAHuzEX4qNqTMBlrxUgEPRI1CFW85Fqtyp6Qvbb+CYYZtXtJTPHSSny5Ak7bGmDs0wG2sSAVAFNgqLGFGB/tyodmOXOMgqkLAUAEqTpVcfiTF7cqLZQ6k4YwFCdQKTeDt6i+9ZpRY0ZK7LWOxC28HhdHtd2mOO6QNvWk9GBWT6Tfl9Cm3NSe6wyQQCltO88Ei1r86Hd9AAVMm8mTxuBa4jhyqvBH2jZp0wZh2+5JcUlC406QqSJJ5cTYxPI8qaXsWx9lGJefKiSCGdQCh+90LgXKvDJBi0Uk9pH1ToQdI0hRE3IKlgFJ4cBG96FZei5tB51pSoocmzYE5gwXe6bdDiQEgKKgTqInkLXAkcZpNdb8S/5j86BN6grUk6XEwoLO0jYK5g8qZH/aUeaieW5nbhVeVFuJvsFeyo8S/IUeUbwKB9lvaX5D86OqG5qvwXirjsvQ8HErHkeIhU2PpQzAdkm0OJcWvvEWKWykSTxnmnpHn1ZMYe78QEyCT6b0tZXmKoK13JgX2A5dEzaf0NP02OWWbXKoruDPOGOCdWxs7P5c0wlvQhKVKcfJiCRKEwJjZOqAK+cdBFjcXNVcPmzQQ0rWkFDslJgGFAAiPNsiu+zeXOYlSwgw2CQpw3HQDmqOE7cq6+GcccpX2OXJOSRyypSlhKUlRN4SJsP9/jSiexuKLjinW1pSVqOooJkTOrpPWtjwfZ9plJCXXSowSoaQT0uNt7SeNEsDgEA6u9dH+j/krL1PUepL2rRbjgorZ+fTlHdlSj4oslPPhTz2Eyxch8JOhYS0u4lJQlMCJkpFh6mnPth2ITikKUytKX4kFQACyOCikRf8UT57VDgMtVhWmsOqxTcn8SjdRniJt5AVlmnItTXg4z1tZQkouEk6p5UCzDBlJacSqdabjlFH1KBYe0knSDq9aopU2WEIV/mRKRBuOdSSTZXXtPsqJSFlSY48zRwYlK9JQZEQeh60v5QolKzuAdJ50YawJS+hCCQlYKlTwiKaCYuvJaxWLKkrG8CgeXZucOjSlMTeZ50VzBpLCVlS5mfZ+QpUzJUd1KVAqEJEXPK1PBJzqQZXx9oXzHtCvEN6FJskyb71muarBxbp/it6ACnXBtqCylQKSIsQQd+tIzzmrFOE8XFf8AEaOaKXYmF+TV8kzYtYdpvRMJ5871bV2jI/6v40OZaSU2EQAIJ6VHhnm1agnxFJ0qAIsatWLxZQ8t7oJOdoCpCk93BII3qXJcWpbDatKRIj3Ej8qGOoSLkED0o1kzyQy2AOH5mlz4koJv5GwZOU2voFa7gjbhz9/5VXKxBkCOAB3931apu8g78Noquo8N9tuHWsDOwketKJ2Ee/l+nX5VzwME/V65adIPHxfp8OP0a9WoHkecf3oIJ3q2514szNvn9RUZV6ee87f3rpQ3J2FRkXcAdu21uMBttKlqWQEoSCSTvYC/X0NXuwuQ9yh5ePaSDCO7E+O4VqBg2mE8eE0ZyTO2FQAdKjIk2mTYTwtzgVVz3Ea3lNA2QkFd9uN45CPfPCtuKFQOb1ElOfYFZU8vDvFbf/RFOJQG7eAERrSqAT4o9qbEnpTPioUShYnlwPoeBoNpDmHMcZIq+tZUhtfG1PRUzrF5Yh9strJP4F/fQfXfy2NV8v7DoSw2lL5J0wSpNiee9r+dXkOTfY8av4B/cc7+R+o+NYPyPOOF5IeP7FuF+6hDz3CuAtyiAmPFwPkRxoWQUk6/FJGxPK1tvoVoGLX3a1DhMx0N6r4YQZw7bWrclSVKI8gFCBRx/oUovT2XfrlUu5mOY9m3HXUulQSICSlSVzEkiISef1NEcH2fd/6pbClC5RqSFW/hdCFH0rSkuYkiFtMLHVK/+c14txY3wzHlIH/FNW8i30Yr/wBX/ZnTmEUSlDrCkkLStXALCSD4VEQQSIMTxqdWFcKlEp3JPtDiZ/On37a0mEraW1e0CRPSNJP+k1VXkjLwWWnr7+E+yf4kQLGdtKfOq52+wVDj3FrKnSyVS2VTGyk/nV9eccO4XP8AMj9aAZi29h3NDgMG6SLhQ5pPKuW8coQZPr/eq3yQS1n+ILmHcSlpQOlUklO0X2NLGYYTS204gmFtiempS0g7bSAI69aOuYzwqlVoNvnVTBtpVhsNqCQlxtTRIIkrEKSVQeBQIJg71q6W9mfqHdFDsxhDjXENAaSFpLyvwoSlUqHXZIH4lDnW44LBobQltI0oQISkfVzO53NJH7M8tS004uLuOFRPRPhSnyCtZ9aeQuUk++myO5MpitFpCQQNJMEeEngeRFVlvkJ7xKSfxoBMg8Ynysa4YCtkmFRKTwJG6VefOvW35VqSdPeA2NoWPaSeUikGJ28ZMgbG6CORAKT8feDVhjEB0KSoagOfDy6i1+tLTmIAbWEkhTZgnaB41D0BJB9KI4J2EyPETdRG3P37ULI4gkt9wjHsqmVJK0kCxSZA8j0oRi8z8LekQtpmERuSf9qZO02FW4ypbc6hBUlP3kxf3bx/DSBmuOfZS2uygolIBTwjeRvTR7kfYL5KX3FNgAjUZX+tG8YCFuJ7yYMAzfYWFLmSZgtaiFHTYdCJtRXAsI75xKFFUC1bcc+UuL/czzXFWEmH0rdbSoBIQCZPG3Gu8Xm7L2Lw62lBWgEExx2qrh1LZb1qb1FRAJPAbUJy+U4hQSnQFSqdxHIcr1nWWLyfY7xtQGbtTpKC8LlKTMDcb1j2UMFx5PNRn3mtP7T4sowD5JuU6R/UQKVf2aso+0ha4AQCq4kTED5/Cp1DqSD069rHHB4OTK9hyr3MMvaabcLACHFXEcT1qXNMQhCXXQLIlUc6A5NnX2zWAkpUgakxeenStanj4W2UcZc6QVcYUphKyRqUm4njypwyHAtfZ2ZSmdAJnmRf40jfaLaSRPHpVJTIn21DpqP61lcnKH8mrJiUJ6L2smYsUmPrj+kVz3kSPI7j08q9Qjna3TfpUSgJiPPrbj1/QVz7OlR0Y4m29t/WOFcKuNvX4esWrlbgnkOIifL1rrTvuPq1QJ6TABP1x9agzLEaWXVAXjSPM+Ef8VSA7fX+9Du0TnhQgfeVJ/pEx0ufhTxVtFc3SbBuHICvDFfB5bbhhYAX7RVAET97315hbmffVPMmw4ShWxBiedorauxzpdxwwiAGSkfd+VTNufu0nrFZ12cx7+GTqEra1KSE8QAqLc022p5yTMW30K0EXvHLnTJiNBFpYO1T4RZ1Acbj4WqjhVxPTeriTCkq8j7qq6iPLFKPymGDqSZB2hBKW3EmxlKvmP8A1UsZTiipxbOpQMxKSQRsREEHlxp3zDC94242PvCUeYuPjHvNZLkeZp79wn7y1A+UkfIVxfw+bng4PvHX8G/MuMrNDGTuxHfP/wCtX/vV6cJimh4MQ4OYWSQf/wBmpP8A4qFYXsukgEJVJEyEo/8AcCvfFW04B9n/ACnXQfwkuhPrqS4I8q6NF1p+Y/0omazh5Cg28xq12BaEE9dBlDg50q552gwzWKID62yhRBLaSYI5A+yeBAJHThRh/Lsc6ClWIGkkkoaSkT0/yQVGOahSEctXhsU4taFuNhakrKBdQJvOsEpVcG+3OmS+Suc+CqPn7s0ZzOF44aG1IcYVBBbTK9YFu8BGvVPBIAib8KX8W0UFSFiCmx4waUsHmiWcY242FISFeIJUhRKeV0hJPnIp5eeZdQFsNrQRZQV3QBnYhLRgX5AC9Ca8iwdqqAmIZ8KyPwk/CosBiQvAJaTq7xpZcG0bnbiTHkKt5uO6aWom2mPU2HxNIuBSC4DMRcGfzq3p5pbaKM6N+7MAfZGVD741npqJVB63v1NFcOuFFJPhcFjyUP1pK/ZvmSlYXS6JSlxSQeYmbj+qm/FMgQd0E/PcUrexT1zFuISD3eqCQTJkEG/5H1r1OIS7LrU8A83FwfxRx8+tQhbzZtDqDaFe108QuSOs1XxeDJX3rEhUQtvVpVHSOP1FK2FIr4xsIcxLZN1NEpvciJSb73lM86NhYkJT7IsKVsxClBoq1koVAVHiSkm6Vg8OonfhRbDYg70LC0H8I/AkcD8KTu2uQrcCktRoUQtnhoP3kfOOh6Ux4F6THPeun3UrKvEAEGIk3Mbi0cd6dMShb7K5OpuS8mFCIJvqt+VG1OBL6SnSNSYV4fdfnU1udeAJ/FUvdho4zQSypOoAefrQXvIQpUSUjh1tRl5ltQ0lW9VlYJnRo1263PvpUqmpIPeNALt6/pwiWyn2iklUiPDc0I7LZxhEDSlStUeJREA+XSjnanIHcUkIQQlpOylWkxcxvHClrHdmzhW/Y1ptqWj334gc6aU/V2NjShpDDm2ZuMpWPCtpaCZ3UAbbcYoP2QxH2XUQ2VakjY7V83gHy0D3aikJkDYBO8A11kzeIcMpalsGDeDB6caeKXpsSVcwmM0bXLhQBrXpJUdqPYfB4cpGtPii9qX0dm1GLK0pWVhP4jwBPKmjCuLShIUkagLxFBSpElGwQ2oExpPLedv9qiUsRMHeOp/T/aplLHDY7zMRff0FQLWJI3j4+vEVkOkepPp57/X9q6WfCZn191RFMmVcuY93vIiu1LsRtt8dvryooWRz7/r/AGofnzY/dKm8qSI2vBn4D31bRMj51Vz9Ku77y2loFS5MGIERO+3PiKthplU9xYKwjgCiDaquZqanVqJ0gkgcfP3UHd7RsH2gsGb+H9CaupxqHUthAUUuKMEixCY1b+71rUmYGgrhMOQwgK9qJV5m5+JNBMQhzDPpfa43KZgK4EH9aaHNvIVRxjMgWogCGR9pmXjpWNC/wn6vvTInYRtvWZvZaFjqOI+t6N9js6dQ79kfMpUJaWd5H3Tz/tSzftdkrZoDaoAH4dvLh7r+6sNw+PHeuKTZKnFqAHAKUSB7iBW4aoUD0I871+f0qlZItJmOU8K8z+D/AOR/t/k6PUeDQMNgPtKUrStSVJGk6Q4eMi7RkbnhV1nB4tHsYtwdC48P/MZNL2QOrKFNocLajBSoKKYjmQDaJ4UZY+3AwMf/AP2aP/Eia7zWyY22q1/JecybFOpCncU6op9g/vkpSZ3CkISB56VdaoajF5PEnmeJJ4km9X0s4tP7w4xwlIn/ADFEEcrthtVpsL3tVR1IiJ8qqyPwM7+v4FjP8oStJcbEOCDb70dPxdeNVuzWdlNlbCyh04+o/KmJTPEUs9oMvLSg+jYn94ORPGOR49fOnxyvTKMi47Rf7aOwyhN4UqQeCgATPvItSYhd6bcvzNp1sMPK8JtB4cjO6VDgR60DORuDEjDp8SlEaFAW0n756QCTyg1dGKiqKMknJ2ar2Hwfd4FtTjiUhwqXH3hJgCI4hIM/xUyYPMUKGgLT/WbH3bGhWCwxZAQEB5DYCL+0nSkJn+UxMedFCcOUhSkDokC59KSxq0X28O7sSgD+GfdxNdLS21dRCORJAPoBc0LYWo2QnuUcgZUfM7J9PfV1nL0iVRqNtSjcm+0m8VBQdnXaLU08lll10hJSfDpAJH/5IJFwbTtSzkXaAEBp/U06kXCh4Vc9Khaehg1oKCgJULBIB1e6L+tKreGQsEkAg3gi4nf0/Wqsk+JZBWWhjBYibXnnz60ZbLT6RBgC8AxBNo6mBSsvK8K2QVNmBsQJA9BtRlrHtobCmlgp2BTO43BG4I/Oq/WGcAkcAgCL+c714MC1y+NUsNmpXFyRbWrmY2T069elEia0YpxmimalEiVgmvwjpVZ3DJS3Kkp1SBI6mrwNUM8XCUfzflQ6io4pNAx25JHDuIJSRwqiy+oGDe8GraBKTyIg0GZeJJSbLG/mOPqKwfjcy90GXZ4eRxahSRtBHp5Vy1hUIEJSAOlAxmqUNlJcCFqHhtJ845daj7Ps4hboPfJ7pN1knxLJ2ABJgV1bV0ilRdWMcClY/tXwyCUEOApJTHdciRxUKZlOhJ8t6yntH2IxL2KedRoCVrKgJI39Kt9GVXRnXU4rpyQ7EiefAk8Bv8/nVXvSBEQIsOfv9eW3rUyT9fpO29RlV+Inbj6324VzzspnKoveAkcN99vPb6FfPExtG3Hr9e6vgeottw6et/lXA8tvy+FFAkzwzKPrhNAP2g43SwhoH21yryRf5lPuo5aeB+Y8ppQ/aSYUwP4FH3lI/I00e5VN6ER0i9bPkXYWMuw6wsnEaEud2QAIUJKBx1Qee4ism7PZeH8Uy0oEpUtPeRvonxeVrT1r9DJxwmRaLgeVakkY234EYpkR7/Oo9MpqNvGJK1gTpUpRbJ5EzFpvepEvJG5Hl9e+hiyRyRtEyY3B0wfABN4+rVbyjLu/dQSIS2sK1dQZhJ52vwrzB4T7Q64lCiAgJKx/MVAAHh7Jnl8mRpvuvZTpAIsNvSuT+T/I+injh+r+xf0+Dl7n2DrSZ8/7msd7SdmHxiHlsNrcbLqz4Ui0qJgQTI5WHlWxYZsODUkyPvDik3NZX2ryc4XFLIdfaQtZUp1M6PGdW7agR7UXB9a5v4N/6k19F/UVStgrs+p3vf3Su7WkHxKITpO33xAVfY8jypww+IzDjigBxVOHMCLmQOXGKpNHHojTjSZ2BUnb/v2hPvoucDjXkBt946VghaW20ypJEFJKAEwf5xxkGvRPbBCPFbr+ot9s8VjUNEtvPqbJT3zmrwqVuAmLaQU+0mAYNt67yDOEOtsjdaRD2pdyZidMWm0XIMkWMVB2yzNzDk4EqQWAhChMFwWXb92Qn2lKtB4XpLxSkxOmD93n522q1Y1KOzNkyVP2mn5jjkoSCEIUlNnERunc9QYmCLiKT8yWhKnkJUXAJLagsaVJMxIAJJiUkSLih2Jx+IxHtFKQBc7ATYqVyniTysKmyzLUIJBd1gi4bQs/E6Un30uNOC2DI1N6F1D3Dhwpo7NZ4pPg8JVBCCReCQVJB3EwCOo61ZayPCBMqbcA4al39Qk2H1auMT9laH7trxDYkX8wVT77UXJMCgzS0y9D2HWQVC2k2PEjkFA2IO4g8a6wmJcQVF7R0sConyG3rFZLgM9W2ojUtKSeCj8YiR8qaMFmMxJ32INUvRatjwjHqVzT67+dWMK5wKioC8TaljCuqP3h1vcUVaKykd2OO55ULI0Ec+zRttpKSoS5uSmCEj2pgbmw9TSDje1DSXYTKhx0/wB6u5z2Ux+LfUVPtobsEAFRMXsQEgk/eN48Vpqo5+zl5EBrENLXPiBSpISOeoFUmeEcajxqTtgUmtIs4fO1YhLiW1FohJIGm5/qUd46UOyDEpTradf0pKgVG5UskDaJieJo5lP7PihSVO4s9Q0iLcRqUTuLTpq1nWUMtYhnQhKUd0QhVzdKpO91K8YMmT7qE4xUaQVJtjBhe5SUhJJ0iwSLDzJ3NX0kkChGDUABFgKLhRIB5iq8D2TIjq/KqGeJOlsx978qvhVU87nuTBKTIIMTF/lVnUbxyQIfqRA0gkeAwfy5Gq7zG6nhpjZU79elS4PFnSCo36AX9B+lC+0+HOMShvvChAJKgBdVo57C/vrj/j8M8nUKl27mzI6iKOdZhgQpzSHnnlGNaFwByjgY5QaGYPE45I1iQACRrMGBTi3hGcOnu2kpSreTuroTveqGYqUnDYhxfhMaUg7wbRY9a9b/APPFLZiafdsudmsdjn2e9SUkg2Soe0OczvPCpnO2ikEoWjSpNlJJiD5UQ7M4d1GCZTosQZUDBTyPPeheBBSgJcQFLE6lG8mTeamW8cVTZy8VZ5y5JNeA/PLbbz2+vQ1GTfcbb/pXukA8YiOlvqKhL1zfe0bTyj0muSegPTHQ+n1faoiqZJ/2/tXqnQOHnB24VAgXO44+YvEdai2CTpEeYY1DSVOL2THU3IAAPu3rPu1OaLxTgUlBASNIHqTJJgTf4U69oIfw7jN0qBSpJJjY8Y3ETbypWbCUjQLQP960QxmPJk8IG4XKwGA4HC28k6pEz5W2AiZ5mmfslmWJfS6lby1gFITrMarqJ2ExCeM0sYvEuAkJISIuSNxyo52Ux6WVqS+QELA8fBJTcbbJub9fOq+tUvQlw7idPJeouXYaF4GRATEjgQfnFQN4ZwW06revTjRzuiAFJIUki0/kRvU6Y4p+Iry+LrcmB+1nWyQjNbRzlGHQwggIWVKgrMC599gNgOFElYgGR3KrgblI/M1CnFKHsgD0muXswSgS4tKOZUQP+KseRyzTcntsVVFUi2hi+oAI/lJKvSwA+NCO3WHSWUSIS4O5WqdrhTer+Eq1JJ4ahXg7TsAnQe8UOUgf6iL/ANINQ4rFHEIcQ8oQoQEJgBI3/wBVt67P4noM8cyyyVL78mDrM8HHjdsE5vhsXhsP3uGdfOhI71rvAdISm6kSkym0wLgG1rBOZ7W4p+WwHnZvBeMesACPM1pOEzRsJSkrTtA1ESQLSRx5+6lHtJ2bClIdwDKxdSVpCSgXBGtIXAiCoGN5Br0c4RWzNizTqv8AAtLcC9ReQ2SjYt2A/qJune53MRNB3nwT4AUjmYmmp7sLi16gEAAK8JKx4hN1EI1GSPdtVvB/s0dj964gHprPwITSclHyWu5Cg1mCkJ0JMDjtfznevW8wXwUfIf2rRsL+zhgRrW4f5QhI/wDUfjRbD9jcEjZnV1WpSvgTFDkgcGZWMcs/dPqRXgaddPhRq/lCj+Va+nAYdoeFtlscPCgVYS4kp1JWkgXJkQPXal5IemY7/wDC+NX7LCz5jT8VEUby3sdj/Z0thEffcuPIoCvdWnMNSnWSNMTINv70PxPabDtTrVpQIhZBhR5JABWrntFRyVEUdlXJeybbZ1OS6vrq0DySfa8zPkKYHISJVzgARvwA69BJpExv7QVuKLeGQmJsshXi66fajoY8quh15SC8lGlQ8S3HG0pA5q1OWSPXhSMdbGrvnifCnS3xJiT5J5dVH+musXiEsgFepUmAAbk295jrSPgu35DawQXFk+EwlIFxNx4oN+HKqQ7QvuHV4dQvOmSPLUTFBJk0PGDzFWk69M6iRqWlICZtJ5xwAPnxoR2ozJalNBKRoSuSuSDsRCY9pO8k8qTDmr6lFtatQUY8Zt4uIiIuB7qc8xcStppRGpRKQE78fFpAEkm/1NGT1QEl3CGCWSJ40abfOkHpSzlDpIg7psrzFj8qPoPhH1zrPi1MefYtZPj9UpdQAZM84mxBql2hzINS13ZWlabKF97XHAivVLFc/aAOVa29UVJbsXsRly1NpcbWoW8Qk1WYy7EGUhUTcmKLZRmSApaFEAazvbj1owcWyN1o/wBQrhwy58Fxi6Op7JbYjdo2VMKYUCVKUCFE3uIjbpUHaF3vU4dhAKzqCnNIm21/eaM9sR3ob0hUBRhY2257V5kWSqbV3r0IGgpBJM32PQjrXd/H9RJ4lz22c3q4SfLh8FfPu2KWkt4dtJiP3ipj0A3HrULWYIUAoAQfM/Eb1Ll+TYbD96p99bqlmS4GwuByIuR1NXv8Vyw378jyZEfOr8+WUpWY+lwQxQUS85uSZnczxv0NqiB8Uk77jnvwHnXaYMXMgX+Xv/WhWJzphClIcKtyFeGR89vSsFHWbSLi3hvwFxy8t+F+lxQzHZ02kWXq5mDAPWLwb32tXj+Owrm7runomL+4j4DjXCsTl83BUY3UifysPIe+rYNRRRkuQvYrMlEhUyQbFNwRyNUXsSFHUPCrkfKKbixl5iEIRO/7oGfIyIHmK9OHy2ACD56QJ+HT4U/q/RT6L+RMW+k32V1Nj5Hb0qMYiBFvL64fKnd1jK0z+7KuYAPXqNq5ScqJA7gknmD/AM1H1voHo/Yp4HNFNyELUmfwqIv6b0Tb7Sv/APbL/wBVGsSctR/9NMbiNv8AxVX+35Z/9pHSP0VSP05bcL/gnCS/3AnE50pYIU64ehWoj3TVfC4B5R1JbAB4kgfK9MuHzPLkjw4VIkfhF78b/OrSM5wxSSnCJsJgpEzwERG036UOfH9KoKxJ93YEbyN5cFTqEWmyVnb0HOieCyRsEd5iVr5gISlJ85JMV3/jjED/AOVaGxIISYHuHCvVdocMlIUWmADySiR6cTNB5JsdY8YZTn+FZBAUkQOC0CY4WIvUWG7YJVOlJgbRKifKJoQ12yajwllJvvpT5RHnVLEdsMUkJKl6NclJhJkAiYhM8RvQUW/kZuK+BoXnWIUJS2seTSySPVMVG5icaQdLbtwInu0Rz9ozSyjtwvTdaiqLSmR+X0aqudtSCCCsqBsZgbXgAxeOINDjL4Jyj8jW3g8cZK7T7M4iINvwyKjVhlhcF/DoMR7Sle8kATNKrmd4h0phpSpiDBMTw28xvsRRPJclxWIUougsJSAISkaiokmLyYCYNxxHWjxfknJeC25gWASleNa3uEN/nqI9aqvZ/hWFEKaU4+0qG1FIuCJkA+FBF4JBNuE0d/8Ag7DJBLpeWrkVwT/oCYFKnaTKoclvUlMCBqUY4bkzNBVYW3Rce7RO4lQOKSvQQIQlakAxzIAm/KP1sOqy1IKjhml6h4RGpXDcqUTI5zVFGAkBRJMc7zao3sOhpCluLQkXSJIkkpJgJmYtc8JprEoqNustLU7p7tvUdKdzvZI5mLT0obneev4shMFDSfZbBMH+JX4lfAcOo7EOKdfb1WOlIISTAJEmOW4mtEYyNAwTod0tlr94hZMqUSk6UXvCtoH8Jqx+0Re4WckyF91TjSEDWhKFrCiBpS4ApBudiCDadxTHgOxL4utxseRKj8hTVl2WoSsYiIcWw02qCYKUoTBI/F4Uj+nzohFLdhWhWR2GaJ1KdXPHSEj5g0dZYZwjRWSopbSZUbqiZgbbkxAiZq+gVWzvL/tGGeZBAK0EJJ4KF0k9NQFQlid2ZxIKVLGqStR0rA8MkkmZuL014J7VFrfnSXlrDjK+4fb/AHgAMJAVYyAQRwMHrajzOMdStMMkDmrf0A/P3VTw92izfEYThhXCmOlWUmUpXBAUJEjrH5HzgxX1XFdlFeGB4fCol4JH4R7qJxXgqUG2WsC7DQaMFAF0kAj1BtvXT/dqASpttSRsCgEDyEWoa04ATO1THhHGvL5OolyaT8/J0VhR72ibDzaNQTKVAJJERINrRba1LquzqJ/ysN6oFF84US2B/EDHOAaGoZXAhJ9J/Su30eWTxK9mTLjSkeBfP3R8Y4TG3ShWb5OHrpabCplS18otcJM2PwqyjFnYAAACI8uZv8amIBF7m961pVsWWS1QIR2Yw6SSpxah+BAET5kkH4VN/huFSQAyCTHtrWbxfwg79L1fBhO8Drwoe9maSRoknadqfuVlTPcvT3KtKUpMGCkREdd46GkplS9YlSj5nrWkLwjjqCBpkzEmkjMcCtpwNuJKSTadiOYNFIVnryQAIEeVUMYrfSSLA2/tRxLKAPZOn+JX6RUP+LMtBSVJ1JP3RYKkEHqbHfrPCmURbFoh0XKlAExJVE7/AKUYw+RWbU68pIVvCgIAEk6lHaJ4DbymJWbNkpDbIJmw06jPQXM71I72oXpQiB4QoKlI2KjAII4X4bGmVJ7Ekm1phU4BtoLSEHUlW6xqKUE2UqLRpBPhE3ExxpZ5KFp0NyqCClEqiFeGYEglKharGRY1WJU4jQFElKl6QbiCn/WCB4jAiaK/bktArhSiqdaSDqGsEyJAEQBa1gKbI48LSKcXJZUmxSOQ4t7bDqA38UJA6nWQaq5vkLuGDZdCfHMaTO0b25EVo5xKRCW7KKRqBG4H8pACiOVL3bXN2XWQ0lUuIckgpUCAEqB9oDmKywyTta0bpxhT3sTMO3Jor2sxaiGDASIUAOXsVTwK9J4Vb7VI/dYY8Tr+OmtZkPsqyHEPoDiAkpNvaAuLGRFMGT9mVa0pfxKWEz7KDLiuMJiybXkn0Nffs5xqUtOoWQmFyFKgJMiNMniCJ/qo1iM5DjY/dt6k7lIjccyTxJ84rLKclJo1RxxaTGnKMIyhRQ0kJt7Sl6lkC3MmLcY22qd7FQLDja8H/elTIEFLqFarGQQARHryvwApzfwgBGgBOoEWHEXk+cfKkHZQcJM2vxm/y3E9aGY1lJBK1AJi6jaPKeNV8/7VsYaUatbthpBEJ2utRsP5Rfy3pJYxr2JxaVOLC0pCiEiyB4TcAdTuZNMoAcg1mGanSUMiAZOsi8b2B28zelDF5ViHVQyhxdvEE3gzufP8qa1JAAPCPyqmMQU3Sopke0DFPHXYrlsAt4Qpc/etrSUKCXIUnhCTwO3SaZszxCXXAJJQhISgAm9vESTuSZvGw6UKfcg6R5k/l9cxVvKm9Swnhxtw4+hsLcqZryBSGnC5riFpELCEAACIG1t46edSf4u4P+sUfOPzqjjXQJ4AWHXh6nhVMNvKTJhAO3M++5oaQdjbl3aAEgOwJ2UNvUcPOjvWsmxLrrZhYPMTvFN/ZHPNQDKzNpbPzT+YqUSwtnLTDhh1olQHgc0rATN41t+ICdxQvKsjfRdzMkuoEeBDZk9AVm3KaZQq/H3V8oHgqPMUjVjJkCHytHicKVFRVC0nUmYAT4NQgJBAA/Eb3NX8Q4hUaAbRKiIm3Kx36VXSo8TfyNfBR3/KikA60GvdBrkKPSvu9P0f7VH2IiuzcT1qQu3FD8JiCoQASRaACflVktPcGHT/AN2r9K8t6UnXFeTruSXcg7RP6EJO/jv5RSrie1z6FFKHPCLJ3/Wina7BYp1tCUYd/wBqTDblrdE0mryTGAkfZ39/+xX/AMtd7pcbjjowZZJyP//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sz="1800">
              <a:solidFill>
                <a:schemeClr val="bg1"/>
              </a:solidFill>
            </a:endParaRPr>
          </a:p>
        </p:txBody>
      </p:sp>
      <p:pic>
        <p:nvPicPr>
          <p:cNvPr id="23556" name="Picture 7" descr="https://www.pep-net.org/sites/pep-net.org/files/typo3img/Special_initiatives/PAGE_images/Unemployed_you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4572000"/>
            <a:ext cx="38100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1020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9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10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11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12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4.xml><?xml version="1.0" encoding="utf-8"?>
<a:theme xmlns:a="http://schemas.openxmlformats.org/drawingml/2006/main" name="13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14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6.xml><?xml version="1.0" encoding="utf-8"?>
<a:theme xmlns:a="http://schemas.openxmlformats.org/drawingml/2006/main" name="15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7.xml><?xml version="1.0" encoding="utf-8"?>
<a:theme xmlns:a="http://schemas.openxmlformats.org/drawingml/2006/main" name="16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8.xml><?xml version="1.0" encoding="utf-8"?>
<a:theme xmlns:a="http://schemas.openxmlformats.org/drawingml/2006/main" name="17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9.xml><?xml version="1.0" encoding="utf-8"?>
<a:theme xmlns:a="http://schemas.openxmlformats.org/drawingml/2006/main" name="18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0.xml><?xml version="1.0" encoding="utf-8"?>
<a:theme xmlns:a="http://schemas.openxmlformats.org/drawingml/2006/main" name="19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5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6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7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8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1894</TotalTime>
  <Words>1351</Words>
  <Application>Microsoft Office PowerPoint</Application>
  <PresentationFormat>On-screen Show (4:3)</PresentationFormat>
  <Paragraphs>143</Paragraphs>
  <Slides>17</Slides>
  <Notes>3</Notes>
  <HiddenSlides>0</HiddenSlides>
  <MMClips>0</MMClips>
  <ScaleCrop>false</ScaleCrop>
  <HeadingPairs>
    <vt:vector size="6" baseType="variant">
      <vt:variant>
        <vt:lpstr>Fonts Used</vt:lpstr>
      </vt:variant>
      <vt:variant>
        <vt:i4>5</vt:i4>
      </vt:variant>
      <vt:variant>
        <vt:lpstr>Theme</vt:lpstr>
      </vt:variant>
      <vt:variant>
        <vt:i4>20</vt:i4>
      </vt:variant>
      <vt:variant>
        <vt:lpstr>Slide Titles</vt:lpstr>
      </vt:variant>
      <vt:variant>
        <vt:i4>17</vt:i4>
      </vt:variant>
    </vt:vector>
  </HeadingPairs>
  <TitlesOfParts>
    <vt:vector size="42" baseType="lpstr">
      <vt:lpstr>ＭＳ Ｐゴシック</vt:lpstr>
      <vt:lpstr>Arial</vt:lpstr>
      <vt:lpstr>Arial Rounded MT Bold</vt:lpstr>
      <vt:lpstr>Avenir Book</vt:lpstr>
      <vt:lpstr>Calibri</vt:lpstr>
      <vt:lpstr>Conception personnalisée</vt:lpstr>
      <vt:lpstr>1_Conception personnalisée</vt:lpstr>
      <vt:lpstr>2_Conception personnalisée</vt:lpstr>
      <vt:lpstr>3_Conception personnalisée</vt:lpstr>
      <vt:lpstr>4_Conception personnalisée</vt:lpstr>
      <vt:lpstr>5_Conception personnalisée</vt:lpstr>
      <vt:lpstr>6_Conception personnalisée</vt:lpstr>
      <vt:lpstr>7_Conception personnalisée</vt:lpstr>
      <vt:lpstr>8_Conception personnalisée</vt:lpstr>
      <vt:lpstr>9_Conception personnalisée</vt:lpstr>
      <vt:lpstr>10_Conception personnalisée</vt:lpstr>
      <vt:lpstr>11_Conception personnalisée</vt:lpstr>
      <vt:lpstr>12_Conception personnalisée</vt:lpstr>
      <vt:lpstr>13_Conception personnalisée</vt:lpstr>
      <vt:lpstr>14_Conception personnalisée</vt:lpstr>
      <vt:lpstr>15_Conception personnalisée</vt:lpstr>
      <vt:lpstr>16_Conception personnalisée</vt:lpstr>
      <vt:lpstr>17_Conception personnalisée</vt:lpstr>
      <vt:lpstr>18_Conception personnalisée</vt:lpstr>
      <vt:lpstr>19_Conception personnalisée</vt:lpstr>
      <vt:lpstr>Meeting of the Committee of Experts All day event 9.00 - 18.45   Réunion du Comité d’experts Journée entière 9.00 - 18.45 </vt:lpstr>
      <vt:lpstr>PowerPoint Presentation</vt:lpstr>
      <vt:lpstr>PowerPoint Presentation</vt:lpstr>
      <vt:lpstr>Outline of the presentation</vt:lpstr>
      <vt:lpstr>   I. Introduction  </vt:lpstr>
      <vt:lpstr>II. Key characteristics of the Five Year Priority Programme</vt:lpstr>
      <vt:lpstr>III. The First 5YPP, Agenda 2063 and Agenda 2030</vt:lpstr>
      <vt:lpstr>III. The First 5YPP, Agenda 2063 and Agenda 2030</vt:lpstr>
      <vt:lpstr>Five Year Priority Programme Strategy</vt:lpstr>
      <vt:lpstr>Five Year Priority Programme Strategy</vt:lpstr>
      <vt:lpstr>Five Year Priority Programme Strategy</vt:lpstr>
      <vt:lpstr>Five Year Priority Programme Strategy</vt:lpstr>
      <vt:lpstr>Five Year Priority Programme Strategy</vt:lpstr>
      <vt:lpstr>Five Year Priority Programme Strategy</vt:lpstr>
      <vt:lpstr>Five Year Priority Programme Strategy</vt:lpstr>
      <vt:lpstr>Five Year Priority Programme Strategy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Hassna BENSEDDIK</dc:creator>
  <cp:lastModifiedBy>Eskinder Tsegaye</cp:lastModifiedBy>
  <cp:revision>48</cp:revision>
  <dcterms:created xsi:type="dcterms:W3CDTF">2016-03-28T17:04:51Z</dcterms:created>
  <dcterms:modified xsi:type="dcterms:W3CDTF">2016-04-02T12:14:54Z</dcterms:modified>
</cp:coreProperties>
</file>