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61" r:id="rId2"/>
    <p:sldId id="262" r:id="rId3"/>
    <p:sldId id="265" r:id="rId4"/>
    <p:sldId id="266" r:id="rId5"/>
    <p:sldId id="270" r:id="rId6"/>
    <p:sldId id="269" r:id="rId7"/>
    <p:sldId id="264" r:id="rId8"/>
  </p:sldIdLst>
  <p:sldSz cx="9144000" cy="6858000" type="screen4x3"/>
  <p:notesSz cx="6985000" cy="9283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4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5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5797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4A43BB42-3093-4F17-9D87-34180D5253AC}" type="datetimeFigureOut">
              <a:rPr lang="en-US" smtClean="0"/>
              <a:t>11-May-18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1"/>
            <a:ext cx="5588000" cy="3655457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17904"/>
            <a:ext cx="3026833" cy="465796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026BF244-3B8C-4EC2-B07C-DF9746238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1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8A4E-169B-4E98-9272-382712D9AA7D}" type="datetime1">
              <a:rPr lang="en-US" smtClean="0"/>
              <a:t>11-May-18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6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904F-9A46-4046-8A03-489D82F85960}" type="datetime1">
              <a:rPr lang="en-US" smtClean="0"/>
              <a:t>11-May-18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27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1B3AC-05DF-4426-A172-047C99D7B5D5}" type="datetime1">
              <a:rPr lang="en-US" smtClean="0"/>
              <a:t>11-May-18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D2AD1-1F8C-48DE-89FC-D7EB351068E9}" type="datetime1">
              <a:rPr lang="en-US" smtClean="0"/>
              <a:t>11-May-18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281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7EF03-99C9-42C8-89A1-4CB73A1F3312}" type="datetime1">
              <a:rPr lang="en-US" smtClean="0"/>
              <a:t>11-May-18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5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382FA-ADC3-49B7-BE82-9FE8D1F3D4E4}" type="datetime1">
              <a:rPr lang="en-US" smtClean="0"/>
              <a:t>11-May-18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81BF4-17AF-4848-BC1D-C2796CF5D8B8}" type="datetime1">
              <a:rPr lang="en-US" smtClean="0"/>
              <a:t>11-May-18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94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E65D0-EEC0-4218-BBBE-78B62A75AE2B}" type="datetime1">
              <a:rPr lang="en-US" smtClean="0"/>
              <a:t>11-May-18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802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F30D5-1B94-4F37-8168-408352D52706}" type="datetime1">
              <a:rPr lang="en-US" smtClean="0"/>
              <a:t>11-May-18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23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6D998-D1DF-409D-B69C-9DAC01BD0ECA}" type="datetime1">
              <a:rPr lang="en-US" smtClean="0"/>
              <a:t>11-May-18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9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88FA2-16FE-4856-BAE8-89CC314255C1}" type="datetime1">
              <a:rPr lang="en-US" smtClean="0"/>
              <a:t>11-May-18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2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B73BE-ECD2-4D03-A214-29623C82A2C8}" type="datetime1">
              <a:rPr lang="en-US" smtClean="0"/>
              <a:t>11-May-18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9BE0A-D03F-4B6F-9DFE-032BEB7D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/>
          </p:cNvSpPr>
          <p:nvPr/>
        </p:nvSpPr>
        <p:spPr bwMode="auto">
          <a:xfrm>
            <a:off x="0" y="1297940"/>
            <a:ext cx="9144000" cy="5560059"/>
          </a:xfrm>
          <a:prstGeom prst="rect">
            <a:avLst/>
          </a:prstGeom>
          <a:solidFill>
            <a:srgbClr val="0B578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endParaRPr lang="en-US" altLang="en-US"/>
          </a:p>
        </p:txBody>
      </p:sp>
      <p:sp>
        <p:nvSpPr>
          <p:cNvPr id="3075" name="AutoShape 2"/>
          <p:cNvSpPr>
            <a:spLocks/>
          </p:cNvSpPr>
          <p:nvPr/>
        </p:nvSpPr>
        <p:spPr bwMode="auto">
          <a:xfrm>
            <a:off x="3394075" y="5859463"/>
            <a:ext cx="5458980" cy="7381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72" y="0"/>
                </a:moveTo>
                <a:lnTo>
                  <a:pt x="2028" y="0"/>
                </a:lnTo>
                <a:lnTo>
                  <a:pt x="1664" y="172"/>
                </a:lnTo>
                <a:lnTo>
                  <a:pt x="1321" y="669"/>
                </a:lnTo>
                <a:lnTo>
                  <a:pt x="1005" y="1460"/>
                </a:lnTo>
                <a:lnTo>
                  <a:pt x="722" y="2514"/>
                </a:lnTo>
                <a:lnTo>
                  <a:pt x="477" y="3803"/>
                </a:lnTo>
                <a:lnTo>
                  <a:pt x="277" y="5295"/>
                </a:lnTo>
                <a:lnTo>
                  <a:pt x="127" y="6961"/>
                </a:lnTo>
                <a:lnTo>
                  <a:pt x="33" y="8770"/>
                </a:lnTo>
                <a:lnTo>
                  <a:pt x="0" y="10692"/>
                </a:lnTo>
                <a:lnTo>
                  <a:pt x="0" y="10908"/>
                </a:lnTo>
                <a:lnTo>
                  <a:pt x="33" y="12830"/>
                </a:lnTo>
                <a:lnTo>
                  <a:pt x="127" y="14639"/>
                </a:lnTo>
                <a:lnTo>
                  <a:pt x="277" y="16304"/>
                </a:lnTo>
                <a:lnTo>
                  <a:pt x="477" y="17797"/>
                </a:lnTo>
                <a:lnTo>
                  <a:pt x="722" y="19085"/>
                </a:lnTo>
                <a:lnTo>
                  <a:pt x="1005" y="20140"/>
                </a:lnTo>
                <a:lnTo>
                  <a:pt x="1321" y="20931"/>
                </a:lnTo>
                <a:lnTo>
                  <a:pt x="1664" y="21428"/>
                </a:lnTo>
                <a:lnTo>
                  <a:pt x="2028" y="21600"/>
                </a:lnTo>
                <a:lnTo>
                  <a:pt x="19572" y="21600"/>
                </a:lnTo>
                <a:lnTo>
                  <a:pt x="19936" y="21428"/>
                </a:lnTo>
                <a:lnTo>
                  <a:pt x="20279" y="20931"/>
                </a:lnTo>
                <a:lnTo>
                  <a:pt x="20595" y="20140"/>
                </a:lnTo>
                <a:lnTo>
                  <a:pt x="20878" y="19085"/>
                </a:lnTo>
                <a:lnTo>
                  <a:pt x="21123" y="17797"/>
                </a:lnTo>
                <a:lnTo>
                  <a:pt x="21323" y="16304"/>
                </a:lnTo>
                <a:lnTo>
                  <a:pt x="21473" y="14639"/>
                </a:lnTo>
                <a:lnTo>
                  <a:pt x="2156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7" y="8770"/>
                </a:lnTo>
                <a:lnTo>
                  <a:pt x="21473" y="6961"/>
                </a:lnTo>
                <a:lnTo>
                  <a:pt x="21323" y="5295"/>
                </a:lnTo>
                <a:lnTo>
                  <a:pt x="21123" y="3803"/>
                </a:lnTo>
                <a:lnTo>
                  <a:pt x="20878" y="2514"/>
                </a:lnTo>
                <a:lnTo>
                  <a:pt x="20595" y="1460"/>
                </a:lnTo>
                <a:lnTo>
                  <a:pt x="20279" y="669"/>
                </a:lnTo>
                <a:lnTo>
                  <a:pt x="19936" y="172"/>
                </a:lnTo>
                <a:lnTo>
                  <a:pt x="1957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4619624" y="1297939"/>
            <a:ext cx="4524375" cy="2624459"/>
          </a:xfrm>
        </p:spPr>
        <p:txBody>
          <a:bodyPr>
            <a:noAutofit/>
          </a:bodyPr>
          <a:lstStyle/>
          <a:p>
            <a:r>
              <a:rPr lang="en-US" sz="220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on the follow-up by the ECA to the resolutions of the special meeting of the Permanent Representatives of the member States to the ECA</a:t>
            </a:r>
            <a:endParaRPr lang="en-US" altLang="en-US" sz="2200" cap="all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7" name="Rectangle 6"/>
          <p:cNvSpPr>
            <a:spLocks/>
          </p:cNvSpPr>
          <p:nvPr/>
        </p:nvSpPr>
        <p:spPr bwMode="auto">
          <a:xfrm>
            <a:off x="4762067" y="4335404"/>
            <a:ext cx="4090988" cy="87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Director, </a:t>
            </a:r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Strategic Planning and Operational Quality Division</a:t>
            </a:r>
          </a:p>
          <a:p>
            <a:pPr eaLnBrk="1"/>
            <a:endParaRPr lang="en-US" altLang="en-US" sz="17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8" name="Rectangle 7"/>
          <p:cNvSpPr>
            <a:spLocks/>
          </p:cNvSpPr>
          <p:nvPr/>
        </p:nvSpPr>
        <p:spPr bwMode="auto">
          <a:xfrm>
            <a:off x="5732462" y="5212568"/>
            <a:ext cx="28813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7325" indent="3619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r"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11 - 15 May 2018</a:t>
            </a:r>
          </a:p>
          <a:p>
            <a:pPr algn="r" eaLnBrk="1"/>
            <a:r>
              <a:rPr lang="en-US" altLang="en-US" sz="17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Addis Ababa, Ethiopia</a:t>
            </a:r>
            <a:endParaRPr lang="en-US" altLang="en-US" sz="19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3079" name="AutoShape 8"/>
          <p:cNvSpPr>
            <a:spLocks/>
          </p:cNvSpPr>
          <p:nvPr/>
        </p:nvSpPr>
        <p:spPr bwMode="auto">
          <a:xfrm>
            <a:off x="663575" y="3265490"/>
            <a:ext cx="3730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155" y="0"/>
                </a:moveTo>
                <a:lnTo>
                  <a:pt x="1445" y="0"/>
                </a:lnTo>
                <a:lnTo>
                  <a:pt x="1185" y="172"/>
                </a:lnTo>
                <a:lnTo>
                  <a:pt x="941" y="669"/>
                </a:lnTo>
                <a:lnTo>
                  <a:pt x="716" y="1460"/>
                </a:lnTo>
                <a:lnTo>
                  <a:pt x="514" y="2514"/>
                </a:lnTo>
                <a:lnTo>
                  <a:pt x="340" y="3803"/>
                </a:lnTo>
                <a:lnTo>
                  <a:pt x="197" y="5295"/>
                </a:lnTo>
                <a:lnTo>
                  <a:pt x="90" y="6961"/>
                </a:lnTo>
                <a:lnTo>
                  <a:pt x="23" y="8770"/>
                </a:lnTo>
                <a:lnTo>
                  <a:pt x="0" y="10692"/>
                </a:lnTo>
                <a:lnTo>
                  <a:pt x="0" y="10908"/>
                </a:lnTo>
                <a:lnTo>
                  <a:pt x="23" y="12830"/>
                </a:lnTo>
                <a:lnTo>
                  <a:pt x="90" y="14639"/>
                </a:lnTo>
                <a:lnTo>
                  <a:pt x="197" y="16304"/>
                </a:lnTo>
                <a:lnTo>
                  <a:pt x="340" y="17797"/>
                </a:lnTo>
                <a:lnTo>
                  <a:pt x="514" y="19085"/>
                </a:lnTo>
                <a:lnTo>
                  <a:pt x="716" y="20140"/>
                </a:lnTo>
                <a:lnTo>
                  <a:pt x="941" y="20931"/>
                </a:lnTo>
                <a:lnTo>
                  <a:pt x="1185" y="21428"/>
                </a:lnTo>
                <a:lnTo>
                  <a:pt x="1445" y="21600"/>
                </a:lnTo>
                <a:lnTo>
                  <a:pt x="20155" y="21600"/>
                </a:lnTo>
                <a:lnTo>
                  <a:pt x="20415" y="21428"/>
                </a:lnTo>
                <a:lnTo>
                  <a:pt x="20659" y="20931"/>
                </a:lnTo>
                <a:lnTo>
                  <a:pt x="20884" y="20140"/>
                </a:lnTo>
                <a:lnTo>
                  <a:pt x="21086" y="19085"/>
                </a:lnTo>
                <a:lnTo>
                  <a:pt x="21260" y="17797"/>
                </a:lnTo>
                <a:lnTo>
                  <a:pt x="21403" y="16304"/>
                </a:lnTo>
                <a:lnTo>
                  <a:pt x="21510" y="14639"/>
                </a:lnTo>
                <a:lnTo>
                  <a:pt x="21577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7" y="8770"/>
                </a:lnTo>
                <a:lnTo>
                  <a:pt x="21510" y="6961"/>
                </a:lnTo>
                <a:lnTo>
                  <a:pt x="21403" y="5295"/>
                </a:lnTo>
                <a:lnTo>
                  <a:pt x="21260" y="3803"/>
                </a:lnTo>
                <a:lnTo>
                  <a:pt x="21086" y="2514"/>
                </a:lnTo>
                <a:lnTo>
                  <a:pt x="20884" y="1460"/>
                </a:lnTo>
                <a:lnTo>
                  <a:pt x="20659" y="669"/>
                </a:lnTo>
                <a:lnTo>
                  <a:pt x="20415" y="172"/>
                </a:lnTo>
                <a:lnTo>
                  <a:pt x="20155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0" name="AutoShape 9"/>
          <p:cNvSpPr>
            <a:spLocks/>
          </p:cNvSpPr>
          <p:nvPr/>
        </p:nvSpPr>
        <p:spPr bwMode="auto">
          <a:xfrm>
            <a:off x="1004888" y="3922398"/>
            <a:ext cx="2692400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97" y="0"/>
                </a:moveTo>
                <a:lnTo>
                  <a:pt x="2003" y="0"/>
                </a:lnTo>
                <a:lnTo>
                  <a:pt x="1643" y="172"/>
                </a:lnTo>
                <a:lnTo>
                  <a:pt x="1304" y="669"/>
                </a:lnTo>
                <a:lnTo>
                  <a:pt x="992" y="1460"/>
                </a:lnTo>
                <a:lnTo>
                  <a:pt x="713" y="2514"/>
                </a:lnTo>
                <a:lnTo>
                  <a:pt x="471" y="3803"/>
                </a:lnTo>
                <a:lnTo>
                  <a:pt x="274" y="5295"/>
                </a:lnTo>
                <a:lnTo>
                  <a:pt x="125" y="6961"/>
                </a:lnTo>
                <a:lnTo>
                  <a:pt x="32" y="8770"/>
                </a:lnTo>
                <a:lnTo>
                  <a:pt x="0" y="10692"/>
                </a:lnTo>
                <a:lnTo>
                  <a:pt x="0" y="10908"/>
                </a:lnTo>
                <a:lnTo>
                  <a:pt x="32" y="12830"/>
                </a:lnTo>
                <a:lnTo>
                  <a:pt x="125" y="14639"/>
                </a:lnTo>
                <a:lnTo>
                  <a:pt x="274" y="16304"/>
                </a:lnTo>
                <a:lnTo>
                  <a:pt x="471" y="17797"/>
                </a:lnTo>
                <a:lnTo>
                  <a:pt x="713" y="19085"/>
                </a:lnTo>
                <a:lnTo>
                  <a:pt x="992" y="20140"/>
                </a:lnTo>
                <a:lnTo>
                  <a:pt x="1304" y="20931"/>
                </a:lnTo>
                <a:lnTo>
                  <a:pt x="1643" y="21428"/>
                </a:lnTo>
                <a:lnTo>
                  <a:pt x="2003" y="21600"/>
                </a:lnTo>
                <a:lnTo>
                  <a:pt x="19597" y="21600"/>
                </a:lnTo>
                <a:lnTo>
                  <a:pt x="19957" y="21428"/>
                </a:lnTo>
                <a:lnTo>
                  <a:pt x="20296" y="20931"/>
                </a:lnTo>
                <a:lnTo>
                  <a:pt x="20608" y="20140"/>
                </a:lnTo>
                <a:lnTo>
                  <a:pt x="20887" y="19085"/>
                </a:lnTo>
                <a:lnTo>
                  <a:pt x="21129" y="17797"/>
                </a:lnTo>
                <a:lnTo>
                  <a:pt x="21327" y="16304"/>
                </a:lnTo>
                <a:lnTo>
                  <a:pt x="21475" y="14639"/>
                </a:lnTo>
                <a:lnTo>
                  <a:pt x="21568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68" y="8770"/>
                </a:lnTo>
                <a:lnTo>
                  <a:pt x="21475" y="6961"/>
                </a:lnTo>
                <a:lnTo>
                  <a:pt x="21327" y="5295"/>
                </a:lnTo>
                <a:lnTo>
                  <a:pt x="21129" y="3803"/>
                </a:lnTo>
                <a:lnTo>
                  <a:pt x="20887" y="2514"/>
                </a:lnTo>
                <a:lnTo>
                  <a:pt x="20608" y="1460"/>
                </a:lnTo>
                <a:lnTo>
                  <a:pt x="20296" y="669"/>
                </a:lnTo>
                <a:lnTo>
                  <a:pt x="19957" y="172"/>
                </a:lnTo>
                <a:lnTo>
                  <a:pt x="19597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1" name="AutoShape 10"/>
          <p:cNvSpPr>
            <a:spLocks/>
          </p:cNvSpPr>
          <p:nvPr/>
        </p:nvSpPr>
        <p:spPr bwMode="auto">
          <a:xfrm>
            <a:off x="1166813" y="4579306"/>
            <a:ext cx="280828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681" y="0"/>
                </a:moveTo>
                <a:lnTo>
                  <a:pt x="1919" y="0"/>
                </a:lnTo>
                <a:lnTo>
                  <a:pt x="1574" y="172"/>
                </a:lnTo>
                <a:lnTo>
                  <a:pt x="1250" y="669"/>
                </a:lnTo>
                <a:lnTo>
                  <a:pt x="951" y="1460"/>
                </a:lnTo>
                <a:lnTo>
                  <a:pt x="683" y="2514"/>
                </a:lnTo>
                <a:lnTo>
                  <a:pt x="451" y="3803"/>
                </a:lnTo>
                <a:lnTo>
                  <a:pt x="262" y="5295"/>
                </a:lnTo>
                <a:lnTo>
                  <a:pt x="120" y="6961"/>
                </a:lnTo>
                <a:lnTo>
                  <a:pt x="31" y="8770"/>
                </a:lnTo>
                <a:lnTo>
                  <a:pt x="0" y="10692"/>
                </a:lnTo>
                <a:lnTo>
                  <a:pt x="0" y="10908"/>
                </a:lnTo>
                <a:lnTo>
                  <a:pt x="31" y="12830"/>
                </a:lnTo>
                <a:lnTo>
                  <a:pt x="120" y="14639"/>
                </a:lnTo>
                <a:lnTo>
                  <a:pt x="262" y="16304"/>
                </a:lnTo>
                <a:lnTo>
                  <a:pt x="451" y="17797"/>
                </a:lnTo>
                <a:lnTo>
                  <a:pt x="683" y="19085"/>
                </a:lnTo>
                <a:lnTo>
                  <a:pt x="951" y="20140"/>
                </a:lnTo>
                <a:lnTo>
                  <a:pt x="1250" y="20931"/>
                </a:lnTo>
                <a:lnTo>
                  <a:pt x="1574" y="21428"/>
                </a:lnTo>
                <a:lnTo>
                  <a:pt x="1919" y="21600"/>
                </a:lnTo>
                <a:lnTo>
                  <a:pt x="19681" y="21600"/>
                </a:lnTo>
                <a:lnTo>
                  <a:pt x="20026" y="21420"/>
                </a:lnTo>
                <a:lnTo>
                  <a:pt x="20350" y="20904"/>
                </a:lnTo>
                <a:lnTo>
                  <a:pt x="20649" y="20084"/>
                </a:lnTo>
                <a:lnTo>
                  <a:pt x="20917" y="18995"/>
                </a:lnTo>
                <a:lnTo>
                  <a:pt x="21149" y="17671"/>
                </a:lnTo>
                <a:lnTo>
                  <a:pt x="21338" y="16144"/>
                </a:lnTo>
                <a:lnTo>
                  <a:pt x="21480" y="14450"/>
                </a:lnTo>
                <a:lnTo>
                  <a:pt x="21569" y="12621"/>
                </a:lnTo>
                <a:lnTo>
                  <a:pt x="21600" y="10692"/>
                </a:lnTo>
                <a:lnTo>
                  <a:pt x="21569" y="8770"/>
                </a:lnTo>
                <a:lnTo>
                  <a:pt x="21480" y="6961"/>
                </a:lnTo>
                <a:lnTo>
                  <a:pt x="21338" y="5295"/>
                </a:lnTo>
                <a:lnTo>
                  <a:pt x="21149" y="3803"/>
                </a:lnTo>
                <a:lnTo>
                  <a:pt x="20917" y="2514"/>
                </a:lnTo>
                <a:lnTo>
                  <a:pt x="20649" y="1460"/>
                </a:lnTo>
                <a:lnTo>
                  <a:pt x="20350" y="669"/>
                </a:lnTo>
                <a:lnTo>
                  <a:pt x="20026" y="172"/>
                </a:lnTo>
                <a:lnTo>
                  <a:pt x="19681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2" name="AutoShape 11"/>
          <p:cNvSpPr>
            <a:spLocks/>
          </p:cNvSpPr>
          <p:nvPr/>
        </p:nvSpPr>
        <p:spPr bwMode="auto">
          <a:xfrm>
            <a:off x="1166813" y="5234626"/>
            <a:ext cx="2141537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083" y="0"/>
                </a:moveTo>
                <a:lnTo>
                  <a:pt x="2517" y="0"/>
                </a:lnTo>
                <a:lnTo>
                  <a:pt x="2065" y="172"/>
                </a:lnTo>
                <a:lnTo>
                  <a:pt x="1639" y="669"/>
                </a:lnTo>
                <a:lnTo>
                  <a:pt x="1247" y="1460"/>
                </a:lnTo>
                <a:lnTo>
                  <a:pt x="895" y="2514"/>
                </a:lnTo>
                <a:lnTo>
                  <a:pt x="592" y="3803"/>
                </a:lnTo>
                <a:lnTo>
                  <a:pt x="344" y="5295"/>
                </a:lnTo>
                <a:lnTo>
                  <a:pt x="157" y="6961"/>
                </a:lnTo>
                <a:lnTo>
                  <a:pt x="41" y="8770"/>
                </a:lnTo>
                <a:lnTo>
                  <a:pt x="0" y="10692"/>
                </a:lnTo>
                <a:lnTo>
                  <a:pt x="0" y="10908"/>
                </a:lnTo>
                <a:lnTo>
                  <a:pt x="41" y="12830"/>
                </a:lnTo>
                <a:lnTo>
                  <a:pt x="157" y="14639"/>
                </a:lnTo>
                <a:lnTo>
                  <a:pt x="344" y="16304"/>
                </a:lnTo>
                <a:lnTo>
                  <a:pt x="592" y="17797"/>
                </a:lnTo>
                <a:lnTo>
                  <a:pt x="895" y="19085"/>
                </a:lnTo>
                <a:lnTo>
                  <a:pt x="1247" y="20140"/>
                </a:lnTo>
                <a:lnTo>
                  <a:pt x="1639" y="20931"/>
                </a:lnTo>
                <a:lnTo>
                  <a:pt x="2065" y="21428"/>
                </a:lnTo>
                <a:lnTo>
                  <a:pt x="2517" y="21600"/>
                </a:lnTo>
                <a:lnTo>
                  <a:pt x="19083" y="21600"/>
                </a:lnTo>
                <a:lnTo>
                  <a:pt x="19535" y="21428"/>
                </a:lnTo>
                <a:lnTo>
                  <a:pt x="19961" y="20931"/>
                </a:lnTo>
                <a:lnTo>
                  <a:pt x="20353" y="20140"/>
                </a:lnTo>
                <a:lnTo>
                  <a:pt x="20705" y="19085"/>
                </a:lnTo>
                <a:lnTo>
                  <a:pt x="21008" y="17797"/>
                </a:lnTo>
                <a:lnTo>
                  <a:pt x="21256" y="16304"/>
                </a:lnTo>
                <a:lnTo>
                  <a:pt x="21443" y="14639"/>
                </a:lnTo>
                <a:lnTo>
                  <a:pt x="21559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59" y="8770"/>
                </a:lnTo>
                <a:lnTo>
                  <a:pt x="21443" y="6961"/>
                </a:lnTo>
                <a:lnTo>
                  <a:pt x="21256" y="5295"/>
                </a:lnTo>
                <a:lnTo>
                  <a:pt x="21008" y="3803"/>
                </a:lnTo>
                <a:lnTo>
                  <a:pt x="20705" y="2514"/>
                </a:lnTo>
                <a:lnTo>
                  <a:pt x="20353" y="1460"/>
                </a:lnTo>
                <a:lnTo>
                  <a:pt x="19961" y="669"/>
                </a:lnTo>
                <a:lnTo>
                  <a:pt x="19535" y="172"/>
                </a:lnTo>
                <a:lnTo>
                  <a:pt x="1908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3" name="AutoShape 12"/>
          <p:cNvSpPr>
            <a:spLocks/>
          </p:cNvSpPr>
          <p:nvPr/>
        </p:nvSpPr>
        <p:spPr bwMode="auto">
          <a:xfrm>
            <a:off x="1411288" y="5889946"/>
            <a:ext cx="147637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948" y="0"/>
                </a:moveTo>
                <a:lnTo>
                  <a:pt x="3652" y="0"/>
                </a:lnTo>
                <a:lnTo>
                  <a:pt x="2996" y="172"/>
                </a:lnTo>
                <a:lnTo>
                  <a:pt x="2378" y="669"/>
                </a:lnTo>
                <a:lnTo>
                  <a:pt x="1809" y="1460"/>
                </a:lnTo>
                <a:lnTo>
                  <a:pt x="1299" y="2514"/>
                </a:lnTo>
                <a:lnTo>
                  <a:pt x="859" y="3803"/>
                </a:lnTo>
                <a:lnTo>
                  <a:pt x="499" y="5295"/>
                </a:lnTo>
                <a:lnTo>
                  <a:pt x="228" y="6961"/>
                </a:lnTo>
                <a:lnTo>
                  <a:pt x="59" y="8770"/>
                </a:lnTo>
                <a:lnTo>
                  <a:pt x="0" y="10692"/>
                </a:lnTo>
                <a:lnTo>
                  <a:pt x="0" y="10908"/>
                </a:lnTo>
                <a:lnTo>
                  <a:pt x="59" y="12830"/>
                </a:lnTo>
                <a:lnTo>
                  <a:pt x="228" y="14639"/>
                </a:lnTo>
                <a:lnTo>
                  <a:pt x="499" y="16304"/>
                </a:lnTo>
                <a:lnTo>
                  <a:pt x="859" y="17797"/>
                </a:lnTo>
                <a:lnTo>
                  <a:pt x="1299" y="19085"/>
                </a:lnTo>
                <a:lnTo>
                  <a:pt x="1809" y="20140"/>
                </a:lnTo>
                <a:lnTo>
                  <a:pt x="2378" y="20931"/>
                </a:lnTo>
                <a:lnTo>
                  <a:pt x="2996" y="21428"/>
                </a:lnTo>
                <a:lnTo>
                  <a:pt x="3652" y="21600"/>
                </a:lnTo>
                <a:lnTo>
                  <a:pt x="17948" y="21600"/>
                </a:lnTo>
                <a:lnTo>
                  <a:pt x="18605" y="21428"/>
                </a:lnTo>
                <a:lnTo>
                  <a:pt x="19222" y="20931"/>
                </a:lnTo>
                <a:lnTo>
                  <a:pt x="19791" y="20140"/>
                </a:lnTo>
                <a:lnTo>
                  <a:pt x="20301" y="19085"/>
                </a:lnTo>
                <a:lnTo>
                  <a:pt x="20741" y="17797"/>
                </a:lnTo>
                <a:lnTo>
                  <a:pt x="21101" y="16304"/>
                </a:lnTo>
                <a:lnTo>
                  <a:pt x="21372" y="14639"/>
                </a:lnTo>
                <a:lnTo>
                  <a:pt x="21541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1" y="8770"/>
                </a:lnTo>
                <a:lnTo>
                  <a:pt x="21372" y="6961"/>
                </a:lnTo>
                <a:lnTo>
                  <a:pt x="21101" y="5295"/>
                </a:lnTo>
                <a:lnTo>
                  <a:pt x="20741" y="3803"/>
                </a:lnTo>
                <a:lnTo>
                  <a:pt x="20301" y="2514"/>
                </a:lnTo>
                <a:lnTo>
                  <a:pt x="19791" y="1460"/>
                </a:lnTo>
                <a:lnTo>
                  <a:pt x="19222" y="669"/>
                </a:lnTo>
                <a:lnTo>
                  <a:pt x="18605" y="172"/>
                </a:lnTo>
                <a:lnTo>
                  <a:pt x="1794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4" name="AutoShape 13"/>
          <p:cNvSpPr>
            <a:spLocks/>
          </p:cNvSpPr>
          <p:nvPr/>
        </p:nvSpPr>
        <p:spPr bwMode="auto">
          <a:xfrm>
            <a:off x="0" y="0"/>
            <a:ext cx="1004888" cy="4968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7873" y="0"/>
                </a:moveTo>
                <a:lnTo>
                  <a:pt x="0" y="0"/>
                </a:lnTo>
                <a:lnTo>
                  <a:pt x="0" y="21600"/>
                </a:lnTo>
                <a:lnTo>
                  <a:pt x="16243" y="21600"/>
                </a:lnTo>
                <a:lnTo>
                  <a:pt x="17206" y="21423"/>
                </a:lnTo>
                <a:lnTo>
                  <a:pt x="18112" y="20914"/>
                </a:lnTo>
                <a:lnTo>
                  <a:pt x="18947" y="20103"/>
                </a:lnTo>
                <a:lnTo>
                  <a:pt x="19694" y="19021"/>
                </a:lnTo>
                <a:lnTo>
                  <a:pt x="20340" y="17700"/>
                </a:lnTo>
                <a:lnTo>
                  <a:pt x="20869" y="16169"/>
                </a:lnTo>
                <a:lnTo>
                  <a:pt x="21265" y="14461"/>
                </a:lnTo>
                <a:lnTo>
                  <a:pt x="21514" y="12606"/>
                </a:lnTo>
                <a:lnTo>
                  <a:pt x="21600" y="10635"/>
                </a:lnTo>
                <a:lnTo>
                  <a:pt x="21600" y="10413"/>
                </a:lnTo>
                <a:lnTo>
                  <a:pt x="21514" y="8442"/>
                </a:lnTo>
                <a:lnTo>
                  <a:pt x="21265" y="6587"/>
                </a:lnTo>
                <a:lnTo>
                  <a:pt x="20869" y="4879"/>
                </a:lnTo>
                <a:lnTo>
                  <a:pt x="20340" y="3349"/>
                </a:lnTo>
                <a:lnTo>
                  <a:pt x="19694" y="2027"/>
                </a:lnTo>
                <a:lnTo>
                  <a:pt x="18947" y="945"/>
                </a:lnTo>
                <a:lnTo>
                  <a:pt x="18112" y="134"/>
                </a:lnTo>
                <a:lnTo>
                  <a:pt x="1787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5" name="AutoShape 14"/>
          <p:cNvSpPr>
            <a:spLocks/>
          </p:cNvSpPr>
          <p:nvPr/>
        </p:nvSpPr>
        <p:spPr bwMode="auto">
          <a:xfrm>
            <a:off x="1519238" y="6546850"/>
            <a:ext cx="790575" cy="30956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782" y="0"/>
                </a:moveTo>
                <a:lnTo>
                  <a:pt x="6817" y="0"/>
                </a:lnTo>
                <a:lnTo>
                  <a:pt x="5592" y="283"/>
                </a:lnTo>
                <a:lnTo>
                  <a:pt x="4439" y="1100"/>
                </a:lnTo>
                <a:lnTo>
                  <a:pt x="3377" y="2401"/>
                </a:lnTo>
                <a:lnTo>
                  <a:pt x="2425" y="4137"/>
                </a:lnTo>
                <a:lnTo>
                  <a:pt x="1603" y="6257"/>
                </a:lnTo>
                <a:lnTo>
                  <a:pt x="931" y="8712"/>
                </a:lnTo>
                <a:lnTo>
                  <a:pt x="426" y="11452"/>
                </a:lnTo>
                <a:lnTo>
                  <a:pt x="110" y="14428"/>
                </a:lnTo>
                <a:lnTo>
                  <a:pt x="0" y="17590"/>
                </a:lnTo>
                <a:lnTo>
                  <a:pt x="0" y="17946"/>
                </a:lnTo>
                <a:lnTo>
                  <a:pt x="110" y="21108"/>
                </a:lnTo>
                <a:lnTo>
                  <a:pt x="162" y="21600"/>
                </a:lnTo>
                <a:lnTo>
                  <a:pt x="21438" y="21600"/>
                </a:lnTo>
                <a:lnTo>
                  <a:pt x="21490" y="21108"/>
                </a:lnTo>
                <a:lnTo>
                  <a:pt x="21600" y="17946"/>
                </a:lnTo>
                <a:lnTo>
                  <a:pt x="21600" y="17590"/>
                </a:lnTo>
                <a:lnTo>
                  <a:pt x="21490" y="14428"/>
                </a:lnTo>
                <a:lnTo>
                  <a:pt x="21173" y="11452"/>
                </a:lnTo>
                <a:lnTo>
                  <a:pt x="20669" y="8712"/>
                </a:lnTo>
                <a:lnTo>
                  <a:pt x="19997" y="6257"/>
                </a:lnTo>
                <a:lnTo>
                  <a:pt x="19175" y="4137"/>
                </a:lnTo>
                <a:lnTo>
                  <a:pt x="18223" y="2401"/>
                </a:lnTo>
                <a:lnTo>
                  <a:pt x="17161" y="1100"/>
                </a:lnTo>
                <a:lnTo>
                  <a:pt x="16008" y="283"/>
                </a:lnTo>
                <a:lnTo>
                  <a:pt x="1478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6" name="AutoShape 15"/>
          <p:cNvSpPr>
            <a:spLocks/>
          </p:cNvSpPr>
          <p:nvPr/>
        </p:nvSpPr>
        <p:spPr bwMode="auto">
          <a:xfrm>
            <a:off x="0" y="642621"/>
            <a:ext cx="1536700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093" y="0"/>
                </a:moveTo>
                <a:lnTo>
                  <a:pt x="0" y="0"/>
                </a:lnTo>
                <a:lnTo>
                  <a:pt x="0" y="21600"/>
                </a:lnTo>
                <a:lnTo>
                  <a:pt x="18093" y="21600"/>
                </a:lnTo>
                <a:lnTo>
                  <a:pt x="18724" y="21428"/>
                </a:lnTo>
                <a:lnTo>
                  <a:pt x="19317" y="20931"/>
                </a:lnTo>
                <a:lnTo>
                  <a:pt x="19863" y="20140"/>
                </a:lnTo>
                <a:lnTo>
                  <a:pt x="20353" y="19085"/>
                </a:lnTo>
                <a:lnTo>
                  <a:pt x="20775" y="17797"/>
                </a:lnTo>
                <a:lnTo>
                  <a:pt x="21121" y="16304"/>
                </a:lnTo>
                <a:lnTo>
                  <a:pt x="21381" y="14639"/>
                </a:lnTo>
                <a:lnTo>
                  <a:pt x="21544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44" y="8770"/>
                </a:lnTo>
                <a:lnTo>
                  <a:pt x="21381" y="6961"/>
                </a:lnTo>
                <a:lnTo>
                  <a:pt x="21121" y="5295"/>
                </a:lnTo>
                <a:lnTo>
                  <a:pt x="20775" y="3803"/>
                </a:lnTo>
                <a:lnTo>
                  <a:pt x="20353" y="2514"/>
                </a:lnTo>
                <a:lnTo>
                  <a:pt x="19863" y="1460"/>
                </a:lnTo>
                <a:lnTo>
                  <a:pt x="19317" y="669"/>
                </a:lnTo>
                <a:lnTo>
                  <a:pt x="18724" y="172"/>
                </a:lnTo>
                <a:lnTo>
                  <a:pt x="1809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7" name="AutoShape 16"/>
          <p:cNvSpPr>
            <a:spLocks/>
          </p:cNvSpPr>
          <p:nvPr/>
        </p:nvSpPr>
        <p:spPr bwMode="auto">
          <a:xfrm>
            <a:off x="0" y="1297941"/>
            <a:ext cx="3067050" cy="5095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842" y="0"/>
                </a:moveTo>
                <a:lnTo>
                  <a:pt x="0" y="0"/>
                </a:lnTo>
                <a:lnTo>
                  <a:pt x="0" y="21600"/>
                </a:lnTo>
                <a:lnTo>
                  <a:pt x="19842" y="21600"/>
                </a:lnTo>
                <a:lnTo>
                  <a:pt x="20158" y="21428"/>
                </a:lnTo>
                <a:lnTo>
                  <a:pt x="20456" y="20931"/>
                </a:lnTo>
                <a:lnTo>
                  <a:pt x="20729" y="20140"/>
                </a:lnTo>
                <a:lnTo>
                  <a:pt x="20975" y="19085"/>
                </a:lnTo>
                <a:lnTo>
                  <a:pt x="21187" y="17797"/>
                </a:lnTo>
                <a:lnTo>
                  <a:pt x="21360" y="16304"/>
                </a:lnTo>
                <a:lnTo>
                  <a:pt x="21490" y="14639"/>
                </a:lnTo>
                <a:lnTo>
                  <a:pt x="21572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2" y="8770"/>
                </a:lnTo>
                <a:lnTo>
                  <a:pt x="21490" y="6961"/>
                </a:lnTo>
                <a:lnTo>
                  <a:pt x="21360" y="5295"/>
                </a:lnTo>
                <a:lnTo>
                  <a:pt x="21187" y="3803"/>
                </a:lnTo>
                <a:lnTo>
                  <a:pt x="20975" y="2514"/>
                </a:lnTo>
                <a:lnTo>
                  <a:pt x="20729" y="1460"/>
                </a:lnTo>
                <a:lnTo>
                  <a:pt x="20456" y="669"/>
                </a:lnTo>
                <a:lnTo>
                  <a:pt x="20158" y="172"/>
                </a:lnTo>
                <a:lnTo>
                  <a:pt x="19842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8" name="AutoShape 17"/>
          <p:cNvSpPr>
            <a:spLocks/>
          </p:cNvSpPr>
          <p:nvPr/>
        </p:nvSpPr>
        <p:spPr bwMode="auto">
          <a:xfrm>
            <a:off x="0" y="1953262"/>
            <a:ext cx="3432175" cy="509587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030" y="0"/>
                </a:moveTo>
                <a:lnTo>
                  <a:pt x="0" y="0"/>
                </a:lnTo>
                <a:lnTo>
                  <a:pt x="0" y="21600"/>
                </a:lnTo>
                <a:lnTo>
                  <a:pt x="20030" y="21600"/>
                </a:lnTo>
                <a:lnTo>
                  <a:pt x="20312" y="21428"/>
                </a:lnTo>
                <a:lnTo>
                  <a:pt x="20578" y="20931"/>
                </a:lnTo>
                <a:lnTo>
                  <a:pt x="20822" y="20140"/>
                </a:lnTo>
                <a:lnTo>
                  <a:pt x="21041" y="19085"/>
                </a:lnTo>
                <a:lnTo>
                  <a:pt x="21231" y="17797"/>
                </a:lnTo>
                <a:lnTo>
                  <a:pt x="21386" y="16304"/>
                </a:lnTo>
                <a:lnTo>
                  <a:pt x="21502" y="14639"/>
                </a:lnTo>
                <a:lnTo>
                  <a:pt x="21575" y="12830"/>
                </a:lnTo>
                <a:lnTo>
                  <a:pt x="21600" y="10908"/>
                </a:lnTo>
                <a:lnTo>
                  <a:pt x="21600" y="10692"/>
                </a:lnTo>
                <a:lnTo>
                  <a:pt x="21575" y="8770"/>
                </a:lnTo>
                <a:lnTo>
                  <a:pt x="21502" y="6961"/>
                </a:lnTo>
                <a:lnTo>
                  <a:pt x="21386" y="5295"/>
                </a:lnTo>
                <a:lnTo>
                  <a:pt x="21231" y="3803"/>
                </a:lnTo>
                <a:lnTo>
                  <a:pt x="21041" y="2514"/>
                </a:lnTo>
                <a:lnTo>
                  <a:pt x="20822" y="1460"/>
                </a:lnTo>
                <a:lnTo>
                  <a:pt x="20578" y="669"/>
                </a:lnTo>
                <a:lnTo>
                  <a:pt x="20312" y="172"/>
                </a:lnTo>
                <a:lnTo>
                  <a:pt x="20030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89" name="AutoShape 18"/>
          <p:cNvSpPr>
            <a:spLocks/>
          </p:cNvSpPr>
          <p:nvPr/>
        </p:nvSpPr>
        <p:spPr bwMode="auto">
          <a:xfrm>
            <a:off x="0" y="2608582"/>
            <a:ext cx="4619625" cy="51117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598" y="0"/>
                </a:moveTo>
                <a:lnTo>
                  <a:pt x="0" y="0"/>
                </a:lnTo>
                <a:lnTo>
                  <a:pt x="0" y="21600"/>
                </a:lnTo>
                <a:lnTo>
                  <a:pt x="20433" y="21600"/>
                </a:lnTo>
                <a:lnTo>
                  <a:pt x="20643" y="21428"/>
                </a:lnTo>
                <a:lnTo>
                  <a:pt x="20840" y="20931"/>
                </a:lnTo>
                <a:lnTo>
                  <a:pt x="21022" y="20140"/>
                </a:lnTo>
                <a:lnTo>
                  <a:pt x="21185" y="19085"/>
                </a:lnTo>
                <a:lnTo>
                  <a:pt x="21326" y="17797"/>
                </a:lnTo>
                <a:lnTo>
                  <a:pt x="21441" y="16304"/>
                </a:lnTo>
                <a:lnTo>
                  <a:pt x="21527" y="14639"/>
                </a:lnTo>
                <a:lnTo>
                  <a:pt x="21581" y="12830"/>
                </a:lnTo>
                <a:lnTo>
                  <a:pt x="21600" y="10908"/>
                </a:lnTo>
                <a:lnTo>
                  <a:pt x="21600" y="9184"/>
                </a:lnTo>
                <a:lnTo>
                  <a:pt x="21574" y="7078"/>
                </a:lnTo>
                <a:lnTo>
                  <a:pt x="21498" y="5145"/>
                </a:lnTo>
                <a:lnTo>
                  <a:pt x="21380" y="3440"/>
                </a:lnTo>
                <a:lnTo>
                  <a:pt x="21225" y="2018"/>
                </a:lnTo>
                <a:lnTo>
                  <a:pt x="21039" y="933"/>
                </a:lnTo>
                <a:lnTo>
                  <a:pt x="20828" y="243"/>
                </a:lnTo>
                <a:lnTo>
                  <a:pt x="20598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3090" name="Rectangle 19"/>
          <p:cNvSpPr>
            <a:spLocks/>
          </p:cNvSpPr>
          <p:nvPr/>
        </p:nvSpPr>
        <p:spPr bwMode="auto">
          <a:xfrm>
            <a:off x="3595688" y="5997723"/>
            <a:ext cx="501808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indent="3873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Conference of Ministers</a:t>
            </a:r>
          </a:p>
        </p:txBody>
      </p:sp>
      <p:sp>
        <p:nvSpPr>
          <p:cNvPr id="3091" name="Marcador de Posição do Número do Diapositivo 20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fld id="{4CADC98F-A857-4054-BF48-E3D019D9A863}" type="slidenum">
              <a:rPr lang="en-US" altLang="en-US" smtClean="0">
                <a:solidFill>
                  <a:srgbClr val="888888"/>
                </a:solidFill>
                <a:latin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888888"/>
              </a:solidFill>
              <a:latin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6407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-1" y="5966858"/>
            <a:ext cx="7560297" cy="61174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 sz="2000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113146" y="6039327"/>
            <a:ext cx="730048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on the follow-up by the ECA to the resolutions of the special meeting of the Permanent Representatives of the member States to the ECA</a:t>
            </a:r>
            <a:endParaRPr lang="en-US" alt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644681" y="290513"/>
            <a:ext cx="2552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Outline </a:t>
            </a: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588896" y="1506102"/>
            <a:ext cx="7495294" cy="1969770"/>
            <a:chOff x="744354" y="1723915"/>
            <a:chExt cx="7030642" cy="1969770"/>
          </a:xfrm>
        </p:grpSpPr>
        <p:sp>
          <p:nvSpPr>
            <p:cNvPr id="15" name="Rectangle 1"/>
            <p:cNvSpPr>
              <a:spLocks/>
            </p:cNvSpPr>
            <p:nvPr/>
          </p:nvSpPr>
          <p:spPr bwMode="auto">
            <a:xfrm>
              <a:off x="744354" y="1723915"/>
              <a:ext cx="7030642" cy="1969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>
              <a:lvl1pPr marL="185738" indent="-1460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1pPr>
              <a:lvl2pPr marL="742950" indent="-28575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2pPr>
              <a:lvl3pPr marL="1143000" indent="-2286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3pPr>
              <a:lvl4pPr marL="1600200" indent="-2286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4pPr>
              <a:lvl5pPr marL="2057400" indent="-228600"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rgbClr val="000000"/>
                  </a:solidFill>
                  <a:latin typeface="Calibri" panose="020F0502020204030204" pitchFamily="34" charset="0"/>
                  <a:cs typeface="Calibri" panose="020F0502020204030204" pitchFamily="34" charset="0"/>
                  <a:sym typeface="Calibri" panose="020F0502020204030204" pitchFamily="34" charset="0"/>
                </a:defRPr>
              </a:lvl9pPr>
            </a:lstStyle>
            <a:p>
              <a:pPr marL="39688" indent="0" eaLnBrk="1">
                <a:lnSpc>
                  <a:spcPct val="200000"/>
                </a:lnSpc>
              </a:pPr>
              <a:r>
                <a:rPr lang="en-US" altLang="en-US" sz="3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Lato" pitchFamily="34" charset="0"/>
                </a:rPr>
                <a:t>		Introduction </a:t>
              </a:r>
            </a:p>
            <a:p>
              <a:pPr marL="39688" indent="0" eaLnBrk="1">
                <a:lnSpc>
                  <a:spcPct val="200000"/>
                </a:lnSpc>
              </a:pPr>
              <a:r>
                <a:rPr lang="en-US" altLang="en-US" sz="3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  <a:sym typeface="Lato" pitchFamily="34" charset="0"/>
                </a:rPr>
                <a:t>		Progress made 	</a:t>
              </a:r>
            </a:p>
          </p:txBody>
        </p:sp>
        <p:sp>
          <p:nvSpPr>
            <p:cNvPr id="2" name="Flowchart: Connector 1"/>
            <p:cNvSpPr/>
            <p:nvPr/>
          </p:nvSpPr>
          <p:spPr>
            <a:xfrm>
              <a:off x="744354" y="2020928"/>
              <a:ext cx="545284" cy="595490"/>
            </a:xfrm>
            <a:prstGeom prst="flowChartConnector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7" name="Flowchart: Connector 16"/>
            <p:cNvSpPr/>
            <p:nvPr/>
          </p:nvSpPr>
          <p:spPr>
            <a:xfrm>
              <a:off x="762192" y="2926476"/>
              <a:ext cx="545284" cy="595490"/>
            </a:xfrm>
            <a:prstGeom prst="flowChartConnector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18" name="Rectangle 12"/>
          <p:cNvSpPr>
            <a:spLocks/>
          </p:cNvSpPr>
          <p:nvPr/>
        </p:nvSpPr>
        <p:spPr bwMode="auto">
          <a:xfrm>
            <a:off x="8586230" y="40078"/>
            <a:ext cx="5603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fld id="{19EB9D05-58B7-4094-B156-24337F29FDCA}" type="slidenum">
              <a:rPr lang="en-US" altLang="en-US" sz="1600" b="1">
                <a:solidFill>
                  <a:srgbClr val="0A7CB8"/>
                </a:solidFill>
                <a:latin typeface="+mn-lt"/>
                <a:sym typeface="Lucida Sans" panose="020B0602030504020204" pitchFamily="34" charset="0"/>
              </a:rPr>
              <a:pPr algn="ctr" eaLnBrk="1"/>
              <a:t>2</a:t>
            </a:fld>
            <a:endParaRPr lang="en-US" altLang="en-US" sz="1600" b="1" dirty="0">
              <a:solidFill>
                <a:srgbClr val="0A7CB8"/>
              </a:solidFill>
              <a:latin typeface="+mn-lt"/>
              <a:sym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1148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-1" y="5966858"/>
            <a:ext cx="7560297" cy="61174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 sz="2000"/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113146" y="6039327"/>
            <a:ext cx="730048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on the follow-up by the ECA to the resolutions of the special meeting of the Permanent Representatives of the member States to the ECA</a:t>
            </a:r>
            <a:endParaRPr lang="en-US" alt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90513"/>
            <a:ext cx="4475163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185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644681" y="290513"/>
            <a:ext cx="25527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Introduction </a:t>
            </a: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  <p:sp>
        <p:nvSpPr>
          <p:cNvPr id="15" name="Rectangle 1"/>
          <p:cNvSpPr>
            <a:spLocks/>
          </p:cNvSpPr>
          <p:nvPr/>
        </p:nvSpPr>
        <p:spPr bwMode="auto">
          <a:xfrm>
            <a:off x="201336" y="1147742"/>
            <a:ext cx="8766495" cy="5555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9688" indent="0" algn="ctr"/>
            <a:r>
              <a:rPr lang="en-GB" altLang="en-US" sz="1900" b="1" dirty="0">
                <a:latin typeface="Arial" panose="020B0604020202020204" pitchFamily="34" charset="0"/>
                <a:cs typeface="Arial" panose="020B0604020202020204" pitchFamily="34" charset="0"/>
              </a:rPr>
              <a:t>List of resolutions adopted</a:t>
            </a:r>
          </a:p>
          <a:p>
            <a:pPr marL="39688" indent="0" algn="ctr"/>
            <a:endParaRPr lang="en-GB" sz="1900" dirty="0">
              <a:solidFill>
                <a:srgbClr val="37609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6888" indent="-457200">
              <a:buFont typeface="+mj-lt"/>
              <a:buAutoNum type="arabicPeriod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Resolution 953 (L): Proposed programme of work and proposed programme budget of the Economic Commission for Africa for the biennium 2018-2019</a:t>
            </a:r>
          </a:p>
          <a:p>
            <a:pPr marL="496888" indent="-457200">
              <a:buFont typeface="+mj-lt"/>
              <a:buAutoNum type="arabicPeriod"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15, Section 18</a:t>
            </a:r>
          </a:p>
          <a:p>
            <a:pPr marL="496888" indent="-457200">
              <a:buFont typeface="+mj-lt"/>
              <a:buAutoNum type="arabicPeriod"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6888" indent="-457200">
              <a:buFont typeface="+mj-lt"/>
              <a:buAutoNum type="arabicPeriod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Resolution 954 (L): Proposed programme of work and proposed programme budget of the Economic Commission for Africa for the biennium 2018-2019</a:t>
            </a:r>
          </a:p>
          <a:p>
            <a:pPr marL="496888" indent="-457200">
              <a:buFont typeface="+mj-lt"/>
              <a:buAutoNum type="arabicPeriod"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Section 23. Regular programme of technical cooperation</a:t>
            </a:r>
          </a:p>
          <a:p>
            <a:pPr marL="457200" lvl="1" indent="0"/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96888" indent="-457200">
              <a:buFont typeface="+mj-lt"/>
              <a:buAutoNum type="arabicPeriod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Resolution 955 (L): Proposed programme of work and proposed programme budget of the Economic Commission for Africa for the biennium 2018-2019</a:t>
            </a:r>
          </a:p>
          <a:p>
            <a:pPr marL="496888" indent="-457200">
              <a:buFont typeface="+mj-lt"/>
              <a:buAutoNum type="arabicPeriod"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US" sz="19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Programme 9, Section 11</a:t>
            </a:r>
          </a:p>
          <a:p>
            <a:pPr>
              <a:buFont typeface="Lucida Sans" panose="020B0602030504020204" pitchFamily="34" charset="0"/>
              <a:buAutoNum type="arabicPeriod"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Lucida Sans" panose="020B0602030504020204" pitchFamily="34" charset="0"/>
              <a:buAutoNum type="arabicPeriod"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Lucida Sans" panose="020B0602030504020204" pitchFamily="34" charset="0"/>
              <a:buAutoNum type="arabicPeriod"/>
            </a:pPr>
            <a:endParaRPr lang="en-GB" alt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2"/>
          <p:cNvSpPr>
            <a:spLocks/>
          </p:cNvSpPr>
          <p:nvPr/>
        </p:nvSpPr>
        <p:spPr bwMode="auto">
          <a:xfrm>
            <a:off x="8586230" y="40078"/>
            <a:ext cx="5603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fld id="{19EB9D05-58B7-4094-B156-24337F29FDCA}" type="slidenum">
              <a:rPr lang="en-US" altLang="en-US" sz="1600" b="1">
                <a:solidFill>
                  <a:srgbClr val="0A7CB8"/>
                </a:solidFill>
                <a:latin typeface="+mn-lt"/>
                <a:sym typeface="Lucida Sans" panose="020B0602030504020204" pitchFamily="34" charset="0"/>
              </a:rPr>
              <a:pPr algn="ctr" eaLnBrk="1"/>
              <a:t>3</a:t>
            </a:fld>
            <a:endParaRPr lang="en-US" altLang="en-US" sz="1600" b="1" dirty="0">
              <a:solidFill>
                <a:srgbClr val="0A7CB8"/>
              </a:solidFill>
              <a:latin typeface="+mn-lt"/>
              <a:sym typeface="Lucida Sans" panose="020B0602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6620" y="2668843"/>
            <a:ext cx="251670" cy="209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46620" y="4082924"/>
            <a:ext cx="251670" cy="209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88565" y="5550954"/>
            <a:ext cx="251670" cy="209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1592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-1" y="5966858"/>
            <a:ext cx="7560297" cy="61174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113146" y="6039327"/>
            <a:ext cx="730048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on the follow-up by the ECA to the resolutions of the special meeting of the Permanent Representatives of the member States to the ECA</a:t>
            </a:r>
            <a:endParaRPr lang="en-US" alt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2" name="AutoShape 6"/>
          <p:cNvSpPr>
            <a:spLocks/>
          </p:cNvSpPr>
          <p:nvPr/>
        </p:nvSpPr>
        <p:spPr bwMode="auto">
          <a:xfrm>
            <a:off x="0" y="21910"/>
            <a:ext cx="5463865" cy="70694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6" y="137002"/>
            <a:ext cx="5360802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Progress made: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Resolution 953 (L) Programme 15, Section 18</a:t>
            </a:r>
            <a:endParaRPr lang="en-US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  <p:sp>
        <p:nvSpPr>
          <p:cNvPr id="15" name="Rectangle 1"/>
          <p:cNvSpPr>
            <a:spLocks/>
          </p:cNvSpPr>
          <p:nvPr/>
        </p:nvSpPr>
        <p:spPr bwMode="auto">
          <a:xfrm>
            <a:off x="760042" y="1875863"/>
            <a:ext cx="7826188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9688" indent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General Assembly endorsed the conclusions and recommendations contained in the report of the United Nations Advisory Committee on Administrative and Budgetary Questions, subject to:</a:t>
            </a:r>
          </a:p>
          <a:p>
            <a:pPr marL="39688" indent="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>
              <a:buFont typeface="Wingdings" panose="05000000000000000000" pitchFamily="2" charset="2"/>
              <a:buChar char="q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	the abolishment of two long-vacant posts (one Professional position at the P3 level and one General Service position).</a:t>
            </a:r>
            <a:endParaRPr lang="en-GB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2"/>
          <p:cNvSpPr>
            <a:spLocks/>
          </p:cNvSpPr>
          <p:nvPr/>
        </p:nvSpPr>
        <p:spPr bwMode="auto">
          <a:xfrm>
            <a:off x="8586230" y="40078"/>
            <a:ext cx="5603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fld id="{19EB9D05-58B7-4094-B156-24337F29FDCA}" type="slidenum">
              <a:rPr lang="en-US" altLang="en-US" sz="2000" b="1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ucida Sans" panose="020B0602030504020204" pitchFamily="34" charset="0"/>
              </a:rPr>
              <a:pPr algn="ctr" eaLnBrk="1"/>
              <a:t>4</a:t>
            </a:fld>
            <a:endParaRPr lang="en-US" altLang="en-US" sz="2000" b="1" dirty="0">
              <a:solidFill>
                <a:srgbClr val="0A7CB8"/>
              </a:solidFill>
              <a:latin typeface="Arial" panose="020B0604020202020204" pitchFamily="34" charset="0"/>
              <a:cs typeface="Arial" panose="020B0604020202020204" pitchFamily="34" charset="0"/>
              <a:sym typeface="Lucida Sans" panose="020B0602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5959" y="1968206"/>
            <a:ext cx="251670" cy="209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226292" y="4712797"/>
            <a:ext cx="523903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Progress Made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Resolution 955 (L)</a:t>
            </a:r>
            <a:endParaRPr lang="en-US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114350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-1" y="5966858"/>
            <a:ext cx="7560297" cy="61174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113146" y="6039327"/>
            <a:ext cx="730048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on the follow-up by the ECA to the resolutions of the special meeting of the Permanent Representatives of the member States to the ECA</a:t>
            </a:r>
            <a:endParaRPr lang="en-US" alt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5" name="Rectangle 11"/>
          <p:cNvSpPr>
            <a:spLocks/>
          </p:cNvSpPr>
          <p:nvPr/>
        </p:nvSpPr>
        <p:spPr bwMode="auto">
          <a:xfrm>
            <a:off x="113146" y="137002"/>
            <a:ext cx="523903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Progress Made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Resolution 953 (L)</a:t>
            </a:r>
            <a:endParaRPr lang="en-US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6546" y="23516"/>
            <a:ext cx="3417454" cy="1274423"/>
          </a:xfrm>
          <a:prstGeom prst="rect">
            <a:avLst/>
          </a:prstGeom>
        </p:spPr>
      </p:pic>
      <p:sp>
        <p:nvSpPr>
          <p:cNvPr id="18" name="Rectangle 12"/>
          <p:cNvSpPr>
            <a:spLocks/>
          </p:cNvSpPr>
          <p:nvPr/>
        </p:nvSpPr>
        <p:spPr bwMode="auto">
          <a:xfrm>
            <a:off x="8586230" y="40078"/>
            <a:ext cx="5603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fld id="{19EB9D05-58B7-4094-B156-24337F29FDCA}" type="slidenum">
              <a:rPr lang="en-US" altLang="en-US" sz="2000" b="1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ucida Sans" panose="020B0602030504020204" pitchFamily="34" charset="0"/>
              </a:rPr>
              <a:pPr algn="ctr" eaLnBrk="1"/>
              <a:t>5</a:t>
            </a:fld>
            <a:endParaRPr lang="en-US" altLang="en-US" sz="2000" b="1" dirty="0">
              <a:solidFill>
                <a:srgbClr val="0A7CB8"/>
              </a:solidFill>
              <a:latin typeface="Arial" panose="020B0604020202020204" pitchFamily="34" charset="0"/>
              <a:cs typeface="Arial" panose="020B0604020202020204" pitchFamily="34" charset="0"/>
              <a:sym typeface="Lucida Sans" panose="020B0602030504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7332" y="1860435"/>
            <a:ext cx="251670" cy="209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226292" y="4712797"/>
            <a:ext cx="523903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Progress Made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Resolution 955 (L)</a:t>
            </a:r>
            <a:endParaRPr lang="en-US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23" name="AutoShape 6"/>
          <p:cNvSpPr>
            <a:spLocks/>
          </p:cNvSpPr>
          <p:nvPr/>
        </p:nvSpPr>
        <p:spPr bwMode="auto">
          <a:xfrm>
            <a:off x="12700" y="40078"/>
            <a:ext cx="5803900" cy="874073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11"/>
          <p:cNvSpPr>
            <a:spLocks/>
          </p:cNvSpPr>
          <p:nvPr/>
        </p:nvSpPr>
        <p:spPr bwMode="auto">
          <a:xfrm>
            <a:off x="113145" y="137820"/>
            <a:ext cx="570345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Progress made: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Resolution 954 (L) Section 23, Regular programme of technical cooperation </a:t>
            </a:r>
            <a:endParaRPr lang="en-US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9002" y="1789598"/>
            <a:ext cx="81355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General Assembly endorsed the conclusions and recommendations contained in the report of the United Nations Advisory Committee on Administrative and Budgetary Questions, with no changes.</a:t>
            </a:r>
          </a:p>
        </p:txBody>
      </p:sp>
    </p:spTree>
    <p:extLst>
      <p:ext uri="{BB962C8B-B14F-4D97-AF65-F5344CB8AC3E}">
        <p14:creationId xmlns:p14="http://schemas.microsoft.com/office/powerpoint/2010/main" val="5699265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/>
          </p:cNvSpPr>
          <p:nvPr/>
        </p:nvSpPr>
        <p:spPr bwMode="auto">
          <a:xfrm>
            <a:off x="-1" y="5966858"/>
            <a:ext cx="7560297" cy="611742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929" y="0"/>
                </a:moveTo>
                <a:lnTo>
                  <a:pt x="0" y="0"/>
                </a:lnTo>
                <a:lnTo>
                  <a:pt x="0" y="21600"/>
                </a:lnTo>
                <a:lnTo>
                  <a:pt x="20929" y="21600"/>
                </a:lnTo>
                <a:lnTo>
                  <a:pt x="21107" y="21274"/>
                </a:lnTo>
                <a:lnTo>
                  <a:pt x="21268" y="20353"/>
                </a:lnTo>
                <a:lnTo>
                  <a:pt x="21404" y="18924"/>
                </a:lnTo>
                <a:lnTo>
                  <a:pt x="21508" y="17076"/>
                </a:lnTo>
                <a:lnTo>
                  <a:pt x="21576" y="14893"/>
                </a:lnTo>
                <a:lnTo>
                  <a:pt x="21600" y="12465"/>
                </a:lnTo>
                <a:lnTo>
                  <a:pt x="21600" y="9135"/>
                </a:lnTo>
                <a:lnTo>
                  <a:pt x="21576" y="6707"/>
                </a:lnTo>
                <a:lnTo>
                  <a:pt x="21508" y="4524"/>
                </a:lnTo>
                <a:lnTo>
                  <a:pt x="21404" y="2676"/>
                </a:lnTo>
                <a:lnTo>
                  <a:pt x="21268" y="1247"/>
                </a:lnTo>
                <a:lnTo>
                  <a:pt x="21107" y="326"/>
                </a:lnTo>
                <a:lnTo>
                  <a:pt x="20929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3"/>
          <p:cNvSpPr>
            <a:spLocks/>
          </p:cNvSpPr>
          <p:nvPr/>
        </p:nvSpPr>
        <p:spPr bwMode="auto">
          <a:xfrm>
            <a:off x="113146" y="6039327"/>
            <a:ext cx="730048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 on the follow-up by the ECA to the resolutions of the special meeting of the Permanent Representatives of the member States to the ECA</a:t>
            </a:r>
            <a:endParaRPr lang="en-US" altLang="en-US" sz="1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4100" name="AutoShape 4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1" name="AutoShape 5"/>
          <p:cNvSpPr>
            <a:spLocks/>
          </p:cNvSpPr>
          <p:nvPr/>
        </p:nvSpPr>
        <p:spPr bwMode="auto">
          <a:xfrm>
            <a:off x="0" y="0"/>
            <a:ext cx="9131300" cy="68453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21600"/>
                </a:moveTo>
                <a:lnTo>
                  <a:pt x="0" y="0"/>
                </a:lnTo>
                <a:lnTo>
                  <a:pt x="21600" y="0"/>
                </a:lnTo>
              </a:path>
            </a:pathLst>
          </a:custGeom>
          <a:noFill/>
          <a:ln w="3175" cap="flat" cmpd="sng">
            <a:solidFill>
              <a:srgbClr val="7B7B7B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3" name="AutoShape 9"/>
          <p:cNvSpPr>
            <a:spLocks/>
          </p:cNvSpPr>
          <p:nvPr/>
        </p:nvSpPr>
        <p:spPr bwMode="auto">
          <a:xfrm>
            <a:off x="7666038" y="6135688"/>
            <a:ext cx="1212850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04" name="Rectangle 10"/>
          <p:cNvSpPr>
            <a:spLocks/>
          </p:cNvSpPr>
          <p:nvPr/>
        </p:nvSpPr>
        <p:spPr bwMode="auto">
          <a:xfrm>
            <a:off x="7796213" y="6251575"/>
            <a:ext cx="10795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UNECA.ORG</a:t>
            </a:r>
          </a:p>
        </p:txBody>
      </p:sp>
      <p:sp>
        <p:nvSpPr>
          <p:cNvPr id="4107" name="Line 13"/>
          <p:cNvSpPr>
            <a:spLocks noChangeShapeType="1"/>
          </p:cNvSpPr>
          <p:nvPr/>
        </p:nvSpPr>
        <p:spPr bwMode="auto">
          <a:xfrm>
            <a:off x="0" y="6851650"/>
            <a:ext cx="9144000" cy="0"/>
          </a:xfrm>
          <a:prstGeom prst="line">
            <a:avLst/>
          </a:prstGeom>
          <a:noFill/>
          <a:ln w="12700">
            <a:solidFill>
              <a:srgbClr val="6666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  <p:sp>
        <p:nvSpPr>
          <p:cNvPr id="18" name="Rectangle 12"/>
          <p:cNvSpPr>
            <a:spLocks/>
          </p:cNvSpPr>
          <p:nvPr/>
        </p:nvSpPr>
        <p:spPr bwMode="auto">
          <a:xfrm>
            <a:off x="8586230" y="40078"/>
            <a:ext cx="5603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fld id="{19EB9D05-58B7-4094-B156-24337F29FDCA}" type="slidenum">
              <a:rPr lang="en-US" altLang="en-US" sz="2000" b="1">
                <a:solidFill>
                  <a:srgbClr val="0A7CB8"/>
                </a:solidFill>
                <a:latin typeface="Arial" panose="020B0604020202020204" pitchFamily="34" charset="0"/>
                <a:cs typeface="Arial" panose="020B0604020202020204" pitchFamily="34" charset="0"/>
                <a:sym typeface="Lucida Sans" panose="020B0602030504020204" pitchFamily="34" charset="0"/>
              </a:rPr>
              <a:pPr algn="ctr" eaLnBrk="1"/>
              <a:t>6</a:t>
            </a:fld>
            <a:endParaRPr lang="en-US" altLang="en-US" sz="2000" b="1" dirty="0">
              <a:solidFill>
                <a:srgbClr val="0A7CB8"/>
              </a:solidFill>
              <a:latin typeface="Arial" panose="020B0604020202020204" pitchFamily="34" charset="0"/>
              <a:cs typeface="Arial" panose="020B0604020202020204" pitchFamily="34" charset="0"/>
              <a:sym typeface="Lucida Sans" panose="020B0602030504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3798" y="1402415"/>
            <a:ext cx="251670" cy="2097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AutoShape 6"/>
          <p:cNvSpPr>
            <a:spLocks/>
          </p:cNvSpPr>
          <p:nvPr/>
        </p:nvSpPr>
        <p:spPr bwMode="auto">
          <a:xfrm>
            <a:off x="12699" y="52613"/>
            <a:ext cx="5463865" cy="70694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0694" y="0"/>
                </a:moveTo>
                <a:lnTo>
                  <a:pt x="115" y="0"/>
                </a:lnTo>
                <a:lnTo>
                  <a:pt x="0" y="157"/>
                </a:lnTo>
                <a:lnTo>
                  <a:pt x="0" y="21443"/>
                </a:lnTo>
                <a:lnTo>
                  <a:pt x="115" y="21600"/>
                </a:lnTo>
                <a:lnTo>
                  <a:pt x="20694" y="21600"/>
                </a:lnTo>
                <a:lnTo>
                  <a:pt x="20935" y="21272"/>
                </a:lnTo>
                <a:lnTo>
                  <a:pt x="21151" y="20346"/>
                </a:lnTo>
                <a:lnTo>
                  <a:pt x="21335" y="18910"/>
                </a:lnTo>
                <a:lnTo>
                  <a:pt x="21476" y="17052"/>
                </a:lnTo>
                <a:lnTo>
                  <a:pt x="2156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568" y="6742"/>
                </a:lnTo>
                <a:lnTo>
                  <a:pt x="21476" y="4549"/>
                </a:lnTo>
                <a:lnTo>
                  <a:pt x="21335" y="2690"/>
                </a:lnTo>
                <a:lnTo>
                  <a:pt x="21151" y="1254"/>
                </a:lnTo>
                <a:lnTo>
                  <a:pt x="20935" y="328"/>
                </a:lnTo>
                <a:lnTo>
                  <a:pt x="20694" y="0"/>
                </a:lnTo>
                <a:close/>
              </a:path>
            </a:pathLst>
          </a:custGeom>
          <a:solidFill>
            <a:srgbClr val="0A7CB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45720" rIns="45720"/>
          <a:lstStyle/>
          <a:p>
            <a:endParaRPr lang="en-US" sz="2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11"/>
          <p:cNvSpPr>
            <a:spLocks/>
          </p:cNvSpPr>
          <p:nvPr/>
        </p:nvSpPr>
        <p:spPr bwMode="auto">
          <a:xfrm>
            <a:off x="113146" y="122052"/>
            <a:ext cx="5144655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en-US" alt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Progress made: </a:t>
            </a: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Resolution 955 (L) Programme 9, Section 11</a:t>
            </a:r>
            <a:endParaRPr lang="en-US" altLang="en-US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Lato" pitchFamily="34" charset="0"/>
            </a:endParaRPr>
          </a:p>
        </p:txBody>
      </p:sp>
      <p:sp>
        <p:nvSpPr>
          <p:cNvPr id="25" name="Rectangle 1"/>
          <p:cNvSpPr>
            <a:spLocks/>
          </p:cNvSpPr>
          <p:nvPr/>
        </p:nvSpPr>
        <p:spPr bwMode="auto">
          <a:xfrm>
            <a:off x="703935" y="1312544"/>
            <a:ext cx="8162488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5738" indent="-1460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39688" indent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General Assembly approved the proposed programme of work and proposed programme budget with the following resource reductions: </a:t>
            </a:r>
          </a:p>
          <a:p>
            <a:pPr marL="39688" indent="0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General operating expenditures and other staff costs reduced by 5 per cent; </a:t>
            </a:r>
          </a:p>
          <a:p>
            <a:pPr marL="382588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10 per cent reduction in the following areas: </a:t>
            </a:r>
          </a:p>
          <a:p>
            <a:pPr marL="939800"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contractual services, and furniture and equipment; </a:t>
            </a:r>
          </a:p>
          <a:p>
            <a:pPr marL="939800"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consultants, supplies and materials; </a:t>
            </a:r>
          </a:p>
          <a:p>
            <a:pPr marL="939800"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non-post resources for information technology; and </a:t>
            </a:r>
          </a:p>
          <a:p>
            <a:pPr marL="939800"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travel of staff; </a:t>
            </a:r>
          </a:p>
          <a:p>
            <a:pPr marL="939800" lvl="1" indent="-342900">
              <a:buFont typeface="Wingdings" panose="05000000000000000000" pitchFamily="2" charset="2"/>
              <a:buChar char="q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82588"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15 per cent reduction in resources for experts </a:t>
            </a:r>
          </a:p>
          <a:p>
            <a:pPr marL="382588" lvl="1" indent="-342900"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25 per cent reduction in travel resources of representatives. </a:t>
            </a:r>
          </a:p>
          <a:p>
            <a:pPr marL="39688" indent="0"/>
            <a:endParaRPr lang="en-US" sz="2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9688" indent="0"/>
            <a:r>
              <a:rPr 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Ref: E/ECA/COE/37/6 </a:t>
            </a:r>
            <a:r>
              <a:rPr lang="en-US" altLang="en-US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Lato" pitchFamily="34" charset="0"/>
              </a:rPr>
              <a:t>	</a:t>
            </a:r>
            <a:endParaRPr lang="en-GB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87513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/>
          </p:cNvSpPr>
          <p:nvPr/>
        </p:nvSpPr>
        <p:spPr bwMode="auto">
          <a:xfrm>
            <a:off x="0" y="1335086"/>
            <a:ext cx="9144000" cy="5510213"/>
          </a:xfrm>
          <a:prstGeom prst="rect">
            <a:avLst/>
          </a:prstGeom>
          <a:solidFill>
            <a:srgbClr val="065785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45720" rIns="45720"/>
          <a:lstStyle>
            <a:lvl1pPr marL="342900" indent="-3429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marL="0" lvl="1" algn="ctr">
              <a:lnSpc>
                <a:spcPct val="70000"/>
              </a:lnSpc>
              <a:defRPr/>
            </a:pPr>
            <a:endParaRPr lang="en-US" altLang="en-US" sz="2000" b="1">
              <a:solidFill>
                <a:srgbClr val="6E8BBB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Lato" pitchFamily="34" charset="0"/>
            </a:endParaRP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2360613" y="4294188"/>
            <a:ext cx="4421187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5500" b="1">
                <a:solidFill>
                  <a:srgbClr val="FFFFFF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THANK YOU!</a:t>
            </a:r>
          </a:p>
        </p:txBody>
      </p:sp>
      <p:sp>
        <p:nvSpPr>
          <p:cNvPr id="6148" name="AutoShape 5"/>
          <p:cNvSpPr>
            <a:spLocks/>
          </p:cNvSpPr>
          <p:nvPr/>
        </p:nvSpPr>
        <p:spPr bwMode="auto">
          <a:xfrm>
            <a:off x="2957513" y="6156325"/>
            <a:ext cx="3311525" cy="441325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8463" y="0"/>
                </a:moveTo>
                <a:lnTo>
                  <a:pt x="3137" y="0"/>
                </a:lnTo>
                <a:lnTo>
                  <a:pt x="2303" y="328"/>
                </a:lnTo>
                <a:lnTo>
                  <a:pt x="1554" y="1254"/>
                </a:lnTo>
                <a:lnTo>
                  <a:pt x="919" y="2690"/>
                </a:lnTo>
                <a:lnTo>
                  <a:pt x="428" y="4549"/>
                </a:lnTo>
                <a:lnTo>
                  <a:pt x="112" y="6742"/>
                </a:lnTo>
                <a:lnTo>
                  <a:pt x="0" y="9183"/>
                </a:lnTo>
                <a:lnTo>
                  <a:pt x="0" y="12416"/>
                </a:lnTo>
                <a:lnTo>
                  <a:pt x="112" y="14858"/>
                </a:lnTo>
                <a:lnTo>
                  <a:pt x="428" y="17052"/>
                </a:lnTo>
                <a:lnTo>
                  <a:pt x="919" y="18910"/>
                </a:lnTo>
                <a:lnTo>
                  <a:pt x="1554" y="20346"/>
                </a:lnTo>
                <a:lnTo>
                  <a:pt x="2303" y="21272"/>
                </a:lnTo>
                <a:lnTo>
                  <a:pt x="3137" y="21600"/>
                </a:lnTo>
                <a:lnTo>
                  <a:pt x="18463" y="21600"/>
                </a:lnTo>
                <a:lnTo>
                  <a:pt x="19297" y="21272"/>
                </a:lnTo>
                <a:lnTo>
                  <a:pt x="20047" y="20346"/>
                </a:lnTo>
                <a:lnTo>
                  <a:pt x="20681" y="18910"/>
                </a:lnTo>
                <a:lnTo>
                  <a:pt x="21172" y="17052"/>
                </a:lnTo>
                <a:lnTo>
                  <a:pt x="21488" y="14858"/>
                </a:lnTo>
                <a:lnTo>
                  <a:pt x="21600" y="12416"/>
                </a:lnTo>
                <a:lnTo>
                  <a:pt x="21600" y="9183"/>
                </a:lnTo>
                <a:lnTo>
                  <a:pt x="21488" y="6742"/>
                </a:lnTo>
                <a:lnTo>
                  <a:pt x="21172" y="4549"/>
                </a:lnTo>
                <a:lnTo>
                  <a:pt x="20681" y="2690"/>
                </a:lnTo>
                <a:lnTo>
                  <a:pt x="20047" y="1254"/>
                </a:lnTo>
                <a:lnTo>
                  <a:pt x="19297" y="328"/>
                </a:lnTo>
                <a:lnTo>
                  <a:pt x="18463" y="0"/>
                </a:lnTo>
                <a:close/>
              </a:path>
            </a:pathLst>
          </a:custGeom>
          <a:solidFill>
            <a:srgbClr val="0D7CB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</a:extLst>
        </p:spPr>
        <p:txBody>
          <a:bodyPr lIns="45720" rIns="45720"/>
          <a:lstStyle/>
          <a:p>
            <a:endParaRPr lang="en-US"/>
          </a:p>
        </p:txBody>
      </p:sp>
      <p:sp>
        <p:nvSpPr>
          <p:cNvPr id="6149" name="Rectangle 6"/>
          <p:cNvSpPr>
            <a:spLocks/>
          </p:cNvSpPr>
          <p:nvPr/>
        </p:nvSpPr>
        <p:spPr bwMode="auto">
          <a:xfrm>
            <a:off x="1223963" y="5445125"/>
            <a:ext cx="6694487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/>
            <a:r>
              <a:rPr lang="en-US" altLang="en-US" sz="1900" dirty="0">
                <a:solidFill>
                  <a:schemeClr val="bg1"/>
                </a:solidFill>
                <a:latin typeface="Lato" pitchFamily="34" charset="0"/>
                <a:cs typeface="Lato" pitchFamily="34" charset="0"/>
                <a:sym typeface="Lato" pitchFamily="34" charset="0"/>
              </a:rPr>
              <a:t>Follow the conversation: #2018COM</a:t>
            </a:r>
          </a:p>
        </p:txBody>
      </p:sp>
      <p:sp>
        <p:nvSpPr>
          <p:cNvPr id="6150" name="Rectangle 7"/>
          <p:cNvSpPr>
            <a:spLocks/>
          </p:cNvSpPr>
          <p:nvPr/>
        </p:nvSpPr>
        <p:spPr bwMode="auto">
          <a:xfrm>
            <a:off x="3181350" y="6245225"/>
            <a:ext cx="30876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eaLnBrk="1"/>
            <a:r>
              <a:rPr lang="en-US" altLang="en-US" sz="1600" b="1" dirty="0">
                <a:solidFill>
                  <a:schemeClr val="bg1"/>
                </a:solidFill>
                <a:latin typeface="Avenir Book"/>
              </a:rPr>
              <a:t>More: www.uneca.org/cfm2018</a:t>
            </a:r>
          </a:p>
        </p:txBody>
      </p:sp>
      <p:pic>
        <p:nvPicPr>
          <p:cNvPr id="6151" name="Picture 8" descr="pasted-image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300" y="1171575"/>
            <a:ext cx="256381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9BE0A-D03F-4B6F-9DFE-032BEB7DCFE2}" type="slidenum">
              <a:rPr lang="en-US" smtClean="0"/>
              <a:t>7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565" y="23516"/>
            <a:ext cx="3667435" cy="1274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867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1841</TotalTime>
  <Words>453</Words>
  <Application>Microsoft Office PowerPoint</Application>
  <PresentationFormat>On-screen Show (4:3)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Arial</vt:lpstr>
      <vt:lpstr>Avenir Book</vt:lpstr>
      <vt:lpstr>Calibri</vt:lpstr>
      <vt:lpstr>Calibri Light</vt:lpstr>
      <vt:lpstr>Helvetica</vt:lpstr>
      <vt:lpstr>Lato</vt:lpstr>
      <vt:lpstr>Lucida Sans</vt:lpstr>
      <vt:lpstr>Wingdings</vt:lpstr>
      <vt:lpstr>Office Theme</vt:lpstr>
      <vt:lpstr>Report on the follow-up by the ECA to the resolutions of the special meeting of the Permanent Representatives of the member States to the ECA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 PRESENTATION</dc:title>
  <dc:creator>Afework Temtime</dc:creator>
  <cp:lastModifiedBy>Uneca2</cp:lastModifiedBy>
  <cp:revision>166</cp:revision>
  <cp:lastPrinted>2018-05-09T08:31:39Z</cp:lastPrinted>
  <dcterms:created xsi:type="dcterms:W3CDTF">2018-04-13T10:53:29Z</dcterms:created>
  <dcterms:modified xsi:type="dcterms:W3CDTF">2018-05-11T12:29:33Z</dcterms:modified>
</cp:coreProperties>
</file>