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61" r:id="rId2"/>
    <p:sldId id="262" r:id="rId3"/>
    <p:sldId id="294" r:id="rId4"/>
    <p:sldId id="310" r:id="rId5"/>
    <p:sldId id="311"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26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41" autoAdjust="0"/>
  </p:normalViewPr>
  <p:slideViewPr>
    <p:cSldViewPr snapToGrid="0">
      <p:cViewPr varScale="1">
        <p:scale>
          <a:sx n="106" d="100"/>
          <a:sy n="106" d="100"/>
        </p:scale>
        <p:origin x="1662" y="102"/>
      </p:cViewPr>
      <p:guideLst/>
    </p:cSldViewPr>
  </p:slideViewPr>
  <p:notesTextViewPr>
    <p:cViewPr>
      <p:scale>
        <a:sx n="3" d="2"/>
        <a:sy n="3" d="2"/>
      </p:scale>
      <p:origin x="0" y="0"/>
    </p:cViewPr>
  </p:notesTextViewPr>
  <p:notesViewPr>
    <p:cSldViewPr snapToGrid="0">
      <p:cViewPr varScale="1">
        <p:scale>
          <a:sx n="101" d="100"/>
          <a:sy n="101" d="100"/>
        </p:scale>
        <p:origin x="355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43BB42-3093-4F17-9D87-34180D5253AC}" type="datetimeFigureOut">
              <a:rPr lang="en-US" smtClean="0"/>
              <a:t>11-May-18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6BF244-3B8C-4EC2-B07C-DF9746238571}" type="slidenum">
              <a:rPr lang="en-US" smtClean="0"/>
              <a:t>‹#›</a:t>
            </a:fld>
            <a:endParaRPr lang="en-US"/>
          </a:p>
        </p:txBody>
      </p:sp>
    </p:spTree>
    <p:extLst>
      <p:ext uri="{BB962C8B-B14F-4D97-AF65-F5344CB8AC3E}">
        <p14:creationId xmlns:p14="http://schemas.microsoft.com/office/powerpoint/2010/main" val="113251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altLang="en-US" sz="1200" b="1" dirty="0">
                <a:solidFill>
                  <a:schemeClr val="tx1"/>
                </a:solidFill>
                <a:latin typeface="Century Gothic" panose="020B0502020202020204" pitchFamily="34" charset="0"/>
                <a:cs typeface="Arial" panose="020B0604020202020204" pitchFamily="34" charset="0"/>
              </a:rPr>
              <a:t>Growth is recovering in most African countries as the global economy rebounds.</a:t>
            </a:r>
            <a:r>
              <a:rPr lang="en-GB" altLang="en-US" sz="1200" b="1" baseline="0" dirty="0">
                <a:solidFill>
                  <a:schemeClr val="tx1"/>
                </a:solidFill>
                <a:latin typeface="Century Gothic" panose="020B0502020202020204" pitchFamily="34" charset="0"/>
                <a:cs typeface="Arial" panose="020B0604020202020204" pitchFamily="34" charset="0"/>
              </a:rPr>
              <a:t> </a:t>
            </a:r>
            <a:r>
              <a:rPr lang="en-US" altLang="en-US" b="1" dirty="0">
                <a:latin typeface="Arial" panose="020B0604020202020204" pitchFamily="34" charset="0"/>
              </a:rPr>
              <a:t>Increased private consumption and investment, r</a:t>
            </a:r>
            <a:r>
              <a:rPr lang="en-US" altLang="en-US" b="1" dirty="0">
                <a:latin typeface="Arial" panose="020B0604020202020204" pitchFamily="34" charset="0"/>
                <a:cs typeface="Arial" panose="020B0604020202020204" pitchFamily="34" charset="0"/>
              </a:rPr>
              <a:t>ising commodity prices, strong external demand and </a:t>
            </a:r>
            <a:r>
              <a:rPr lang="en-US" altLang="en-US" b="1" dirty="0" err="1">
                <a:latin typeface="Arial" panose="020B0604020202020204" pitchFamily="34" charset="0"/>
                <a:cs typeface="Arial" panose="020B0604020202020204" pitchFamily="34" charset="0"/>
              </a:rPr>
              <a:t>favourable</a:t>
            </a:r>
            <a:r>
              <a:rPr lang="en-US" altLang="en-US" b="1" dirty="0">
                <a:latin typeface="Arial" panose="020B0604020202020204" pitchFamily="34" charset="0"/>
                <a:cs typeface="Arial" panose="020B0604020202020204" pitchFamily="34" charset="0"/>
              </a:rPr>
              <a:t> weather conditions underpinned this growth;</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altLang="en-US" sz="2400" b="1" dirty="0">
                <a:latin typeface="Century Gothic" panose="020B0502020202020204" pitchFamily="34" charset="0"/>
                <a:cs typeface="Arial" panose="020B0604020202020204" pitchFamily="34" charset="0"/>
              </a:rPr>
              <a:t>Africa</a:t>
            </a:r>
            <a:r>
              <a:rPr lang="ja-JP" altLang="en-US" sz="2400" b="1" dirty="0">
                <a:latin typeface="Century Gothic" panose="020B0502020202020204" pitchFamily="34" charset="0"/>
                <a:cs typeface="Arial" panose="020B0604020202020204" pitchFamily="34" charset="0"/>
              </a:rPr>
              <a:t>’</a:t>
            </a:r>
            <a:r>
              <a:rPr lang="en-US" altLang="ja-JP" sz="2400" b="1" dirty="0">
                <a:latin typeface="Century Gothic" panose="020B0502020202020204" pitchFamily="34" charset="0"/>
                <a:cs typeface="Arial" panose="020B0604020202020204" pitchFamily="34" charset="0"/>
              </a:rPr>
              <a:t>s fiscal and current account deficits remain stable since 2016 but still relatively high;</a:t>
            </a:r>
          </a:p>
          <a:p>
            <a:pPr marL="285750" indent="-285750">
              <a:buFont typeface="Arial" panose="020B0604020202020204" pitchFamily="34" charset="0"/>
              <a:buChar char="•"/>
            </a:pPr>
            <a:endParaRPr lang="en-US" altLang="ja-JP" sz="2400" b="1" dirty="0">
              <a:latin typeface="Century Gothic" panose="020B0502020202020204" pitchFamily="34" charset="0"/>
              <a:cs typeface="Arial" panose="020B0604020202020204" pitchFamily="34" charset="0"/>
            </a:endParaRPr>
          </a:p>
          <a:p>
            <a:pPr marL="285750" indent="-285750">
              <a:buFont typeface="Arial" panose="020B0604020202020204" pitchFamily="34" charset="0"/>
              <a:buChar char="•"/>
            </a:pPr>
            <a:r>
              <a:rPr lang="en-US" altLang="en-US" sz="2400" b="1" dirty="0">
                <a:latin typeface="Century Gothic" panose="020B0502020202020204" pitchFamily="34" charset="0"/>
                <a:cs typeface="Arial" panose="020B0604020202020204" pitchFamily="34" charset="0"/>
              </a:rPr>
              <a:t>Varying monetary policy stance, as inflation remains high in most African countries;</a:t>
            </a:r>
          </a:p>
          <a:p>
            <a:pPr marL="285750" indent="-285750">
              <a:buFont typeface="Arial" panose="020B0604020202020204" pitchFamily="34" charset="0"/>
              <a:buChar char="•"/>
            </a:pPr>
            <a:endParaRPr lang="en-US" altLang="ja-JP" sz="2400" b="1" dirty="0">
              <a:latin typeface="Century Gothic" panose="020B0502020202020204" pitchFamily="34" charset="0"/>
              <a:cs typeface="Arial" panose="020B0604020202020204" pitchFamily="34" charset="0"/>
            </a:endParaRPr>
          </a:p>
          <a:p>
            <a:pPr marL="285750" indent="-285750">
              <a:buFont typeface="Arial" panose="020B0604020202020204" pitchFamily="34" charset="0"/>
              <a:buChar char="•"/>
            </a:pPr>
            <a:r>
              <a:rPr lang="en-GB" altLang="en-US" sz="2400" b="1" dirty="0">
                <a:solidFill>
                  <a:schemeClr val="tx1"/>
                </a:solidFill>
                <a:latin typeface="Century Gothic" panose="020B0502020202020204" pitchFamily="34" charset="0"/>
                <a:cs typeface="Arial" panose="020B0604020202020204" pitchFamily="34" charset="0"/>
              </a:rPr>
              <a:t>Africa’s trade performance rebounds though it remains relatively low as compared to previous years;</a:t>
            </a:r>
            <a:endParaRPr lang="en-US" altLang="ja-JP" sz="2400" b="1" dirty="0">
              <a:latin typeface="Century Gothic" panose="020B0502020202020204" pitchFamily="34" charset="0"/>
              <a:cs typeface="Arial" panose="020B0604020202020204"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en-US" b="1"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026BF244-3B8C-4EC2-B07C-DF9746238571}" type="slidenum">
              <a:rPr lang="en-US" smtClean="0"/>
              <a:t>2</a:t>
            </a:fld>
            <a:endParaRPr lang="en-US"/>
          </a:p>
        </p:txBody>
      </p:sp>
    </p:spTree>
    <p:extLst>
      <p:ext uri="{BB962C8B-B14F-4D97-AF65-F5344CB8AC3E}">
        <p14:creationId xmlns:p14="http://schemas.microsoft.com/office/powerpoint/2010/main" val="1979613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6BF244-3B8C-4EC2-B07C-DF9746238571}" type="slidenum">
              <a:rPr lang="en-US" smtClean="0"/>
              <a:t>8</a:t>
            </a:fld>
            <a:endParaRPr lang="en-US"/>
          </a:p>
        </p:txBody>
      </p:sp>
    </p:spTree>
    <p:extLst>
      <p:ext uri="{BB962C8B-B14F-4D97-AF65-F5344CB8AC3E}">
        <p14:creationId xmlns:p14="http://schemas.microsoft.com/office/powerpoint/2010/main" val="209320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1C8A4E-169B-4E98-9272-382712D9AA7D}" type="datetime1">
              <a:rPr lang="en-US" smtClean="0"/>
              <a:t>11-May-18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152166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B9904F-9A46-4046-8A03-489D82F85960}" type="datetime1">
              <a:rPr lang="en-US" smtClean="0"/>
              <a:t>11-May-18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4113727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B1B3AC-05DF-4426-A172-047C99D7B5D5}" type="datetime1">
              <a:rPr lang="en-US" smtClean="0"/>
              <a:t>11-May-18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388992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D2AD1-1F8C-48DE-89FC-D7EB351068E9}" type="datetime1">
              <a:rPr lang="en-US" smtClean="0"/>
              <a:t>11-May-18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3661281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E7EF03-99C9-42C8-89A1-4CB73A1F3312}" type="datetime1">
              <a:rPr lang="en-US" smtClean="0"/>
              <a:t>11-May-18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3492455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8382FA-ADC3-49B7-BE82-9FE8D1F3D4E4}" type="datetime1">
              <a:rPr lang="en-US" smtClean="0"/>
              <a:t>11-May-18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12476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181BF4-17AF-4848-BC1D-C2796CF5D8B8}" type="datetime1">
              <a:rPr lang="en-US" smtClean="0"/>
              <a:t>11-May-18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1097948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EE65D0-EEC0-4218-BBBE-78B62A75AE2B}" type="datetime1">
              <a:rPr lang="en-US" smtClean="0"/>
              <a:t>11-May-18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3356802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9F30D5-1B94-4F37-8168-408352D52706}" type="datetime1">
              <a:rPr lang="en-US" smtClean="0"/>
              <a:t>11-May-18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199023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96D998-D1DF-409D-B69C-9DAC01BD0ECA}" type="datetime1">
              <a:rPr lang="en-US" smtClean="0"/>
              <a:t>11-May-18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2057195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A88FA2-16FE-4856-BAE8-89CC314255C1}" type="datetime1">
              <a:rPr lang="en-US" smtClean="0"/>
              <a:t>11-May-18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9BE0A-D03F-4B6F-9DFE-032BEB7DCFE2}" type="slidenum">
              <a:rPr lang="en-US" smtClean="0"/>
              <a:t>‹#›</a:t>
            </a:fld>
            <a:endParaRPr lang="en-US"/>
          </a:p>
        </p:txBody>
      </p:sp>
    </p:spTree>
    <p:extLst>
      <p:ext uri="{BB962C8B-B14F-4D97-AF65-F5344CB8AC3E}">
        <p14:creationId xmlns:p14="http://schemas.microsoft.com/office/powerpoint/2010/main" val="3747527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1B73BE-ECD2-4D03-A214-29623C82A2C8}" type="datetime1">
              <a:rPr lang="en-US" smtClean="0"/>
              <a:t>11-May-18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9BE0A-D03F-4B6F-9DFE-032BEB7DCFE2}" type="slidenum">
              <a:rPr lang="en-US" smtClean="0"/>
              <a:t>‹#›</a:t>
            </a:fld>
            <a:endParaRPr lang="en-US"/>
          </a:p>
        </p:txBody>
      </p:sp>
    </p:spTree>
    <p:extLst>
      <p:ext uri="{BB962C8B-B14F-4D97-AF65-F5344CB8AC3E}">
        <p14:creationId xmlns:p14="http://schemas.microsoft.com/office/powerpoint/2010/main" val="1554702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p:cNvSpPr>
          <p:nvPr/>
        </p:nvSpPr>
        <p:spPr bwMode="auto">
          <a:xfrm>
            <a:off x="0" y="1297940"/>
            <a:ext cx="9144000" cy="5560059"/>
          </a:xfrm>
          <a:prstGeom prst="rect">
            <a:avLst/>
          </a:prstGeom>
          <a:solidFill>
            <a:srgbClr val="0B5784"/>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endParaRPr lang="en-US" altLang="en-US"/>
          </a:p>
        </p:txBody>
      </p:sp>
      <p:sp>
        <p:nvSpPr>
          <p:cNvPr id="3075" name="AutoShape 2"/>
          <p:cNvSpPr>
            <a:spLocks/>
          </p:cNvSpPr>
          <p:nvPr/>
        </p:nvSpPr>
        <p:spPr bwMode="auto">
          <a:xfrm>
            <a:off x="3394075" y="5859463"/>
            <a:ext cx="5458980" cy="7381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572" y="0"/>
                </a:moveTo>
                <a:lnTo>
                  <a:pt x="2028" y="0"/>
                </a:lnTo>
                <a:lnTo>
                  <a:pt x="1664" y="172"/>
                </a:lnTo>
                <a:lnTo>
                  <a:pt x="1321" y="669"/>
                </a:lnTo>
                <a:lnTo>
                  <a:pt x="1005" y="1460"/>
                </a:lnTo>
                <a:lnTo>
                  <a:pt x="722" y="2514"/>
                </a:lnTo>
                <a:lnTo>
                  <a:pt x="477" y="3803"/>
                </a:lnTo>
                <a:lnTo>
                  <a:pt x="277" y="5295"/>
                </a:lnTo>
                <a:lnTo>
                  <a:pt x="127" y="6961"/>
                </a:lnTo>
                <a:lnTo>
                  <a:pt x="33" y="8770"/>
                </a:lnTo>
                <a:lnTo>
                  <a:pt x="0" y="10692"/>
                </a:lnTo>
                <a:lnTo>
                  <a:pt x="0" y="10908"/>
                </a:lnTo>
                <a:lnTo>
                  <a:pt x="33" y="12830"/>
                </a:lnTo>
                <a:lnTo>
                  <a:pt x="127" y="14639"/>
                </a:lnTo>
                <a:lnTo>
                  <a:pt x="277" y="16304"/>
                </a:lnTo>
                <a:lnTo>
                  <a:pt x="477" y="17797"/>
                </a:lnTo>
                <a:lnTo>
                  <a:pt x="722" y="19085"/>
                </a:lnTo>
                <a:lnTo>
                  <a:pt x="1005" y="20140"/>
                </a:lnTo>
                <a:lnTo>
                  <a:pt x="1321" y="20931"/>
                </a:lnTo>
                <a:lnTo>
                  <a:pt x="1664" y="21428"/>
                </a:lnTo>
                <a:lnTo>
                  <a:pt x="2028" y="21600"/>
                </a:lnTo>
                <a:lnTo>
                  <a:pt x="19572" y="21600"/>
                </a:lnTo>
                <a:lnTo>
                  <a:pt x="19936" y="21428"/>
                </a:lnTo>
                <a:lnTo>
                  <a:pt x="20279" y="20931"/>
                </a:lnTo>
                <a:lnTo>
                  <a:pt x="20595" y="20140"/>
                </a:lnTo>
                <a:lnTo>
                  <a:pt x="20878" y="19085"/>
                </a:lnTo>
                <a:lnTo>
                  <a:pt x="21123" y="17797"/>
                </a:lnTo>
                <a:lnTo>
                  <a:pt x="21323" y="16304"/>
                </a:lnTo>
                <a:lnTo>
                  <a:pt x="21473" y="14639"/>
                </a:lnTo>
                <a:lnTo>
                  <a:pt x="21567" y="12830"/>
                </a:lnTo>
                <a:lnTo>
                  <a:pt x="21600" y="10908"/>
                </a:lnTo>
                <a:lnTo>
                  <a:pt x="21600" y="10692"/>
                </a:lnTo>
                <a:lnTo>
                  <a:pt x="21567" y="8770"/>
                </a:lnTo>
                <a:lnTo>
                  <a:pt x="21473" y="6961"/>
                </a:lnTo>
                <a:lnTo>
                  <a:pt x="21323" y="5295"/>
                </a:lnTo>
                <a:lnTo>
                  <a:pt x="21123" y="3803"/>
                </a:lnTo>
                <a:lnTo>
                  <a:pt x="20878" y="2514"/>
                </a:lnTo>
                <a:lnTo>
                  <a:pt x="20595" y="1460"/>
                </a:lnTo>
                <a:lnTo>
                  <a:pt x="20279" y="669"/>
                </a:lnTo>
                <a:lnTo>
                  <a:pt x="19936" y="172"/>
                </a:lnTo>
                <a:lnTo>
                  <a:pt x="1957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76" name="Rectangle 5"/>
          <p:cNvSpPr>
            <a:spLocks noGrp="1" noChangeArrowheads="1"/>
          </p:cNvSpPr>
          <p:nvPr>
            <p:ph type="title"/>
          </p:nvPr>
        </p:nvSpPr>
        <p:spPr>
          <a:xfrm>
            <a:off x="3697288" y="1344932"/>
            <a:ext cx="5230018" cy="1270000"/>
          </a:xfrm>
        </p:spPr>
        <p:txBody>
          <a:bodyPr>
            <a:noAutofit/>
          </a:bodyPr>
          <a:lstStyle/>
          <a:p>
            <a:pPr indent="12700">
              <a:lnSpc>
                <a:spcPct val="104000"/>
              </a:lnSpc>
            </a:pPr>
            <a:r>
              <a:rPr lang="en-US" sz="2800" dirty="0">
                <a:solidFill>
                  <a:schemeClr val="bg1"/>
                </a:solidFill>
                <a:latin typeface="Lato"/>
              </a:rPr>
              <a:t>Report of the second session of the Committee on Gender and Social Development</a:t>
            </a:r>
            <a:endParaRPr lang="en-US" altLang="en-US" sz="2800" dirty="0">
              <a:solidFill>
                <a:schemeClr val="bg1"/>
              </a:solidFill>
              <a:latin typeface="Lato"/>
              <a:cs typeface="Arial" panose="020B0604020202020204" pitchFamily="34" charset="0"/>
              <a:sym typeface="Lato" pitchFamily="34" charset="0"/>
            </a:endParaRPr>
          </a:p>
        </p:txBody>
      </p:sp>
      <p:sp>
        <p:nvSpPr>
          <p:cNvPr id="3077" name="Rectangle 6"/>
          <p:cNvSpPr>
            <a:spLocks/>
          </p:cNvSpPr>
          <p:nvPr/>
        </p:nvSpPr>
        <p:spPr bwMode="auto">
          <a:xfrm>
            <a:off x="4619625" y="3521077"/>
            <a:ext cx="423343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spcBef>
                <a:spcPts val="100"/>
              </a:spcBef>
            </a:pPr>
            <a:r>
              <a:rPr lang="en-US" altLang="en-US" b="1" dirty="0">
                <a:solidFill>
                  <a:srgbClr val="FFFFFF"/>
                </a:solidFill>
                <a:latin typeface="Lato" pitchFamily="34" charset="0"/>
                <a:sym typeface="Lato" pitchFamily="34" charset="0"/>
              </a:rPr>
              <a:t>Director, Social Development Policy Division, UNECA</a:t>
            </a:r>
          </a:p>
        </p:txBody>
      </p:sp>
      <p:sp>
        <p:nvSpPr>
          <p:cNvPr id="3078" name="Rectangle 7"/>
          <p:cNvSpPr>
            <a:spLocks/>
          </p:cNvSpPr>
          <p:nvPr/>
        </p:nvSpPr>
        <p:spPr bwMode="auto">
          <a:xfrm>
            <a:off x="5700712" y="4984611"/>
            <a:ext cx="28813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marL="187325" indent="3619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r" eaLnBrk="1"/>
            <a:r>
              <a:rPr lang="en-US" altLang="en-US" sz="1700" b="1" dirty="0">
                <a:solidFill>
                  <a:srgbClr val="FFFFFF"/>
                </a:solidFill>
                <a:latin typeface="Arial" panose="020B0604020202020204" pitchFamily="34" charset="0"/>
                <a:cs typeface="Arial" panose="020B0604020202020204" pitchFamily="34" charset="0"/>
                <a:sym typeface="Lato" pitchFamily="34" charset="0"/>
              </a:rPr>
              <a:t>11 - 15 May 2018</a:t>
            </a:r>
          </a:p>
          <a:p>
            <a:pPr algn="r" eaLnBrk="1"/>
            <a:r>
              <a:rPr lang="en-US" altLang="en-US" sz="1700" b="1" dirty="0">
                <a:solidFill>
                  <a:srgbClr val="FFFFFF"/>
                </a:solidFill>
                <a:latin typeface="Arial" panose="020B0604020202020204" pitchFamily="34" charset="0"/>
                <a:cs typeface="Arial" panose="020B0604020202020204" pitchFamily="34" charset="0"/>
                <a:sym typeface="Lato" pitchFamily="34" charset="0"/>
              </a:rPr>
              <a:t>Addis Ababa, Ethiopia</a:t>
            </a:r>
            <a:endParaRPr lang="en-US" altLang="en-US" sz="1900" dirty="0">
              <a:solidFill>
                <a:srgbClr val="FFFFFF"/>
              </a:solidFill>
              <a:latin typeface="Arial" panose="020B0604020202020204" pitchFamily="34" charset="0"/>
              <a:cs typeface="Arial" panose="020B0604020202020204" pitchFamily="34" charset="0"/>
              <a:sym typeface="Lato" pitchFamily="34" charset="0"/>
            </a:endParaRPr>
          </a:p>
        </p:txBody>
      </p:sp>
      <p:sp>
        <p:nvSpPr>
          <p:cNvPr id="3079" name="AutoShape 8"/>
          <p:cNvSpPr>
            <a:spLocks/>
          </p:cNvSpPr>
          <p:nvPr/>
        </p:nvSpPr>
        <p:spPr bwMode="auto">
          <a:xfrm>
            <a:off x="663575" y="3265490"/>
            <a:ext cx="373062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155" y="0"/>
                </a:moveTo>
                <a:lnTo>
                  <a:pt x="1445" y="0"/>
                </a:lnTo>
                <a:lnTo>
                  <a:pt x="1185" y="172"/>
                </a:lnTo>
                <a:lnTo>
                  <a:pt x="941" y="669"/>
                </a:lnTo>
                <a:lnTo>
                  <a:pt x="716" y="1460"/>
                </a:lnTo>
                <a:lnTo>
                  <a:pt x="514" y="2514"/>
                </a:lnTo>
                <a:lnTo>
                  <a:pt x="340" y="3803"/>
                </a:lnTo>
                <a:lnTo>
                  <a:pt x="197" y="5295"/>
                </a:lnTo>
                <a:lnTo>
                  <a:pt x="90" y="6961"/>
                </a:lnTo>
                <a:lnTo>
                  <a:pt x="23" y="8770"/>
                </a:lnTo>
                <a:lnTo>
                  <a:pt x="0" y="10692"/>
                </a:lnTo>
                <a:lnTo>
                  <a:pt x="0" y="10908"/>
                </a:lnTo>
                <a:lnTo>
                  <a:pt x="23" y="12830"/>
                </a:lnTo>
                <a:lnTo>
                  <a:pt x="90" y="14639"/>
                </a:lnTo>
                <a:lnTo>
                  <a:pt x="197" y="16304"/>
                </a:lnTo>
                <a:lnTo>
                  <a:pt x="340" y="17797"/>
                </a:lnTo>
                <a:lnTo>
                  <a:pt x="514" y="19085"/>
                </a:lnTo>
                <a:lnTo>
                  <a:pt x="716" y="20140"/>
                </a:lnTo>
                <a:lnTo>
                  <a:pt x="941" y="20931"/>
                </a:lnTo>
                <a:lnTo>
                  <a:pt x="1185" y="21428"/>
                </a:lnTo>
                <a:lnTo>
                  <a:pt x="1445" y="21600"/>
                </a:lnTo>
                <a:lnTo>
                  <a:pt x="20155" y="21600"/>
                </a:lnTo>
                <a:lnTo>
                  <a:pt x="20415" y="21428"/>
                </a:lnTo>
                <a:lnTo>
                  <a:pt x="20659" y="20931"/>
                </a:lnTo>
                <a:lnTo>
                  <a:pt x="20884" y="20140"/>
                </a:lnTo>
                <a:lnTo>
                  <a:pt x="21086" y="19085"/>
                </a:lnTo>
                <a:lnTo>
                  <a:pt x="21260" y="17797"/>
                </a:lnTo>
                <a:lnTo>
                  <a:pt x="21403" y="16304"/>
                </a:lnTo>
                <a:lnTo>
                  <a:pt x="21510" y="14639"/>
                </a:lnTo>
                <a:lnTo>
                  <a:pt x="21577" y="12830"/>
                </a:lnTo>
                <a:lnTo>
                  <a:pt x="21600" y="10908"/>
                </a:lnTo>
                <a:lnTo>
                  <a:pt x="21600" y="10692"/>
                </a:lnTo>
                <a:lnTo>
                  <a:pt x="21577" y="8770"/>
                </a:lnTo>
                <a:lnTo>
                  <a:pt x="21510" y="6961"/>
                </a:lnTo>
                <a:lnTo>
                  <a:pt x="21403" y="5295"/>
                </a:lnTo>
                <a:lnTo>
                  <a:pt x="21260" y="3803"/>
                </a:lnTo>
                <a:lnTo>
                  <a:pt x="21086" y="2514"/>
                </a:lnTo>
                <a:lnTo>
                  <a:pt x="20884" y="1460"/>
                </a:lnTo>
                <a:lnTo>
                  <a:pt x="20659" y="669"/>
                </a:lnTo>
                <a:lnTo>
                  <a:pt x="20415" y="172"/>
                </a:lnTo>
                <a:lnTo>
                  <a:pt x="20155"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0" name="AutoShape 9"/>
          <p:cNvSpPr>
            <a:spLocks/>
          </p:cNvSpPr>
          <p:nvPr/>
        </p:nvSpPr>
        <p:spPr bwMode="auto">
          <a:xfrm>
            <a:off x="1004888" y="3922398"/>
            <a:ext cx="2692400"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597" y="0"/>
                </a:moveTo>
                <a:lnTo>
                  <a:pt x="2003" y="0"/>
                </a:lnTo>
                <a:lnTo>
                  <a:pt x="1643" y="172"/>
                </a:lnTo>
                <a:lnTo>
                  <a:pt x="1304" y="669"/>
                </a:lnTo>
                <a:lnTo>
                  <a:pt x="992" y="1460"/>
                </a:lnTo>
                <a:lnTo>
                  <a:pt x="713" y="2514"/>
                </a:lnTo>
                <a:lnTo>
                  <a:pt x="471" y="3803"/>
                </a:lnTo>
                <a:lnTo>
                  <a:pt x="274" y="5295"/>
                </a:lnTo>
                <a:lnTo>
                  <a:pt x="125" y="6961"/>
                </a:lnTo>
                <a:lnTo>
                  <a:pt x="32" y="8770"/>
                </a:lnTo>
                <a:lnTo>
                  <a:pt x="0" y="10692"/>
                </a:lnTo>
                <a:lnTo>
                  <a:pt x="0" y="10908"/>
                </a:lnTo>
                <a:lnTo>
                  <a:pt x="32" y="12830"/>
                </a:lnTo>
                <a:lnTo>
                  <a:pt x="125" y="14639"/>
                </a:lnTo>
                <a:lnTo>
                  <a:pt x="274" y="16304"/>
                </a:lnTo>
                <a:lnTo>
                  <a:pt x="471" y="17797"/>
                </a:lnTo>
                <a:lnTo>
                  <a:pt x="713" y="19085"/>
                </a:lnTo>
                <a:lnTo>
                  <a:pt x="992" y="20140"/>
                </a:lnTo>
                <a:lnTo>
                  <a:pt x="1304" y="20931"/>
                </a:lnTo>
                <a:lnTo>
                  <a:pt x="1643" y="21428"/>
                </a:lnTo>
                <a:lnTo>
                  <a:pt x="2003" y="21600"/>
                </a:lnTo>
                <a:lnTo>
                  <a:pt x="19597" y="21600"/>
                </a:lnTo>
                <a:lnTo>
                  <a:pt x="19957" y="21428"/>
                </a:lnTo>
                <a:lnTo>
                  <a:pt x="20296" y="20931"/>
                </a:lnTo>
                <a:lnTo>
                  <a:pt x="20608" y="20140"/>
                </a:lnTo>
                <a:lnTo>
                  <a:pt x="20887" y="19085"/>
                </a:lnTo>
                <a:lnTo>
                  <a:pt x="21129" y="17797"/>
                </a:lnTo>
                <a:lnTo>
                  <a:pt x="21327" y="16304"/>
                </a:lnTo>
                <a:lnTo>
                  <a:pt x="21475" y="14639"/>
                </a:lnTo>
                <a:lnTo>
                  <a:pt x="21568" y="12830"/>
                </a:lnTo>
                <a:lnTo>
                  <a:pt x="21600" y="10908"/>
                </a:lnTo>
                <a:lnTo>
                  <a:pt x="21600" y="10692"/>
                </a:lnTo>
                <a:lnTo>
                  <a:pt x="21568" y="8770"/>
                </a:lnTo>
                <a:lnTo>
                  <a:pt x="21475" y="6961"/>
                </a:lnTo>
                <a:lnTo>
                  <a:pt x="21327" y="5295"/>
                </a:lnTo>
                <a:lnTo>
                  <a:pt x="21129" y="3803"/>
                </a:lnTo>
                <a:lnTo>
                  <a:pt x="20887" y="2514"/>
                </a:lnTo>
                <a:lnTo>
                  <a:pt x="20608" y="1460"/>
                </a:lnTo>
                <a:lnTo>
                  <a:pt x="20296" y="669"/>
                </a:lnTo>
                <a:lnTo>
                  <a:pt x="19957" y="172"/>
                </a:lnTo>
                <a:lnTo>
                  <a:pt x="19597"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1" name="AutoShape 10"/>
          <p:cNvSpPr>
            <a:spLocks/>
          </p:cNvSpPr>
          <p:nvPr/>
        </p:nvSpPr>
        <p:spPr bwMode="auto">
          <a:xfrm>
            <a:off x="1166813" y="4579306"/>
            <a:ext cx="2808287"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681" y="0"/>
                </a:moveTo>
                <a:lnTo>
                  <a:pt x="1919" y="0"/>
                </a:lnTo>
                <a:lnTo>
                  <a:pt x="1574" y="172"/>
                </a:lnTo>
                <a:lnTo>
                  <a:pt x="1250" y="669"/>
                </a:lnTo>
                <a:lnTo>
                  <a:pt x="951" y="1460"/>
                </a:lnTo>
                <a:lnTo>
                  <a:pt x="683" y="2514"/>
                </a:lnTo>
                <a:lnTo>
                  <a:pt x="451" y="3803"/>
                </a:lnTo>
                <a:lnTo>
                  <a:pt x="262" y="5295"/>
                </a:lnTo>
                <a:lnTo>
                  <a:pt x="120" y="6961"/>
                </a:lnTo>
                <a:lnTo>
                  <a:pt x="31" y="8770"/>
                </a:lnTo>
                <a:lnTo>
                  <a:pt x="0" y="10692"/>
                </a:lnTo>
                <a:lnTo>
                  <a:pt x="0" y="10908"/>
                </a:lnTo>
                <a:lnTo>
                  <a:pt x="31" y="12830"/>
                </a:lnTo>
                <a:lnTo>
                  <a:pt x="120" y="14639"/>
                </a:lnTo>
                <a:lnTo>
                  <a:pt x="262" y="16304"/>
                </a:lnTo>
                <a:lnTo>
                  <a:pt x="451" y="17797"/>
                </a:lnTo>
                <a:lnTo>
                  <a:pt x="683" y="19085"/>
                </a:lnTo>
                <a:lnTo>
                  <a:pt x="951" y="20140"/>
                </a:lnTo>
                <a:lnTo>
                  <a:pt x="1250" y="20931"/>
                </a:lnTo>
                <a:lnTo>
                  <a:pt x="1574" y="21428"/>
                </a:lnTo>
                <a:lnTo>
                  <a:pt x="1919" y="21600"/>
                </a:lnTo>
                <a:lnTo>
                  <a:pt x="19681" y="21600"/>
                </a:lnTo>
                <a:lnTo>
                  <a:pt x="20026" y="21420"/>
                </a:lnTo>
                <a:lnTo>
                  <a:pt x="20350" y="20904"/>
                </a:lnTo>
                <a:lnTo>
                  <a:pt x="20649" y="20084"/>
                </a:lnTo>
                <a:lnTo>
                  <a:pt x="20917" y="18995"/>
                </a:lnTo>
                <a:lnTo>
                  <a:pt x="21149" y="17671"/>
                </a:lnTo>
                <a:lnTo>
                  <a:pt x="21338" y="16144"/>
                </a:lnTo>
                <a:lnTo>
                  <a:pt x="21480" y="14450"/>
                </a:lnTo>
                <a:lnTo>
                  <a:pt x="21569" y="12621"/>
                </a:lnTo>
                <a:lnTo>
                  <a:pt x="21600" y="10692"/>
                </a:lnTo>
                <a:lnTo>
                  <a:pt x="21569" y="8770"/>
                </a:lnTo>
                <a:lnTo>
                  <a:pt x="21480" y="6961"/>
                </a:lnTo>
                <a:lnTo>
                  <a:pt x="21338" y="5295"/>
                </a:lnTo>
                <a:lnTo>
                  <a:pt x="21149" y="3803"/>
                </a:lnTo>
                <a:lnTo>
                  <a:pt x="20917" y="2514"/>
                </a:lnTo>
                <a:lnTo>
                  <a:pt x="20649" y="1460"/>
                </a:lnTo>
                <a:lnTo>
                  <a:pt x="20350" y="669"/>
                </a:lnTo>
                <a:lnTo>
                  <a:pt x="20026" y="172"/>
                </a:lnTo>
                <a:lnTo>
                  <a:pt x="19681"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2" name="AutoShape 11"/>
          <p:cNvSpPr>
            <a:spLocks/>
          </p:cNvSpPr>
          <p:nvPr/>
        </p:nvSpPr>
        <p:spPr bwMode="auto">
          <a:xfrm>
            <a:off x="1166813" y="5234626"/>
            <a:ext cx="2141537"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083" y="0"/>
                </a:moveTo>
                <a:lnTo>
                  <a:pt x="2517" y="0"/>
                </a:lnTo>
                <a:lnTo>
                  <a:pt x="2065" y="172"/>
                </a:lnTo>
                <a:lnTo>
                  <a:pt x="1639" y="669"/>
                </a:lnTo>
                <a:lnTo>
                  <a:pt x="1247" y="1460"/>
                </a:lnTo>
                <a:lnTo>
                  <a:pt x="895" y="2514"/>
                </a:lnTo>
                <a:lnTo>
                  <a:pt x="592" y="3803"/>
                </a:lnTo>
                <a:lnTo>
                  <a:pt x="344" y="5295"/>
                </a:lnTo>
                <a:lnTo>
                  <a:pt x="157" y="6961"/>
                </a:lnTo>
                <a:lnTo>
                  <a:pt x="41" y="8770"/>
                </a:lnTo>
                <a:lnTo>
                  <a:pt x="0" y="10692"/>
                </a:lnTo>
                <a:lnTo>
                  <a:pt x="0" y="10908"/>
                </a:lnTo>
                <a:lnTo>
                  <a:pt x="41" y="12830"/>
                </a:lnTo>
                <a:lnTo>
                  <a:pt x="157" y="14639"/>
                </a:lnTo>
                <a:lnTo>
                  <a:pt x="344" y="16304"/>
                </a:lnTo>
                <a:lnTo>
                  <a:pt x="592" y="17797"/>
                </a:lnTo>
                <a:lnTo>
                  <a:pt x="895" y="19085"/>
                </a:lnTo>
                <a:lnTo>
                  <a:pt x="1247" y="20140"/>
                </a:lnTo>
                <a:lnTo>
                  <a:pt x="1639" y="20931"/>
                </a:lnTo>
                <a:lnTo>
                  <a:pt x="2065" y="21428"/>
                </a:lnTo>
                <a:lnTo>
                  <a:pt x="2517" y="21600"/>
                </a:lnTo>
                <a:lnTo>
                  <a:pt x="19083" y="21600"/>
                </a:lnTo>
                <a:lnTo>
                  <a:pt x="19535" y="21428"/>
                </a:lnTo>
                <a:lnTo>
                  <a:pt x="19961" y="20931"/>
                </a:lnTo>
                <a:lnTo>
                  <a:pt x="20353" y="20140"/>
                </a:lnTo>
                <a:lnTo>
                  <a:pt x="20705" y="19085"/>
                </a:lnTo>
                <a:lnTo>
                  <a:pt x="21008" y="17797"/>
                </a:lnTo>
                <a:lnTo>
                  <a:pt x="21256" y="16304"/>
                </a:lnTo>
                <a:lnTo>
                  <a:pt x="21443" y="14639"/>
                </a:lnTo>
                <a:lnTo>
                  <a:pt x="21559" y="12830"/>
                </a:lnTo>
                <a:lnTo>
                  <a:pt x="21600" y="10908"/>
                </a:lnTo>
                <a:lnTo>
                  <a:pt x="21600" y="10692"/>
                </a:lnTo>
                <a:lnTo>
                  <a:pt x="21559" y="8770"/>
                </a:lnTo>
                <a:lnTo>
                  <a:pt x="21443" y="6961"/>
                </a:lnTo>
                <a:lnTo>
                  <a:pt x="21256" y="5295"/>
                </a:lnTo>
                <a:lnTo>
                  <a:pt x="21008" y="3803"/>
                </a:lnTo>
                <a:lnTo>
                  <a:pt x="20705" y="2514"/>
                </a:lnTo>
                <a:lnTo>
                  <a:pt x="20353" y="1460"/>
                </a:lnTo>
                <a:lnTo>
                  <a:pt x="19961" y="669"/>
                </a:lnTo>
                <a:lnTo>
                  <a:pt x="19535" y="172"/>
                </a:lnTo>
                <a:lnTo>
                  <a:pt x="1908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3" name="AutoShape 12"/>
          <p:cNvSpPr>
            <a:spLocks/>
          </p:cNvSpPr>
          <p:nvPr/>
        </p:nvSpPr>
        <p:spPr bwMode="auto">
          <a:xfrm>
            <a:off x="1411288" y="5889946"/>
            <a:ext cx="147637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7948" y="0"/>
                </a:moveTo>
                <a:lnTo>
                  <a:pt x="3652" y="0"/>
                </a:lnTo>
                <a:lnTo>
                  <a:pt x="2996" y="172"/>
                </a:lnTo>
                <a:lnTo>
                  <a:pt x="2378" y="669"/>
                </a:lnTo>
                <a:lnTo>
                  <a:pt x="1809" y="1460"/>
                </a:lnTo>
                <a:lnTo>
                  <a:pt x="1299" y="2514"/>
                </a:lnTo>
                <a:lnTo>
                  <a:pt x="859" y="3803"/>
                </a:lnTo>
                <a:lnTo>
                  <a:pt x="499" y="5295"/>
                </a:lnTo>
                <a:lnTo>
                  <a:pt x="228" y="6961"/>
                </a:lnTo>
                <a:lnTo>
                  <a:pt x="59" y="8770"/>
                </a:lnTo>
                <a:lnTo>
                  <a:pt x="0" y="10692"/>
                </a:lnTo>
                <a:lnTo>
                  <a:pt x="0" y="10908"/>
                </a:lnTo>
                <a:lnTo>
                  <a:pt x="59" y="12830"/>
                </a:lnTo>
                <a:lnTo>
                  <a:pt x="228" y="14639"/>
                </a:lnTo>
                <a:lnTo>
                  <a:pt x="499" y="16304"/>
                </a:lnTo>
                <a:lnTo>
                  <a:pt x="859" y="17797"/>
                </a:lnTo>
                <a:lnTo>
                  <a:pt x="1299" y="19085"/>
                </a:lnTo>
                <a:lnTo>
                  <a:pt x="1809" y="20140"/>
                </a:lnTo>
                <a:lnTo>
                  <a:pt x="2378" y="20931"/>
                </a:lnTo>
                <a:lnTo>
                  <a:pt x="2996" y="21428"/>
                </a:lnTo>
                <a:lnTo>
                  <a:pt x="3652" y="21600"/>
                </a:lnTo>
                <a:lnTo>
                  <a:pt x="17948" y="21600"/>
                </a:lnTo>
                <a:lnTo>
                  <a:pt x="18605" y="21428"/>
                </a:lnTo>
                <a:lnTo>
                  <a:pt x="19222" y="20931"/>
                </a:lnTo>
                <a:lnTo>
                  <a:pt x="19791" y="20140"/>
                </a:lnTo>
                <a:lnTo>
                  <a:pt x="20301" y="19085"/>
                </a:lnTo>
                <a:lnTo>
                  <a:pt x="20741" y="17797"/>
                </a:lnTo>
                <a:lnTo>
                  <a:pt x="21101" y="16304"/>
                </a:lnTo>
                <a:lnTo>
                  <a:pt x="21372" y="14639"/>
                </a:lnTo>
                <a:lnTo>
                  <a:pt x="21541" y="12830"/>
                </a:lnTo>
                <a:lnTo>
                  <a:pt x="21600" y="10908"/>
                </a:lnTo>
                <a:lnTo>
                  <a:pt x="21600" y="10692"/>
                </a:lnTo>
                <a:lnTo>
                  <a:pt x="21541" y="8770"/>
                </a:lnTo>
                <a:lnTo>
                  <a:pt x="21372" y="6961"/>
                </a:lnTo>
                <a:lnTo>
                  <a:pt x="21101" y="5295"/>
                </a:lnTo>
                <a:lnTo>
                  <a:pt x="20741" y="3803"/>
                </a:lnTo>
                <a:lnTo>
                  <a:pt x="20301" y="2514"/>
                </a:lnTo>
                <a:lnTo>
                  <a:pt x="19791" y="1460"/>
                </a:lnTo>
                <a:lnTo>
                  <a:pt x="19222" y="669"/>
                </a:lnTo>
                <a:lnTo>
                  <a:pt x="18605" y="172"/>
                </a:lnTo>
                <a:lnTo>
                  <a:pt x="17948"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4" name="AutoShape 13"/>
          <p:cNvSpPr>
            <a:spLocks/>
          </p:cNvSpPr>
          <p:nvPr/>
        </p:nvSpPr>
        <p:spPr bwMode="auto">
          <a:xfrm>
            <a:off x="0" y="0"/>
            <a:ext cx="1004888" cy="496888"/>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7873" y="0"/>
                </a:moveTo>
                <a:lnTo>
                  <a:pt x="0" y="0"/>
                </a:lnTo>
                <a:lnTo>
                  <a:pt x="0" y="21600"/>
                </a:lnTo>
                <a:lnTo>
                  <a:pt x="16243" y="21600"/>
                </a:lnTo>
                <a:lnTo>
                  <a:pt x="17206" y="21423"/>
                </a:lnTo>
                <a:lnTo>
                  <a:pt x="18112" y="20914"/>
                </a:lnTo>
                <a:lnTo>
                  <a:pt x="18947" y="20103"/>
                </a:lnTo>
                <a:lnTo>
                  <a:pt x="19694" y="19021"/>
                </a:lnTo>
                <a:lnTo>
                  <a:pt x="20340" y="17700"/>
                </a:lnTo>
                <a:lnTo>
                  <a:pt x="20869" y="16169"/>
                </a:lnTo>
                <a:lnTo>
                  <a:pt x="21265" y="14461"/>
                </a:lnTo>
                <a:lnTo>
                  <a:pt x="21514" y="12606"/>
                </a:lnTo>
                <a:lnTo>
                  <a:pt x="21600" y="10635"/>
                </a:lnTo>
                <a:lnTo>
                  <a:pt x="21600" y="10413"/>
                </a:lnTo>
                <a:lnTo>
                  <a:pt x="21514" y="8442"/>
                </a:lnTo>
                <a:lnTo>
                  <a:pt x="21265" y="6587"/>
                </a:lnTo>
                <a:lnTo>
                  <a:pt x="20869" y="4879"/>
                </a:lnTo>
                <a:lnTo>
                  <a:pt x="20340" y="3349"/>
                </a:lnTo>
                <a:lnTo>
                  <a:pt x="19694" y="2027"/>
                </a:lnTo>
                <a:lnTo>
                  <a:pt x="18947" y="945"/>
                </a:lnTo>
                <a:lnTo>
                  <a:pt x="18112" y="134"/>
                </a:lnTo>
                <a:lnTo>
                  <a:pt x="1787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5" name="AutoShape 14"/>
          <p:cNvSpPr>
            <a:spLocks/>
          </p:cNvSpPr>
          <p:nvPr/>
        </p:nvSpPr>
        <p:spPr bwMode="auto">
          <a:xfrm>
            <a:off x="1519238" y="6546850"/>
            <a:ext cx="790575" cy="309563"/>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4782" y="0"/>
                </a:moveTo>
                <a:lnTo>
                  <a:pt x="6817" y="0"/>
                </a:lnTo>
                <a:lnTo>
                  <a:pt x="5592" y="283"/>
                </a:lnTo>
                <a:lnTo>
                  <a:pt x="4439" y="1100"/>
                </a:lnTo>
                <a:lnTo>
                  <a:pt x="3377" y="2401"/>
                </a:lnTo>
                <a:lnTo>
                  <a:pt x="2425" y="4137"/>
                </a:lnTo>
                <a:lnTo>
                  <a:pt x="1603" y="6257"/>
                </a:lnTo>
                <a:lnTo>
                  <a:pt x="931" y="8712"/>
                </a:lnTo>
                <a:lnTo>
                  <a:pt x="426" y="11452"/>
                </a:lnTo>
                <a:lnTo>
                  <a:pt x="110" y="14428"/>
                </a:lnTo>
                <a:lnTo>
                  <a:pt x="0" y="17590"/>
                </a:lnTo>
                <a:lnTo>
                  <a:pt x="0" y="17946"/>
                </a:lnTo>
                <a:lnTo>
                  <a:pt x="110" y="21108"/>
                </a:lnTo>
                <a:lnTo>
                  <a:pt x="162" y="21600"/>
                </a:lnTo>
                <a:lnTo>
                  <a:pt x="21438" y="21600"/>
                </a:lnTo>
                <a:lnTo>
                  <a:pt x="21490" y="21108"/>
                </a:lnTo>
                <a:lnTo>
                  <a:pt x="21600" y="17946"/>
                </a:lnTo>
                <a:lnTo>
                  <a:pt x="21600" y="17590"/>
                </a:lnTo>
                <a:lnTo>
                  <a:pt x="21490" y="14428"/>
                </a:lnTo>
                <a:lnTo>
                  <a:pt x="21173" y="11452"/>
                </a:lnTo>
                <a:lnTo>
                  <a:pt x="20669" y="8712"/>
                </a:lnTo>
                <a:lnTo>
                  <a:pt x="19997" y="6257"/>
                </a:lnTo>
                <a:lnTo>
                  <a:pt x="19175" y="4137"/>
                </a:lnTo>
                <a:lnTo>
                  <a:pt x="18223" y="2401"/>
                </a:lnTo>
                <a:lnTo>
                  <a:pt x="17161" y="1100"/>
                </a:lnTo>
                <a:lnTo>
                  <a:pt x="16008" y="283"/>
                </a:lnTo>
                <a:lnTo>
                  <a:pt x="1478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6" name="AutoShape 15"/>
          <p:cNvSpPr>
            <a:spLocks/>
          </p:cNvSpPr>
          <p:nvPr/>
        </p:nvSpPr>
        <p:spPr bwMode="auto">
          <a:xfrm>
            <a:off x="0" y="642621"/>
            <a:ext cx="1536700"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093" y="0"/>
                </a:moveTo>
                <a:lnTo>
                  <a:pt x="0" y="0"/>
                </a:lnTo>
                <a:lnTo>
                  <a:pt x="0" y="21600"/>
                </a:lnTo>
                <a:lnTo>
                  <a:pt x="18093" y="21600"/>
                </a:lnTo>
                <a:lnTo>
                  <a:pt x="18724" y="21428"/>
                </a:lnTo>
                <a:lnTo>
                  <a:pt x="19317" y="20931"/>
                </a:lnTo>
                <a:lnTo>
                  <a:pt x="19863" y="20140"/>
                </a:lnTo>
                <a:lnTo>
                  <a:pt x="20353" y="19085"/>
                </a:lnTo>
                <a:lnTo>
                  <a:pt x="20775" y="17797"/>
                </a:lnTo>
                <a:lnTo>
                  <a:pt x="21121" y="16304"/>
                </a:lnTo>
                <a:lnTo>
                  <a:pt x="21381" y="14639"/>
                </a:lnTo>
                <a:lnTo>
                  <a:pt x="21544" y="12830"/>
                </a:lnTo>
                <a:lnTo>
                  <a:pt x="21600" y="10908"/>
                </a:lnTo>
                <a:lnTo>
                  <a:pt x="21600" y="10692"/>
                </a:lnTo>
                <a:lnTo>
                  <a:pt x="21544" y="8770"/>
                </a:lnTo>
                <a:lnTo>
                  <a:pt x="21381" y="6961"/>
                </a:lnTo>
                <a:lnTo>
                  <a:pt x="21121" y="5295"/>
                </a:lnTo>
                <a:lnTo>
                  <a:pt x="20775" y="3803"/>
                </a:lnTo>
                <a:lnTo>
                  <a:pt x="20353" y="2514"/>
                </a:lnTo>
                <a:lnTo>
                  <a:pt x="19863" y="1460"/>
                </a:lnTo>
                <a:lnTo>
                  <a:pt x="19317" y="669"/>
                </a:lnTo>
                <a:lnTo>
                  <a:pt x="18724" y="172"/>
                </a:lnTo>
                <a:lnTo>
                  <a:pt x="1809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7" name="AutoShape 16"/>
          <p:cNvSpPr>
            <a:spLocks/>
          </p:cNvSpPr>
          <p:nvPr/>
        </p:nvSpPr>
        <p:spPr bwMode="auto">
          <a:xfrm>
            <a:off x="0" y="1297941"/>
            <a:ext cx="3067050" cy="509588"/>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842" y="0"/>
                </a:moveTo>
                <a:lnTo>
                  <a:pt x="0" y="0"/>
                </a:lnTo>
                <a:lnTo>
                  <a:pt x="0" y="21600"/>
                </a:lnTo>
                <a:lnTo>
                  <a:pt x="19842" y="21600"/>
                </a:lnTo>
                <a:lnTo>
                  <a:pt x="20158" y="21428"/>
                </a:lnTo>
                <a:lnTo>
                  <a:pt x="20456" y="20931"/>
                </a:lnTo>
                <a:lnTo>
                  <a:pt x="20729" y="20140"/>
                </a:lnTo>
                <a:lnTo>
                  <a:pt x="20975" y="19085"/>
                </a:lnTo>
                <a:lnTo>
                  <a:pt x="21187" y="17797"/>
                </a:lnTo>
                <a:lnTo>
                  <a:pt x="21360" y="16304"/>
                </a:lnTo>
                <a:lnTo>
                  <a:pt x="21490" y="14639"/>
                </a:lnTo>
                <a:lnTo>
                  <a:pt x="21572" y="12830"/>
                </a:lnTo>
                <a:lnTo>
                  <a:pt x="21600" y="10908"/>
                </a:lnTo>
                <a:lnTo>
                  <a:pt x="21600" y="10692"/>
                </a:lnTo>
                <a:lnTo>
                  <a:pt x="21572" y="8770"/>
                </a:lnTo>
                <a:lnTo>
                  <a:pt x="21490" y="6961"/>
                </a:lnTo>
                <a:lnTo>
                  <a:pt x="21360" y="5295"/>
                </a:lnTo>
                <a:lnTo>
                  <a:pt x="21187" y="3803"/>
                </a:lnTo>
                <a:lnTo>
                  <a:pt x="20975" y="2514"/>
                </a:lnTo>
                <a:lnTo>
                  <a:pt x="20729" y="1460"/>
                </a:lnTo>
                <a:lnTo>
                  <a:pt x="20456" y="669"/>
                </a:lnTo>
                <a:lnTo>
                  <a:pt x="20158" y="172"/>
                </a:lnTo>
                <a:lnTo>
                  <a:pt x="1984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8" name="AutoShape 17"/>
          <p:cNvSpPr>
            <a:spLocks/>
          </p:cNvSpPr>
          <p:nvPr/>
        </p:nvSpPr>
        <p:spPr bwMode="auto">
          <a:xfrm>
            <a:off x="0" y="1953262"/>
            <a:ext cx="3432175"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030" y="0"/>
                </a:moveTo>
                <a:lnTo>
                  <a:pt x="0" y="0"/>
                </a:lnTo>
                <a:lnTo>
                  <a:pt x="0" y="21600"/>
                </a:lnTo>
                <a:lnTo>
                  <a:pt x="20030" y="21600"/>
                </a:lnTo>
                <a:lnTo>
                  <a:pt x="20312" y="21428"/>
                </a:lnTo>
                <a:lnTo>
                  <a:pt x="20578" y="20931"/>
                </a:lnTo>
                <a:lnTo>
                  <a:pt x="20822" y="20140"/>
                </a:lnTo>
                <a:lnTo>
                  <a:pt x="21041" y="19085"/>
                </a:lnTo>
                <a:lnTo>
                  <a:pt x="21231" y="17797"/>
                </a:lnTo>
                <a:lnTo>
                  <a:pt x="21386" y="16304"/>
                </a:lnTo>
                <a:lnTo>
                  <a:pt x="21502" y="14639"/>
                </a:lnTo>
                <a:lnTo>
                  <a:pt x="21575" y="12830"/>
                </a:lnTo>
                <a:lnTo>
                  <a:pt x="21600" y="10908"/>
                </a:lnTo>
                <a:lnTo>
                  <a:pt x="21600" y="10692"/>
                </a:lnTo>
                <a:lnTo>
                  <a:pt x="21575" y="8770"/>
                </a:lnTo>
                <a:lnTo>
                  <a:pt x="21502" y="6961"/>
                </a:lnTo>
                <a:lnTo>
                  <a:pt x="21386" y="5295"/>
                </a:lnTo>
                <a:lnTo>
                  <a:pt x="21231" y="3803"/>
                </a:lnTo>
                <a:lnTo>
                  <a:pt x="21041" y="2514"/>
                </a:lnTo>
                <a:lnTo>
                  <a:pt x="20822" y="1460"/>
                </a:lnTo>
                <a:lnTo>
                  <a:pt x="20578" y="669"/>
                </a:lnTo>
                <a:lnTo>
                  <a:pt x="20312" y="172"/>
                </a:lnTo>
                <a:lnTo>
                  <a:pt x="20030"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9" name="AutoShape 18"/>
          <p:cNvSpPr>
            <a:spLocks/>
          </p:cNvSpPr>
          <p:nvPr/>
        </p:nvSpPr>
        <p:spPr bwMode="auto">
          <a:xfrm>
            <a:off x="0" y="2608582"/>
            <a:ext cx="461962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598" y="0"/>
                </a:moveTo>
                <a:lnTo>
                  <a:pt x="0" y="0"/>
                </a:lnTo>
                <a:lnTo>
                  <a:pt x="0" y="21600"/>
                </a:lnTo>
                <a:lnTo>
                  <a:pt x="20433" y="21600"/>
                </a:lnTo>
                <a:lnTo>
                  <a:pt x="20643" y="21428"/>
                </a:lnTo>
                <a:lnTo>
                  <a:pt x="20840" y="20931"/>
                </a:lnTo>
                <a:lnTo>
                  <a:pt x="21022" y="20140"/>
                </a:lnTo>
                <a:lnTo>
                  <a:pt x="21185" y="19085"/>
                </a:lnTo>
                <a:lnTo>
                  <a:pt x="21326" y="17797"/>
                </a:lnTo>
                <a:lnTo>
                  <a:pt x="21441" y="16304"/>
                </a:lnTo>
                <a:lnTo>
                  <a:pt x="21527" y="14639"/>
                </a:lnTo>
                <a:lnTo>
                  <a:pt x="21581" y="12830"/>
                </a:lnTo>
                <a:lnTo>
                  <a:pt x="21600" y="10908"/>
                </a:lnTo>
                <a:lnTo>
                  <a:pt x="21600" y="9184"/>
                </a:lnTo>
                <a:lnTo>
                  <a:pt x="21574" y="7078"/>
                </a:lnTo>
                <a:lnTo>
                  <a:pt x="21498" y="5145"/>
                </a:lnTo>
                <a:lnTo>
                  <a:pt x="21380" y="3440"/>
                </a:lnTo>
                <a:lnTo>
                  <a:pt x="21225" y="2018"/>
                </a:lnTo>
                <a:lnTo>
                  <a:pt x="21039" y="933"/>
                </a:lnTo>
                <a:lnTo>
                  <a:pt x="20828" y="243"/>
                </a:lnTo>
                <a:lnTo>
                  <a:pt x="20598"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90" name="Rectangle 19"/>
          <p:cNvSpPr>
            <a:spLocks/>
          </p:cNvSpPr>
          <p:nvPr/>
        </p:nvSpPr>
        <p:spPr bwMode="auto">
          <a:xfrm>
            <a:off x="3563938" y="5859463"/>
            <a:ext cx="5018087"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20" rIns="45720">
            <a:spAutoFit/>
          </a:bodyPr>
          <a:lstStyle>
            <a:lvl1pPr indent="3873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2400" b="1" dirty="0">
                <a:solidFill>
                  <a:schemeClr val="bg1"/>
                </a:solidFill>
              </a:rPr>
              <a:t>2018 Conference of Ministers</a:t>
            </a:r>
          </a:p>
          <a:p>
            <a:pPr algn="ctr" eaLnBrk="1"/>
            <a:r>
              <a:rPr lang="en-US" altLang="en-US" b="1" dirty="0">
                <a:solidFill>
                  <a:schemeClr val="bg1"/>
                </a:solidFill>
                <a:latin typeface="Lato" pitchFamily="34" charset="0"/>
                <a:cs typeface="Lato" pitchFamily="34" charset="0"/>
                <a:sym typeface="Lato" pitchFamily="34" charset="0"/>
              </a:rPr>
              <a:t>Fifty-first session of the Commission</a:t>
            </a:r>
          </a:p>
        </p:txBody>
      </p:sp>
      <p:sp>
        <p:nvSpPr>
          <p:cNvPr id="3091" name="Marcador de Posição do Número do Diapositivo 20"/>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fld id="{4CADC98F-A857-4054-BF48-E3D019D9A863}" type="slidenum">
              <a:rPr lang="en-US" altLang="en-US" smtClean="0">
                <a:solidFill>
                  <a:srgbClr val="888888"/>
                </a:solidFill>
                <a:latin typeface="Helvetica" panose="020B0604020202020204" pitchFamily="34" charset="0"/>
                <a:cs typeface="Helvetica" panose="020B0604020202020204" pitchFamily="34" charset="0"/>
                <a:sym typeface="Helvetica" panose="020B0604020202020204" pitchFamily="34" charset="0"/>
              </a:rPr>
              <a:pPr/>
              <a:t>1</a:t>
            </a:fld>
            <a:endParaRPr lang="en-US" altLang="en-US">
              <a:solidFill>
                <a:srgbClr val="888888"/>
              </a:solidFill>
              <a:latin typeface="Helvetica" panose="020B0604020202020204" pitchFamily="34" charset="0"/>
              <a:cs typeface="Helvetica" panose="020B0604020202020204" pitchFamily="34" charset="0"/>
              <a:sym typeface="Helvetica" panose="020B0604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285878"/>
          </a:xfrm>
          <a:prstGeom prst="rect">
            <a:avLst/>
          </a:prstGeom>
        </p:spPr>
      </p:pic>
    </p:spTree>
    <p:extLst>
      <p:ext uri="{BB962C8B-B14F-4D97-AF65-F5344CB8AC3E}">
        <p14:creationId xmlns:p14="http://schemas.microsoft.com/office/powerpoint/2010/main" val="191964072"/>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10</a:t>
            </a:fld>
            <a:endParaRPr lang="en-US"/>
          </a:p>
        </p:txBody>
      </p:sp>
      <p:sp>
        <p:nvSpPr>
          <p:cNvPr id="5" name="AutoShape 6"/>
          <p:cNvSpPr>
            <a:spLocks noGrp="1"/>
          </p:cNvSpPr>
          <p:nvPr>
            <p:ph type="title"/>
          </p:nvPr>
        </p:nvSpPr>
        <p:spPr bwMode="auto">
          <a:xfrm>
            <a:off x="314017" y="345462"/>
            <a:ext cx="3707376"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rmAutofit/>
          </a:bodyPr>
          <a:lstStyle/>
          <a:p>
            <a:r>
              <a:rPr lang="en-GB" sz="2000" b="1" dirty="0">
                <a:solidFill>
                  <a:schemeClr val="bg1"/>
                </a:solidFill>
                <a:latin typeface="Arial" panose="020B0604020202020204" pitchFamily="34" charset="0"/>
                <a:cs typeface="Arial" panose="020B0604020202020204" pitchFamily="34" charset="0"/>
              </a:rPr>
              <a:t>Policy and Advisory Services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432619" y="1462880"/>
            <a:ext cx="8347587" cy="4765677"/>
          </a:xfrm>
        </p:spPr>
        <p:txBody>
          <a:bodyPr>
            <a:normAutofit fontScale="77500" lnSpcReduction="20000"/>
          </a:bodyPr>
          <a:lstStyle/>
          <a:p>
            <a:pPr marL="285750" indent="-285750"/>
            <a:r>
              <a:rPr lang="en-US" b="1" i="1" dirty="0"/>
              <a:t>Facilitated</a:t>
            </a:r>
            <a:r>
              <a:rPr lang="en-US" dirty="0"/>
              <a:t> national dialogue on the importance of urbanization for the achievement of national growth and transformation priorities (5 countries)</a:t>
            </a:r>
          </a:p>
          <a:p>
            <a:pPr marL="285750" indent="-285750"/>
            <a:endParaRPr lang="en-US" sz="1600" dirty="0"/>
          </a:p>
          <a:p>
            <a:pPr marL="285750" indent="-285750"/>
            <a:r>
              <a:rPr lang="en-US" b="1" i="1" dirty="0"/>
              <a:t>Constituted </a:t>
            </a:r>
            <a:r>
              <a:rPr lang="en-US" dirty="0"/>
              <a:t>high-level panel on migration in response to a resolution adopted at the Conference of Ministers of Finance, Planning and Economic Development held in Addis Ababa in March and April 2016. </a:t>
            </a:r>
          </a:p>
          <a:p>
            <a:pPr marL="285750" indent="-285750"/>
            <a:endParaRPr lang="en-US" sz="1600" dirty="0"/>
          </a:p>
          <a:p>
            <a:pPr marL="285750" indent="-285750"/>
            <a:r>
              <a:rPr lang="en-US" b="1" i="1" dirty="0"/>
              <a:t>Leading</a:t>
            </a:r>
            <a:r>
              <a:rPr lang="en-US" dirty="0"/>
              <a:t> consultations on the continent (with the International Organization for Migration) to prepare Africa’s contribution to the global compact for safe, orderly and regular migration. </a:t>
            </a:r>
          </a:p>
          <a:p>
            <a:pPr marL="285750" indent="-285750"/>
            <a:endParaRPr lang="en-US" sz="1600" dirty="0"/>
          </a:p>
          <a:p>
            <a:pPr marL="285750" indent="-285750"/>
            <a:r>
              <a:rPr lang="en-US" b="1" i="1" dirty="0"/>
              <a:t>Strengthening</a:t>
            </a:r>
            <a:r>
              <a:rPr lang="en-US" dirty="0"/>
              <a:t> countries’ capacities to conceptualize, design and implement equity-oriented policies (2 countries).</a:t>
            </a:r>
          </a:p>
          <a:p>
            <a:endParaRPr lang="en-GB" sz="1600" dirty="0"/>
          </a:p>
          <a:p>
            <a:r>
              <a:rPr lang="en-US" b="1" i="1" dirty="0"/>
              <a:t>Supporting </a:t>
            </a:r>
            <a:r>
              <a:rPr lang="en-US" dirty="0"/>
              <a:t>countries’ efforts to accelerate achievement of gender equality and women’s empowerment. </a:t>
            </a:r>
          </a:p>
        </p:txBody>
      </p:sp>
    </p:spTree>
    <p:extLst>
      <p:ext uri="{BB962C8B-B14F-4D97-AF65-F5344CB8AC3E}">
        <p14:creationId xmlns:p14="http://schemas.microsoft.com/office/powerpoint/2010/main" val="3735683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11</a:t>
            </a:fld>
            <a:endParaRPr lang="en-US"/>
          </a:p>
        </p:txBody>
      </p:sp>
      <p:sp>
        <p:nvSpPr>
          <p:cNvPr id="5" name="AutoShape 6"/>
          <p:cNvSpPr>
            <a:spLocks noGrp="1"/>
          </p:cNvSpPr>
          <p:nvPr>
            <p:ph type="title"/>
          </p:nvPr>
        </p:nvSpPr>
        <p:spPr bwMode="auto">
          <a:xfrm>
            <a:off x="314016" y="345462"/>
            <a:ext cx="4110499"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US" sz="2000" b="1" dirty="0">
                <a:solidFill>
                  <a:schemeClr val="bg1"/>
                </a:solidFill>
                <a:latin typeface="Arial" panose="020B0604020202020204" pitchFamily="34" charset="0"/>
                <a:cs typeface="Arial" panose="020B0604020202020204" pitchFamily="34" charset="0"/>
              </a:rPr>
              <a:t>Development of knowledge tools</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314016" y="1370010"/>
            <a:ext cx="8674715" cy="5487990"/>
          </a:xfrm>
        </p:spPr>
        <p:txBody>
          <a:bodyPr>
            <a:normAutofit fontScale="77500" lnSpcReduction="20000"/>
          </a:bodyPr>
          <a:lstStyle/>
          <a:p>
            <a:pPr marL="285750" indent="-285750"/>
            <a:r>
              <a:rPr lang="en-US" b="1" i="1" dirty="0"/>
              <a:t>Guidebook on integrating urbanization </a:t>
            </a:r>
            <a:r>
              <a:rPr lang="en-US" dirty="0"/>
              <a:t>in national development plans.</a:t>
            </a:r>
          </a:p>
          <a:p>
            <a:pPr marL="285750" indent="-285750"/>
            <a:endParaRPr lang="en-US" sz="1600" dirty="0"/>
          </a:p>
          <a:p>
            <a:r>
              <a:rPr lang="en-US" dirty="0"/>
              <a:t>Expand the implementation of the </a:t>
            </a:r>
            <a:r>
              <a:rPr lang="en-US" b="1" i="1" dirty="0"/>
              <a:t>African </a:t>
            </a:r>
            <a:r>
              <a:rPr lang="en-GB" b="1" i="1" dirty="0"/>
              <a:t>Gender and Development Index </a:t>
            </a:r>
            <a:r>
              <a:rPr lang="en-GB" dirty="0"/>
              <a:t>(AGDI) and </a:t>
            </a:r>
            <a:r>
              <a:rPr lang="en-US" dirty="0"/>
              <a:t>the </a:t>
            </a:r>
            <a:r>
              <a:rPr lang="en-US" b="1" i="1" dirty="0"/>
              <a:t>gender parity marker</a:t>
            </a:r>
            <a:r>
              <a:rPr lang="en-US" dirty="0"/>
              <a:t>, which provides an indicative measure of the resources being allocated to the promotion of gender equality. </a:t>
            </a:r>
          </a:p>
          <a:p>
            <a:pPr marL="285750" indent="-285750"/>
            <a:endParaRPr lang="en-US" sz="1500" b="1" i="1" dirty="0"/>
          </a:p>
          <a:p>
            <a:pPr marL="285750" indent="-285750"/>
            <a:r>
              <a:rPr lang="en-US" b="1" i="1" dirty="0"/>
              <a:t>African Social Development Index </a:t>
            </a:r>
            <a:r>
              <a:rPr lang="en-US" dirty="0"/>
              <a:t>(ASDI) that estimates the depth of human exclusion and contributes to improved targeting of social policies by member States.</a:t>
            </a:r>
          </a:p>
          <a:p>
            <a:pPr marL="285750" indent="-285750"/>
            <a:endParaRPr lang="en-US" sz="1600" dirty="0"/>
          </a:p>
          <a:p>
            <a:pPr marL="285750" indent="-285750"/>
            <a:r>
              <a:rPr lang="en-US" b="1" i="1" dirty="0"/>
              <a:t>Youth Policy Toolbox </a:t>
            </a:r>
            <a:r>
              <a:rPr lang="en-US" dirty="0"/>
              <a:t>that acts as a repository of knowledge, experience and good practices and contain learning modules for policymakers to have a useful resource for developing inclusive and responsive policies on young people.</a:t>
            </a:r>
          </a:p>
          <a:p>
            <a:pPr marL="285750" indent="-285750"/>
            <a:endParaRPr lang="en-US" sz="1600" dirty="0"/>
          </a:p>
          <a:p>
            <a:pPr marL="285750" indent="-285750"/>
            <a:r>
              <a:rPr lang="en-US" b="1" i="1" dirty="0"/>
              <a:t>Operational guide on the Addis Ababa Declaration </a:t>
            </a:r>
            <a:r>
              <a:rPr lang="en-US" dirty="0"/>
              <a:t>on Population and Development Beyond 2014 to provide member States with specific guidance for implementing the Declaration and monitor the implementation of the declaration.</a:t>
            </a:r>
            <a:endParaRPr lang="en-GB" dirty="0"/>
          </a:p>
        </p:txBody>
      </p:sp>
    </p:spTree>
    <p:extLst>
      <p:ext uri="{BB962C8B-B14F-4D97-AF65-F5344CB8AC3E}">
        <p14:creationId xmlns:p14="http://schemas.microsoft.com/office/powerpoint/2010/main" val="3674175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12</a:t>
            </a:fld>
            <a:endParaRPr lang="en-US"/>
          </a:p>
        </p:txBody>
      </p:sp>
      <p:sp>
        <p:nvSpPr>
          <p:cNvPr id="5" name="AutoShape 6"/>
          <p:cNvSpPr>
            <a:spLocks noGrp="1"/>
          </p:cNvSpPr>
          <p:nvPr>
            <p:ph type="title"/>
          </p:nvPr>
        </p:nvSpPr>
        <p:spPr bwMode="auto">
          <a:xfrm>
            <a:off x="314016" y="345462"/>
            <a:ext cx="4110499"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GB" sz="2000" b="1" dirty="0">
                <a:solidFill>
                  <a:schemeClr val="bg1"/>
                </a:solidFill>
                <a:latin typeface="Arial" panose="020B0604020202020204" pitchFamily="34" charset="0"/>
                <a:cs typeface="Arial" panose="020B0604020202020204" pitchFamily="34" charset="0"/>
              </a:rPr>
              <a:t>Knowledge sharing</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432619" y="1841193"/>
            <a:ext cx="8347587" cy="3974359"/>
          </a:xfrm>
        </p:spPr>
        <p:txBody>
          <a:bodyPr>
            <a:normAutofit/>
          </a:bodyPr>
          <a:lstStyle/>
          <a:p>
            <a:pPr marL="285750" indent="-285750"/>
            <a:r>
              <a:rPr lang="en-US" sz="2400" b="1" i="1" dirty="0"/>
              <a:t>Technical backstopping </a:t>
            </a:r>
            <a:r>
              <a:rPr lang="en-US" sz="2400" dirty="0"/>
              <a:t>of the development of a common African position on Habitat III by the African Union, which served as a central instrument for Africa’s engagement in the Habitat III process. </a:t>
            </a:r>
            <a:endParaRPr lang="en-US" sz="2400" dirty="0">
              <a:ea typeface="Calibri" panose="020F0502020204030204" pitchFamily="34" charset="0"/>
              <a:cs typeface="Calibri" panose="020F0502020204030204" pitchFamily="34" charset="0"/>
            </a:endParaRPr>
          </a:p>
          <a:p>
            <a:pPr marL="285750" indent="-285750"/>
            <a:endParaRPr lang="en-US" sz="2400" dirty="0"/>
          </a:p>
          <a:p>
            <a:pPr marL="285750" indent="-285750"/>
            <a:r>
              <a:rPr lang="en-US" sz="2400" dirty="0">
                <a:ea typeface="Calibri" panose="020F0502020204030204" pitchFamily="34" charset="0"/>
                <a:cs typeface="Calibri" panose="020F0502020204030204" pitchFamily="34" charset="0"/>
              </a:rPr>
              <a:t>Organized </a:t>
            </a:r>
            <a:r>
              <a:rPr lang="en-US" sz="2400" b="1" i="1" dirty="0">
                <a:ea typeface="Calibri" panose="020F0502020204030204" pitchFamily="34" charset="0"/>
                <a:cs typeface="Calibri" panose="020F0502020204030204" pitchFamily="34" charset="0"/>
              </a:rPr>
              <a:t>high-level policy dialogue</a:t>
            </a:r>
            <a:r>
              <a:rPr lang="en-US" sz="2400" dirty="0">
                <a:ea typeface="Calibri" panose="020F0502020204030204" pitchFamily="34" charset="0"/>
                <a:cs typeface="Calibri" panose="020F0502020204030204" pitchFamily="34" charset="0"/>
              </a:rPr>
              <a:t> on national development planning which focused on integrating urbanization into national development planning in Africa.</a:t>
            </a:r>
            <a:endParaRPr lang="en-GB" sz="2400" dirty="0"/>
          </a:p>
        </p:txBody>
      </p:sp>
    </p:spTree>
    <p:extLst>
      <p:ext uri="{BB962C8B-B14F-4D97-AF65-F5344CB8AC3E}">
        <p14:creationId xmlns:p14="http://schemas.microsoft.com/office/powerpoint/2010/main" val="999474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13</a:t>
            </a:fld>
            <a:endParaRPr lang="en-US"/>
          </a:p>
        </p:txBody>
      </p:sp>
      <p:sp>
        <p:nvSpPr>
          <p:cNvPr id="5" name="AutoShape 6"/>
          <p:cNvSpPr>
            <a:spLocks noGrp="1"/>
          </p:cNvSpPr>
          <p:nvPr>
            <p:ph type="title"/>
          </p:nvPr>
        </p:nvSpPr>
        <p:spPr bwMode="auto">
          <a:xfrm>
            <a:off x="314016" y="345462"/>
            <a:ext cx="469060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GB" sz="2000" b="1" dirty="0">
                <a:solidFill>
                  <a:schemeClr val="bg1"/>
                </a:solidFill>
                <a:latin typeface="Arial" panose="020B0604020202020204" pitchFamily="34" charset="0"/>
                <a:ea typeface="Times New Roman" panose="02020603050405020304" pitchFamily="18" charset="0"/>
                <a:cs typeface="Arial" panose="020B0604020202020204" pitchFamily="34" charset="0"/>
              </a:rPr>
              <a:t>Trainings and capacity-strengthening</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432619" y="1592826"/>
            <a:ext cx="8347587" cy="4552335"/>
          </a:xfrm>
        </p:spPr>
        <p:txBody>
          <a:bodyPr>
            <a:normAutofit/>
          </a:bodyPr>
          <a:lstStyle/>
          <a:p>
            <a:pPr marL="342900" indent="-342900" algn="just"/>
            <a:r>
              <a:rPr lang="en-US" sz="2400" dirty="0">
                <a:ea typeface="Calibri" panose="020F0502020204030204" pitchFamily="34" charset="0"/>
                <a:cs typeface="Calibri" panose="020F0502020204030204" pitchFamily="34" charset="0"/>
              </a:rPr>
              <a:t>Collaborating with the African Institute for Economic Development and Planning (IDEP) to </a:t>
            </a:r>
          </a:p>
          <a:p>
            <a:pPr marL="342900" indent="-342900" algn="just"/>
            <a:endParaRPr lang="en-US" sz="1400" dirty="0">
              <a:ea typeface="Calibri" panose="020F0502020204030204" pitchFamily="34" charset="0"/>
              <a:cs typeface="Calibri" panose="020F0502020204030204" pitchFamily="34" charset="0"/>
            </a:endParaRPr>
          </a:p>
          <a:p>
            <a:pPr marL="800100" lvl="1" indent="-342900" algn="just"/>
            <a:r>
              <a:rPr lang="en-US" sz="2100" dirty="0">
                <a:ea typeface="Calibri" panose="020F0502020204030204" pitchFamily="34" charset="0"/>
                <a:cs typeface="Calibri" panose="020F0502020204030204" pitchFamily="34" charset="0"/>
              </a:rPr>
              <a:t>Develop an e-learning course on the </a:t>
            </a:r>
            <a:r>
              <a:rPr lang="en-US" sz="2100" i="1" dirty="0">
                <a:ea typeface="Calibri" panose="020F0502020204030204" pitchFamily="34" charset="0"/>
                <a:cs typeface="Calibri" panose="020F0502020204030204" pitchFamily="34" charset="0"/>
              </a:rPr>
              <a:t>Economic Report on Africa 2017</a:t>
            </a:r>
            <a:r>
              <a:rPr lang="en-US" sz="2100" dirty="0">
                <a:ea typeface="Calibri" panose="020F0502020204030204" pitchFamily="34" charset="0"/>
                <a:cs typeface="Calibri" panose="020F0502020204030204" pitchFamily="34" charset="0"/>
              </a:rPr>
              <a:t>, targeting policymakers and practitioners. </a:t>
            </a:r>
          </a:p>
          <a:p>
            <a:pPr marL="800100" lvl="1" indent="-342900" algn="just">
              <a:lnSpc>
                <a:spcPct val="115000"/>
              </a:lnSpc>
              <a:spcBef>
                <a:spcPts val="0"/>
              </a:spcBef>
              <a:spcAft>
                <a:spcPts val="600"/>
              </a:spcAft>
            </a:pPr>
            <a:endParaRPr lang="en-GB" sz="1400" dirty="0">
              <a:ea typeface="Times New Roman" panose="02020603050405020304" pitchFamily="18" charset="0"/>
            </a:endParaRPr>
          </a:p>
          <a:p>
            <a:pPr marL="800100" lvl="1" indent="-342900" algn="just">
              <a:lnSpc>
                <a:spcPct val="115000"/>
              </a:lnSpc>
              <a:spcBef>
                <a:spcPts val="0"/>
              </a:spcBef>
              <a:spcAft>
                <a:spcPts val="600"/>
              </a:spcAft>
            </a:pPr>
            <a:r>
              <a:rPr lang="en-GB" sz="2100" dirty="0">
                <a:ea typeface="Times New Roman" panose="02020603050405020304" pitchFamily="18" charset="0"/>
              </a:rPr>
              <a:t>Deliver training on ‘Social Policy for Development Planners’.</a:t>
            </a:r>
          </a:p>
          <a:p>
            <a:pPr marL="342900" lvl="0" indent="-342900" algn="just">
              <a:lnSpc>
                <a:spcPct val="115000"/>
              </a:lnSpc>
              <a:spcBef>
                <a:spcPts val="0"/>
              </a:spcBef>
              <a:spcAft>
                <a:spcPts val="600"/>
              </a:spcAft>
            </a:pPr>
            <a:endParaRPr lang="en-US" sz="1400" dirty="0">
              <a:ea typeface="Times New Roman" panose="02020603050405020304" pitchFamily="18" charset="0"/>
            </a:endParaRPr>
          </a:p>
          <a:p>
            <a:pPr marL="342900" lvl="0" indent="-342900" algn="just">
              <a:lnSpc>
                <a:spcPct val="115000"/>
              </a:lnSpc>
              <a:spcBef>
                <a:spcPts val="0"/>
              </a:spcBef>
              <a:spcAft>
                <a:spcPts val="600"/>
              </a:spcAft>
            </a:pPr>
            <a:r>
              <a:rPr lang="en-US" sz="2400" dirty="0">
                <a:ea typeface="Times New Roman" panose="02020603050405020304" pitchFamily="18" charset="0"/>
              </a:rPr>
              <a:t>Working with UN agencies and other partners to support member States strengthen national capacities to formulate suitable policies to reduce poverty and inequality, and monitor investments in social protection and achieve the SDG targets. </a:t>
            </a:r>
            <a:endParaRPr lang="en-GB" sz="2400" dirty="0">
              <a:ea typeface="Times New Roman" panose="02020603050405020304" pitchFamily="18" charset="0"/>
            </a:endParaRPr>
          </a:p>
        </p:txBody>
      </p:sp>
    </p:spTree>
    <p:extLst>
      <p:ext uri="{BB962C8B-B14F-4D97-AF65-F5344CB8AC3E}">
        <p14:creationId xmlns:p14="http://schemas.microsoft.com/office/powerpoint/2010/main" val="2402154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14</a:t>
            </a:fld>
            <a:endParaRPr lang="en-US"/>
          </a:p>
        </p:txBody>
      </p:sp>
      <p:sp>
        <p:nvSpPr>
          <p:cNvPr id="5" name="AutoShape 6"/>
          <p:cNvSpPr>
            <a:spLocks noGrp="1"/>
          </p:cNvSpPr>
          <p:nvPr>
            <p:ph type="title"/>
          </p:nvPr>
        </p:nvSpPr>
        <p:spPr bwMode="auto">
          <a:xfrm>
            <a:off x="314016" y="345462"/>
            <a:ext cx="469060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GB" sz="2000" b="1" dirty="0">
                <a:solidFill>
                  <a:schemeClr val="bg1"/>
                </a:solidFill>
                <a:latin typeface="Arial" panose="020B0604020202020204" pitchFamily="34" charset="0"/>
                <a:ea typeface="Times New Roman" panose="02020603050405020304" pitchFamily="18" charset="0"/>
                <a:cs typeface="Arial" panose="020B0604020202020204" pitchFamily="34" charset="0"/>
              </a:rPr>
              <a:t>Partnerships</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590550" y="1602659"/>
            <a:ext cx="7924800" cy="4129548"/>
          </a:xfrm>
        </p:spPr>
        <p:txBody>
          <a:bodyPr>
            <a:normAutofit/>
          </a:bodyPr>
          <a:lstStyle/>
          <a:p>
            <a:pPr marL="457200" lvl="0" indent="-457200" algn="just">
              <a:lnSpc>
                <a:spcPct val="115000"/>
              </a:lnSpc>
              <a:spcBef>
                <a:spcPts val="0"/>
              </a:spcBef>
              <a:spcAft>
                <a:spcPts val="600"/>
              </a:spcAft>
            </a:pPr>
            <a:r>
              <a:rPr lang="en-GB" sz="2400" dirty="0">
                <a:ea typeface="Times New Roman" panose="02020603050405020304" pitchFamily="18" charset="0"/>
              </a:rPr>
              <a:t>Collaborated with Regional Economic Communities (RECs), member States, UN agencies, and research institutes on  inclusive and sustainable development in implementing the 2030 Agenda and Agenda 2063. </a:t>
            </a:r>
          </a:p>
          <a:p>
            <a:pPr marL="457200" lvl="0" indent="-457200" algn="just">
              <a:lnSpc>
                <a:spcPct val="115000"/>
              </a:lnSpc>
              <a:spcBef>
                <a:spcPts val="0"/>
              </a:spcBef>
              <a:spcAft>
                <a:spcPts val="600"/>
              </a:spcAft>
            </a:pPr>
            <a:endParaRPr lang="en-GB" sz="1600" dirty="0">
              <a:ea typeface="Times New Roman" panose="02020603050405020304" pitchFamily="18" charset="0"/>
            </a:endParaRPr>
          </a:p>
          <a:p>
            <a:pPr marL="457200" lvl="0" indent="-457200" algn="just">
              <a:lnSpc>
                <a:spcPct val="115000"/>
              </a:lnSpc>
              <a:spcBef>
                <a:spcPts val="0"/>
              </a:spcBef>
              <a:spcAft>
                <a:spcPts val="600"/>
              </a:spcAft>
            </a:pPr>
            <a:r>
              <a:rPr lang="en-US" sz="2400" dirty="0">
                <a:solidFill>
                  <a:srgbClr val="000000"/>
                </a:solidFill>
                <a:ea typeface="Calibri" panose="020F0502020204030204" pitchFamily="34" charset="0"/>
                <a:cs typeface="Calibri" panose="020F0502020204030204" pitchFamily="34" charset="0"/>
              </a:rPr>
              <a:t>Partnership with the Rockefeller Foundation Africa Office for Eastern Africa  supported both the training of member States in the process and application of the African Social Development Index. </a:t>
            </a:r>
          </a:p>
        </p:txBody>
      </p:sp>
    </p:spTree>
    <p:extLst>
      <p:ext uri="{BB962C8B-B14F-4D97-AF65-F5344CB8AC3E}">
        <p14:creationId xmlns:p14="http://schemas.microsoft.com/office/powerpoint/2010/main" val="4103769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15</a:t>
            </a:fld>
            <a:endParaRPr lang="en-US"/>
          </a:p>
        </p:txBody>
      </p:sp>
      <p:sp>
        <p:nvSpPr>
          <p:cNvPr id="5" name="AutoShape 6"/>
          <p:cNvSpPr>
            <a:spLocks noGrp="1"/>
          </p:cNvSpPr>
          <p:nvPr>
            <p:ph type="title"/>
          </p:nvPr>
        </p:nvSpPr>
        <p:spPr bwMode="auto">
          <a:xfrm>
            <a:off x="314016" y="345462"/>
            <a:ext cx="469060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GB" sz="2000" b="1" dirty="0">
                <a:solidFill>
                  <a:schemeClr val="bg1"/>
                </a:solidFill>
                <a:latin typeface="Arial" panose="020B0604020202020204" pitchFamily="34" charset="0"/>
                <a:ea typeface="Times New Roman" panose="02020603050405020304" pitchFamily="18" charset="0"/>
                <a:cs typeface="Arial" panose="020B0604020202020204" pitchFamily="34" charset="0"/>
              </a:rPr>
              <a:t>Partnerships</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383457" y="1602658"/>
            <a:ext cx="8337755" cy="4677493"/>
          </a:xfrm>
        </p:spPr>
        <p:txBody>
          <a:bodyPr>
            <a:normAutofit fontScale="92500" lnSpcReduction="10000"/>
          </a:bodyPr>
          <a:lstStyle/>
          <a:p>
            <a:pPr marL="285750" lvl="0" indent="-285750" algn="just">
              <a:lnSpc>
                <a:spcPct val="115000"/>
              </a:lnSpc>
              <a:spcBef>
                <a:spcPts val="0"/>
              </a:spcBef>
              <a:spcAft>
                <a:spcPts val="600"/>
              </a:spcAft>
            </a:pPr>
            <a:r>
              <a:rPr lang="en-US" sz="2600" dirty="0">
                <a:solidFill>
                  <a:srgbClr val="000000"/>
                </a:solidFill>
                <a:ea typeface="Calibri" panose="020F0502020204030204" pitchFamily="34" charset="0"/>
                <a:cs typeface="Calibri" panose="020F0502020204030204" pitchFamily="34" charset="0"/>
              </a:rPr>
              <a:t>Working with the African Union and UN-Habitat to develop a harmonized regional framework for the implementation of the New Urban Agenda in Africa.</a:t>
            </a:r>
          </a:p>
          <a:p>
            <a:pPr marL="285750" lvl="0" indent="-285750" algn="just">
              <a:lnSpc>
                <a:spcPct val="115000"/>
              </a:lnSpc>
              <a:spcBef>
                <a:spcPts val="0"/>
              </a:spcBef>
              <a:spcAft>
                <a:spcPts val="600"/>
              </a:spcAft>
            </a:pPr>
            <a:endParaRPr lang="en-US" sz="1600" dirty="0">
              <a:solidFill>
                <a:srgbClr val="000000"/>
              </a:solidFill>
              <a:ea typeface="Calibri" panose="020F0502020204030204" pitchFamily="34" charset="0"/>
              <a:cs typeface="Calibri" panose="020F0502020204030204" pitchFamily="34" charset="0"/>
            </a:endParaRPr>
          </a:p>
          <a:p>
            <a:pPr marL="285750" lvl="0" indent="-285750" algn="just">
              <a:lnSpc>
                <a:spcPct val="115000"/>
              </a:lnSpc>
              <a:spcBef>
                <a:spcPts val="0"/>
              </a:spcBef>
              <a:spcAft>
                <a:spcPts val="600"/>
              </a:spcAft>
            </a:pPr>
            <a:r>
              <a:rPr lang="en-US" sz="2600" dirty="0">
                <a:solidFill>
                  <a:srgbClr val="000000"/>
                </a:solidFill>
                <a:ea typeface="Times New Roman" panose="02020603050405020304" pitchFamily="18" charset="0"/>
              </a:rPr>
              <a:t>Together with the UNFPA  and the African Union Commission, has been instrumental in the formation of the African Population Experts Committee. </a:t>
            </a:r>
          </a:p>
          <a:p>
            <a:pPr marL="285750" lvl="0" indent="-285750" algn="just">
              <a:lnSpc>
                <a:spcPct val="115000"/>
              </a:lnSpc>
              <a:spcBef>
                <a:spcPts val="0"/>
              </a:spcBef>
              <a:spcAft>
                <a:spcPts val="600"/>
              </a:spcAft>
            </a:pPr>
            <a:endParaRPr lang="en-US" sz="1600" dirty="0">
              <a:solidFill>
                <a:srgbClr val="000000"/>
              </a:solidFill>
              <a:ea typeface="Times New Roman" panose="02020603050405020304" pitchFamily="18" charset="0"/>
            </a:endParaRPr>
          </a:p>
          <a:p>
            <a:pPr marL="285750" lvl="0" indent="-285750" algn="just">
              <a:lnSpc>
                <a:spcPct val="115000"/>
              </a:lnSpc>
              <a:spcBef>
                <a:spcPts val="0"/>
              </a:spcBef>
              <a:spcAft>
                <a:spcPts val="600"/>
              </a:spcAft>
            </a:pPr>
            <a:r>
              <a:rPr lang="en-US" sz="2600" dirty="0">
                <a:ea typeface="Times New Roman" panose="02020603050405020304" pitchFamily="18" charset="0"/>
              </a:rPr>
              <a:t>Collaborating with the AUC and other partners to support the implementation of the Five-Year Priority Programme on </a:t>
            </a:r>
            <a:r>
              <a:rPr lang="en-US" sz="2600" dirty="0">
                <a:cs typeface="Avenir Book"/>
              </a:rPr>
              <a:t>employment, poverty eradication, and inclusive development</a:t>
            </a:r>
            <a:r>
              <a:rPr lang="en-US" sz="2600" dirty="0">
                <a:solidFill>
                  <a:srgbClr val="000000"/>
                </a:solidFill>
                <a:ea typeface="Times New Roman" panose="02020603050405020304" pitchFamily="18" charset="0"/>
              </a:rPr>
              <a:t>.</a:t>
            </a:r>
            <a:endParaRPr lang="fr-FR" sz="2600" dirty="0">
              <a:solidFill>
                <a:srgbClr val="000000"/>
              </a:solidFill>
              <a:ea typeface="Times New Roman" panose="02020603050405020304" pitchFamily="18" charset="0"/>
            </a:endParaRPr>
          </a:p>
        </p:txBody>
      </p:sp>
    </p:spTree>
    <p:extLst>
      <p:ext uri="{BB962C8B-B14F-4D97-AF65-F5344CB8AC3E}">
        <p14:creationId xmlns:p14="http://schemas.microsoft.com/office/powerpoint/2010/main" val="215338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16</a:t>
            </a:fld>
            <a:endParaRPr lang="en-US"/>
          </a:p>
        </p:txBody>
      </p:sp>
      <p:sp>
        <p:nvSpPr>
          <p:cNvPr id="5" name="AutoShape 6"/>
          <p:cNvSpPr>
            <a:spLocks noGrp="1"/>
          </p:cNvSpPr>
          <p:nvPr>
            <p:ph type="title"/>
          </p:nvPr>
        </p:nvSpPr>
        <p:spPr bwMode="auto">
          <a:xfrm>
            <a:off x="314016" y="345462"/>
            <a:ext cx="469060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GB" altLang="en-US" sz="2000" b="1" dirty="0">
                <a:solidFill>
                  <a:schemeClr val="bg1"/>
                </a:solidFill>
                <a:latin typeface="Arial" panose="020B0604020202020204" pitchFamily="34" charset="0"/>
                <a:cs typeface="Arial" panose="020B0604020202020204" pitchFamily="34" charset="0"/>
              </a:rPr>
              <a:t>Results from partnership survey, 2015</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383457" y="1602658"/>
            <a:ext cx="8337755" cy="4753692"/>
          </a:xfrm>
        </p:spPr>
        <p:txBody>
          <a:bodyPr>
            <a:normAutofit/>
          </a:bodyPr>
          <a:lstStyle/>
          <a:p>
            <a:pPr marL="342900" indent="-342900">
              <a:defRPr/>
            </a:pPr>
            <a:r>
              <a:rPr lang="en-GB" sz="2400" dirty="0"/>
              <a:t>Feedback on  our knowledge products provided by AUC, member States and research institutes</a:t>
            </a:r>
          </a:p>
          <a:p>
            <a:pPr marL="800100" lvl="1" indent="-342900" algn="just">
              <a:buSzPct val="75000"/>
              <a:buFont typeface="Courier New" panose="02070309020205020404" pitchFamily="49" charset="0"/>
              <a:buChar char="o"/>
              <a:defRPr/>
            </a:pPr>
            <a:r>
              <a:rPr lang="en-GB" dirty="0"/>
              <a:t>Instrumental in “tackling African inequalities in the context of African transformation”. </a:t>
            </a:r>
          </a:p>
          <a:p>
            <a:pPr marL="800100" lvl="1" indent="-342900" algn="just">
              <a:buSzPct val="75000"/>
              <a:buFont typeface="Courier New" panose="02070309020205020404" pitchFamily="49" charset="0"/>
              <a:buChar char="o"/>
              <a:defRPr/>
            </a:pPr>
            <a:r>
              <a:rPr lang="en-GB" dirty="0"/>
              <a:t>Analytical research was deemed responsive to African development issues. </a:t>
            </a:r>
          </a:p>
          <a:p>
            <a:pPr lvl="1">
              <a:defRPr/>
            </a:pPr>
            <a:endParaRPr lang="en-GB" sz="1400" i="1" dirty="0"/>
          </a:p>
          <a:p>
            <a:pPr marL="342900" indent="-342900">
              <a:defRPr/>
            </a:pPr>
            <a:r>
              <a:rPr lang="en-GB" sz="2400" dirty="0"/>
              <a:t>However requested Division’s future activities to focus on:</a:t>
            </a:r>
          </a:p>
          <a:p>
            <a:pPr marL="800100" lvl="1" indent="-342900">
              <a:buSzPct val="75000"/>
              <a:buFont typeface="Courier New" panose="02070309020205020404" pitchFamily="49" charset="0"/>
              <a:buChar char="o"/>
              <a:defRPr/>
            </a:pPr>
            <a:r>
              <a:rPr lang="en-GB" dirty="0"/>
              <a:t>Enhancing capacity-building with member states and other partners</a:t>
            </a:r>
          </a:p>
          <a:p>
            <a:pPr marL="800100" lvl="1" indent="-342900" algn="just">
              <a:buSzPct val="75000"/>
              <a:buFont typeface="Courier New" panose="02070309020205020404" pitchFamily="49" charset="0"/>
              <a:buChar char="o"/>
              <a:defRPr/>
            </a:pPr>
            <a:r>
              <a:rPr lang="en-GB" kern="700" spc="20" dirty="0">
                <a:ea typeface="Calibri" panose="020F0502020204030204" pitchFamily="34" charset="0"/>
              </a:rPr>
              <a:t>Strengthening partnerships with national institutions, including non-State actors, to build their sense of ownership and accountability to member States. </a:t>
            </a:r>
            <a:endParaRPr lang="en-GB" i="1" dirty="0"/>
          </a:p>
        </p:txBody>
      </p:sp>
    </p:spTree>
    <p:extLst>
      <p:ext uri="{BB962C8B-B14F-4D97-AF65-F5344CB8AC3E}">
        <p14:creationId xmlns:p14="http://schemas.microsoft.com/office/powerpoint/2010/main" val="1192921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17</a:t>
            </a:fld>
            <a:endParaRPr lang="en-US"/>
          </a:p>
        </p:txBody>
      </p:sp>
      <p:sp>
        <p:nvSpPr>
          <p:cNvPr id="5" name="AutoShape 6"/>
          <p:cNvSpPr>
            <a:spLocks noGrp="1"/>
          </p:cNvSpPr>
          <p:nvPr>
            <p:ph type="title"/>
          </p:nvPr>
        </p:nvSpPr>
        <p:spPr bwMode="auto">
          <a:xfrm>
            <a:off x="314016" y="345462"/>
            <a:ext cx="469060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GB" altLang="en-US" sz="2000" b="1" dirty="0">
                <a:solidFill>
                  <a:schemeClr val="bg1"/>
                </a:solidFill>
                <a:latin typeface="Arial" panose="020B0604020202020204" pitchFamily="34" charset="0"/>
                <a:cs typeface="Arial" panose="020B0604020202020204" pitchFamily="34" charset="0"/>
              </a:rPr>
              <a:t>Results from partnership survey, 2015</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658761" y="2408903"/>
            <a:ext cx="7856590" cy="1848465"/>
          </a:xfrm>
        </p:spPr>
        <p:txBody>
          <a:bodyPr>
            <a:normAutofit/>
          </a:bodyPr>
          <a:lstStyle/>
          <a:p>
            <a:pPr algn="just">
              <a:buSzPct val="75000"/>
              <a:defRPr/>
            </a:pPr>
            <a:r>
              <a:rPr lang="en-US" sz="2400" kern="700" spc="20" dirty="0">
                <a:ea typeface="Calibri" panose="020F0502020204030204" pitchFamily="34" charset="0"/>
              </a:rPr>
              <a:t>With the “unfinished business of the MDGs” and the ambitious targets of the SDGs and Agenda 2063, the Division’s work in this biennium (2018-2019) acquires additional urgency.</a:t>
            </a:r>
            <a:endParaRPr lang="en-GB" sz="2400" kern="700" spc="20" dirty="0">
              <a:ea typeface="Calibri" panose="020F0502020204030204" pitchFamily="34" charset="0"/>
            </a:endParaRPr>
          </a:p>
        </p:txBody>
      </p:sp>
    </p:spTree>
    <p:extLst>
      <p:ext uri="{BB962C8B-B14F-4D97-AF65-F5344CB8AC3E}">
        <p14:creationId xmlns:p14="http://schemas.microsoft.com/office/powerpoint/2010/main" val="1766491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18</a:t>
            </a:fld>
            <a:endParaRPr lang="en-US"/>
          </a:p>
        </p:txBody>
      </p:sp>
      <p:sp>
        <p:nvSpPr>
          <p:cNvPr id="5" name="AutoShape 6"/>
          <p:cNvSpPr>
            <a:spLocks noGrp="1"/>
          </p:cNvSpPr>
          <p:nvPr>
            <p:ph type="title"/>
          </p:nvPr>
        </p:nvSpPr>
        <p:spPr bwMode="auto">
          <a:xfrm>
            <a:off x="314016" y="345462"/>
            <a:ext cx="469060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GB" sz="2000" b="1" dirty="0">
                <a:solidFill>
                  <a:schemeClr val="bg1"/>
                </a:solidFill>
                <a:latin typeface="Arial" panose="020B0604020202020204" pitchFamily="34" charset="0"/>
                <a:cs typeface="Arial" panose="020B0604020202020204" pitchFamily="34" charset="0"/>
              </a:rPr>
              <a:t>Planned activities for 2018-2019</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658760" y="1462881"/>
            <a:ext cx="8170607" cy="4765676"/>
          </a:xfrm>
        </p:spPr>
        <p:txBody>
          <a:bodyPr>
            <a:normAutofit fontScale="92500" lnSpcReduction="10000"/>
          </a:bodyPr>
          <a:lstStyle/>
          <a:p>
            <a:pPr marL="0" lvl="0" indent="0" algn="just">
              <a:lnSpc>
                <a:spcPct val="115000"/>
              </a:lnSpc>
              <a:spcBef>
                <a:spcPts val="0"/>
              </a:spcBef>
              <a:spcAft>
                <a:spcPts val="600"/>
              </a:spcAft>
              <a:buNone/>
            </a:pPr>
            <a:r>
              <a:rPr lang="en-US" sz="2200" u="sng" dirty="0">
                <a:ea typeface="Times New Roman" panose="02020603050405020304" pitchFamily="18" charset="0"/>
              </a:rPr>
              <a:t>Basic principles</a:t>
            </a:r>
            <a:endParaRPr lang="en-GB" sz="2200" u="sng" dirty="0">
              <a:ea typeface="Times New Roman" panose="02020603050405020304" pitchFamily="18" charset="0"/>
            </a:endParaRPr>
          </a:p>
          <a:p>
            <a:pPr lvl="0" algn="just">
              <a:lnSpc>
                <a:spcPct val="115000"/>
              </a:lnSpc>
              <a:spcBef>
                <a:spcPts val="0"/>
              </a:spcBef>
              <a:spcAft>
                <a:spcPts val="600"/>
              </a:spcAft>
            </a:pPr>
            <a:endParaRPr lang="en-GB" sz="1400" dirty="0">
              <a:ea typeface="Times New Roman" panose="02020603050405020304" pitchFamily="18" charset="0"/>
            </a:endParaRPr>
          </a:p>
          <a:p>
            <a:pPr marL="457200" lvl="0" indent="-457200" algn="just">
              <a:lnSpc>
                <a:spcPct val="115000"/>
              </a:lnSpc>
              <a:spcBef>
                <a:spcPts val="0"/>
              </a:spcBef>
              <a:spcAft>
                <a:spcPts val="600"/>
              </a:spcAft>
              <a:buFont typeface="+mj-lt"/>
              <a:buAutoNum type="arabicPeriod"/>
            </a:pPr>
            <a:r>
              <a:rPr lang="en-US" sz="2200" b="1" i="1" dirty="0">
                <a:ea typeface="Times New Roman" panose="02020603050405020304" pitchFamily="18" charset="0"/>
              </a:rPr>
              <a:t>Enhance and sustain policy impact of our work</a:t>
            </a:r>
            <a:r>
              <a:rPr lang="en-US" sz="2200" dirty="0">
                <a:ea typeface="Times New Roman" panose="02020603050405020304" pitchFamily="18" charset="0"/>
              </a:rPr>
              <a:t> by strengthening </a:t>
            </a:r>
            <a:r>
              <a:rPr lang="en-GB" sz="2200" dirty="0">
                <a:ea typeface="Times New Roman" panose="02020603050405020304" pitchFamily="18" charset="0"/>
              </a:rPr>
              <a:t>messaging and outreach, and maintaining continuity of the knowledge generated in the 2016-2017 biennium.</a:t>
            </a:r>
          </a:p>
          <a:p>
            <a:pPr marL="342900" lvl="0" indent="-342900" algn="just">
              <a:lnSpc>
                <a:spcPct val="115000"/>
              </a:lnSpc>
              <a:spcBef>
                <a:spcPts val="0"/>
              </a:spcBef>
              <a:spcAft>
                <a:spcPts val="600"/>
              </a:spcAft>
              <a:buFont typeface="+mj-lt"/>
              <a:buAutoNum type="arabicPeriod"/>
            </a:pPr>
            <a:endParaRPr lang="en-GB" sz="1400" dirty="0">
              <a:ea typeface="Times New Roman" panose="02020603050405020304" pitchFamily="18" charset="0"/>
            </a:endParaRPr>
          </a:p>
          <a:p>
            <a:pPr marL="457200" lvl="0" indent="-457200" algn="just">
              <a:lnSpc>
                <a:spcPct val="115000"/>
              </a:lnSpc>
              <a:spcBef>
                <a:spcPts val="0"/>
              </a:spcBef>
              <a:spcAft>
                <a:spcPts val="600"/>
              </a:spcAft>
              <a:buFont typeface="+mj-lt"/>
              <a:buAutoNum type="arabicPeriod"/>
            </a:pPr>
            <a:r>
              <a:rPr lang="en-GB" sz="2200" b="1" i="1" dirty="0">
                <a:ea typeface="Times New Roman" panose="02020603050405020304" pitchFamily="18" charset="0"/>
              </a:rPr>
              <a:t>Stronger emphasis on</a:t>
            </a:r>
            <a:r>
              <a:rPr lang="en-GB" sz="2200" dirty="0">
                <a:ea typeface="Times New Roman" panose="02020603050405020304" pitchFamily="18" charset="0"/>
              </a:rPr>
              <a:t> </a:t>
            </a:r>
          </a:p>
          <a:p>
            <a:pPr marL="914400" lvl="1" indent="-457200" algn="just">
              <a:lnSpc>
                <a:spcPct val="115000"/>
              </a:lnSpc>
              <a:spcBef>
                <a:spcPts val="0"/>
              </a:spcBef>
              <a:spcAft>
                <a:spcPts val="600"/>
              </a:spcAft>
            </a:pPr>
            <a:r>
              <a:rPr lang="en-GB" sz="1900" u="sng" dirty="0">
                <a:ea typeface="Times New Roman" panose="02020603050405020304" pitchFamily="18" charset="0"/>
              </a:rPr>
              <a:t>policy research and preparing knowledge products</a:t>
            </a:r>
            <a:r>
              <a:rPr lang="en-GB" sz="1900" dirty="0">
                <a:ea typeface="Times New Roman" panose="02020603050405020304" pitchFamily="18" charset="0"/>
              </a:rPr>
              <a:t>, such as policy briefs, that are readily available in the public domain; </a:t>
            </a:r>
          </a:p>
          <a:p>
            <a:pPr marL="914400" lvl="1" indent="-457200" algn="just">
              <a:lnSpc>
                <a:spcPct val="115000"/>
              </a:lnSpc>
              <a:spcBef>
                <a:spcPts val="0"/>
              </a:spcBef>
              <a:spcAft>
                <a:spcPts val="600"/>
              </a:spcAft>
            </a:pPr>
            <a:r>
              <a:rPr lang="en-GB" sz="1900" u="sng" dirty="0">
                <a:ea typeface="Times New Roman" panose="02020603050405020304" pitchFamily="18" charset="0"/>
              </a:rPr>
              <a:t>technical and policy advisory support</a:t>
            </a:r>
            <a:r>
              <a:rPr lang="en-GB" sz="1900" dirty="0">
                <a:ea typeface="Times New Roman" panose="02020603050405020304" pitchFamily="18" charset="0"/>
              </a:rPr>
              <a:t> to member States to integrate the SDG and Agenda 2063 targets in national plans; and</a:t>
            </a:r>
          </a:p>
          <a:p>
            <a:pPr marL="914400" lvl="1" indent="-457200" algn="just">
              <a:lnSpc>
                <a:spcPct val="115000"/>
              </a:lnSpc>
              <a:spcBef>
                <a:spcPts val="0"/>
              </a:spcBef>
              <a:spcAft>
                <a:spcPts val="600"/>
              </a:spcAft>
            </a:pPr>
            <a:r>
              <a:rPr lang="en-GB" sz="1900" u="sng" dirty="0">
                <a:ea typeface="Times New Roman" panose="02020603050405020304" pitchFamily="18" charset="0"/>
              </a:rPr>
              <a:t>strengthening national capacities</a:t>
            </a:r>
            <a:r>
              <a:rPr lang="en-GB" sz="1900" dirty="0">
                <a:ea typeface="Times New Roman" panose="02020603050405020304" pitchFamily="18" charset="0"/>
              </a:rPr>
              <a:t> to formulate, implement and monitor suitable policies and programmes for inclusive and sustainable development.</a:t>
            </a:r>
          </a:p>
        </p:txBody>
      </p:sp>
    </p:spTree>
    <p:extLst>
      <p:ext uri="{BB962C8B-B14F-4D97-AF65-F5344CB8AC3E}">
        <p14:creationId xmlns:p14="http://schemas.microsoft.com/office/powerpoint/2010/main" val="1524030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19</a:t>
            </a:fld>
            <a:endParaRPr lang="en-US"/>
          </a:p>
        </p:txBody>
      </p:sp>
      <p:sp>
        <p:nvSpPr>
          <p:cNvPr id="5" name="AutoShape 6"/>
          <p:cNvSpPr>
            <a:spLocks noGrp="1"/>
          </p:cNvSpPr>
          <p:nvPr>
            <p:ph type="title"/>
          </p:nvPr>
        </p:nvSpPr>
        <p:spPr bwMode="auto">
          <a:xfrm>
            <a:off x="314016" y="345462"/>
            <a:ext cx="469060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Autofit/>
          </a:bodyPr>
          <a:lstStyle/>
          <a:p>
            <a:r>
              <a:rPr lang="en-GB" sz="2000" b="1" dirty="0">
                <a:solidFill>
                  <a:schemeClr val="bg1"/>
                </a:solidFill>
                <a:latin typeface="Arial" panose="020B0604020202020204" pitchFamily="34" charset="0"/>
                <a:cs typeface="Arial" panose="020B0604020202020204" pitchFamily="34" charset="0"/>
              </a:rPr>
              <a:t>Planned activities for 2018-2019</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314016" y="1258887"/>
            <a:ext cx="8674716" cy="5462589"/>
          </a:xfrm>
        </p:spPr>
        <p:txBody>
          <a:bodyPr>
            <a:normAutofit fontScale="62500" lnSpcReduction="20000"/>
          </a:bodyPr>
          <a:lstStyle/>
          <a:p>
            <a:pPr marL="0" indent="0">
              <a:buNone/>
            </a:pPr>
            <a:r>
              <a:rPr lang="en-US" sz="3200" b="1" i="1" dirty="0"/>
              <a:t>Support member States through</a:t>
            </a:r>
            <a:r>
              <a:rPr lang="en-US" sz="3200" b="1" dirty="0"/>
              <a:t>:</a:t>
            </a:r>
          </a:p>
          <a:p>
            <a:pPr marL="285750" indent="-285750"/>
            <a:r>
              <a:rPr lang="en-GB" sz="3200" dirty="0"/>
              <a:t>Policy Research on </a:t>
            </a:r>
            <a:r>
              <a:rPr lang="en-GB" sz="3200" u="sng" dirty="0"/>
              <a:t>youth</a:t>
            </a:r>
            <a:r>
              <a:rPr lang="en-GB" sz="3200" dirty="0"/>
              <a:t> for inclusive sustainable development</a:t>
            </a:r>
          </a:p>
          <a:p>
            <a:pPr marL="285750" indent="-285750"/>
            <a:r>
              <a:rPr lang="en-GB" sz="3200" dirty="0"/>
              <a:t>Technical support on ICPD+25</a:t>
            </a:r>
          </a:p>
          <a:p>
            <a:pPr marL="285750" indent="-285750"/>
            <a:r>
              <a:rPr lang="en-GB" sz="3200" dirty="0"/>
              <a:t>Strengthening of national capacities in production of quality </a:t>
            </a:r>
            <a:r>
              <a:rPr lang="en-GB" sz="3200" u="sng" dirty="0"/>
              <a:t>urban data</a:t>
            </a:r>
          </a:p>
          <a:p>
            <a:pPr marL="285750" indent="-285750"/>
            <a:r>
              <a:rPr lang="en-GB" sz="3200" dirty="0"/>
              <a:t>Capacitating planners to </a:t>
            </a:r>
            <a:r>
              <a:rPr lang="en-GB" sz="3200" u="sng" dirty="0"/>
              <a:t>integrate urbanization in national plans</a:t>
            </a:r>
          </a:p>
          <a:p>
            <a:pPr marL="285750" indent="-285750"/>
            <a:r>
              <a:rPr lang="en-GB" sz="3200" dirty="0"/>
              <a:t>Review of interlinkages between </a:t>
            </a:r>
            <a:r>
              <a:rPr lang="en-GB" sz="3200" u="sng" dirty="0"/>
              <a:t>urbanization and agricultural transformation</a:t>
            </a:r>
          </a:p>
          <a:p>
            <a:r>
              <a:rPr lang="en-US" sz="3200" dirty="0"/>
              <a:t> Accelerating achievement of </a:t>
            </a:r>
            <a:r>
              <a:rPr lang="en-US" sz="3200" u="sng" dirty="0"/>
              <a:t>gender equality and women’s empowerment</a:t>
            </a:r>
            <a:r>
              <a:rPr lang="en-US" sz="3200" dirty="0"/>
              <a:t>. </a:t>
            </a:r>
          </a:p>
          <a:p>
            <a:pPr marL="0" indent="0">
              <a:buNone/>
            </a:pPr>
            <a:r>
              <a:rPr lang="en-US" sz="3200" b="1" i="1" dirty="0"/>
              <a:t>Enhance capacities of member States to</a:t>
            </a:r>
            <a:r>
              <a:rPr lang="en-US" sz="3200" b="1" dirty="0"/>
              <a:t>:</a:t>
            </a:r>
            <a:endParaRPr lang="en-GB" sz="3200" b="1" dirty="0"/>
          </a:p>
          <a:p>
            <a:pPr marL="285750" indent="-285750">
              <a:lnSpc>
                <a:spcPct val="115000"/>
              </a:lnSpc>
            </a:pPr>
            <a:r>
              <a:rPr lang="en-US" sz="3200" dirty="0"/>
              <a:t>contribute to the Global Compact on </a:t>
            </a:r>
            <a:r>
              <a:rPr lang="en-US" sz="3200" u="sng" dirty="0"/>
              <a:t>Migration</a:t>
            </a:r>
          </a:p>
          <a:p>
            <a:pPr marL="285750" indent="-285750">
              <a:lnSpc>
                <a:spcPct val="115000"/>
              </a:lnSpc>
            </a:pPr>
            <a:r>
              <a:rPr lang="en-US" sz="3200" dirty="0"/>
              <a:t>design and implement suitable policies to address the challenges of informal </a:t>
            </a:r>
            <a:r>
              <a:rPr lang="en-US" sz="3200" u="sng" dirty="0"/>
              <a:t>employment</a:t>
            </a:r>
            <a:r>
              <a:rPr lang="en-US" sz="3200" dirty="0"/>
              <a:t> and </a:t>
            </a:r>
            <a:r>
              <a:rPr lang="en-US" sz="3200" dirty="0" err="1"/>
              <a:t>mis</a:t>
            </a:r>
            <a:r>
              <a:rPr lang="en-US" sz="3200" dirty="0"/>
              <a:t>-match of skills, especially for youth and women.</a:t>
            </a:r>
          </a:p>
          <a:p>
            <a:pPr marL="285750" indent="-285750">
              <a:lnSpc>
                <a:spcPct val="115000"/>
              </a:lnSpc>
            </a:pPr>
            <a:r>
              <a:rPr lang="en-US" sz="3200" dirty="0"/>
              <a:t>more effectively monitor investments in </a:t>
            </a:r>
            <a:r>
              <a:rPr lang="en-US" sz="3200" u="sng" dirty="0"/>
              <a:t>social </a:t>
            </a:r>
            <a:r>
              <a:rPr lang="en-GB" sz="3200" u="sng" dirty="0"/>
              <a:t>protection</a:t>
            </a:r>
            <a:r>
              <a:rPr lang="en-GB" sz="3200" dirty="0"/>
              <a:t> policies and programmes and contribute to achieving the SDG targets on social protection.</a:t>
            </a:r>
          </a:p>
          <a:p>
            <a:pPr marL="285750" indent="-285750">
              <a:lnSpc>
                <a:spcPct val="115000"/>
              </a:lnSpc>
            </a:pPr>
            <a:r>
              <a:rPr lang="en-US" sz="3200" dirty="0"/>
              <a:t>develop suitable policies to implement the AUC’s Five-Year Priority Programme and contribute to poverty eradication, employment and inclusive development. </a:t>
            </a:r>
            <a:endParaRPr lang="en-GB" sz="3200" dirty="0"/>
          </a:p>
        </p:txBody>
      </p:sp>
    </p:spTree>
    <p:extLst>
      <p:ext uri="{BB962C8B-B14F-4D97-AF65-F5344CB8AC3E}">
        <p14:creationId xmlns:p14="http://schemas.microsoft.com/office/powerpoint/2010/main" val="517276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p:cNvSpPr>
          <p:nvPr/>
        </p:nvSpPr>
        <p:spPr bwMode="auto">
          <a:xfrm>
            <a:off x="471488" y="6221413"/>
            <a:ext cx="69421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dirty="0">
                <a:solidFill>
                  <a:srgbClr val="FFFFFF"/>
                </a:solidFill>
                <a:latin typeface="Arial" panose="020B0604020202020204" pitchFamily="34" charset="0"/>
                <a:cs typeface="Arial" panose="020B0604020202020204" pitchFamily="34" charset="0"/>
                <a:sym typeface="Lato" pitchFamily="34" charset="0"/>
              </a:rPr>
              <a:t>Title of the presentation goes here   |       Sub-Title  goes  here</a:t>
            </a:r>
          </a:p>
        </p:txBody>
      </p:sp>
      <p:sp>
        <p:nvSpPr>
          <p:cNvPr id="4100" name="AutoShape 4"/>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4101" name="AutoShape 5"/>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4102" name="AutoShape 6"/>
          <p:cNvSpPr>
            <a:spLocks/>
          </p:cNvSpPr>
          <p:nvPr/>
        </p:nvSpPr>
        <p:spPr bwMode="auto">
          <a:xfrm>
            <a:off x="0" y="290513"/>
            <a:ext cx="4475163"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4103" name="AutoShape 9"/>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4104" name="Rectangle 10"/>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4105" name="Rectangle 11"/>
          <p:cNvSpPr>
            <a:spLocks/>
          </p:cNvSpPr>
          <p:nvPr/>
        </p:nvSpPr>
        <p:spPr bwMode="auto">
          <a:xfrm>
            <a:off x="113144" y="365798"/>
            <a:ext cx="358698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2000" b="1" dirty="0">
                <a:solidFill>
                  <a:srgbClr val="FFFFFF"/>
                </a:solidFill>
                <a:latin typeface="Arial" panose="020B0604020202020204" pitchFamily="34" charset="0"/>
                <a:cs typeface="Arial" panose="020B0604020202020204" pitchFamily="34" charset="0"/>
                <a:sym typeface="Lato" pitchFamily="34" charset="0"/>
              </a:rPr>
              <a:t>Introduction</a:t>
            </a:r>
          </a:p>
        </p:txBody>
      </p:sp>
      <p:sp>
        <p:nvSpPr>
          <p:cNvPr id="4106" name="Rectangle 12"/>
          <p:cNvSpPr>
            <a:spLocks/>
          </p:cNvSpPr>
          <p:nvPr/>
        </p:nvSpPr>
        <p:spPr bwMode="auto">
          <a:xfrm>
            <a:off x="4659313" y="414338"/>
            <a:ext cx="5603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CA7005DB-7BB1-4210-8FD2-F8CF7C036B5E}" type="slidenum">
              <a:rPr lang="en-US" altLang="en-US" sz="1600" b="1">
                <a:solidFill>
                  <a:srgbClr val="0A7CB8"/>
                </a:solidFill>
                <a:latin typeface="Lucida Sans" panose="020B0602030504020204" pitchFamily="34" charset="0"/>
                <a:sym typeface="Lucida Sans" panose="020B0602030504020204" pitchFamily="34" charset="0"/>
              </a:rPr>
              <a:pPr eaLnBrk="1"/>
              <a:t>2</a:t>
            </a:fld>
            <a:endParaRPr lang="en-US" altLang="en-US" sz="1600" b="1" dirty="0">
              <a:solidFill>
                <a:srgbClr val="0A7CB8"/>
              </a:solidFill>
              <a:latin typeface="Lucida Sans" panose="020B0602030504020204" pitchFamily="34" charset="0"/>
              <a:sym typeface="Lucida Sans" panose="020B0602030504020204" pitchFamily="34" charset="0"/>
            </a:endParaRPr>
          </a:p>
        </p:txBody>
      </p:sp>
      <p:sp>
        <p:nvSpPr>
          <p:cNvPr id="4107" name="Line 1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sp>
        <p:nvSpPr>
          <p:cNvPr id="4108" name="Rectangle 1"/>
          <p:cNvSpPr>
            <a:spLocks/>
          </p:cNvSpPr>
          <p:nvPr/>
        </p:nvSpPr>
        <p:spPr bwMode="auto">
          <a:xfrm>
            <a:off x="717755" y="1806494"/>
            <a:ext cx="7797595"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marL="185738" indent="-1460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342900" indent="-342900">
              <a:buFont typeface="Arial" panose="020B0604020202020204" pitchFamily="34" charset="0"/>
              <a:buChar char="•"/>
            </a:pPr>
            <a:endParaRPr lang="en-GB" altLang="en-US" sz="2400" b="1" dirty="0">
              <a:solidFill>
                <a:schemeClr val="tx1"/>
              </a:solidFill>
              <a:latin typeface="+mn-lt"/>
              <a:cs typeface="Arial" panose="020B0604020202020204" pitchFamily="34" charset="0"/>
            </a:endParaRPr>
          </a:p>
          <a:p>
            <a:pPr marL="0" indent="0" algn="just">
              <a:buNone/>
            </a:pPr>
            <a:r>
              <a:rPr lang="en-US" sz="2400" dirty="0">
                <a:latin typeface="+mn-lt"/>
              </a:rPr>
              <a:t>SDPD established in response to member States increasing call for aligning social development to the priorities of member States with a focus on inclusive development.</a:t>
            </a:r>
          </a:p>
          <a:p>
            <a:pPr marL="0" indent="0" algn="just">
              <a:buNone/>
            </a:pPr>
            <a:endParaRPr lang="en-US" sz="2400" dirty="0">
              <a:latin typeface="+mn-lt"/>
            </a:endParaRPr>
          </a:p>
          <a:p>
            <a:pPr marL="0" indent="0" algn="just">
              <a:buNone/>
            </a:pPr>
            <a:r>
              <a:rPr lang="en-US" sz="2400" dirty="0">
                <a:latin typeface="+mn-lt"/>
              </a:rPr>
              <a:t>Specifically, SDPD focuses on employment and social protection, population and youth, migration and ageing, and urbanization - all with a gender lens.</a:t>
            </a: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2" name="Slide Number Placeholder 1"/>
          <p:cNvSpPr>
            <a:spLocks noGrp="1"/>
          </p:cNvSpPr>
          <p:nvPr>
            <p:ph type="sldNum" sz="quarter" idx="12"/>
          </p:nvPr>
        </p:nvSpPr>
        <p:spPr/>
        <p:txBody>
          <a:bodyPr/>
          <a:lstStyle/>
          <a:p>
            <a:fld id="{57A9BE0A-D03F-4B6F-9DFE-032BEB7DCFE2}" type="slidenum">
              <a:rPr lang="en-US" smtClean="0"/>
              <a:t>2</a:t>
            </a:fld>
            <a:endParaRPr lang="en-US" dirty="0"/>
          </a:p>
        </p:txBody>
      </p:sp>
      <p:sp>
        <p:nvSpPr>
          <p:cNvPr id="16" name="AutoShape 2"/>
          <p:cNvSpPr>
            <a:spLocks/>
          </p:cNvSpPr>
          <p:nvPr/>
        </p:nvSpPr>
        <p:spPr bwMode="auto">
          <a:xfrm>
            <a:off x="258037" y="7038182"/>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7" name="Rectangle 3"/>
          <p:cNvSpPr>
            <a:spLocks/>
          </p:cNvSpPr>
          <p:nvPr/>
        </p:nvSpPr>
        <p:spPr bwMode="auto">
          <a:xfrm>
            <a:off x="471488" y="6221413"/>
            <a:ext cx="694213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sz="1600" dirty="0">
                <a:solidFill>
                  <a:srgbClr val="FFFFFF"/>
                </a:solidFill>
                <a:latin typeface="Arial" panose="020B0604020202020204" pitchFamily="34" charset="0"/>
                <a:cs typeface="Arial" panose="020B0604020202020204" pitchFamily="34" charset="0"/>
              </a:rPr>
              <a:t>Overview of recent economic and social conditions in Africa</a:t>
            </a:r>
            <a:endParaRPr lang="en-US" altLang="en-US" sz="1600" dirty="0">
              <a:solidFill>
                <a:srgbClr val="FFFFFF"/>
              </a:solidFill>
              <a:latin typeface="Arial" panose="020B0604020202020204" pitchFamily="34" charset="0"/>
              <a:cs typeface="Arial" panose="020B0604020202020204" pitchFamily="34" charset="0"/>
              <a:sym typeface="Lato" pitchFamily="34" charset="0"/>
            </a:endParaRPr>
          </a:p>
        </p:txBody>
      </p:sp>
    </p:spTree>
    <p:extLst>
      <p:ext uri="{BB962C8B-B14F-4D97-AF65-F5344CB8AC3E}">
        <p14:creationId xmlns:p14="http://schemas.microsoft.com/office/powerpoint/2010/main" val="3154111485"/>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p:cNvSpPr>
          <p:nvPr/>
        </p:nvSpPr>
        <p:spPr bwMode="auto">
          <a:xfrm>
            <a:off x="0" y="1335086"/>
            <a:ext cx="9144000" cy="5510213"/>
          </a:xfrm>
          <a:prstGeom prst="rect">
            <a:avLst/>
          </a:prstGeom>
          <a:solidFill>
            <a:srgbClr val="065785"/>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marL="342900" indent="-3429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0" lvl="1" algn="ctr">
              <a:lnSpc>
                <a:spcPct val="70000"/>
              </a:lnSpc>
              <a:defRPr/>
            </a:pPr>
            <a:endParaRPr lang="en-US" altLang="en-US" sz="2000" b="1">
              <a:solidFill>
                <a:srgbClr val="6E8BBB"/>
              </a:solidFill>
              <a:effectLst>
                <a:outerShdw blurRad="38100" dist="38100" dir="2700000" algn="tl">
                  <a:srgbClr val="000000"/>
                </a:outerShdw>
              </a:effectLst>
              <a:latin typeface="Lato" pitchFamily="34" charset="0"/>
            </a:endParaRPr>
          </a:p>
        </p:txBody>
      </p:sp>
      <p:sp>
        <p:nvSpPr>
          <p:cNvPr id="6147" name="Rectangle 2"/>
          <p:cNvSpPr>
            <a:spLocks/>
          </p:cNvSpPr>
          <p:nvPr/>
        </p:nvSpPr>
        <p:spPr bwMode="auto">
          <a:xfrm>
            <a:off x="2360613" y="4294188"/>
            <a:ext cx="442118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5500" b="1">
                <a:solidFill>
                  <a:srgbClr val="FFFFFF"/>
                </a:solidFill>
                <a:latin typeface="Lato" pitchFamily="34" charset="0"/>
                <a:cs typeface="Lato" pitchFamily="34" charset="0"/>
                <a:sym typeface="Lato" pitchFamily="34" charset="0"/>
              </a:rPr>
              <a:t>THANK YOU!</a:t>
            </a:r>
          </a:p>
        </p:txBody>
      </p:sp>
      <p:sp>
        <p:nvSpPr>
          <p:cNvPr id="6148" name="AutoShape 5"/>
          <p:cNvSpPr>
            <a:spLocks/>
          </p:cNvSpPr>
          <p:nvPr/>
        </p:nvSpPr>
        <p:spPr bwMode="auto">
          <a:xfrm>
            <a:off x="2957513" y="6156325"/>
            <a:ext cx="3311525"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D7CB9"/>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6149" name="Rectangle 6"/>
          <p:cNvSpPr>
            <a:spLocks/>
          </p:cNvSpPr>
          <p:nvPr/>
        </p:nvSpPr>
        <p:spPr bwMode="auto">
          <a:xfrm>
            <a:off x="1223963" y="5445125"/>
            <a:ext cx="669448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900" dirty="0">
                <a:solidFill>
                  <a:schemeClr val="bg1"/>
                </a:solidFill>
                <a:latin typeface="Lato" pitchFamily="34" charset="0"/>
                <a:cs typeface="Lato" pitchFamily="34" charset="0"/>
                <a:sym typeface="Lato" pitchFamily="34" charset="0"/>
              </a:rPr>
              <a:t>Follow the conversation: #2018COM </a:t>
            </a:r>
          </a:p>
        </p:txBody>
      </p:sp>
      <p:sp>
        <p:nvSpPr>
          <p:cNvPr id="6150" name="Rectangle 7"/>
          <p:cNvSpPr>
            <a:spLocks/>
          </p:cNvSpPr>
          <p:nvPr/>
        </p:nvSpPr>
        <p:spPr bwMode="auto">
          <a:xfrm>
            <a:off x="3181350" y="6245225"/>
            <a:ext cx="30876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b="1" dirty="0">
                <a:solidFill>
                  <a:schemeClr val="bg1"/>
                </a:solidFill>
                <a:latin typeface="Avenir Book"/>
              </a:rPr>
              <a:t>More: www.uneca.org/cfm2018</a:t>
            </a:r>
          </a:p>
        </p:txBody>
      </p:sp>
      <p:pic>
        <p:nvPicPr>
          <p:cNvPr id="6151" name="Picture 8" descr="pasted-image.pd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89300" y="1171575"/>
            <a:ext cx="2563813"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2" name="Slide Number Placeholder 1"/>
          <p:cNvSpPr>
            <a:spLocks noGrp="1"/>
          </p:cNvSpPr>
          <p:nvPr>
            <p:ph type="sldNum" sz="quarter" idx="12"/>
          </p:nvPr>
        </p:nvSpPr>
        <p:spPr/>
        <p:txBody>
          <a:bodyPr/>
          <a:lstStyle/>
          <a:p>
            <a:fld id="{57A9BE0A-D03F-4B6F-9DFE-032BEB7DCFE2}" type="slidenum">
              <a:rPr lang="en-US" smtClean="0"/>
              <a:t>20</a:t>
            </a:fld>
            <a:endParaRPr lang="en-US"/>
          </a:p>
        </p:txBody>
      </p:sp>
    </p:spTree>
    <p:extLst>
      <p:ext uri="{BB962C8B-B14F-4D97-AF65-F5344CB8AC3E}">
        <p14:creationId xmlns:p14="http://schemas.microsoft.com/office/powerpoint/2010/main" val="391548679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tretch>
            <a:fillRect/>
          </a:stretch>
        </p:blipFill>
        <p:spPr>
          <a:xfrm>
            <a:off x="573717" y="1335087"/>
            <a:ext cx="7488502" cy="5072857"/>
          </a:xfrm>
          <a:prstGeom prst="rect">
            <a:avLst/>
          </a:prstGeom>
        </p:spPr>
      </p:pic>
      <p:sp>
        <p:nvSpPr>
          <p:cNvPr id="4" name="Slide Number Placeholder 3"/>
          <p:cNvSpPr>
            <a:spLocks noGrp="1"/>
          </p:cNvSpPr>
          <p:nvPr>
            <p:ph type="sldNum" sz="quarter" idx="12"/>
          </p:nvPr>
        </p:nvSpPr>
        <p:spPr/>
        <p:txBody>
          <a:bodyPr/>
          <a:lstStyle/>
          <a:p>
            <a:fld id="{57A9BE0A-D03F-4B6F-9DFE-032BEB7DCFE2}" type="slidenum">
              <a:rPr lang="en-US" smtClean="0"/>
              <a:t>3</a:t>
            </a:fld>
            <a:endParaRPr lang="en-US"/>
          </a:p>
        </p:txBody>
      </p:sp>
      <p:sp>
        <p:nvSpPr>
          <p:cNvPr id="5" name="AutoShape 6"/>
          <p:cNvSpPr>
            <a:spLocks noGrp="1"/>
          </p:cNvSpPr>
          <p:nvPr>
            <p:ph type="title"/>
          </p:nvPr>
        </p:nvSpPr>
        <p:spPr bwMode="auto">
          <a:xfrm>
            <a:off x="314017" y="345462"/>
            <a:ext cx="3707376"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rmAutofit/>
          </a:bodyPr>
          <a:lstStyle/>
          <a:p>
            <a:r>
              <a:rPr lang="en-US" sz="2000" b="1" dirty="0">
                <a:solidFill>
                  <a:schemeClr val="bg1"/>
                </a:solidFill>
                <a:latin typeface="Arial" panose="020B0604020202020204" pitchFamily="34" charset="0"/>
                <a:cs typeface="Arial" panose="020B0604020202020204" pitchFamily="34" charset="0"/>
              </a:rPr>
              <a:t>Structure of SDPD</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Tree>
    <p:extLst>
      <p:ext uri="{BB962C8B-B14F-4D97-AF65-F5344CB8AC3E}">
        <p14:creationId xmlns:p14="http://schemas.microsoft.com/office/powerpoint/2010/main" val="71422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4</a:t>
            </a:fld>
            <a:endParaRPr lang="en-US"/>
          </a:p>
        </p:txBody>
      </p:sp>
      <p:sp>
        <p:nvSpPr>
          <p:cNvPr id="5" name="AutoShape 6"/>
          <p:cNvSpPr>
            <a:spLocks noGrp="1"/>
          </p:cNvSpPr>
          <p:nvPr>
            <p:ph type="title"/>
          </p:nvPr>
        </p:nvSpPr>
        <p:spPr bwMode="auto">
          <a:xfrm>
            <a:off x="78657" y="355294"/>
            <a:ext cx="527992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rmAutofit fontScale="90000"/>
          </a:bodyPr>
          <a:lstStyle/>
          <a:p>
            <a:r>
              <a:rPr lang="en-US" sz="2000" b="1" dirty="0">
                <a:solidFill>
                  <a:schemeClr val="bg1"/>
                </a:solidFill>
                <a:latin typeface="Arial" panose="020B0604020202020204" pitchFamily="34" charset="0"/>
                <a:cs typeface="Arial" panose="020B0604020202020204" pitchFamily="34" charset="0"/>
              </a:rPr>
              <a:t>Committee on Gender and Social Development</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334297" y="1600558"/>
            <a:ext cx="8445909" cy="4328294"/>
          </a:xfrm>
        </p:spPr>
        <p:txBody>
          <a:bodyPr/>
          <a:lstStyle/>
          <a:p>
            <a:r>
              <a:rPr lang="en-US" sz="2400" dirty="0"/>
              <a:t>Committee on Gender and Social Development (CGSD) formed in 2011 through </a:t>
            </a:r>
            <a:r>
              <a:rPr lang="en-GB" sz="2400" dirty="0"/>
              <a:t>a </a:t>
            </a:r>
            <a:r>
              <a:rPr lang="en-GB" sz="2400" dirty="0" err="1"/>
              <a:t>mer</a:t>
            </a:r>
            <a:r>
              <a:rPr lang="en-US" sz="2400" dirty="0" err="1"/>
              <a:t>ger</a:t>
            </a:r>
            <a:r>
              <a:rPr lang="en-US" sz="2400" dirty="0"/>
              <a:t> of the Committee on Women in Development and the Committee on Human and Social Development. </a:t>
            </a:r>
          </a:p>
          <a:p>
            <a:pPr marL="0" indent="0">
              <a:buNone/>
            </a:pPr>
            <a:endParaRPr lang="en-US" sz="1400" dirty="0"/>
          </a:p>
          <a:p>
            <a:r>
              <a:rPr lang="en-US" sz="2400" dirty="0"/>
              <a:t>CGSD a statutory body of experts and policymakers, for providing guidance and advice to the Social Development Policy Division through the review of activities implemented and strategic vision and direction for the next biennium.</a:t>
            </a:r>
          </a:p>
          <a:p>
            <a:pPr marL="0" indent="0">
              <a:buNone/>
            </a:pPr>
            <a:endParaRPr lang="en-US" sz="1400" dirty="0"/>
          </a:p>
          <a:p>
            <a:r>
              <a:rPr lang="en-US" sz="2400" dirty="0"/>
              <a:t>Both </a:t>
            </a:r>
            <a:r>
              <a:rPr lang="en-US" sz="2400" dirty="0" err="1"/>
              <a:t>subprogramme</a:t>
            </a:r>
            <a:r>
              <a:rPr lang="en-US" sz="2400" dirty="0"/>
              <a:t> 6 and </a:t>
            </a:r>
            <a:r>
              <a:rPr lang="en-US" sz="2400" dirty="0" err="1"/>
              <a:t>subprogramme</a:t>
            </a:r>
            <a:r>
              <a:rPr lang="en-US" sz="2400" dirty="0"/>
              <a:t> 9 contribute to the CGSD.</a:t>
            </a:r>
            <a:endParaRPr lang="en-GB" dirty="0"/>
          </a:p>
        </p:txBody>
      </p:sp>
    </p:spTree>
    <p:extLst>
      <p:ext uri="{BB962C8B-B14F-4D97-AF65-F5344CB8AC3E}">
        <p14:creationId xmlns:p14="http://schemas.microsoft.com/office/powerpoint/2010/main" val="225138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5</a:t>
            </a:fld>
            <a:endParaRPr lang="en-US"/>
          </a:p>
        </p:txBody>
      </p:sp>
      <p:sp>
        <p:nvSpPr>
          <p:cNvPr id="5" name="AutoShape 6"/>
          <p:cNvSpPr>
            <a:spLocks noGrp="1"/>
          </p:cNvSpPr>
          <p:nvPr>
            <p:ph type="title"/>
          </p:nvPr>
        </p:nvSpPr>
        <p:spPr bwMode="auto">
          <a:xfrm>
            <a:off x="78657" y="355294"/>
            <a:ext cx="5279923"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rmAutofit fontScale="90000"/>
          </a:bodyPr>
          <a:lstStyle/>
          <a:p>
            <a:r>
              <a:rPr lang="en-US" sz="2000" b="1" dirty="0">
                <a:solidFill>
                  <a:schemeClr val="bg1"/>
                </a:solidFill>
                <a:latin typeface="Arial" panose="020B0604020202020204" pitchFamily="34" charset="0"/>
                <a:cs typeface="Arial" panose="020B0604020202020204" pitchFamily="34" charset="0"/>
              </a:rPr>
              <a:t>Committee on Gender and Social Development</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a:xfrm>
            <a:off x="334297" y="1335087"/>
            <a:ext cx="8445909" cy="4969670"/>
          </a:xfrm>
        </p:spPr>
        <p:txBody>
          <a:bodyPr>
            <a:normAutofit fontScale="92500" lnSpcReduction="20000"/>
          </a:bodyPr>
          <a:lstStyle/>
          <a:p>
            <a:r>
              <a:rPr lang="en-US" sz="2600" dirty="0"/>
              <a:t>The second session of the CGSD was held on 11-12 October 2017 to review progress on gender and social development in Africa, and identify achievements, challenges, and implementation gaps to ensure the desired impacts. </a:t>
            </a:r>
          </a:p>
          <a:p>
            <a:endParaRPr lang="en-US" sz="1500" dirty="0"/>
          </a:p>
          <a:p>
            <a:r>
              <a:rPr lang="en-US" sz="2600" dirty="0"/>
              <a:t>The Committee provided guidance and expert opinion on the Division’s priorities and activities, and made recommendations for strengthening ECA </a:t>
            </a:r>
            <a:r>
              <a:rPr lang="en-US" sz="2600" dirty="0" err="1"/>
              <a:t>programmes</a:t>
            </a:r>
            <a:r>
              <a:rPr lang="en-US" sz="2600" dirty="0"/>
              <a:t> to better serve the needs of member States and regional economic communities, taking into account the regional context and country specificities. </a:t>
            </a:r>
          </a:p>
          <a:p>
            <a:endParaRPr lang="en-US" sz="1500" dirty="0"/>
          </a:p>
          <a:p>
            <a:r>
              <a:rPr lang="en-US" sz="2600" dirty="0"/>
              <a:t>The meeting was attended by representatives from 39 member States and a number of UN bodies.</a:t>
            </a:r>
          </a:p>
          <a:p>
            <a:endParaRPr lang="en-US" sz="1500" dirty="0"/>
          </a:p>
          <a:p>
            <a:r>
              <a:rPr lang="en-US" sz="2600" dirty="0"/>
              <a:t>A number of conclusions and recommendations were adopted at the end of the two-day session to guide </a:t>
            </a:r>
            <a:r>
              <a:rPr lang="en-US" sz="2600"/>
              <a:t>the Division’s work in 2018-2019. </a:t>
            </a:r>
            <a:endParaRPr lang="en-US" sz="2600" dirty="0"/>
          </a:p>
          <a:p>
            <a:pPr marL="0" indent="0">
              <a:buNone/>
            </a:pPr>
            <a:endParaRPr lang="en-GB" dirty="0"/>
          </a:p>
        </p:txBody>
      </p:sp>
    </p:spTree>
    <p:extLst>
      <p:ext uri="{BB962C8B-B14F-4D97-AF65-F5344CB8AC3E}">
        <p14:creationId xmlns:p14="http://schemas.microsoft.com/office/powerpoint/2010/main" val="230282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6</a:t>
            </a:fld>
            <a:endParaRPr lang="en-US"/>
          </a:p>
        </p:txBody>
      </p:sp>
      <p:sp>
        <p:nvSpPr>
          <p:cNvPr id="5" name="AutoShape 6"/>
          <p:cNvSpPr>
            <a:spLocks noGrp="1"/>
          </p:cNvSpPr>
          <p:nvPr>
            <p:ph type="title"/>
          </p:nvPr>
        </p:nvSpPr>
        <p:spPr bwMode="auto">
          <a:xfrm>
            <a:off x="314017" y="345462"/>
            <a:ext cx="3707376"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rmAutofit/>
          </a:bodyPr>
          <a:lstStyle/>
          <a:p>
            <a:r>
              <a:rPr lang="en-US" sz="2000" b="1" dirty="0">
                <a:solidFill>
                  <a:schemeClr val="bg1"/>
                </a:solidFill>
                <a:latin typeface="Arial" panose="020B0604020202020204" pitchFamily="34" charset="0"/>
                <a:cs typeface="Arial" panose="020B0604020202020204" pitchFamily="34" charset="0"/>
              </a:rPr>
              <a:t>SDPD Activities</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pic>
        <p:nvPicPr>
          <p:cNvPr id="11" name="Content Placeholder 10"/>
          <p:cNvPicPr>
            <a:picLocks noGrp="1" noChangeAspect="1"/>
          </p:cNvPicPr>
          <p:nvPr>
            <p:ph idx="1"/>
          </p:nvPr>
        </p:nvPicPr>
        <p:blipFill>
          <a:blip r:embed="rId3"/>
          <a:stretch>
            <a:fillRect/>
          </a:stretch>
        </p:blipFill>
        <p:spPr>
          <a:xfrm>
            <a:off x="587086" y="1335087"/>
            <a:ext cx="7880714" cy="5021264"/>
          </a:xfrm>
          <a:prstGeom prst="rect">
            <a:avLst/>
          </a:prstGeom>
        </p:spPr>
      </p:pic>
    </p:spTree>
    <p:extLst>
      <p:ext uri="{BB962C8B-B14F-4D97-AF65-F5344CB8AC3E}">
        <p14:creationId xmlns:p14="http://schemas.microsoft.com/office/powerpoint/2010/main" val="3853473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7</a:t>
            </a:fld>
            <a:endParaRPr lang="en-US"/>
          </a:p>
        </p:txBody>
      </p:sp>
      <p:sp>
        <p:nvSpPr>
          <p:cNvPr id="5" name="AutoShape 6"/>
          <p:cNvSpPr>
            <a:spLocks noGrp="1"/>
          </p:cNvSpPr>
          <p:nvPr>
            <p:ph type="title"/>
          </p:nvPr>
        </p:nvSpPr>
        <p:spPr bwMode="auto">
          <a:xfrm>
            <a:off x="314017" y="345462"/>
            <a:ext cx="3707376"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rmAutofit/>
          </a:bodyPr>
          <a:lstStyle/>
          <a:p>
            <a:r>
              <a:rPr lang="en-US" sz="2000" b="1" dirty="0">
                <a:solidFill>
                  <a:schemeClr val="bg1"/>
                </a:solidFill>
                <a:latin typeface="Arial" panose="020B0604020202020204" pitchFamily="34" charset="0"/>
                <a:cs typeface="Arial" panose="020B0604020202020204" pitchFamily="34" charset="0"/>
              </a:rPr>
              <a:t>Analytical Work</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 name="Content Placeholder 1"/>
          <p:cNvSpPr>
            <a:spLocks noGrp="1"/>
          </p:cNvSpPr>
          <p:nvPr>
            <p:ph idx="1"/>
          </p:nvPr>
        </p:nvSpPr>
        <p:spPr/>
        <p:txBody>
          <a:bodyPr/>
          <a:lstStyle/>
          <a:p>
            <a:endParaRPr lang="en-GB"/>
          </a:p>
        </p:txBody>
      </p:sp>
      <p:pic>
        <p:nvPicPr>
          <p:cNvPr id="7" name="Picture 6"/>
          <p:cNvPicPr>
            <a:picLocks noChangeAspect="1"/>
          </p:cNvPicPr>
          <p:nvPr/>
        </p:nvPicPr>
        <p:blipFill>
          <a:blip r:embed="rId3"/>
          <a:stretch>
            <a:fillRect/>
          </a:stretch>
        </p:blipFill>
        <p:spPr>
          <a:xfrm>
            <a:off x="254307" y="1462880"/>
            <a:ext cx="8734425" cy="4886325"/>
          </a:xfrm>
          <a:prstGeom prst="rect">
            <a:avLst/>
          </a:prstGeom>
        </p:spPr>
      </p:pic>
    </p:spTree>
    <p:extLst>
      <p:ext uri="{BB962C8B-B14F-4D97-AF65-F5344CB8AC3E}">
        <p14:creationId xmlns:p14="http://schemas.microsoft.com/office/powerpoint/2010/main" val="470818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8</a:t>
            </a:fld>
            <a:endParaRPr lang="en-US"/>
          </a:p>
        </p:txBody>
      </p:sp>
      <p:sp>
        <p:nvSpPr>
          <p:cNvPr id="5" name="AutoShape 6"/>
          <p:cNvSpPr>
            <a:spLocks noGrp="1"/>
          </p:cNvSpPr>
          <p:nvPr>
            <p:ph type="title"/>
          </p:nvPr>
        </p:nvSpPr>
        <p:spPr bwMode="auto">
          <a:xfrm>
            <a:off x="314017" y="345462"/>
            <a:ext cx="3707376"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rmAutofit/>
          </a:bodyPr>
          <a:lstStyle/>
          <a:p>
            <a:r>
              <a:rPr lang="en-US" sz="2000" b="1" dirty="0">
                <a:solidFill>
                  <a:schemeClr val="bg1"/>
                </a:solidFill>
                <a:latin typeface="Arial" panose="020B0604020202020204" pitchFamily="34" charset="0"/>
                <a:cs typeface="Arial" panose="020B0604020202020204" pitchFamily="34" charset="0"/>
              </a:rPr>
              <a:t>Analytical Work</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sp>
        <p:nvSpPr>
          <p:cNvPr id="3" name="Content Placeholder 2"/>
          <p:cNvSpPr>
            <a:spLocks noGrp="1"/>
          </p:cNvSpPr>
          <p:nvPr>
            <p:ph idx="1"/>
          </p:nvPr>
        </p:nvSpPr>
        <p:spPr/>
        <p:txBody>
          <a:bodyPr/>
          <a:lstStyle/>
          <a:p>
            <a:endParaRPr lang="en-GB"/>
          </a:p>
        </p:txBody>
      </p:sp>
      <p:pic>
        <p:nvPicPr>
          <p:cNvPr id="10" name="Picture 9"/>
          <p:cNvPicPr>
            <a:picLocks noChangeAspect="1"/>
          </p:cNvPicPr>
          <p:nvPr/>
        </p:nvPicPr>
        <p:blipFill>
          <a:blip r:embed="rId4"/>
          <a:stretch>
            <a:fillRect/>
          </a:stretch>
        </p:blipFill>
        <p:spPr>
          <a:xfrm>
            <a:off x="147637" y="1335087"/>
            <a:ext cx="8848725" cy="5019675"/>
          </a:xfrm>
          <a:prstGeom prst="rect">
            <a:avLst/>
          </a:prstGeom>
        </p:spPr>
      </p:pic>
    </p:spTree>
    <p:extLst>
      <p:ext uri="{BB962C8B-B14F-4D97-AF65-F5344CB8AC3E}">
        <p14:creationId xmlns:p14="http://schemas.microsoft.com/office/powerpoint/2010/main" val="71209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A9BE0A-D03F-4B6F-9DFE-032BEB7DCFE2}" type="slidenum">
              <a:rPr lang="en-US" smtClean="0"/>
              <a:t>9</a:t>
            </a:fld>
            <a:endParaRPr lang="en-US"/>
          </a:p>
        </p:txBody>
      </p:sp>
      <p:sp>
        <p:nvSpPr>
          <p:cNvPr id="5" name="AutoShape 6"/>
          <p:cNvSpPr>
            <a:spLocks noGrp="1"/>
          </p:cNvSpPr>
          <p:nvPr>
            <p:ph type="title"/>
          </p:nvPr>
        </p:nvSpPr>
        <p:spPr bwMode="auto">
          <a:xfrm>
            <a:off x="314017" y="345462"/>
            <a:ext cx="3707376" cy="44112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normAutofit/>
          </a:bodyPr>
          <a:lstStyle/>
          <a:p>
            <a:r>
              <a:rPr lang="en-US" sz="2000" b="1" dirty="0">
                <a:solidFill>
                  <a:schemeClr val="bg1"/>
                </a:solidFill>
                <a:latin typeface="Arial" panose="020B0604020202020204" pitchFamily="34" charset="0"/>
                <a:cs typeface="Arial" panose="020B0604020202020204" pitchFamily="34" charset="0"/>
              </a:rPr>
              <a:t>Analytical Work</a:t>
            </a:r>
            <a:endParaRPr lang="en-GB" sz="2000" b="1" dirty="0">
              <a:solidFill>
                <a:schemeClr val="bg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6565" y="12063"/>
            <a:ext cx="3667435" cy="1323024"/>
          </a:xfrm>
          <a:prstGeom prst="rect">
            <a:avLst/>
          </a:prstGeom>
        </p:spPr>
      </p:pic>
      <p:sp>
        <p:nvSpPr>
          <p:cNvPr id="8" name="AutoShape 9"/>
          <p:cNvSpPr>
            <a:spLocks/>
          </p:cNvSpPr>
          <p:nvPr/>
        </p:nvSpPr>
        <p:spPr bwMode="auto">
          <a:xfrm>
            <a:off x="7775882" y="6356351"/>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solidFill>
                <a:schemeClr val="bg1"/>
              </a:solidFill>
            </a:endParaRPr>
          </a:p>
        </p:txBody>
      </p:sp>
      <p:sp>
        <p:nvSpPr>
          <p:cNvPr id="9" name="Rectangle 10"/>
          <p:cNvSpPr>
            <a:spLocks/>
          </p:cNvSpPr>
          <p:nvPr/>
        </p:nvSpPr>
        <p:spPr bwMode="auto">
          <a:xfrm>
            <a:off x="7909232" y="6484144"/>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rgbClr val="FFFFFF"/>
                </a:solidFill>
                <a:latin typeface="Arial" panose="020B0604020202020204" pitchFamily="34" charset="0"/>
                <a:cs typeface="Arial" panose="020B0604020202020204" pitchFamily="34" charset="0"/>
                <a:sym typeface="Lato" pitchFamily="34" charset="0"/>
              </a:rPr>
              <a:t>UNECA.ORG</a:t>
            </a:r>
          </a:p>
        </p:txBody>
      </p:sp>
      <p:pic>
        <p:nvPicPr>
          <p:cNvPr id="3" name="Content Placeholder 2"/>
          <p:cNvPicPr>
            <a:picLocks noGrp="1" noChangeAspect="1"/>
          </p:cNvPicPr>
          <p:nvPr>
            <p:ph idx="1"/>
          </p:nvPr>
        </p:nvPicPr>
        <p:blipFill>
          <a:blip r:embed="rId3"/>
          <a:stretch>
            <a:fillRect/>
          </a:stretch>
        </p:blipFill>
        <p:spPr>
          <a:xfrm>
            <a:off x="314017" y="1573161"/>
            <a:ext cx="8674715" cy="4100052"/>
          </a:xfrm>
          <a:prstGeom prst="rect">
            <a:avLst/>
          </a:prstGeom>
        </p:spPr>
      </p:pic>
    </p:spTree>
    <p:extLst>
      <p:ext uri="{BB962C8B-B14F-4D97-AF65-F5344CB8AC3E}">
        <p14:creationId xmlns:p14="http://schemas.microsoft.com/office/powerpoint/2010/main" val="14197498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591</TotalTime>
  <Words>1396</Words>
  <Application>Microsoft Office PowerPoint</Application>
  <PresentationFormat>On-screen Show (4:3)</PresentationFormat>
  <Paragraphs>157</Paragraphs>
  <Slides>20</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20</vt:i4>
      </vt:variant>
    </vt:vector>
  </HeadingPairs>
  <TitlesOfParts>
    <vt:vector size="32" baseType="lpstr">
      <vt:lpstr>游ゴシック</vt:lpstr>
      <vt:lpstr>Arial</vt:lpstr>
      <vt:lpstr>Avenir Book</vt:lpstr>
      <vt:lpstr>Calibri</vt:lpstr>
      <vt:lpstr>Calibri Light</vt:lpstr>
      <vt:lpstr>Century Gothic</vt:lpstr>
      <vt:lpstr>Courier New</vt:lpstr>
      <vt:lpstr>Helvetica</vt:lpstr>
      <vt:lpstr>Lato</vt:lpstr>
      <vt:lpstr>Lucida Sans</vt:lpstr>
      <vt:lpstr>Times New Roman</vt:lpstr>
      <vt:lpstr>Office Theme</vt:lpstr>
      <vt:lpstr>Report of the second session of the Committee on Gender and Social Development</vt:lpstr>
      <vt:lpstr>PowerPoint Presentation</vt:lpstr>
      <vt:lpstr>Structure of SDPD</vt:lpstr>
      <vt:lpstr>Committee on Gender and Social Development</vt:lpstr>
      <vt:lpstr>Committee on Gender and Social Development</vt:lpstr>
      <vt:lpstr>SDPD Activities</vt:lpstr>
      <vt:lpstr>Analytical Work</vt:lpstr>
      <vt:lpstr>Analytical Work</vt:lpstr>
      <vt:lpstr>Analytical Work</vt:lpstr>
      <vt:lpstr>Policy and Advisory Services</vt:lpstr>
      <vt:lpstr>Development of knowledge tools</vt:lpstr>
      <vt:lpstr>Knowledge sharing</vt:lpstr>
      <vt:lpstr>Trainings and capacity-strengthening</vt:lpstr>
      <vt:lpstr>Partnerships</vt:lpstr>
      <vt:lpstr>Partnerships</vt:lpstr>
      <vt:lpstr>Results from partnership survey, 2015</vt:lpstr>
      <vt:lpstr>Results from partnership survey, 2015</vt:lpstr>
      <vt:lpstr>Planned activities for 2018-2019</vt:lpstr>
      <vt:lpstr>Planned activities for 2018-2019</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dc:title>
  <dc:creator>Afework Temtime</dc:creator>
  <cp:lastModifiedBy>Uneca2</cp:lastModifiedBy>
  <cp:revision>62</cp:revision>
  <dcterms:created xsi:type="dcterms:W3CDTF">2018-04-13T10:53:29Z</dcterms:created>
  <dcterms:modified xsi:type="dcterms:W3CDTF">2018-05-11T12:30:27Z</dcterms:modified>
</cp:coreProperties>
</file>