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61" r:id="rId2"/>
    <p:sldId id="262" r:id="rId3"/>
    <p:sldId id="266" r:id="rId4"/>
    <p:sldId id="271" r:id="rId5"/>
    <p:sldId id="272" r:id="rId6"/>
    <p:sldId id="273" r:id="rId7"/>
    <p:sldId id="274" r:id="rId8"/>
    <p:sldId id="270" r:id="rId9"/>
    <p:sldId id="276" r:id="rId10"/>
    <p:sldId id="269" r:id="rId11"/>
    <p:sldId id="268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20" autoAdjust="0"/>
  </p:normalViewPr>
  <p:slideViewPr>
    <p:cSldViewPr snapToGrid="0">
      <p:cViewPr varScale="1">
        <p:scale>
          <a:sx n="132" d="100"/>
          <a:sy n="132" d="100"/>
        </p:scale>
        <p:origin x="996" y="1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Hope\ECA\MPD\COM\COM2018\Overview%202018_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Hope\ECA\MPD\COM\COM2018\Overview%202018_Data_Updated_Apri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Hope\ECA\MPD\COM\COM2018\Overview%202018_Data_Updated_April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ope\ECA\MPD\COM\COM2018\Overview%202018_Data_Updated_Apri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ope\ECA\MPD\COM\COM2018\Overview%202018_Data_Updated_Apri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716775599128547E-2"/>
          <c:y val="2.3529411764705882E-2"/>
          <c:w val="0.91285403050108938"/>
          <c:h val="0.79663865546218482"/>
        </c:manualLayout>
      </c:layout>
      <c:lineChart>
        <c:grouping val="standard"/>
        <c:varyColors val="0"/>
        <c:ser>
          <c:idx val="0"/>
          <c:order val="0"/>
          <c:tx>
            <c:strRef>
              <c:f>'Figure 1'!$A$6</c:f>
              <c:strCache>
                <c:ptCount val="1"/>
                <c:pt idx="0">
                  <c:v>Africa (excluding Libya)</c:v>
                </c:pt>
              </c:strCache>
            </c:strRef>
          </c:tx>
          <c:dPt>
            <c:idx val="6"/>
            <c:bubble3D val="0"/>
            <c:spPr>
              <a:ln>
                <a:solidFill>
                  <a:schemeClr val="accent1">
                    <a:lumMod val="7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D3F-4F3C-94FA-C977DC0302F4}"/>
              </c:ext>
            </c:extLst>
          </c:dPt>
          <c:dLbls>
            <c:dLbl>
              <c:idx val="0"/>
              <c:layout>
                <c:manualLayout>
                  <c:x val="-2.9313754081393435E-2"/>
                  <c:y val="4.1859181456669607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D3F-4F3C-94FA-C977DC0302F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956455606447887E-2"/>
                  <c:y val="3.4754385719546962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D3F-4F3C-94FA-C977DC0302F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>
                <a:noFill/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'Figure 1'!$E$2:$H$2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2017e</c:v>
                </c:pt>
              </c:strCache>
            </c:strRef>
          </c:cat>
          <c:val>
            <c:numRef>
              <c:f>'Figure 1'!$E$6:$H$6</c:f>
              <c:numCache>
                <c:formatCode>0.0</c:formatCode>
                <c:ptCount val="4"/>
                <c:pt idx="0">
                  <c:v>4.5</c:v>
                </c:pt>
                <c:pt idx="1">
                  <c:v>3.3</c:v>
                </c:pt>
                <c:pt idx="2">
                  <c:v>1.6</c:v>
                </c:pt>
                <c:pt idx="3">
                  <c:v>3.1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5-2D3F-4F3C-94FA-C977DC0302F4}"/>
            </c:ext>
          </c:extLst>
        </c:ser>
        <c:ser>
          <c:idx val="1"/>
          <c:order val="1"/>
          <c:tx>
            <c:strRef>
              <c:f>'Figure 1'!$A$3</c:f>
              <c:strCache>
                <c:ptCount val="1"/>
                <c:pt idx="0">
                  <c:v>East and South Asia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dLbls>
            <c:spPr>
              <a:noFill/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'Figure 1'!$E$2:$H$2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2017e</c:v>
                </c:pt>
              </c:strCache>
            </c:strRef>
          </c:cat>
          <c:val>
            <c:numRef>
              <c:f>'Figure 1'!$E$3:$H$3</c:f>
              <c:numCache>
                <c:formatCode>0.0</c:formatCode>
                <c:ptCount val="4"/>
                <c:pt idx="0">
                  <c:v>6.1414268696585026</c:v>
                </c:pt>
                <c:pt idx="1">
                  <c:v>5.8</c:v>
                </c:pt>
                <c:pt idx="2">
                  <c:v>6.1</c:v>
                </c:pt>
                <c:pt idx="3">
                  <c:v>6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6-2D3F-4F3C-94FA-C977DC0302F4}"/>
            </c:ext>
          </c:extLst>
        </c:ser>
        <c:ser>
          <c:idx val="2"/>
          <c:order val="2"/>
          <c:tx>
            <c:strRef>
              <c:f>'Figure 1'!$A$4</c:f>
              <c:strCache>
                <c:ptCount val="1"/>
                <c:pt idx="0">
                  <c:v>Latin America and the Caribbean</c:v>
                </c:pt>
              </c:strCache>
            </c:strRef>
          </c:tx>
          <c:spPr>
            <a:ln w="41275">
              <a:solidFill>
                <a:srgbClr val="92D050"/>
              </a:solidFill>
            </a:ln>
          </c:spPr>
          <c:marker>
            <c:spPr>
              <a:solidFill>
                <a:schemeClr val="accent6">
                  <a:lumMod val="60000"/>
                  <a:lumOff val="40000"/>
                </a:schemeClr>
              </a:solidFill>
            </c:spPr>
          </c:marker>
          <c:dLbls>
            <c:spPr>
              <a:noFill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'Figure 1'!$E$2:$H$2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2017e</c:v>
                </c:pt>
              </c:strCache>
            </c:strRef>
          </c:cat>
          <c:val>
            <c:numRef>
              <c:f>'Figure 1'!$E$4:$H$4</c:f>
              <c:numCache>
                <c:formatCode>0.0</c:formatCode>
                <c:ptCount val="4"/>
                <c:pt idx="0">
                  <c:v>0.9</c:v>
                </c:pt>
                <c:pt idx="1">
                  <c:v>-0.6</c:v>
                </c:pt>
                <c:pt idx="2">
                  <c:v>-0.9</c:v>
                </c:pt>
                <c:pt idx="3">
                  <c:v>1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7-2D3F-4F3C-94FA-C977DC0302F4}"/>
            </c:ext>
          </c:extLst>
        </c:ser>
        <c:ser>
          <c:idx val="3"/>
          <c:order val="3"/>
          <c:tx>
            <c:strRef>
              <c:f>'Figure 1'!$A$5</c:f>
              <c:strCache>
                <c:ptCount val="1"/>
                <c:pt idx="0">
                  <c:v>South-Eastern Europe</c:v>
                </c:pt>
              </c:strCache>
            </c:strRef>
          </c:tx>
          <c:spPr>
            <a:ln w="31750">
              <a:solidFill>
                <a:srgbClr val="7030A0"/>
              </a:solidFill>
            </a:ln>
          </c:spPr>
          <c:marker>
            <c:symbol val="triangle"/>
            <c:size val="6"/>
            <c:spPr>
              <a:solidFill>
                <a:srgbClr val="7030A0"/>
              </a:solidFill>
              <a:ln>
                <a:noFill/>
              </a:ln>
            </c:spPr>
          </c:marker>
          <c:dLbls>
            <c:dLbl>
              <c:idx val="6"/>
              <c:spPr>
                <a:noFill/>
                <a:ln w="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'Figure 1'!$E$2:$H$2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2017e</c:v>
                </c:pt>
              </c:strCache>
            </c:strRef>
          </c:cat>
          <c:val>
            <c:numRef>
              <c:f>'Figure 1'!$E$5:$H$5</c:f>
              <c:numCache>
                <c:formatCode>0.0</c:formatCode>
                <c:ptCount val="4"/>
                <c:pt idx="0">
                  <c:v>0.2</c:v>
                </c:pt>
                <c:pt idx="1">
                  <c:v>2</c:v>
                </c:pt>
                <c:pt idx="2">
                  <c:v>3</c:v>
                </c:pt>
                <c:pt idx="3">
                  <c:v>2.2000000000000002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9-2D3F-4F3C-94FA-C977DC0302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5756936"/>
        <c:axId val="305758112"/>
      </c:lineChart>
      <c:catAx>
        <c:axId val="305756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05758112"/>
        <c:crosses val="autoZero"/>
        <c:auto val="1"/>
        <c:lblAlgn val="ctr"/>
        <c:lblOffset val="100"/>
        <c:noMultiLvlLbl val="0"/>
      </c:catAx>
      <c:valAx>
        <c:axId val="30575811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 Real  GDP  Growth (%)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05756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232279171210469"/>
          <c:y val="0.89041178071919092"/>
          <c:w val="0.82769901853871319"/>
          <c:h val="9.7847358121330719E-2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943412962525181"/>
          <c:y val="3.669724770642202E-2"/>
          <c:w val="0.84003725862211798"/>
          <c:h val="0.79840418196265917"/>
        </c:manualLayout>
      </c:layout>
      <c:lineChart>
        <c:grouping val="standard"/>
        <c:varyColors val="0"/>
        <c:ser>
          <c:idx val="0"/>
          <c:order val="0"/>
          <c:tx>
            <c:strRef>
              <c:f>'Figure 2'!$B$3</c:f>
              <c:strCache>
                <c:ptCount val="1"/>
                <c:pt idx="0">
                  <c:v>Africa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'Figure 2'!$F$2:$I$2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2017e</c:v>
                </c:pt>
              </c:strCache>
            </c:strRef>
          </c:cat>
          <c:val>
            <c:numRef>
              <c:f>'Figure 2'!$F$3:$I$3</c:f>
              <c:numCache>
                <c:formatCode>0.0</c:formatCode>
                <c:ptCount val="4"/>
                <c:pt idx="0">
                  <c:v>3.8</c:v>
                </c:pt>
                <c:pt idx="1">
                  <c:v>3.1</c:v>
                </c:pt>
                <c:pt idx="2">
                  <c:v>1.7</c:v>
                </c:pt>
                <c:pt idx="3">
                  <c:v>3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D404-4F5F-8D01-02EBAB540AF3}"/>
            </c:ext>
          </c:extLst>
        </c:ser>
        <c:ser>
          <c:idx val="2"/>
          <c:order val="1"/>
          <c:tx>
            <c:strRef>
              <c:f>'Figure 2'!$B$4</c:f>
              <c:strCache>
                <c:ptCount val="1"/>
                <c:pt idx="0">
                  <c:v>North Africa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7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1057223505260504E-2"/>
                  <c:y val="4.0033361134278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6DC-4FAD-819F-4A2D0899339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'Figure 2'!$F$2:$I$2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2017e</c:v>
                </c:pt>
              </c:strCache>
            </c:strRef>
          </c:cat>
          <c:val>
            <c:numRef>
              <c:f>'Figure 2'!$F$4:$I$4</c:f>
              <c:numCache>
                <c:formatCode>General</c:formatCode>
                <c:ptCount val="4"/>
                <c:pt idx="0">
                  <c:v>1.9</c:v>
                </c:pt>
                <c:pt idx="1">
                  <c:v>3.2</c:v>
                </c:pt>
                <c:pt idx="2">
                  <c:v>2.8</c:v>
                </c:pt>
                <c:pt idx="3">
                  <c:v>4.8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D404-4F5F-8D01-02EBAB540AF3}"/>
            </c:ext>
          </c:extLst>
        </c:ser>
        <c:ser>
          <c:idx val="4"/>
          <c:order val="2"/>
          <c:tx>
            <c:strRef>
              <c:f>'Figure 2'!$B$5</c:f>
              <c:strCache>
                <c:ptCount val="1"/>
                <c:pt idx="0">
                  <c:v>East Africa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1321529381575569E-3"/>
                  <c:y val="-4.3369474562135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6DC-4FAD-819F-4A2D0899339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264305876315208E-2"/>
                  <c:y val="-3.669724770642202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404-4F5F-8D01-02EBAB540AF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396458814472765E-2"/>
                  <c:y val="-3.6697247706422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6DC-4FAD-819F-4A2D0899339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'Figure 2'!$F$2:$I$2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2017e</c:v>
                </c:pt>
              </c:strCache>
            </c:strRef>
          </c:cat>
          <c:val>
            <c:numRef>
              <c:f>'Figure 2'!$F$5:$I$5</c:f>
              <c:numCache>
                <c:formatCode>General</c:formatCode>
                <c:ptCount val="4"/>
                <c:pt idx="0">
                  <c:v>7</c:v>
                </c:pt>
                <c:pt idx="1">
                  <c:v>6.7</c:v>
                </c:pt>
                <c:pt idx="2">
                  <c:v>5.5</c:v>
                </c:pt>
                <c:pt idx="3">
                  <c:v>5.7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D404-4F5F-8D01-02EBAB540AF3}"/>
            </c:ext>
          </c:extLst>
        </c:ser>
        <c:ser>
          <c:idx val="5"/>
          <c:order val="3"/>
          <c:tx>
            <c:strRef>
              <c:f>'Figure 2'!$B$6</c:f>
              <c:strCache>
                <c:ptCount val="1"/>
                <c:pt idx="0">
                  <c:v>Central Africa</c:v>
                </c:pt>
              </c:strCache>
            </c:strRef>
          </c:tx>
          <c:spPr>
            <a:ln w="28575" cap="rnd">
              <a:solidFill>
                <a:schemeClr val="accent6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3623299974339239E-2"/>
                  <c:y val="4.0033361134278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6DC-4FAD-819F-4A2D0899339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'Figure 2'!$F$2:$I$2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2017e</c:v>
                </c:pt>
              </c:strCache>
            </c:strRef>
          </c:cat>
          <c:val>
            <c:numRef>
              <c:f>'Figure 2'!$F$6:$I$6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1.7</c:v>
                </c:pt>
                <c:pt idx="2">
                  <c:v>-1</c:v>
                </c:pt>
                <c:pt idx="3">
                  <c:v>-0.1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4-D404-4F5F-8D01-02EBAB540AF3}"/>
            </c:ext>
          </c:extLst>
        </c:ser>
        <c:ser>
          <c:idx val="6"/>
          <c:order val="4"/>
          <c:tx>
            <c:strRef>
              <c:f>'Figure 2'!$B$7</c:f>
              <c:strCache>
                <c:ptCount val="1"/>
                <c:pt idx="0">
                  <c:v>West Africa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prstDash val="lgDashDot"/>
              <a:round/>
            </a:ln>
            <a:effectLst/>
          </c:spPr>
          <c:marker>
            <c:symbol val="star"/>
            <c:size val="7"/>
            <c:spPr>
              <a:noFill/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1.5396458814472765E-2"/>
                  <c:y val="-4.3369474562135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6DC-4FAD-819F-4A2D0899339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'Figure 2'!$F$2:$I$2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2017e</c:v>
                </c:pt>
              </c:strCache>
            </c:strRef>
          </c:cat>
          <c:val>
            <c:numRef>
              <c:f>'Figure 2'!$F$7:$I$7</c:f>
              <c:numCache>
                <c:formatCode>General</c:formatCode>
                <c:ptCount val="4"/>
                <c:pt idx="0">
                  <c:v>6.1</c:v>
                </c:pt>
                <c:pt idx="1">
                  <c:v>3.2</c:v>
                </c:pt>
                <c:pt idx="2">
                  <c:v>0.2</c:v>
                </c:pt>
                <c:pt idx="3">
                  <c:v>2.2000000000000002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5-D404-4F5F-8D01-02EBAB540AF3}"/>
            </c:ext>
          </c:extLst>
        </c:ser>
        <c:ser>
          <c:idx val="7"/>
          <c:order val="5"/>
          <c:tx>
            <c:strRef>
              <c:f>'Figure 2'!$B$8</c:f>
              <c:strCache>
                <c:ptCount val="1"/>
                <c:pt idx="0">
                  <c:v>Southern Africa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5660764690787785E-3"/>
                  <c:y val="-1.6680567139282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6DC-4FAD-819F-4A2D0899339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1321529381576515E-3"/>
                  <c:y val="-1.334445371142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6DC-4FAD-819F-4A2D0899339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264305876315114E-2"/>
                  <c:y val="-2.3352793994995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6DC-4FAD-819F-4A2D0899339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'Figure 2'!$F$2:$I$2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2017e</c:v>
                </c:pt>
              </c:strCache>
            </c:strRef>
          </c:cat>
          <c:val>
            <c:numRef>
              <c:f>'Figure 2'!$F$8:$I$8</c:f>
              <c:numCache>
                <c:formatCode>General</c:formatCode>
                <c:ptCount val="4"/>
                <c:pt idx="0">
                  <c:v>2.6</c:v>
                </c:pt>
                <c:pt idx="1">
                  <c:v>1.9</c:v>
                </c:pt>
                <c:pt idx="2">
                  <c:v>0.7</c:v>
                </c:pt>
                <c:pt idx="3">
                  <c:v>1.4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6-D404-4F5F-8D01-02EBAB540A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7040976"/>
        <c:axId val="417047248"/>
      </c:lineChart>
      <c:catAx>
        <c:axId val="41704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417047248"/>
        <c:crosses val="autoZero"/>
        <c:auto val="1"/>
        <c:lblAlgn val="ctr"/>
        <c:lblOffset val="100"/>
        <c:noMultiLvlLbl val="0"/>
      </c:catAx>
      <c:valAx>
        <c:axId val="417047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Real GDP growth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41704097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41269841269841E-2"/>
          <c:y val="5.3608247422680409E-2"/>
          <c:w val="0.9015872895905499"/>
          <c:h val="0.793814432989690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'Figures 3 '!$A$4</c:f>
              <c:strCache>
                <c:ptCount val="1"/>
                <c:pt idx="0">
                  <c:v>Africa</c:v>
                </c:pt>
              </c:strCache>
            </c:strRef>
          </c:tx>
          <c:spPr>
            <a:ln w="34925" cap="rnd">
              <a:noFill/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2.9629629629629648E-2"/>
                  <c:y val="1.099721297724387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E58-4DE3-8E20-4F2789DC3CE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2698412698412698E-2"/>
                  <c:y val="-1.64941959574640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E58-4DE3-8E20-4F2789DC3CE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'Figures 3 '!$B$3:$E$3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2017e</c:v>
                </c:pt>
                <c:pt idx="3">
                  <c:v>2018f</c:v>
                </c:pt>
              </c:strCache>
            </c:strRef>
          </c:cat>
          <c:val>
            <c:numRef>
              <c:f>'Figures 3 '!$B$4:$E$4</c:f>
              <c:numCache>
                <c:formatCode>_(* #,##0.0_);_(* \(#,##0.0\);_(* "-"??_);_(@_)</c:formatCode>
                <c:ptCount val="4"/>
                <c:pt idx="0">
                  <c:v>-11.30264651366892</c:v>
                </c:pt>
                <c:pt idx="1">
                  <c:v>-9.605939122906431</c:v>
                </c:pt>
                <c:pt idx="2">
                  <c:v>-5.2660223237578867</c:v>
                </c:pt>
                <c:pt idx="3">
                  <c:v>-5.041252400486008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E58-4DE3-8E20-4F2789DC3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532344"/>
        <c:axId val="160534696"/>
      </c:barChart>
      <c:lineChart>
        <c:grouping val="standard"/>
        <c:varyColors val="0"/>
        <c:ser>
          <c:idx val="1"/>
          <c:order val="1"/>
          <c:tx>
            <c:strRef>
              <c:f>'Figures 3 '!$A$5</c:f>
              <c:strCache>
                <c:ptCount val="1"/>
                <c:pt idx="0">
                  <c:v>North Africa</c:v>
                </c:pt>
              </c:strCache>
            </c:strRef>
          </c:tx>
          <c:spPr>
            <a:ln w="31750" cap="rnd">
              <a:solidFill>
                <a:srgbClr val="00B050"/>
              </a:solidFill>
              <a:prstDash val="lgDashDotDot"/>
              <a:round/>
            </a:ln>
            <a:effectLst/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'Figures 3 '!$B$3:$E$3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2017e</c:v>
                </c:pt>
                <c:pt idx="3">
                  <c:v>2018f</c:v>
                </c:pt>
              </c:strCache>
            </c:strRef>
          </c:cat>
          <c:val>
            <c:numRef>
              <c:f>'Figures 3 '!$B$5:$E$5</c:f>
              <c:numCache>
                <c:formatCode>_(* #,##0.0_);_(* \(#,##0.0\);_(* "-"??_);_(@_)</c:formatCode>
                <c:ptCount val="4"/>
                <c:pt idx="0">
                  <c:v>-13.473625770602053</c:v>
                </c:pt>
                <c:pt idx="1">
                  <c:v>-11.5940127669675</c:v>
                </c:pt>
                <c:pt idx="2">
                  <c:v>-8.3330637309291191</c:v>
                </c:pt>
                <c:pt idx="3">
                  <c:v>-7.9236030672356019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2E58-4DE3-8E20-4F2789DC3CE3}"/>
            </c:ext>
          </c:extLst>
        </c:ser>
        <c:ser>
          <c:idx val="2"/>
          <c:order val="2"/>
          <c:tx>
            <c:strRef>
              <c:f>'Figures 3 '!$A$6</c:f>
              <c:strCache>
                <c:ptCount val="1"/>
                <c:pt idx="0">
                  <c:v>East Africa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ysDash"/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6.3492063492063492E-3"/>
                  <c:y val="7.562789829136922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E58-4DE3-8E20-4F2789DC3CE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5978835978835978E-2"/>
                  <c:y val="-2.749140893470790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E58-4DE3-8E20-4F2789DC3CE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0793650793650794E-2"/>
                  <c:y val="-2.474226804123711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E58-4DE3-8E20-4F2789DC3CE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9047619047619049E-2"/>
                  <c:y val="2.463913354704179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E58-4DE3-8E20-4F2789DC3CE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2E58-4DE3-8E20-4F2789DC3CE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'Figures 3 '!$B$3:$E$3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2017e</c:v>
                </c:pt>
                <c:pt idx="3">
                  <c:v>2018f</c:v>
                </c:pt>
              </c:strCache>
            </c:strRef>
          </c:cat>
          <c:val>
            <c:numRef>
              <c:f>'Figures 3 '!$B$6:$E$6</c:f>
              <c:numCache>
                <c:formatCode>_(* #,##0.0_);_(* \(#,##0.0\);_(* "-"??_);_(@_)</c:formatCode>
                <c:ptCount val="4"/>
                <c:pt idx="0">
                  <c:v>-5.6815229603355535</c:v>
                </c:pt>
                <c:pt idx="1">
                  <c:v>-4.8476175871744838</c:v>
                </c:pt>
                <c:pt idx="2">
                  <c:v>-4.0623837284801336</c:v>
                </c:pt>
                <c:pt idx="3">
                  <c:v>-4.1938389334834376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9-2E58-4DE3-8E20-4F2789DC3CE3}"/>
            </c:ext>
          </c:extLst>
        </c:ser>
        <c:ser>
          <c:idx val="3"/>
          <c:order val="3"/>
          <c:tx>
            <c:strRef>
              <c:f>'Figures 3 '!$A$7</c:f>
              <c:strCache>
                <c:ptCount val="1"/>
                <c:pt idx="0">
                  <c:v>Southern Africa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dLbls>
            <c:dLbl>
              <c:idx val="0"/>
              <c:layout>
                <c:manualLayout>
                  <c:x val="-1.1349248010665334E-2"/>
                  <c:y val="-3.087547850985029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2E58-4DE3-8E20-4F2789DC3CE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6723742865475149E-4"/>
                  <c:y val="1.185563267042212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2E58-4DE3-8E20-4F2789DC3CE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349248010665334E-2"/>
                  <c:y val="-3.934020105194360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2E58-4DE3-8E20-4F2789DC3CE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'Figures 3 '!$B$3:$E$3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2017e</c:v>
                </c:pt>
                <c:pt idx="3">
                  <c:v>2018f</c:v>
                </c:pt>
              </c:strCache>
            </c:strRef>
          </c:cat>
          <c:val>
            <c:numRef>
              <c:f>'Figures 3 '!$B$7:$E$7</c:f>
              <c:numCache>
                <c:formatCode>_(* #,##0.0_);_(* \(#,##0.0\);_(* "-"??_);_(@_)</c:formatCode>
                <c:ptCount val="4"/>
                <c:pt idx="0">
                  <c:v>-5.1429070642445778</c:v>
                </c:pt>
                <c:pt idx="1">
                  <c:v>-6.0371711263223409</c:v>
                </c:pt>
                <c:pt idx="2">
                  <c:v>-4.3368121313476005</c:v>
                </c:pt>
                <c:pt idx="3">
                  <c:v>-4.0246505852584491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D-2E58-4DE3-8E20-4F2789DC3CE3}"/>
            </c:ext>
          </c:extLst>
        </c:ser>
        <c:ser>
          <c:idx val="4"/>
          <c:order val="4"/>
          <c:tx>
            <c:strRef>
              <c:f>'Figures 3 '!$A$8</c:f>
              <c:strCache>
                <c:ptCount val="1"/>
                <c:pt idx="0">
                  <c:v>West  Africa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dLbls>
            <c:dLbl>
              <c:idx val="1"/>
              <c:layout>
                <c:manualLayout>
                  <c:x val="-3.5963004624421945E-2"/>
                  <c:y val="2.344527092216239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2E58-4DE3-8E20-4F2789DC3CE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'Figures 3 '!$B$3:$E$3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2017e</c:v>
                </c:pt>
                <c:pt idx="3">
                  <c:v>2018f</c:v>
                </c:pt>
              </c:strCache>
            </c:strRef>
          </c:cat>
          <c:val>
            <c:numRef>
              <c:f>'Figures 3 '!$B$8:$E$8</c:f>
              <c:numCache>
                <c:formatCode>_(* #,##0.0_);_(* \(#,##0.0\);_(* "-"??_);_(@_)</c:formatCode>
                <c:ptCount val="4"/>
                <c:pt idx="0">
                  <c:v>-7.3600270811549624</c:v>
                </c:pt>
                <c:pt idx="1">
                  <c:v>-6.0792509434178683</c:v>
                </c:pt>
                <c:pt idx="2">
                  <c:v>-3.2722088569286227</c:v>
                </c:pt>
                <c:pt idx="3">
                  <c:v>-3.2375568638676331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F-2E58-4DE3-8E20-4F2789DC3CE3}"/>
            </c:ext>
          </c:extLst>
        </c:ser>
        <c:ser>
          <c:idx val="5"/>
          <c:order val="5"/>
          <c:tx>
            <c:strRef>
              <c:f>'Figures 3 '!$A$9</c:f>
              <c:strCache>
                <c:ptCount val="1"/>
                <c:pt idx="0">
                  <c:v>Central Africa</c:v>
                </c:pt>
              </c:strCache>
            </c:strRef>
          </c:tx>
          <c:spPr>
            <a:ln w="28575" cap="rnd">
              <a:solidFill>
                <a:srgbClr val="00B0F0"/>
              </a:solidFill>
              <a:prstDash val="lgDash"/>
              <a:round/>
            </a:ln>
            <a:effectLst/>
          </c:spPr>
          <c:marker>
            <c:spPr>
              <a:solidFill>
                <a:srgbClr val="00B0F0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2"/>
              <c:layout>
                <c:manualLayout>
                  <c:x val="-4.7677373661625555E-2"/>
                  <c:y val="2.344527092216235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2E58-4DE3-8E20-4F2789DC3CE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2328458942632172E-3"/>
                  <c:y val="-1.368522610563010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2E58-4DE3-8E20-4F2789DC3CE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6164062825480304E-2"/>
                  <c:y val="-2.502410909976459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2E58-4DE3-8E20-4F2789DC3CE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'Figures 3 '!$B$3:$E$3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2017e</c:v>
                </c:pt>
                <c:pt idx="3">
                  <c:v>2018f</c:v>
                </c:pt>
              </c:strCache>
            </c:strRef>
          </c:cat>
          <c:val>
            <c:numRef>
              <c:f>'Figures 3 '!$B$9:$E$9</c:f>
              <c:numCache>
                <c:formatCode>_(* #,##0.0_);_(* \(#,##0.0\);_(* "-"??_);_(@_)</c:formatCode>
                <c:ptCount val="4"/>
                <c:pt idx="0">
                  <c:v>-15.738539440203562</c:v>
                </c:pt>
                <c:pt idx="1">
                  <c:v>-8.7234675072744885</c:v>
                </c:pt>
                <c:pt idx="2">
                  <c:v>-4.375162183100251</c:v>
                </c:pt>
                <c:pt idx="3">
                  <c:v>-4.0587352692355356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13-2E58-4DE3-8E20-4F2789DC3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532344"/>
        <c:axId val="160534696"/>
      </c:lineChart>
      <c:catAx>
        <c:axId val="160532344"/>
        <c:scaling>
          <c:orientation val="minMax"/>
        </c:scaling>
        <c:delete val="0"/>
        <c:axPos val="b"/>
        <c:numFmt formatCode="General" sourceLinked="1"/>
        <c:majorTickMark val="none"/>
        <c:minorTickMark val="out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60534696"/>
        <c:crosses val="autoZero"/>
        <c:auto val="1"/>
        <c:lblAlgn val="ctr"/>
        <c:lblOffset val="100"/>
        <c:noMultiLvlLbl val="0"/>
      </c:catAx>
      <c:valAx>
        <c:axId val="16053469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Budget  Balance  (%  GDP)</a:t>
                </a:r>
              </a:p>
            </c:rich>
          </c:tx>
          <c:layout>
            <c:manualLayout>
              <c:xMode val="edge"/>
              <c:yMode val="edge"/>
              <c:x val="6.0992375953005879E-3"/>
              <c:y val="0.2160291722427977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60532344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0793667458234386"/>
          <c:y val="0.86597947983774759"/>
          <c:w val="0.86190609507144933"/>
          <c:h val="9.0721732905916452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000" b="1" i="0" u="none" strike="noStrike" kern="1200" spc="0" baseline="0" dirty="0">
                <a:solidFill>
                  <a:srgbClr val="0A7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 panose="020F0502020204030204" pitchFamily="34" charset="0"/>
              </a:defRPr>
            </a:pPr>
            <a:r>
              <a:rPr lang="en-US" sz="2000" b="1" kern="1200" dirty="0">
                <a:solidFill>
                  <a:srgbClr val="0A7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 panose="020F0502020204030204" pitchFamily="34" charset="0"/>
              </a:rPr>
              <a:t>Inflation by Africa's Subregion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1" i="0" u="none" strike="noStrike" kern="1200" spc="0" baseline="0" dirty="0">
              <a:solidFill>
                <a:srgbClr val="0A7CB8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 panose="020F0502020204030204" pitchFamily="34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'Fig 5'!$A$2</c:f>
              <c:strCache>
                <c:ptCount val="1"/>
                <c:pt idx="0">
                  <c:v>Africa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dash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'Fig 5'!$H$1:$K$1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'Fig 5'!$H$2:$K$2</c:f>
              <c:numCache>
                <c:formatCode>0.0</c:formatCode>
                <c:ptCount val="4"/>
                <c:pt idx="0">
                  <c:v>7</c:v>
                </c:pt>
                <c:pt idx="1">
                  <c:v>11.3</c:v>
                </c:pt>
                <c:pt idx="2">
                  <c:v>13</c:v>
                </c:pt>
                <c:pt idx="3">
                  <c:v>9.5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CDA4-4CAD-9B6F-2E09A68DD543}"/>
            </c:ext>
          </c:extLst>
        </c:ser>
        <c:ser>
          <c:idx val="1"/>
          <c:order val="1"/>
          <c:tx>
            <c:strRef>
              <c:f>'Fig 5'!$A$3</c:f>
              <c:strCache>
                <c:ptCount val="1"/>
                <c:pt idx="0">
                  <c:v>North Africa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'Fig 5'!$H$1:$K$1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'Fig 5'!$H$3:$K$3</c:f>
              <c:numCache>
                <c:formatCode>0.0</c:formatCode>
                <c:ptCount val="4"/>
                <c:pt idx="0">
                  <c:v>7.8</c:v>
                </c:pt>
                <c:pt idx="1">
                  <c:v>11.3</c:v>
                </c:pt>
                <c:pt idx="2">
                  <c:v>17.600000000000001</c:v>
                </c:pt>
                <c:pt idx="3">
                  <c:v>8.3000000000000007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CDA4-4CAD-9B6F-2E09A68DD543}"/>
            </c:ext>
          </c:extLst>
        </c:ser>
        <c:ser>
          <c:idx val="2"/>
          <c:order val="2"/>
          <c:tx>
            <c:strRef>
              <c:f>'Fig 5'!$A$4</c:f>
              <c:strCache>
                <c:ptCount val="1"/>
                <c:pt idx="0">
                  <c:v>East Africa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7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'Fig 5'!$H$1:$K$1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'Fig 5'!$H$4:$K$4</c:f>
              <c:numCache>
                <c:formatCode>0.0</c:formatCode>
                <c:ptCount val="4"/>
                <c:pt idx="0">
                  <c:v>6</c:v>
                </c:pt>
                <c:pt idx="1">
                  <c:v>6</c:v>
                </c:pt>
                <c:pt idx="2">
                  <c:v>7.3</c:v>
                </c:pt>
                <c:pt idx="3">
                  <c:v>6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CDA4-4CAD-9B6F-2E09A68DD543}"/>
            </c:ext>
          </c:extLst>
        </c:ser>
        <c:ser>
          <c:idx val="3"/>
          <c:order val="3"/>
          <c:tx>
            <c:strRef>
              <c:f>'Fig 5'!$A$5</c:f>
              <c:strCache>
                <c:ptCount val="1"/>
                <c:pt idx="0">
                  <c:v>Central Africa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'Fig 5'!$H$1:$K$1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'Fig 5'!$H$5:$K$5</c:f>
              <c:numCache>
                <c:formatCode>0.0</c:formatCode>
                <c:ptCount val="4"/>
                <c:pt idx="0">
                  <c:v>3.3</c:v>
                </c:pt>
                <c:pt idx="1">
                  <c:v>2.2000000000000002</c:v>
                </c:pt>
                <c:pt idx="2">
                  <c:v>2.6</c:v>
                </c:pt>
                <c:pt idx="3">
                  <c:v>2.9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CDA4-4CAD-9B6F-2E09A68DD543}"/>
            </c:ext>
          </c:extLst>
        </c:ser>
        <c:ser>
          <c:idx val="4"/>
          <c:order val="4"/>
          <c:tx>
            <c:strRef>
              <c:f>'Fig 5'!$A$6</c:f>
              <c:strCache>
                <c:ptCount val="1"/>
                <c:pt idx="0">
                  <c:v>West Africa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'Fig 5'!$H$1:$K$1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'Fig 5'!$H$6:$K$6</c:f>
              <c:numCache>
                <c:formatCode>0.0</c:formatCode>
                <c:ptCount val="4"/>
                <c:pt idx="0">
                  <c:v>8.3000000000000007</c:v>
                </c:pt>
                <c:pt idx="1">
                  <c:v>13.2</c:v>
                </c:pt>
                <c:pt idx="2">
                  <c:v>14.3</c:v>
                </c:pt>
                <c:pt idx="3">
                  <c:v>15.4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4-CDA4-4CAD-9B6F-2E09A68DD543}"/>
            </c:ext>
          </c:extLst>
        </c:ser>
        <c:ser>
          <c:idx val="5"/>
          <c:order val="5"/>
          <c:tx>
            <c:strRef>
              <c:f>'Fig 5'!$A$7</c:f>
              <c:strCache>
                <c:ptCount val="1"/>
                <c:pt idx="0">
                  <c:v>Southern Africa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star"/>
            <c:size val="7"/>
            <c:spPr>
              <a:noFill/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'Fig 5'!$H$1:$K$1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'Fig 5'!$H$7:$K$7</c:f>
              <c:numCache>
                <c:formatCode>0.0</c:formatCode>
                <c:ptCount val="4"/>
                <c:pt idx="0">
                  <c:v>5.9</c:v>
                </c:pt>
                <c:pt idx="1">
                  <c:v>12.5</c:v>
                </c:pt>
                <c:pt idx="2">
                  <c:v>9.4</c:v>
                </c:pt>
                <c:pt idx="3">
                  <c:v>7.9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5-CDA4-4CAD-9B6F-2E09A68DD5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9621024"/>
        <c:axId val="309621416"/>
      </c:lineChart>
      <c:catAx>
        <c:axId val="30962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9621416"/>
        <c:crosses val="autoZero"/>
        <c:auto val="1"/>
        <c:lblAlgn val="ctr"/>
        <c:lblOffset val="100"/>
        <c:noMultiLvlLbl val="0"/>
      </c:catAx>
      <c:valAx>
        <c:axId val="309621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 cent (%)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9621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GB" sz="2000" b="1" i="0" u="none" strike="noStrike" kern="1200" spc="0" baseline="0">
                <a:solidFill>
                  <a:srgbClr val="0A7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 panose="020F0502020204030204" pitchFamily="34" charset="0"/>
              </a:defRPr>
            </a:pPr>
            <a:r>
              <a:rPr lang="en-GB" sz="2000" b="1" kern="1200" dirty="0">
                <a:solidFill>
                  <a:srgbClr val="0A7C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 panose="020F0502020204030204" pitchFamily="34" charset="0"/>
              </a:rPr>
              <a:t>Merchandise exports by region, 2012–2016 ($ billion)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2000" b="1" i="0" u="none" strike="noStrike" kern="1200" spc="0" baseline="0">
              <a:solidFill>
                <a:srgbClr val="0A7CB8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 panose="020F050202020403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'Figures 6'!$A$25</c:f>
              <c:strCache>
                <c:ptCount val="1"/>
                <c:pt idx="0">
                  <c:v>Africa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'Figures 6'!$C$21:$G$21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'Figures 6'!$C$25:$G$25</c:f>
              <c:numCache>
                <c:formatCode>#,##0</c:formatCode>
                <c:ptCount val="5"/>
                <c:pt idx="0">
                  <c:v>639.71462720745512</c:v>
                </c:pt>
                <c:pt idx="1">
                  <c:v>600.647314730473</c:v>
                </c:pt>
                <c:pt idx="2">
                  <c:v>555.30523910137788</c:v>
                </c:pt>
                <c:pt idx="3">
                  <c:v>390.89893390039805</c:v>
                </c:pt>
                <c:pt idx="4">
                  <c:v>345.886591310315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59-4218-86BD-A3CA40EE5DA1}"/>
            </c:ext>
          </c:extLst>
        </c:ser>
        <c:ser>
          <c:idx val="2"/>
          <c:order val="2"/>
          <c:tx>
            <c:strRef>
              <c:f>'Figures 6'!$A$27</c:f>
              <c:strCache>
                <c:ptCount val="1"/>
                <c:pt idx="0">
                  <c:v>America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'Figures 6'!$C$21:$G$21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'Figures 6'!$C$27:$G$27</c:f>
              <c:numCache>
                <c:formatCode>#,##0</c:formatCode>
                <c:ptCount val="5"/>
                <c:pt idx="0">
                  <c:v>3124.7508209493099</c:v>
                </c:pt>
                <c:pt idx="1">
                  <c:v>3156.3731019527158</c:v>
                </c:pt>
                <c:pt idx="2">
                  <c:v>3180.8819594921747</c:v>
                </c:pt>
                <c:pt idx="3">
                  <c:v>2834.9845715108422</c:v>
                </c:pt>
                <c:pt idx="4">
                  <c:v>2730.6054019972789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559-4218-86BD-A3CA40EE5DA1}"/>
            </c:ext>
          </c:extLst>
        </c:ser>
        <c:ser>
          <c:idx val="3"/>
          <c:order val="3"/>
          <c:tx>
            <c:strRef>
              <c:f>'Figures 6'!$A$29</c:f>
              <c:strCache>
                <c:ptCount val="1"/>
                <c:pt idx="0">
                  <c:v>Asia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'Figures 6'!$C$21:$G$21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'Figures 6'!$C$29:$G$29</c:f>
              <c:numCache>
                <c:formatCode>#,##0</c:formatCode>
                <c:ptCount val="5"/>
                <c:pt idx="0">
                  <c:v>7471.4148500899</c:v>
                </c:pt>
                <c:pt idx="1">
                  <c:v>7644.0968445530007</c:v>
                </c:pt>
                <c:pt idx="2">
                  <c:v>7735.2546076201997</c:v>
                </c:pt>
                <c:pt idx="3">
                  <c:v>6808.1873031830701</c:v>
                </c:pt>
                <c:pt idx="4">
                  <c:v>6503.1110867367406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559-4218-86BD-A3CA40EE5DA1}"/>
            </c:ext>
          </c:extLst>
        </c:ser>
        <c:ser>
          <c:idx val="4"/>
          <c:order val="4"/>
          <c:tx>
            <c:strRef>
              <c:f>'Figures 6'!$A$31</c:f>
              <c:strCache>
                <c:ptCount val="1"/>
                <c:pt idx="0">
                  <c:v>Europe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'Figures 6'!$C$21:$G$21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'Figures 6'!$C$31:$G$31</c:f>
              <c:numCache>
                <c:formatCode>#,##0</c:formatCode>
                <c:ptCount val="5"/>
                <c:pt idx="0">
                  <c:v>6957.2189796439998</c:v>
                </c:pt>
                <c:pt idx="1">
                  <c:v>7250.2779793346699</c:v>
                </c:pt>
                <c:pt idx="2">
                  <c:v>7238.8506897325406</c:v>
                </c:pt>
                <c:pt idx="3">
                  <c:v>6222.4061914787817</c:v>
                </c:pt>
                <c:pt idx="4">
                  <c:v>6142.4790824652373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559-4218-86BD-A3CA40EE5D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9618280"/>
        <c:axId val="309619064"/>
      </c:barChart>
      <c:lineChart>
        <c:grouping val="standard"/>
        <c:varyColors val="0"/>
        <c:ser>
          <c:idx val="0"/>
          <c:order val="0"/>
          <c:tx>
            <c:strRef>
              <c:f>'Figures 6'!$A$23</c:f>
              <c:strCache>
                <c:ptCount val="1"/>
                <c:pt idx="0">
                  <c:v>World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'Figures 6'!$C$23:$G$23</c:f>
              <c:numCache>
                <c:formatCode>#,##0</c:formatCode>
                <c:ptCount val="5"/>
                <c:pt idx="0">
                  <c:v>18497.485089890659</c:v>
                </c:pt>
                <c:pt idx="1">
                  <c:v>18953.464979194869</c:v>
                </c:pt>
                <c:pt idx="2">
                  <c:v>19006.231097603108</c:v>
                </c:pt>
                <c:pt idx="3">
                  <c:v>16490.372588954138</c:v>
                </c:pt>
                <c:pt idx="4">
                  <c:v>15956.403196727591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6559-4218-86BD-A3CA40EE5D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9618280"/>
        <c:axId val="309619064"/>
      </c:lineChart>
      <c:catAx>
        <c:axId val="309618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9619064"/>
        <c:crosses val="autoZero"/>
        <c:auto val="1"/>
        <c:lblAlgn val="ctr"/>
        <c:lblOffset val="100"/>
        <c:noMultiLvlLbl val="0"/>
      </c:catAx>
      <c:valAx>
        <c:axId val="309619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9618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3BB42-3093-4F17-9D87-34180D5253AC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BF244-3B8C-4EC2-B07C-DF9746238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2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Growth is recovering in most African countries as the global economy rebounds.</a:t>
            </a:r>
            <a:r>
              <a:rPr lang="en-GB" altLang="en-US" sz="1200" b="1" baseline="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>
                <a:latin typeface="Arial" panose="020B0604020202020204" pitchFamily="34" charset="0"/>
              </a:rPr>
              <a:t>Increased private consumption and investment, r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ising commodity prices, strong external demand and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favourable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weather conditions underpinned this growth;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Africa</a:t>
            </a:r>
            <a:r>
              <a:rPr lang="ja-JP" alt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s fiscal and current account deficits remain stable since 2016 but still relatively high;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4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Varying monetary policy stance, as inflation remains high in most African countries;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4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4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Africa’s trade performance rebounds though it remains relatively low as compared to previous years;</a:t>
            </a:r>
            <a:endParaRPr lang="en-US" altLang="ja-JP" sz="24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BF244-3B8C-4EC2-B07C-DF97462385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13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Slow growth in Africa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s largest economies of Angola, Nigeria and RSA has bottomed out since the end of 2016. </a:t>
            </a:r>
            <a:endParaRPr lang="en-US" alt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BF244-3B8C-4EC2-B07C-DF97462385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20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latin typeface="Century Gothic" panose="020B0502020202020204" pitchFamily="34" charset="0"/>
                <a:cs typeface="Arial" panose="020B0604020202020204" pitchFamily="34" charset="0"/>
                <a:sym typeface="Lato" pitchFamily="34" charset="0"/>
              </a:rPr>
              <a:t>Mainly driven by increased private consumption, investment, and government expenditure on infrastructure.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BF244-3B8C-4EC2-B07C-DF97462385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38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latin typeface="Century Gothic" panose="020B0502020202020204" pitchFamily="34" charset="0"/>
              </a:rPr>
              <a:t>Though, relatively high fiscal deficits coupled with exchange rate depreciations have put pressure on rising public debt levels in some countries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BF244-3B8C-4EC2-B07C-DF97462385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6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latin typeface="Century Gothic" panose="020B0502020202020204" pitchFamily="34" charset="0"/>
                <a:cs typeface="Arial" panose="020B0604020202020204" pitchFamily="34" charset="0"/>
                <a:sym typeface="Lato" pitchFamily="34" charset="0"/>
              </a:rPr>
              <a:t>D</a:t>
            </a:r>
            <a:r>
              <a:rPr lang="en-US" b="1" dirty="0">
                <a:latin typeface="Century Gothic" panose="020B0502020202020204" pitchFamily="34" charset="0"/>
              </a:rPr>
              <a:t>ue to the recovery in the global economy, especially that of Africa’s trading partners and the overall recovery in global trade activity.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BF244-3B8C-4EC2-B07C-DF97462385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16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2588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</a:rPr>
              <a:t>Poverty headcount ratio declined from 55.6 per cent in 2002 to 41 per cent in 2013.</a:t>
            </a:r>
          </a:p>
          <a:p>
            <a:pPr marL="9398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</a:rPr>
              <a:t> As a consequence of Africa’s good economic performance since 2000. 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endParaRPr lang="en-US" sz="2400" b="1" dirty="0">
              <a:latin typeface="Century Gothic" panose="020B0502020202020204" pitchFamily="34" charset="0"/>
            </a:endParaRPr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</a:rPr>
              <a:t>High poverty gaps, inequality &amp; lack of decent job creation contributed to low poverty reduction pace; </a:t>
            </a:r>
            <a:endParaRPr lang="en-GB" altLang="en-US" sz="24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400050" lvl="1" indent="0"/>
            <a:endParaRPr lang="en-GB" altLang="en-US" sz="24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</a:rPr>
              <a:t>Inequality is partly driven by structural features </a:t>
            </a:r>
          </a:p>
          <a:p>
            <a:pPr marL="842962" lvl="1"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</a:rPr>
              <a:t>Such as the stage of development, low share of working age population and gender inequality.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BF244-3B8C-4EC2-B07C-DF97462385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85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2588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</a:rPr>
              <a:t>Access inequities for women, rural dwellers and low-income groups </a:t>
            </a:r>
          </a:p>
          <a:p>
            <a:pPr marL="9398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</a:rPr>
              <a:t>Remain an important feature of the inequalities in opportunities </a:t>
            </a:r>
          </a:p>
          <a:p>
            <a:pPr marL="133985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E.g. in primary school enrolment, and child and maternal mortality rates.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BF244-3B8C-4EC2-B07C-DF97462385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91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2588" indent="-342900">
              <a:buFont typeface="Arial" panose="020B0604020202020204" pitchFamily="34" charset="0"/>
              <a:buChar char="•"/>
            </a:pPr>
            <a:r>
              <a:rPr lang="en-US" altLang="am-ET" sz="2000" b="1" dirty="0">
                <a:latin typeface="Arial" panose="020B0604020202020204" pitchFamily="34" charset="0"/>
                <a:cs typeface="Arial" panose="020B0604020202020204" pitchFamily="34" charset="0"/>
              </a:rPr>
              <a:t>Growth is expected to reach 3.6% in 2018 and 3.8% in 2019 </a:t>
            </a:r>
          </a:p>
          <a:p>
            <a:pPr marL="939800" lvl="1" indent="-342900">
              <a:buFont typeface="Arial" panose="020B0604020202020204" pitchFamily="34" charset="0"/>
              <a:buChar char="•"/>
            </a:pPr>
            <a:r>
              <a:rPr lang="en-US" altLang="am-ET" sz="2000" b="1" dirty="0">
                <a:latin typeface="Arial" panose="020B0604020202020204" pitchFamily="34" charset="0"/>
                <a:cs typeface="Arial" panose="020B0604020202020204" pitchFamily="34" charset="0"/>
              </a:rPr>
              <a:t>Thanks to continued prudent macroeconomic management and strong domestic demand.</a:t>
            </a:r>
          </a:p>
          <a:p>
            <a:pPr marL="382588" indent="-342900" algn="just">
              <a:buFont typeface="Arial" panose="020B0604020202020204" pitchFamily="34" charset="0"/>
              <a:buChar char="•"/>
              <a:defRPr/>
            </a:pPr>
            <a:endParaRPr lang="en-US" altLang="am-E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 algn="just">
              <a:buFont typeface="Arial" panose="020B0604020202020204" pitchFamily="34" charset="0"/>
              <a:buChar char="•"/>
              <a:defRPr/>
            </a:pPr>
            <a:r>
              <a:rPr lang="en-US" altLang="am-ET" sz="2000" b="1" dirty="0">
                <a:latin typeface="Arial" panose="020B0604020202020204" pitchFamily="34" charset="0"/>
                <a:cs typeface="Arial" panose="020B0604020202020204" pitchFamily="34" charset="0"/>
              </a:rPr>
              <a:t>Slow growth recovery in the advanced and emerging economies and tightening of financial markets </a:t>
            </a:r>
          </a:p>
          <a:p>
            <a:pPr marL="9398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am-ET" sz="2000" b="1" dirty="0">
                <a:latin typeface="Arial" panose="020B0604020202020204" pitchFamily="34" charset="0"/>
                <a:cs typeface="Arial" panose="020B0604020202020204" pitchFamily="34" charset="0"/>
              </a:rPr>
              <a:t>May affect export demand and curtail FDI flows to Africa.</a:t>
            </a:r>
          </a:p>
          <a:p>
            <a:pPr marL="382588" indent="-342900" algn="just">
              <a:buFont typeface="Arial" panose="020B0604020202020204" pitchFamily="34" charset="0"/>
              <a:buChar char="•"/>
              <a:defRPr/>
            </a:pPr>
            <a:endParaRPr lang="en-US" altLang="am-E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altLang="am-ET" sz="2000" b="1" dirty="0">
                <a:latin typeface="Arial" panose="020B0604020202020204" pitchFamily="34" charset="0"/>
                <a:cs typeface="Arial" panose="020B0604020202020204" pitchFamily="34" charset="0"/>
              </a:rPr>
              <a:t>Weather-related shocks remain a regional risk, in particular in parts of East  Africa.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altLang="am-E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altLang="am-ET" sz="2000" b="1" dirty="0">
                <a:latin typeface="Arial" panose="020B0604020202020204" pitchFamily="34" charset="0"/>
                <a:cs typeface="Arial" panose="020B0604020202020204" pitchFamily="34" charset="0"/>
              </a:rPr>
              <a:t>Security or political uncertainties  ahead of key elections in some African countries pose risks to the outlook of some countries.</a:t>
            </a:r>
            <a:endParaRPr lang="am-ET" altLang="am-ET" sz="20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BF244-3B8C-4EC2-B07C-DF97462385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69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GB" altLang="en-US" sz="2200" dirty="0">
                <a:latin typeface="Century Gothic" panose="020B0502020202020204" pitchFamily="34" charset="0"/>
                <a:cs typeface="Arial" panose="020B0604020202020204" pitchFamily="34" charset="0"/>
              </a:rPr>
              <a:t>Maintain focus on medium and long-term strategies to attract private investment, and build infrastructure </a:t>
            </a:r>
          </a:p>
          <a:p>
            <a:pPr lvl="1" algn="just"/>
            <a:r>
              <a:rPr lang="en-GB" altLang="en-US" sz="1800" dirty="0">
                <a:latin typeface="Century Gothic" panose="020B0502020202020204" pitchFamily="34" charset="0"/>
                <a:cs typeface="Arial" panose="020B0604020202020204" pitchFamily="34" charset="0"/>
              </a:rPr>
              <a:t>To </a:t>
            </a:r>
            <a:r>
              <a:rPr lang="en-GB" altLang="en-US" sz="1800" b="1" dirty="0">
                <a:latin typeface="Century Gothic" panose="020B0502020202020204" pitchFamily="34" charset="0"/>
                <a:cs typeface="Arial" panose="020B0604020202020204" pitchFamily="34" charset="0"/>
              </a:rPr>
              <a:t>boost productivity and competitiveness</a:t>
            </a:r>
            <a:r>
              <a:rPr lang="en-GB" altLang="en-US" sz="1800" dirty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GB" altLang="en-US" sz="22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altLang="en-US" sz="2200" b="1" dirty="0">
                <a:latin typeface="Century Gothic" panose="020B0502020202020204" pitchFamily="34" charset="0"/>
                <a:cs typeface="Arial" panose="020B0604020202020204" pitchFamily="34" charset="0"/>
              </a:rPr>
              <a:t>Fiscal policy </a:t>
            </a:r>
            <a:r>
              <a:rPr lang="en-GB" altLang="en-US" sz="2200" dirty="0">
                <a:latin typeface="Century Gothic" panose="020B0502020202020204" pitchFamily="34" charset="0"/>
                <a:cs typeface="Arial" panose="020B0604020202020204" pitchFamily="34" charset="0"/>
              </a:rPr>
              <a:t>remains a critical tool for growth and stability in the region</a:t>
            </a:r>
          </a:p>
          <a:p>
            <a:pPr lvl="1" algn="just"/>
            <a:r>
              <a:rPr lang="en-GB" altLang="en-US" sz="1800" dirty="0">
                <a:latin typeface="Century Gothic" panose="020B0502020202020204" pitchFamily="34" charset="0"/>
                <a:cs typeface="Arial" panose="020B0604020202020204" pitchFamily="34" charset="0"/>
              </a:rPr>
              <a:t>With </a:t>
            </a:r>
            <a:r>
              <a:rPr lang="en-GB" altLang="en-US" sz="1800" b="1" dirty="0">
                <a:latin typeface="Century Gothic" panose="020B0502020202020204" pitchFamily="34" charset="0"/>
                <a:cs typeface="Arial" panose="020B0604020202020204" pitchFamily="34" charset="0"/>
              </a:rPr>
              <a:t>counter-cyclical policies in commodity-dependent economies,</a:t>
            </a:r>
            <a:r>
              <a:rPr lang="en-GB" altLang="en-US" sz="1800" dirty="0">
                <a:latin typeface="Century Gothic" panose="020B0502020202020204" pitchFamily="34" charset="0"/>
                <a:cs typeface="Arial" panose="020B0604020202020204" pitchFamily="34" charset="0"/>
              </a:rPr>
              <a:t> and </a:t>
            </a:r>
            <a:r>
              <a:rPr lang="en-GB" altLang="en-US" sz="1800" b="1" dirty="0">
                <a:latin typeface="Century Gothic" panose="020B0502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sz="18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iscal</a:t>
            </a:r>
            <a:r>
              <a:rPr lang="en-US" altLang="en-US" sz="1800" b="1" dirty="0">
                <a:latin typeface="Century Gothic" panose="020B0502020202020204" pitchFamily="34" charset="0"/>
                <a:cs typeface="Arial" panose="020B0604020202020204" pitchFamily="34" charset="0"/>
              </a:rPr>
              <a:t> consolidation </a:t>
            </a:r>
            <a:r>
              <a:rPr lang="en-US" altLang="en-US" sz="1800" dirty="0">
                <a:latin typeface="Century Gothic" panose="020B0502020202020204" pitchFamily="34" charset="0"/>
                <a:cs typeface="Arial" panose="020B0604020202020204" pitchFamily="34" charset="0"/>
              </a:rPr>
              <a:t>in high deficit countries.</a:t>
            </a:r>
          </a:p>
          <a:p>
            <a:pPr algn="just"/>
            <a:endParaRPr lang="en-GB" altLang="en-US" sz="22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GB" altLang="en-US" sz="2200" dirty="0">
                <a:latin typeface="Century Gothic" panose="020B0502020202020204" pitchFamily="34" charset="0"/>
                <a:cs typeface="Arial" panose="020B0604020202020204" pitchFamily="34" charset="0"/>
              </a:rPr>
              <a:t>Enhancing </a:t>
            </a:r>
            <a:r>
              <a:rPr lang="en-GB" altLang="en-US" sz="2200" b="1" dirty="0">
                <a:latin typeface="Century Gothic" panose="020B0502020202020204" pitchFamily="34" charset="0"/>
                <a:cs typeface="Arial" panose="020B0604020202020204" pitchFamily="34" charset="0"/>
              </a:rPr>
              <a:t>domestic resource mobilization </a:t>
            </a:r>
            <a:r>
              <a:rPr lang="en-GB" altLang="en-US" sz="2200" dirty="0">
                <a:latin typeface="Century Gothic" panose="020B0502020202020204" pitchFamily="34" charset="0"/>
                <a:cs typeface="Arial" panose="020B0604020202020204" pitchFamily="34" charset="0"/>
              </a:rPr>
              <a:t>to achieve the SDGs.</a:t>
            </a:r>
          </a:p>
          <a:p>
            <a:endParaRPr lang="en-US" altLang="en-US" sz="22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US" altLang="en-US" sz="2200" b="1" dirty="0">
                <a:latin typeface="Century Gothic" panose="020B0502020202020204" pitchFamily="34" charset="0"/>
                <a:cs typeface="Arial" panose="020B0604020202020204" pitchFamily="34" charset="0"/>
              </a:rPr>
              <a:t>Consolidating peace and security </a:t>
            </a:r>
            <a:r>
              <a:rPr lang="en-US" altLang="en-US" sz="2200" dirty="0">
                <a:latin typeface="Century Gothic" panose="020B0502020202020204" pitchFamily="34" charset="0"/>
                <a:cs typeface="Arial" panose="020B0604020202020204" pitchFamily="34" charset="0"/>
              </a:rPr>
              <a:t>critical to medium-term prospects and development in the continent.</a:t>
            </a:r>
            <a:endParaRPr lang="en-GB" altLang="en-US" sz="22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BF244-3B8C-4EC2-B07C-DF97462385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32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8A4E-169B-4E98-9272-382712D9AA7D}" type="datetime1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904F-9A46-4046-8A03-489D82F85960}" type="datetime1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2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B3AC-05DF-4426-A172-047C99D7B5D5}" type="datetime1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AD1-1F8C-48DE-89FC-D7EB351068E9}" type="datetime1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8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EF03-99C9-42C8-89A1-4CB73A1F3312}" type="datetime1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82FA-ADC3-49B7-BE82-9FE8D1F3D4E4}" type="datetime1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1BF4-17AF-4848-BC1D-C2796CF5D8B8}" type="datetime1">
              <a:rPr lang="en-US" smtClean="0"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4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65D0-EEC0-4218-BBBE-78B62A75AE2B}" type="datetime1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0D5-1B94-4F37-8168-408352D52706}" type="datetime1">
              <a:rPr lang="en-US" smtClean="0"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3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D998-D1DF-409D-B69C-9DAC01BD0ECA}" type="datetime1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8FA2-16FE-4856-BAE8-89CC314255C1}" type="datetime1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73BE-ECD2-4D03-A214-29623C82A2C8}" type="datetime1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1297940"/>
            <a:ext cx="9144000" cy="5560059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75" name="AutoShape 2"/>
          <p:cNvSpPr>
            <a:spLocks/>
          </p:cNvSpPr>
          <p:nvPr/>
        </p:nvSpPr>
        <p:spPr bwMode="auto">
          <a:xfrm>
            <a:off x="3394075" y="5859463"/>
            <a:ext cx="5458980" cy="7381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4619625" y="2028031"/>
            <a:ext cx="4392612" cy="1270000"/>
          </a:xfrm>
        </p:spPr>
        <p:txBody>
          <a:bodyPr>
            <a:normAutofit fontScale="90000"/>
          </a:bodyPr>
          <a:lstStyle/>
          <a:p>
            <a:pPr indent="12700">
              <a:lnSpc>
                <a:spcPct val="104000"/>
              </a:lnSpc>
            </a:pPr>
            <a:r>
              <a:rPr lang="en-US" sz="28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recent economic and social conditions in Africa</a:t>
            </a:r>
            <a:endParaRPr lang="en-US" altLang="en-US" sz="2800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7" name="Rectangle 6"/>
          <p:cNvSpPr>
            <a:spLocks/>
          </p:cNvSpPr>
          <p:nvPr/>
        </p:nvSpPr>
        <p:spPr bwMode="auto">
          <a:xfrm>
            <a:off x="4702176" y="3383359"/>
            <a:ext cx="4225130" cy="936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>
              <a:spcBef>
                <a:spcPts val="100"/>
              </a:spcBef>
            </a:pPr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Adam El-</a:t>
            </a:r>
            <a:r>
              <a:rPr lang="en-US" altLang="en-US" sz="20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Hiraika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Director, Macroeconomic Policy Division</a:t>
            </a:r>
          </a:p>
        </p:txBody>
      </p:sp>
      <p:sp>
        <p:nvSpPr>
          <p:cNvPr id="3078" name="Rectangle 7"/>
          <p:cNvSpPr>
            <a:spLocks/>
          </p:cNvSpPr>
          <p:nvPr/>
        </p:nvSpPr>
        <p:spPr bwMode="auto">
          <a:xfrm>
            <a:off x="5700712" y="4984611"/>
            <a:ext cx="2881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7325" indent="3619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11 - 15 May 2018</a:t>
            </a:r>
          </a:p>
          <a:p>
            <a:pPr algn="r"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Addis Ababa, Ethiopia</a:t>
            </a:r>
            <a:endParaRPr lang="en-US" altLang="en-US" sz="1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9" name="AutoShape 8"/>
          <p:cNvSpPr>
            <a:spLocks/>
          </p:cNvSpPr>
          <p:nvPr/>
        </p:nvSpPr>
        <p:spPr bwMode="auto">
          <a:xfrm>
            <a:off x="663575" y="3265490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0" name="AutoShape 9"/>
          <p:cNvSpPr>
            <a:spLocks/>
          </p:cNvSpPr>
          <p:nvPr/>
        </p:nvSpPr>
        <p:spPr bwMode="auto">
          <a:xfrm>
            <a:off x="1004888" y="3922398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1" name="AutoShape 10"/>
          <p:cNvSpPr>
            <a:spLocks/>
          </p:cNvSpPr>
          <p:nvPr/>
        </p:nvSpPr>
        <p:spPr bwMode="auto">
          <a:xfrm>
            <a:off x="1166813" y="4579306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2" name="AutoShape 11"/>
          <p:cNvSpPr>
            <a:spLocks/>
          </p:cNvSpPr>
          <p:nvPr/>
        </p:nvSpPr>
        <p:spPr bwMode="auto">
          <a:xfrm>
            <a:off x="1166813" y="5234626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3" name="AutoShape 12"/>
          <p:cNvSpPr>
            <a:spLocks/>
          </p:cNvSpPr>
          <p:nvPr/>
        </p:nvSpPr>
        <p:spPr bwMode="auto">
          <a:xfrm>
            <a:off x="1411288" y="5889946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4" name="AutoShape 13"/>
          <p:cNvSpPr>
            <a:spLocks/>
          </p:cNvSpPr>
          <p:nvPr/>
        </p:nvSpPr>
        <p:spPr bwMode="auto">
          <a:xfrm>
            <a:off x="0" y="0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5" name="AutoShape 14"/>
          <p:cNvSpPr>
            <a:spLocks/>
          </p:cNvSpPr>
          <p:nvPr/>
        </p:nvSpPr>
        <p:spPr bwMode="auto">
          <a:xfrm>
            <a:off x="1519238" y="6546850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6" name="AutoShape 15"/>
          <p:cNvSpPr>
            <a:spLocks/>
          </p:cNvSpPr>
          <p:nvPr/>
        </p:nvSpPr>
        <p:spPr bwMode="auto">
          <a:xfrm>
            <a:off x="0" y="642621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7" name="AutoShape 16"/>
          <p:cNvSpPr>
            <a:spLocks/>
          </p:cNvSpPr>
          <p:nvPr/>
        </p:nvSpPr>
        <p:spPr bwMode="auto">
          <a:xfrm>
            <a:off x="0" y="1297941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8" name="AutoShape 17"/>
          <p:cNvSpPr>
            <a:spLocks/>
          </p:cNvSpPr>
          <p:nvPr/>
        </p:nvSpPr>
        <p:spPr bwMode="auto">
          <a:xfrm>
            <a:off x="0" y="1953262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9" name="AutoShape 18"/>
          <p:cNvSpPr>
            <a:spLocks/>
          </p:cNvSpPr>
          <p:nvPr/>
        </p:nvSpPr>
        <p:spPr bwMode="auto">
          <a:xfrm>
            <a:off x="0" y="2608582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90" name="Rectangle 19"/>
          <p:cNvSpPr>
            <a:spLocks/>
          </p:cNvSpPr>
          <p:nvPr/>
        </p:nvSpPr>
        <p:spPr bwMode="auto">
          <a:xfrm>
            <a:off x="3563938" y="5997723"/>
            <a:ext cx="5018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Conference of Ministers</a:t>
            </a:r>
          </a:p>
        </p:txBody>
      </p:sp>
      <p:sp>
        <p:nvSpPr>
          <p:cNvPr id="3091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fld id="{4CADC98F-A857-4054-BF48-E3D019D9A863}" type="slidenum">
              <a:rPr lang="en-US" altLang="en-US" smtClean="0"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88888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6407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259"/>
            <a:ext cx="4475163" cy="83594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3028" y="43146"/>
            <a:ext cx="4533469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GB" altLang="en-US" sz="2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medium-term growth prospects</a:t>
            </a:r>
            <a:endParaRPr lang="en-US" altLang="en-US" sz="22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879818" y="414338"/>
            <a:ext cx="33988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10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471488" y="981075"/>
            <a:ext cx="8404225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82588" indent="-342900">
              <a:buFont typeface="Arial" panose="020B0604020202020204" pitchFamily="34" charset="0"/>
              <a:buChar char="•"/>
            </a:pPr>
            <a:endParaRPr lang="en-US" altLang="am-E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US" altLang="am-ET" sz="2000" b="1" dirty="0">
                <a:latin typeface="Arial" panose="020B0604020202020204" pitchFamily="34" charset="0"/>
                <a:cs typeface="Arial" panose="020B0604020202020204" pitchFamily="34" charset="0"/>
              </a:rPr>
              <a:t>Growth is expected to reach 3.6% in 2018 and 3.8% in 2019 </a:t>
            </a:r>
          </a:p>
          <a:p>
            <a:pPr marL="382588" indent="-342900" algn="just">
              <a:buFont typeface="Arial" panose="020B0604020202020204" pitchFamily="34" charset="0"/>
              <a:buChar char="•"/>
              <a:defRPr/>
            </a:pPr>
            <a:endParaRPr lang="en-US" altLang="am-E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 algn="just">
              <a:buFont typeface="Arial" panose="020B0604020202020204" pitchFamily="34" charset="0"/>
              <a:buChar char="•"/>
              <a:defRPr/>
            </a:pPr>
            <a:endParaRPr lang="en-US" altLang="am-E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 algn="just">
              <a:buFont typeface="Arial" panose="020B0604020202020204" pitchFamily="34" charset="0"/>
              <a:buChar char="•"/>
              <a:defRPr/>
            </a:pPr>
            <a:r>
              <a:rPr lang="en-US" altLang="am-ET" sz="2000" b="1" dirty="0">
                <a:latin typeface="Arial" panose="020B0604020202020204" pitchFamily="34" charset="0"/>
                <a:cs typeface="Arial" panose="020B0604020202020204" pitchFamily="34" charset="0"/>
              </a:rPr>
              <a:t>Negative effects of developments in advanced and emerging economies.</a:t>
            </a:r>
          </a:p>
          <a:p>
            <a:pPr marL="382588" indent="-342900" algn="just">
              <a:buFont typeface="Arial" panose="020B0604020202020204" pitchFamily="34" charset="0"/>
              <a:buChar char="•"/>
              <a:defRPr/>
            </a:pPr>
            <a:endParaRPr lang="en-US" altLang="am-E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 algn="just">
              <a:buFont typeface="Arial" panose="020B0604020202020204" pitchFamily="34" charset="0"/>
              <a:buChar char="•"/>
              <a:defRPr/>
            </a:pPr>
            <a:endParaRPr lang="en-US" altLang="am-E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altLang="am-ET" sz="2000" b="1" dirty="0">
                <a:latin typeface="Arial" panose="020B0604020202020204" pitchFamily="34" charset="0"/>
                <a:cs typeface="Arial" panose="020B0604020202020204" pitchFamily="34" charset="0"/>
              </a:rPr>
              <a:t>Weather-related shocks remain a regional risk.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altLang="am-E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altLang="am-E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altLang="am-ET" sz="2000" b="1" dirty="0">
                <a:latin typeface="Arial" panose="020B0604020202020204" pitchFamily="34" charset="0"/>
                <a:cs typeface="Arial" panose="020B0604020202020204" pitchFamily="34" charset="0"/>
              </a:rPr>
              <a:t>Security or political uncertainties  pose risks to Africa’s outlook.</a:t>
            </a:r>
            <a:endParaRPr lang="am-ET" altLang="am-ET" sz="2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10</a:t>
            </a:fld>
            <a:endParaRPr lang="en-US"/>
          </a:p>
        </p:txBody>
      </p:sp>
      <p:sp>
        <p:nvSpPr>
          <p:cNvPr id="16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recent economic and social conditions in Africa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62811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1"/>
            <a:ext cx="4475163" cy="73183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70126" y="32169"/>
            <a:ext cx="4533469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Conclusions and policy implications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934139" y="414338"/>
            <a:ext cx="285561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11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11</a:t>
            </a:fld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71488" y="1146176"/>
            <a:ext cx="8037512" cy="4878546"/>
          </a:xfrm>
        </p:spPr>
        <p:txBody>
          <a:bodyPr>
            <a:normAutofit/>
          </a:bodyPr>
          <a:lstStyle/>
          <a:p>
            <a:pPr algn="just"/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Focus should be on medium and long-term strategies;</a:t>
            </a:r>
          </a:p>
          <a:p>
            <a:pPr algn="just"/>
            <a:endParaRPr lang="en-GB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Fiscal policy </a:t>
            </a: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remains a critical tool for growth and stability;</a:t>
            </a:r>
          </a:p>
          <a:p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Enhancing </a:t>
            </a: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domestic resource mobilization </a:t>
            </a: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achieve the SDGs;</a:t>
            </a:r>
          </a:p>
          <a:p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Consolidating peace and security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remain critical.</a:t>
            </a:r>
          </a:p>
          <a:p>
            <a:pPr algn="just"/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recent economic and social conditions in Africa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67148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0" y="1335086"/>
            <a:ext cx="9144000" cy="5510213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 marL="342900" indent="-3429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lvl="1" algn="ctr">
              <a:lnSpc>
                <a:spcPct val="70000"/>
              </a:lnSpc>
              <a:defRPr/>
            </a:pPr>
            <a:endParaRPr lang="en-US" altLang="en-US" sz="2000" b="1">
              <a:solidFill>
                <a:srgbClr val="6E8BB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" pitchFamily="34" charset="0"/>
            </a:endParaRP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2360613" y="4294188"/>
            <a:ext cx="4421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5500" b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THANK YOU!</a:t>
            </a:r>
          </a:p>
        </p:txBody>
      </p:sp>
      <p:sp>
        <p:nvSpPr>
          <p:cNvPr id="6148" name="AutoShape 5"/>
          <p:cNvSpPr>
            <a:spLocks/>
          </p:cNvSpPr>
          <p:nvPr/>
        </p:nvSpPr>
        <p:spPr bwMode="auto">
          <a:xfrm>
            <a:off x="2957513" y="6156325"/>
            <a:ext cx="33115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D7CB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6149" name="Rectangle 6"/>
          <p:cNvSpPr>
            <a:spLocks/>
          </p:cNvSpPr>
          <p:nvPr/>
        </p:nvSpPr>
        <p:spPr bwMode="auto">
          <a:xfrm>
            <a:off x="1223963" y="5445125"/>
            <a:ext cx="66944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/>
            <a:r>
              <a:rPr lang="en-US" altLang="en-US" sz="1900" dirty="0">
                <a:solidFill>
                  <a:schemeClr val="bg1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#COM2018</a:t>
            </a:r>
          </a:p>
        </p:txBody>
      </p:sp>
      <p:sp>
        <p:nvSpPr>
          <p:cNvPr id="6150" name="Rectangle 7"/>
          <p:cNvSpPr>
            <a:spLocks/>
          </p:cNvSpPr>
          <p:nvPr/>
        </p:nvSpPr>
        <p:spPr bwMode="auto">
          <a:xfrm>
            <a:off x="3181350" y="6245225"/>
            <a:ext cx="30876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chemeClr val="bg1"/>
                </a:solidFill>
                <a:latin typeface="Avenir Book"/>
              </a:rPr>
              <a:t>More: www.uneca.org/cfm2018</a:t>
            </a:r>
          </a:p>
        </p:txBody>
      </p:sp>
      <p:pic>
        <p:nvPicPr>
          <p:cNvPr id="6151" name="Picture 8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1171575"/>
            <a:ext cx="256381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6152" name="Picture 9" descr="pasted-imag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900" y="2174875"/>
            <a:ext cx="210661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12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8679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Title of the presentation goes here   |       Sub-Title  goes  here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35869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Key messages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2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369887" y="835561"/>
            <a:ext cx="8404225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2400" b="1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Growth is recovering in most African countries;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Fiscal and current account deficits remain stable but high;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Varying monetary policy stance, as inflation remains high;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Africa’s trade performance rebounds though low;</a:t>
            </a: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Positive growth outlook despite headwinds; </a:t>
            </a:r>
            <a:endParaRPr lang="en-GB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2</a:t>
            </a:fld>
            <a:endParaRPr lang="en-US"/>
          </a:p>
        </p:txBody>
      </p:sp>
      <p:sp>
        <p:nvSpPr>
          <p:cNvPr id="16" name="AutoShape 2"/>
          <p:cNvSpPr>
            <a:spLocks/>
          </p:cNvSpPr>
          <p:nvPr/>
        </p:nvSpPr>
        <p:spPr bwMode="auto">
          <a:xfrm>
            <a:off x="123825" y="61229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17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recent economic and social conditions in Africa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11148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recent economic and social conditions in Africa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3620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Growth rebounds in 2017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3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3</a:t>
            </a:fld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6576060" y="1360488"/>
            <a:ext cx="2476499" cy="4445000"/>
          </a:xfrm>
        </p:spPr>
        <p:txBody>
          <a:bodyPr>
            <a:normAutofit/>
          </a:bodyPr>
          <a:lstStyle/>
          <a:p>
            <a:pPr algn="just"/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Thanks to improved domestic conditions and  macroeconomic 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environment;</a:t>
            </a:r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Slow growth in Africa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s largest economies has bottomed out. 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965905"/>
              </p:ext>
            </p:extLst>
          </p:nvPr>
        </p:nvGraphicFramePr>
        <p:xfrm>
          <a:off x="204787" y="1360488"/>
          <a:ext cx="6253163" cy="450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17802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6350" y="1"/>
            <a:ext cx="4998003" cy="60781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0" y="134631"/>
            <a:ext cx="49980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Growth recovered in sub-regions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5024673" y="414338"/>
            <a:ext cx="19502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4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6696710" y="1943362"/>
            <a:ext cx="246126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With East Africa leading the sub-regions.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4</a:t>
            </a:fld>
            <a:endParaRPr lang="en-US"/>
          </a:p>
        </p:txBody>
      </p:sp>
      <p:sp>
        <p:nvSpPr>
          <p:cNvPr id="17" name="Rectangle 1"/>
          <p:cNvSpPr>
            <a:spLocks/>
          </p:cNvSpPr>
          <p:nvPr/>
        </p:nvSpPr>
        <p:spPr bwMode="auto">
          <a:xfrm>
            <a:off x="289115" y="817563"/>
            <a:ext cx="34561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Growth by sub-region</a:t>
            </a:r>
            <a:endParaRPr lang="en-GB" alt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recent economic and social conditions in Africa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3092914687"/>
              </p:ext>
            </p:extLst>
          </p:nvPr>
        </p:nvGraphicFramePr>
        <p:xfrm>
          <a:off x="624205" y="1473201"/>
          <a:ext cx="5595166" cy="404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7747571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12700" y="10777"/>
            <a:ext cx="5039134" cy="1032129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160594"/>
            <a:ext cx="4766674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Narrowing fiscal deficit though high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5051834" y="414338"/>
            <a:ext cx="167866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5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6441522" y="1408410"/>
            <a:ext cx="2316073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D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ue to fiscal consolidation;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Demonstrating continued commitment to sound macroeconomic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Though exerting pressure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through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rising public debt levels in some countries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/>
            <a:r>
              <a:rPr lang="en-US" sz="1600" dirty="0"/>
              <a:t> </a:t>
            </a:r>
            <a:endParaRPr lang="en-GB" alt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5877510"/>
              </p:ext>
            </p:extLst>
          </p:nvPr>
        </p:nvGraphicFramePr>
        <p:xfrm>
          <a:off x="113144" y="1146177"/>
          <a:ext cx="6198203" cy="4735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recent economic and social conditions in Africa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06310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-6349"/>
            <a:ext cx="4993866" cy="7381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87274" y="57906"/>
            <a:ext cx="4362019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Varying monetary policy measures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5006566" y="414338"/>
            <a:ext cx="213134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6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6011256" y="1374577"/>
            <a:ext cx="2864457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82588" indent="-342900" eaLnBrk="1">
              <a:buFont typeface="Arial" panose="020B0604020202020204" pitchFamily="34" charset="0"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With some countries reducing interest rates to enhance demand and growth;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While others increased their interest rates to curb inflation;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However, inflation remains high due to increasing oil prices &amp; devaluations.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5535919"/>
              </p:ext>
            </p:extLst>
          </p:nvPr>
        </p:nvGraphicFramePr>
        <p:xfrm>
          <a:off x="233916" y="1540290"/>
          <a:ext cx="5777340" cy="4328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recent economic and social conditions in Africa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03627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314412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3620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Improved trade performance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7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5562600" y="1722061"/>
            <a:ext cx="3497580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82588" indent="-342900" eaLnBrk="1">
              <a:buFont typeface="Arial" panose="020B0604020202020204" pitchFamily="34" charset="0"/>
              <a:buChar char="•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D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ue to the recovery in the global economy; </a:t>
            </a:r>
          </a:p>
          <a:p>
            <a:pPr marL="39688" indent="0" eaLnBrk="1"/>
            <a:endParaRPr lang="en-US" alt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5438" indent="-285750" eaLnBrk="1"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increased exports and reduced imports.</a:t>
            </a:r>
          </a:p>
          <a:p>
            <a:pPr marL="39688" indent="0" eaLnBrk="1"/>
            <a:endParaRPr lang="en-US" alt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5438" indent="-285750" eaLnBrk="1"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AfCFTA</a:t>
            </a: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expected to play a critical role in Africa’s trade performance.</a:t>
            </a:r>
            <a:endParaRPr lang="en-GB" alt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2635808"/>
              </p:ext>
            </p:extLst>
          </p:nvPr>
        </p:nvGraphicFramePr>
        <p:xfrm>
          <a:off x="113144" y="1722061"/>
          <a:ext cx="5524501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recent economic and social conditions in Africa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16182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12700" y="-23132"/>
            <a:ext cx="5030080" cy="874939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r>
              <a:rPr lang="en-US" altLang="en-US" sz="2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Declining poverty rates amid high inequality</a:t>
            </a:r>
          </a:p>
          <a:p>
            <a:endParaRPr lang="en-US" dirty="0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5042780" y="414338"/>
            <a:ext cx="17692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8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488087" y="1265595"/>
            <a:ext cx="8404225" cy="344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82588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Poverty headcount ratio declined from 55.6 per cent in 2002 to 41 per cent in 2013;</a:t>
            </a:r>
          </a:p>
          <a:p>
            <a:pPr marL="939800" lvl="1" indent="-342900"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39800" lvl="1" indent="-342900"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Low poverty reduction pace; </a:t>
            </a:r>
            <a:endParaRPr lang="en-GB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/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/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Inequality is partly driven by structural features. </a:t>
            </a:r>
          </a:p>
          <a:p>
            <a:pPr marL="557212" lvl="1" indent="0"/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8</a:t>
            </a:fld>
            <a:endParaRPr lang="en-US"/>
          </a:p>
        </p:txBody>
      </p:sp>
      <p:sp>
        <p:nvSpPr>
          <p:cNvPr id="16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recent economic and social conditions in Africa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85171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5515"/>
            <a:ext cx="4475163" cy="854564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32181" y="62872"/>
            <a:ext cx="4533469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Progress made in both education and health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5024673" y="414338"/>
            <a:ext cx="19502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9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471488" y="1296988"/>
            <a:ext cx="8456475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82588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Access inequities for women, rural dwellers and low-income groups;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Public expenditures (as % of GDP) equivalent to OECD levels;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But minimal effect on education and health outcomes in Africa.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9</a:t>
            </a:fld>
            <a:endParaRPr lang="en-US"/>
          </a:p>
        </p:txBody>
      </p:sp>
      <p:sp>
        <p:nvSpPr>
          <p:cNvPr id="16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recent economic and social conditions in Africa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40536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</TotalTime>
  <Words>1007</Words>
  <Application>Microsoft Office PowerPoint</Application>
  <PresentationFormat>On-screen Show (4:3)</PresentationFormat>
  <Paragraphs>207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游ゴシック</vt:lpstr>
      <vt:lpstr>Arial</vt:lpstr>
      <vt:lpstr>Avenir Book</vt:lpstr>
      <vt:lpstr>Calibri</vt:lpstr>
      <vt:lpstr>Calibri Light</vt:lpstr>
      <vt:lpstr>Century Gothic</vt:lpstr>
      <vt:lpstr>Helvetica</vt:lpstr>
      <vt:lpstr>Lato</vt:lpstr>
      <vt:lpstr>Lucida Sans</vt:lpstr>
      <vt:lpstr>Nyala</vt:lpstr>
      <vt:lpstr>Times New Roman</vt:lpstr>
      <vt:lpstr>Office Theme</vt:lpstr>
      <vt:lpstr>Overview of recent economic and social conditions in Africa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 PRESENTATION</dc:title>
  <dc:creator>Afework Temtime</dc:creator>
  <cp:lastModifiedBy>Hopestone Chavula</cp:lastModifiedBy>
  <cp:revision>55</cp:revision>
  <dcterms:created xsi:type="dcterms:W3CDTF">2018-04-13T10:53:29Z</dcterms:created>
  <dcterms:modified xsi:type="dcterms:W3CDTF">2018-05-11T06:28:29Z</dcterms:modified>
</cp:coreProperties>
</file>