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61" r:id="rId2"/>
    <p:sldId id="272" r:id="rId3"/>
    <p:sldId id="274" r:id="rId4"/>
    <p:sldId id="271" r:id="rId5"/>
    <p:sldId id="270" r:id="rId6"/>
    <p:sldId id="273" r:id="rId7"/>
    <p:sldId id="269" r:id="rId8"/>
    <p:sldId id="268" r:id="rId9"/>
    <p:sldId id="267" r:id="rId10"/>
    <p:sldId id="266" r:id="rId11"/>
    <p:sldId id="275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86424" autoAdjust="0"/>
  </p:normalViewPr>
  <p:slideViewPr>
    <p:cSldViewPr snapToGrid="0">
      <p:cViewPr varScale="1">
        <p:scale>
          <a:sx n="64" d="100"/>
          <a:sy n="64" d="100"/>
        </p:scale>
        <p:origin x="72" y="25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Documents\ARIA\RECs%20and%20Africa%20intra-trade%20re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ussie:Desktop:Individuals_Internet_2000-2017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ussie:Desktop:ITU_Key_2005-2017_ICT_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'Sheet1 (2)'!$A$7</c:f>
              <c:strCache>
                <c:ptCount val="1"/>
                <c:pt idx="0">
                  <c:v>ECONOMY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(2)'!$B$7:$S$7</c:f>
              <c:numCache>
                <c:formatCode>General</c:formatCode>
                <c:ptCount val="1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FB-4133-ABE6-7752F1D9805C}"/>
            </c:ext>
          </c:extLst>
        </c:ser>
        <c:ser>
          <c:idx val="1"/>
          <c:order val="1"/>
          <c:tx>
            <c:strRef>
              <c:f>'Sheet1 (2)'!$A$8</c:f>
              <c:strCache>
                <c:ptCount val="1"/>
                <c:pt idx="0">
                  <c:v>AMU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(2)'!$B$8:$S$8</c:f>
              <c:numCache>
                <c:formatCode>0%</c:formatCode>
                <c:ptCount val="18"/>
                <c:pt idx="0">
                  <c:v>6.7723147649390129E-3</c:v>
                </c:pt>
                <c:pt idx="1">
                  <c:v>7.0520422090699763E-3</c:v>
                </c:pt>
                <c:pt idx="2">
                  <c:v>7.969054220649625E-3</c:v>
                </c:pt>
                <c:pt idx="3">
                  <c:v>6.9214885906575246E-3</c:v>
                </c:pt>
                <c:pt idx="4">
                  <c:v>7.3255670112299361E-3</c:v>
                </c:pt>
                <c:pt idx="5">
                  <c:v>7.9889899250305662E-3</c:v>
                </c:pt>
                <c:pt idx="6">
                  <c:v>8.5246701542831173E-3</c:v>
                </c:pt>
                <c:pt idx="7">
                  <c:v>9.2958059640708933E-3</c:v>
                </c:pt>
                <c:pt idx="8">
                  <c:v>1.1362104283070633E-2</c:v>
                </c:pt>
                <c:pt idx="9">
                  <c:v>9.434161956765573E-3</c:v>
                </c:pt>
                <c:pt idx="10">
                  <c:v>8.8364086987100243E-3</c:v>
                </c:pt>
                <c:pt idx="11">
                  <c:v>9.1731766706673462E-3</c:v>
                </c:pt>
                <c:pt idx="12">
                  <c:v>1.0038707222524737E-2</c:v>
                </c:pt>
                <c:pt idx="13">
                  <c:v>1.2336652901107446E-2</c:v>
                </c:pt>
                <c:pt idx="14">
                  <c:v>1.2410582263982246E-2</c:v>
                </c:pt>
                <c:pt idx="15">
                  <c:v>1.02084549583343E-2</c:v>
                </c:pt>
                <c:pt idx="16">
                  <c:v>9.4326511518782758E-3</c:v>
                </c:pt>
                <c:pt idx="17">
                  <c:v>8.4847360323758794E-3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FB-4133-ABE6-7752F1D9805C}"/>
            </c:ext>
          </c:extLst>
        </c:ser>
        <c:ser>
          <c:idx val="2"/>
          <c:order val="2"/>
          <c:tx>
            <c:strRef>
              <c:f>'Sheet1 (2)'!$A$9</c:f>
              <c:strCache>
                <c:ptCount val="1"/>
                <c:pt idx="0">
                  <c:v>CEN-SAD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(2)'!$B$9:$S$9</c:f>
              <c:numCache>
                <c:formatCode>0%</c:formatCode>
                <c:ptCount val="18"/>
                <c:pt idx="0">
                  <c:v>1.2352969545012821E-2</c:v>
                </c:pt>
                <c:pt idx="1">
                  <c:v>1.2053760893448656E-2</c:v>
                </c:pt>
                <c:pt idx="2">
                  <c:v>1.3641723424280524E-2</c:v>
                </c:pt>
                <c:pt idx="3">
                  <c:v>1.4036980475665702E-2</c:v>
                </c:pt>
                <c:pt idx="4">
                  <c:v>1.4895102216871587E-2</c:v>
                </c:pt>
                <c:pt idx="5">
                  <c:v>1.5807696682010836E-2</c:v>
                </c:pt>
                <c:pt idx="6">
                  <c:v>1.5010267552639183E-2</c:v>
                </c:pt>
                <c:pt idx="7">
                  <c:v>1.4801057792604247E-2</c:v>
                </c:pt>
                <c:pt idx="8">
                  <c:v>1.5870277284088737E-2</c:v>
                </c:pt>
                <c:pt idx="9">
                  <c:v>1.5164746401091314E-2</c:v>
                </c:pt>
                <c:pt idx="10">
                  <c:v>1.4285752282597619E-2</c:v>
                </c:pt>
                <c:pt idx="11">
                  <c:v>1.5218552925393859E-2</c:v>
                </c:pt>
                <c:pt idx="12">
                  <c:v>1.438422752820607E-2</c:v>
                </c:pt>
                <c:pt idx="13">
                  <c:v>1.5184177331189923E-2</c:v>
                </c:pt>
                <c:pt idx="14">
                  <c:v>1.2891681207495377E-2</c:v>
                </c:pt>
                <c:pt idx="15">
                  <c:v>1.0842770985511407E-2</c:v>
                </c:pt>
                <c:pt idx="16">
                  <c:v>1.1244558749020266E-2</c:v>
                </c:pt>
                <c:pt idx="17">
                  <c:v>1.2958181906740279E-2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0FB-4133-ABE6-7752F1D9805C}"/>
            </c:ext>
          </c:extLst>
        </c:ser>
        <c:ser>
          <c:idx val="3"/>
          <c:order val="3"/>
          <c:tx>
            <c:strRef>
              <c:f>'Sheet1 (2)'!$A$10</c:f>
              <c:strCache>
                <c:ptCount val="1"/>
                <c:pt idx="0">
                  <c:v>COMESA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(2)'!$B$10:$S$10</c:f>
              <c:numCache>
                <c:formatCode>0%</c:formatCode>
                <c:ptCount val="18"/>
                <c:pt idx="0">
                  <c:v>6.7641506543821665E-3</c:v>
                </c:pt>
                <c:pt idx="1">
                  <c:v>7.6239094079261389E-3</c:v>
                </c:pt>
                <c:pt idx="2">
                  <c:v>9.1806428455018865E-3</c:v>
                </c:pt>
                <c:pt idx="3">
                  <c:v>1.0851456421357491E-2</c:v>
                </c:pt>
                <c:pt idx="4">
                  <c:v>1.0904732495965647E-2</c:v>
                </c:pt>
                <c:pt idx="5">
                  <c:v>1.276273928428788E-2</c:v>
                </c:pt>
                <c:pt idx="6">
                  <c:v>1.3207511464608683E-2</c:v>
                </c:pt>
                <c:pt idx="7">
                  <c:v>1.2427343843060061E-2</c:v>
                </c:pt>
                <c:pt idx="8">
                  <c:v>1.3883785279257824E-2</c:v>
                </c:pt>
                <c:pt idx="9">
                  <c:v>1.3482814077996105E-2</c:v>
                </c:pt>
                <c:pt idx="10">
                  <c:v>1.5477798850279868E-2</c:v>
                </c:pt>
                <c:pt idx="11">
                  <c:v>1.5955944072125059E-2</c:v>
                </c:pt>
                <c:pt idx="12">
                  <c:v>1.4834253907706898E-2</c:v>
                </c:pt>
                <c:pt idx="13">
                  <c:v>1.6711694174939791E-2</c:v>
                </c:pt>
                <c:pt idx="14">
                  <c:v>1.3909276505986163E-2</c:v>
                </c:pt>
                <c:pt idx="15">
                  <c:v>1.1832662903606442E-2</c:v>
                </c:pt>
                <c:pt idx="16">
                  <c:v>1.0249676552103711E-2</c:v>
                </c:pt>
                <c:pt idx="17">
                  <c:v>1.4171757959856021E-2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0FB-4133-ABE6-7752F1D9805C}"/>
            </c:ext>
          </c:extLst>
        </c:ser>
        <c:ser>
          <c:idx val="4"/>
          <c:order val="4"/>
          <c:tx>
            <c:strRef>
              <c:f>'Sheet1 (2)'!$A$11</c:f>
              <c:strCache>
                <c:ptCount val="1"/>
                <c:pt idx="0">
                  <c:v>EAC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(2)'!$B$11:$S$11</c:f>
              <c:numCache>
                <c:formatCode>0%</c:formatCode>
                <c:ptCount val="18"/>
                <c:pt idx="0">
                  <c:v>1.3155645068681859E-2</c:v>
                </c:pt>
                <c:pt idx="1">
                  <c:v>1.5094447801091907E-2</c:v>
                </c:pt>
                <c:pt idx="2">
                  <c:v>1.6954103513765612E-2</c:v>
                </c:pt>
                <c:pt idx="3">
                  <c:v>1.9059766104808463E-2</c:v>
                </c:pt>
                <c:pt idx="4">
                  <c:v>2.0179169988731396E-2</c:v>
                </c:pt>
                <c:pt idx="5">
                  <c:v>2.1051184101277202E-2</c:v>
                </c:pt>
                <c:pt idx="6">
                  <c:v>1.800841099812911E-2</c:v>
                </c:pt>
                <c:pt idx="7">
                  <c:v>1.8864198462604509E-2</c:v>
                </c:pt>
                <c:pt idx="8">
                  <c:v>2.1869162779186397E-2</c:v>
                </c:pt>
                <c:pt idx="9">
                  <c:v>1.9138406927886494E-2</c:v>
                </c:pt>
                <c:pt idx="10">
                  <c:v>2.1143060930700661E-2</c:v>
                </c:pt>
                <c:pt idx="11">
                  <c:v>2.3999971592890076E-2</c:v>
                </c:pt>
                <c:pt idx="12">
                  <c:v>2.2767408037801019E-2</c:v>
                </c:pt>
                <c:pt idx="13">
                  <c:v>1.7166545556047769E-2</c:v>
                </c:pt>
                <c:pt idx="14">
                  <c:v>1.7459112304272131E-2</c:v>
                </c:pt>
                <c:pt idx="15">
                  <c:v>1.9350882031267648E-2</c:v>
                </c:pt>
                <c:pt idx="16">
                  <c:v>1.6667544246736644E-2</c:v>
                </c:pt>
                <c:pt idx="17">
                  <c:v>1.5771124218608733E-2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0FB-4133-ABE6-7752F1D9805C}"/>
            </c:ext>
          </c:extLst>
        </c:ser>
        <c:ser>
          <c:idx val="5"/>
          <c:order val="5"/>
          <c:tx>
            <c:strRef>
              <c:f>'Sheet1 (2)'!$A$12</c:f>
              <c:strCache>
                <c:ptCount val="1"/>
                <c:pt idx="0">
                  <c:v>ECCAS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(2)'!$B$12:$S$12</c:f>
              <c:numCache>
                <c:formatCode>0%</c:formatCode>
                <c:ptCount val="18"/>
                <c:pt idx="0">
                  <c:v>3.2758747381688791E-3</c:v>
                </c:pt>
                <c:pt idx="1">
                  <c:v>4.1200983766816589E-3</c:v>
                </c:pt>
                <c:pt idx="2">
                  <c:v>3.9486272760538427E-3</c:v>
                </c:pt>
                <c:pt idx="3">
                  <c:v>4.6670731627392889E-3</c:v>
                </c:pt>
                <c:pt idx="4">
                  <c:v>4.0524555234171039E-3</c:v>
                </c:pt>
                <c:pt idx="5">
                  <c:v>5.5976710095818434E-3</c:v>
                </c:pt>
                <c:pt idx="6">
                  <c:v>5.4060478741025627E-3</c:v>
                </c:pt>
                <c:pt idx="7">
                  <c:v>7.1777306162654911E-3</c:v>
                </c:pt>
                <c:pt idx="8">
                  <c:v>7.2044534596402629E-3</c:v>
                </c:pt>
                <c:pt idx="9">
                  <c:v>8.9294400682129113E-3</c:v>
                </c:pt>
                <c:pt idx="10">
                  <c:v>9.7175365647633374E-3</c:v>
                </c:pt>
                <c:pt idx="11">
                  <c:v>1.040736707434026E-2</c:v>
                </c:pt>
                <c:pt idx="12">
                  <c:v>5.9766341975580443E-3</c:v>
                </c:pt>
                <c:pt idx="13">
                  <c:v>6.8439007556508197E-3</c:v>
                </c:pt>
                <c:pt idx="14">
                  <c:v>5.3576406295733807E-3</c:v>
                </c:pt>
                <c:pt idx="15">
                  <c:v>5.3424662057063805E-3</c:v>
                </c:pt>
                <c:pt idx="16">
                  <c:v>4.3238430461405393E-3</c:v>
                </c:pt>
                <c:pt idx="17">
                  <c:v>5.4822590061946036E-3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0FB-4133-ABE6-7752F1D9805C}"/>
            </c:ext>
          </c:extLst>
        </c:ser>
        <c:ser>
          <c:idx val="6"/>
          <c:order val="6"/>
          <c:tx>
            <c:strRef>
              <c:f>'Sheet1 (2)'!$A$13</c:f>
              <c:strCache>
                <c:ptCount val="1"/>
                <c:pt idx="0">
                  <c:v>ECOWAS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(2)'!$B$13:$S$13</c:f>
              <c:numCache>
                <c:formatCode>0%</c:formatCode>
                <c:ptCount val="18"/>
                <c:pt idx="0">
                  <c:v>2.3148780697182257E-2</c:v>
                </c:pt>
                <c:pt idx="1">
                  <c:v>2.2009112375415182E-2</c:v>
                </c:pt>
                <c:pt idx="2">
                  <c:v>2.1641518609336982E-2</c:v>
                </c:pt>
                <c:pt idx="3">
                  <c:v>2.0877728277529595E-2</c:v>
                </c:pt>
                <c:pt idx="4">
                  <c:v>2.1996548994008505E-2</c:v>
                </c:pt>
                <c:pt idx="5">
                  <c:v>2.2719455434276673E-2</c:v>
                </c:pt>
                <c:pt idx="6">
                  <c:v>2.0373769921817979E-2</c:v>
                </c:pt>
                <c:pt idx="7">
                  <c:v>1.9390046803842917E-2</c:v>
                </c:pt>
                <c:pt idx="8">
                  <c:v>2.1150570040215234E-2</c:v>
                </c:pt>
                <c:pt idx="9">
                  <c:v>2.013092733928178E-2</c:v>
                </c:pt>
                <c:pt idx="10">
                  <c:v>1.7739815942119139E-2</c:v>
                </c:pt>
                <c:pt idx="11">
                  <c:v>2.1153293402758795E-2</c:v>
                </c:pt>
                <c:pt idx="12">
                  <c:v>1.9082294669632918E-2</c:v>
                </c:pt>
                <c:pt idx="13">
                  <c:v>1.9050474517027016E-2</c:v>
                </c:pt>
                <c:pt idx="14">
                  <c:v>1.6194598849815899E-2</c:v>
                </c:pt>
                <c:pt idx="15">
                  <c:v>1.3365471870436964E-2</c:v>
                </c:pt>
                <c:pt idx="16">
                  <c:v>1.357435585680207E-2</c:v>
                </c:pt>
                <c:pt idx="17">
                  <c:v>1.6196021925928103E-2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0FB-4133-ABE6-7752F1D9805C}"/>
            </c:ext>
          </c:extLst>
        </c:ser>
        <c:ser>
          <c:idx val="7"/>
          <c:order val="7"/>
          <c:tx>
            <c:strRef>
              <c:f>'Sheet1 (2)'!$A$14</c:f>
              <c:strCache>
                <c:ptCount val="1"/>
                <c:pt idx="0">
                  <c:v>IGAD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(2)'!$B$14:$S$14</c:f>
              <c:numCache>
                <c:formatCode>0%</c:formatCode>
                <c:ptCount val="18"/>
                <c:pt idx="0">
                  <c:v>1.1543689278985979E-2</c:v>
                </c:pt>
                <c:pt idx="1">
                  <c:v>1.2512289991324498E-2</c:v>
                </c:pt>
                <c:pt idx="2">
                  <c:v>1.3698599987236422E-2</c:v>
                </c:pt>
                <c:pt idx="3">
                  <c:v>1.3452477730079061E-2</c:v>
                </c:pt>
                <c:pt idx="4">
                  <c:v>1.1306581548164938E-2</c:v>
                </c:pt>
                <c:pt idx="5">
                  <c:v>1.2409340905889932E-2</c:v>
                </c:pt>
                <c:pt idx="6">
                  <c:v>1.0080034897825644E-2</c:v>
                </c:pt>
                <c:pt idx="7">
                  <c:v>9.4635316462217331E-3</c:v>
                </c:pt>
                <c:pt idx="8">
                  <c:v>1.0572384510885983E-2</c:v>
                </c:pt>
                <c:pt idx="9">
                  <c:v>9.8988517636941862E-3</c:v>
                </c:pt>
                <c:pt idx="10">
                  <c:v>1.202227955692755E-2</c:v>
                </c:pt>
                <c:pt idx="11">
                  <c:v>1.3153041452430018E-2</c:v>
                </c:pt>
                <c:pt idx="12">
                  <c:v>1.2094173212791718E-2</c:v>
                </c:pt>
                <c:pt idx="13">
                  <c:v>1.2021268709826864E-2</c:v>
                </c:pt>
                <c:pt idx="14">
                  <c:v>1.0386731075076738E-2</c:v>
                </c:pt>
                <c:pt idx="15">
                  <c:v>9.7382855438293853E-3</c:v>
                </c:pt>
                <c:pt idx="16">
                  <c:v>8.8269349248847207E-3</c:v>
                </c:pt>
                <c:pt idx="17">
                  <c:v>8.6419611383489608E-3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0FB-4133-ABE6-7752F1D9805C}"/>
            </c:ext>
          </c:extLst>
        </c:ser>
        <c:ser>
          <c:idx val="8"/>
          <c:order val="8"/>
          <c:tx>
            <c:strRef>
              <c:f>'Sheet1 (2)'!$A$15</c:f>
              <c:strCache>
                <c:ptCount val="1"/>
                <c:pt idx="0">
                  <c:v>SADC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'Sheet1 (2)'!$B$6:$S$6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'Sheet1 (2)'!$B$15:$S$15</c:f>
              <c:numCache>
                <c:formatCode>0%</c:formatCode>
                <c:ptCount val="18"/>
                <c:pt idx="0">
                  <c:v>2.6043603295610368E-2</c:v>
                </c:pt>
                <c:pt idx="1">
                  <c:v>2.5906271710429283E-2</c:v>
                </c:pt>
                <c:pt idx="2">
                  <c:v>2.7574570365480371E-2</c:v>
                </c:pt>
                <c:pt idx="3">
                  <c:v>2.5128043984029409E-2</c:v>
                </c:pt>
                <c:pt idx="4">
                  <c:v>2.5758238402227768E-2</c:v>
                </c:pt>
                <c:pt idx="5">
                  <c:v>2.5764078095653842E-2</c:v>
                </c:pt>
                <c:pt idx="6">
                  <c:v>2.644332295456019E-2</c:v>
                </c:pt>
                <c:pt idx="7">
                  <c:v>3.2193697469549754E-2</c:v>
                </c:pt>
                <c:pt idx="8">
                  <c:v>3.9269766371037997E-2</c:v>
                </c:pt>
                <c:pt idx="9">
                  <c:v>3.3108685627886485E-2</c:v>
                </c:pt>
                <c:pt idx="10">
                  <c:v>5.1342843674718752E-2</c:v>
                </c:pt>
                <c:pt idx="11">
                  <c:v>5.1526130268670048E-2</c:v>
                </c:pt>
                <c:pt idx="12">
                  <c:v>5.54075731679241E-2</c:v>
                </c:pt>
                <c:pt idx="13">
                  <c:v>5.6283159680119418E-2</c:v>
                </c:pt>
                <c:pt idx="14">
                  <c:v>5.5513795186063031E-2</c:v>
                </c:pt>
                <c:pt idx="15">
                  <c:v>5.3708332961837933E-2</c:v>
                </c:pt>
                <c:pt idx="16">
                  <c:v>5.0541036697690327E-2</c:v>
                </c:pt>
                <c:pt idx="17">
                  <c:v>4.8814509394041895E-2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0FB-4133-ABE6-7752F1D98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608280"/>
        <c:axId val="526618472"/>
      </c:lineChart>
      <c:catAx>
        <c:axId val="52660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618472"/>
        <c:crosses val="autoZero"/>
        <c:auto val="1"/>
        <c:lblAlgn val="ctr"/>
        <c:lblOffset val="100"/>
        <c:noMultiLvlLbl val="0"/>
      </c:catAx>
      <c:valAx>
        <c:axId val="526618472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60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Percentage of Individuals using the Internet, 5 biggest African economies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Sheet2!$I$25</c:f>
              <c:strCache>
                <c:ptCount val="1"/>
                <c:pt idx="0">
                  <c:v>Angola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Sheet2!$J$25:$N$25</c:f>
              <c:numCache>
                <c:formatCode>0.0</c:formatCode>
                <c:ptCount val="5"/>
                <c:pt idx="0">
                  <c:v>0.105045562462262</c:v>
                </c:pt>
                <c:pt idx="1">
                  <c:v>1.1433668265595001</c:v>
                </c:pt>
                <c:pt idx="2">
                  <c:v>2.8</c:v>
                </c:pt>
                <c:pt idx="3">
                  <c:v>12.4</c:v>
                </c:pt>
                <c:pt idx="4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69C-4A93-A406-6760A7ACC78C}"/>
            </c:ext>
          </c:extLst>
        </c:ser>
        <c:ser>
          <c:idx val="0"/>
          <c:order val="1"/>
          <c:tx>
            <c:strRef>
              <c:f>'tableaux corrigés'!$B$22</c:f>
              <c:strCache>
                <c:ptCount val="1"/>
                <c:pt idx="0">
                  <c:v>Morocco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'tableaux corrigés'!$C$22:$G$22</c:f>
              <c:numCache>
                <c:formatCode>0.0</c:formatCode>
                <c:ptCount val="5"/>
                <c:pt idx="0">
                  <c:v>0.69379124480545495</c:v>
                </c:pt>
                <c:pt idx="1">
                  <c:v>15.0844445240204</c:v>
                </c:pt>
                <c:pt idx="2">
                  <c:v>52</c:v>
                </c:pt>
                <c:pt idx="3">
                  <c:v>57.08</c:v>
                </c:pt>
                <c:pt idx="4">
                  <c:v>58.271236420397997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69C-4A93-A406-6760A7ACC78C}"/>
            </c:ext>
          </c:extLst>
        </c:ser>
        <c:ser>
          <c:idx val="1"/>
          <c:order val="2"/>
          <c:tx>
            <c:strRef>
              <c:f>'tableaux corrigés'!$B$23</c:f>
              <c:strCache>
                <c:ptCount val="1"/>
                <c:pt idx="0">
                  <c:v>South Africa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'tableaux corrigés'!$C$23:$G$23</c:f>
              <c:numCache>
                <c:formatCode>0.0</c:formatCode>
                <c:ptCount val="5"/>
                <c:pt idx="0">
                  <c:v>5.3485597320353699</c:v>
                </c:pt>
                <c:pt idx="1">
                  <c:v>7.4885425299292097</c:v>
                </c:pt>
                <c:pt idx="2">
                  <c:v>24</c:v>
                </c:pt>
                <c:pt idx="3">
                  <c:v>51.919115722747001</c:v>
                </c:pt>
                <c:pt idx="4">
                  <c:v>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69C-4A93-A406-6760A7ACC78C}"/>
            </c:ext>
          </c:extLst>
        </c:ser>
        <c:ser>
          <c:idx val="2"/>
          <c:order val="3"/>
          <c:tx>
            <c:strRef>
              <c:f>'tableaux corrigés'!$B$24</c:f>
              <c:strCache>
                <c:ptCount val="1"/>
                <c:pt idx="0">
                  <c:v>Nigeria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'tableaux corrigés'!$C$24:$G$24</c:f>
              <c:numCache>
                <c:formatCode>0.0</c:formatCode>
                <c:ptCount val="5"/>
                <c:pt idx="0">
                  <c:v>6.4080807949410096E-2</c:v>
                </c:pt>
                <c:pt idx="1">
                  <c:v>3.5491557179649198</c:v>
                </c:pt>
                <c:pt idx="2">
                  <c:v>11.5</c:v>
                </c:pt>
                <c:pt idx="3">
                  <c:v>24.5</c:v>
                </c:pt>
                <c:pt idx="4">
                  <c:v>25.67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69C-4A93-A406-6760A7ACC78C}"/>
            </c:ext>
          </c:extLst>
        </c:ser>
        <c:ser>
          <c:idx val="3"/>
          <c:order val="4"/>
          <c:tx>
            <c:strRef>
              <c:f>'tableaux corrigés'!$B$25</c:f>
              <c:strCache>
                <c:ptCount val="1"/>
                <c:pt idx="0">
                  <c:v>Algeria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'tableaux corrigés'!$C$25:$G$25</c:f>
              <c:numCache>
                <c:formatCode>0.0</c:formatCode>
                <c:ptCount val="5"/>
                <c:pt idx="0">
                  <c:v>0.49170567914158902</c:v>
                </c:pt>
                <c:pt idx="1">
                  <c:v>5.8439420920125604</c:v>
                </c:pt>
                <c:pt idx="2">
                  <c:v>12.5</c:v>
                </c:pt>
                <c:pt idx="3">
                  <c:v>38.200000000000003</c:v>
                </c:pt>
                <c:pt idx="4">
                  <c:v>42.945526880033199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69C-4A93-A406-6760A7ACC78C}"/>
            </c:ext>
          </c:extLst>
        </c:ser>
        <c:ser>
          <c:idx val="5"/>
          <c:order val="5"/>
          <c:tx>
            <c:strRef>
              <c:f>'tableaux corrigés'!$B$26</c:f>
              <c:strCache>
                <c:ptCount val="1"/>
                <c:pt idx="0">
                  <c:v>Angola</c:v>
                </c:pt>
              </c:strCache>
            </c:strRef>
          </c:tx>
          <c:marker>
            <c:symbol val="none"/>
          </c:marker>
          <c:cat>
            <c:numRef>
              <c:f>Sheet2!$J$20:$N$20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'tableaux corrigés'!$C$26:$G$26</c:f>
              <c:numCache>
                <c:formatCode>0.0</c:formatCode>
                <c:ptCount val="5"/>
                <c:pt idx="0">
                  <c:v>0.105045562462262</c:v>
                </c:pt>
                <c:pt idx="1">
                  <c:v>1.1433668265595001</c:v>
                </c:pt>
                <c:pt idx="2">
                  <c:v>2.8</c:v>
                </c:pt>
                <c:pt idx="3">
                  <c:v>12.4</c:v>
                </c:pt>
                <c:pt idx="4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69C-4A93-A406-6760A7ACC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638856"/>
        <c:axId val="526632976"/>
      </c:lineChart>
      <c:catAx>
        <c:axId val="5266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6632976"/>
        <c:crosses val="autoZero"/>
        <c:auto val="1"/>
        <c:lblAlgn val="ctr"/>
        <c:lblOffset val="100"/>
        <c:noMultiLvlLbl val="0"/>
      </c:catAx>
      <c:valAx>
        <c:axId val="5266329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26638856"/>
        <c:crosses val="autoZero"/>
        <c:crossBetween val="between"/>
      </c:valAx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Active mobile-broadband subscriptions, per 100 inhabitants (2010-2017)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'Graphique corrigées'!$B$4</c:f>
              <c:strCache>
                <c:ptCount val="1"/>
                <c:pt idx="0">
                  <c:v>Africa </c:v>
                </c:pt>
              </c:strCache>
            </c:strRef>
          </c:tx>
          <c:cat>
            <c:strRef>
              <c:f>'Graphique corrigées'!$C$3:$J$3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</c:strCache>
            </c:strRef>
          </c:cat>
          <c:val>
            <c:numRef>
              <c:f>'Graphique corrigées'!$C$4:$J$4</c:f>
              <c:numCache>
                <c:formatCode>0.0</c:formatCode>
                <c:ptCount val="8"/>
                <c:pt idx="0">
                  <c:v>1.776993899644947</c:v>
                </c:pt>
                <c:pt idx="1">
                  <c:v>2.629880526121156</c:v>
                </c:pt>
                <c:pt idx="2">
                  <c:v>5.9927038316089796</c:v>
                </c:pt>
                <c:pt idx="3">
                  <c:v>10.53589692240903</c:v>
                </c:pt>
                <c:pt idx="4">
                  <c:v>13.37375290680863</c:v>
                </c:pt>
                <c:pt idx="5">
                  <c:v>19.52233586322361</c:v>
                </c:pt>
                <c:pt idx="6">
                  <c:v>22.898203346322099</c:v>
                </c:pt>
                <c:pt idx="7">
                  <c:v>25.97952398910191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57-4098-A2BB-136D74DE8983}"/>
            </c:ext>
          </c:extLst>
        </c:ser>
        <c:ser>
          <c:idx val="1"/>
          <c:order val="1"/>
          <c:tx>
            <c:strRef>
              <c:f>'Graphique corrigées'!$B$5</c:f>
              <c:strCache>
                <c:ptCount val="1"/>
                <c:pt idx="0">
                  <c:v>LDCs</c:v>
                </c:pt>
              </c:strCache>
            </c:strRef>
          </c:tx>
          <c:cat>
            <c:strRef>
              <c:f>'Graphique corrigées'!$C$3:$J$3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</c:strCache>
            </c:strRef>
          </c:cat>
          <c:val>
            <c:numRef>
              <c:f>'Graphique corrigées'!$C$5:$J$5</c:f>
              <c:numCache>
                <c:formatCode>_-* #\'##0.0_-;\-* #\'##0.0_-;_-* "-"??_-;_-@_-</c:formatCode>
                <c:ptCount val="8"/>
                <c:pt idx="0" formatCode="0.0">
                  <c:v>0.399832139128108</c:v>
                </c:pt>
                <c:pt idx="1">
                  <c:v>1.305693478630364</c:v>
                </c:pt>
                <c:pt idx="2">
                  <c:v>2.8287045033155791</c:v>
                </c:pt>
                <c:pt idx="3">
                  <c:v>4.6769557788748051</c:v>
                </c:pt>
                <c:pt idx="4">
                  <c:v>10.3150071037264</c:v>
                </c:pt>
                <c:pt idx="5">
                  <c:v>15.075491521162659</c:v>
                </c:pt>
                <c:pt idx="6">
                  <c:v>19.097912042755539</c:v>
                </c:pt>
                <c:pt idx="7">
                  <c:v>22.289753723214609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57-4098-A2BB-136D74DE8983}"/>
            </c:ext>
          </c:extLst>
        </c:ser>
        <c:ser>
          <c:idx val="2"/>
          <c:order val="2"/>
          <c:tx>
            <c:strRef>
              <c:f>'Graphique corrigées'!$B$6</c:f>
              <c:strCache>
                <c:ptCount val="1"/>
                <c:pt idx="0">
                  <c:v>Developing</c:v>
                </c:pt>
              </c:strCache>
            </c:strRef>
          </c:tx>
          <c:cat>
            <c:strRef>
              <c:f>'Graphique corrigées'!$C$3:$J$3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</c:strCache>
            </c:strRef>
          </c:cat>
          <c:val>
            <c:numRef>
              <c:f>'Graphique corrigées'!$C$6:$J$6</c:f>
              <c:numCache>
                <c:formatCode>0.0</c:formatCode>
                <c:ptCount val="8"/>
                <c:pt idx="0">
                  <c:v>4.4559452027788629</c:v>
                </c:pt>
                <c:pt idx="1">
                  <c:v>8.1942176347498172</c:v>
                </c:pt>
                <c:pt idx="2">
                  <c:v>12.368146822855991</c:v>
                </c:pt>
                <c:pt idx="3">
                  <c:v>17.476598533269659</c:v>
                </c:pt>
                <c:pt idx="4">
                  <c:v>27.48934014278294</c:v>
                </c:pt>
                <c:pt idx="5">
                  <c:v>35.951574008089217</c:v>
                </c:pt>
                <c:pt idx="6">
                  <c:v>43.584112397047399</c:v>
                </c:pt>
                <c:pt idx="7">
                  <c:v>48.165536754945848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57-4098-A2BB-136D74DE8983}"/>
            </c:ext>
          </c:extLst>
        </c:ser>
        <c:ser>
          <c:idx val="3"/>
          <c:order val="3"/>
          <c:tx>
            <c:strRef>
              <c:f>'Graphique corrigées'!$B$7</c:f>
              <c:strCache>
                <c:ptCount val="1"/>
                <c:pt idx="0">
                  <c:v>World</c:v>
                </c:pt>
              </c:strCache>
            </c:strRef>
          </c:tx>
          <c:cat>
            <c:strRef>
              <c:f>'Graphique corrigées'!$C$3:$J$3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</c:strCache>
            </c:strRef>
          </c:cat>
          <c:val>
            <c:numRef>
              <c:f>'Graphique corrigées'!$C$7:$J$7</c:f>
              <c:numCache>
                <c:formatCode>0.0</c:formatCode>
                <c:ptCount val="8"/>
                <c:pt idx="0">
                  <c:v>11.53875433525884</c:v>
                </c:pt>
                <c:pt idx="1">
                  <c:v>16.924219202839481</c:v>
                </c:pt>
                <c:pt idx="2">
                  <c:v>21.902736448246749</c:v>
                </c:pt>
                <c:pt idx="3">
                  <c:v>27.377851813719641</c:v>
                </c:pt>
                <c:pt idx="4">
                  <c:v>36.768284751946808</c:v>
                </c:pt>
                <c:pt idx="5">
                  <c:v>45.064426536161193</c:v>
                </c:pt>
                <c:pt idx="6">
                  <c:v>52.231620783821583</c:v>
                </c:pt>
                <c:pt idx="7">
                  <c:v>56.435157414237523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957-4098-A2BB-136D74DE8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641992"/>
        <c:axId val="526642776"/>
      </c:lineChart>
      <c:catAx>
        <c:axId val="526641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26642776"/>
        <c:crosses val="autoZero"/>
        <c:auto val="1"/>
        <c:lblAlgn val="ctr"/>
        <c:lblOffset val="100"/>
        <c:noMultiLvlLbl val="0"/>
      </c:catAx>
      <c:valAx>
        <c:axId val="52664277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526641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Indicate that slides</a:t>
            </a:r>
            <a:r>
              <a:rPr lang="en-GB" baseline="0" dirty="0"/>
              <a:t> show, necessarily, a very brief highlight of material: for considerably more detail, audience can see upcoming ARIA IX report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33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Next Steps for the African Continental Free Trade Area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David Luke</a:t>
            </a: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Coordinator, African Trade Policy Centre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7|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Competition in the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10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Competition Policy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Africa’s competition regime is patchy and incomplete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only 23 countries have competition laws enforced by competition authorities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Competition drives growth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cartels, abuse of dominance, anti-competitive practices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etc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cross over borders and limit development in Africa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framework for competition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can build on efforts undertaken at RECs, including EAC, ECOWAS, COMESA, CEMAC and WAEMU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Competition can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Provide substantive coverage of main competition issues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Be enforced through: a) supranational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competition body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eg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COMESA/EAC/ECOWAS), b) supranational body and cooperation network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eg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EU), or c) competition cooperation framework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eg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SADC)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619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8|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11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in a Digitalizing </a:t>
            </a:r>
            <a:r>
              <a:rPr lang="en-US" altLang="en-US" sz="2000" b="1" dirty="0" smtClean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</a:t>
            </a:r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785523467"/>
              </p:ext>
            </p:extLst>
          </p:nvPr>
        </p:nvGraphicFramePr>
        <p:xfrm>
          <a:off x="4559969" y="1492448"/>
          <a:ext cx="4460322" cy="455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649966241"/>
              </p:ext>
            </p:extLst>
          </p:nvPr>
        </p:nvGraphicFramePr>
        <p:xfrm>
          <a:off x="0" y="1492448"/>
          <a:ext cx="4559969" cy="435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249029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8|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in a Digitalizing Africa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is changing African economies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worldwide e-commerce sales in 2016 reached $26tr, yet less than 5% of the population are using the internet in Niger, CAR, Guinea-Bissau, Somalia and Eritrea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policy landscape is evolving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cooperation in Africa can prevent digital barriers and inhibit the fracturing of Africa by tech giants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Consistent digital rules in Africa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can create environment where firms (digital or not) can fairly compete and simplify the rules for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 foster regulatory cooperation on e-commerce, 3 options identified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Holistic African Digital Economy Strategy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Integrating e-commerce perspectives into existing AU instruments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E-commerce Protocol as an instrument within the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3140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1223963" y="3518828"/>
            <a:ext cx="695553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For more info, see:</a:t>
            </a:r>
          </a:p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Upcoming ARIA IX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Status of regional integration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Status of regional integration in Africa 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Monetary integration actively pursed in 5/8 RECs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but insufficient progress in convergence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indicators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Trade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with the exception of SADC, intra-African trade remains low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Services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integration important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over 53% of Africa’s GDP from services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Gradual progress in free movement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but need to ratify AU Protocol 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Continuing integration challenges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incl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limited energy and infrastructure development, overlapping membership of RECs; limited financial resources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Recommendations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Address “crisis of implementation” by translating promises made at continental and regional levels into actions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Importance of energy and infrastructure integration, and M&amp;E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(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ARII)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6703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Status of regional integration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smtClean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Intra-African trade as a share of GDP</a:t>
            </a:r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245957648"/>
              </p:ext>
            </p:extLst>
          </p:nvPr>
        </p:nvGraphicFramePr>
        <p:xfrm>
          <a:off x="123709" y="1240036"/>
          <a:ext cx="8896581" cy="480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9419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State of play on the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Status update on the </a:t>
            </a:r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Remarkable progress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52/55 AU MS signed with 19 having ratified. Text concluded on all 4 Protocols and 10 of the 12 annexes: Schedules of Concessions and RoO – July 2019 deadline, specific commitments in services by end-2019 deadline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forecast to have positive welfare benefits for all African countries without exception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boosting total GDP and exports of Africa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Recommendations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Remaining AU MS should promptly ratify without delay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Rapidly conclude remaining technical work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Follow entry into force with effective implementation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903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3|    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Maximizing 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</a:t>
            </a:r>
            <a:r>
              <a:rPr lang="en-US" altLang="en-US" sz="20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gains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Taking full advantage of the </a:t>
            </a:r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Countries must buttress its implementation with complementary measures, within dedicated national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Strategies, to support: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Investment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with,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inter alia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targeting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market; “matchmaking” between international and domestic firms; and “one-stop-shops” for investment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Productive capacity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a) use industrial policy to create supportive enabling environment; b) use sector-specific strategies with regional focuses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Trade facilitation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a)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NTB mechanism; b) standards infrastructure; c) single windows / one-stop border posts; e)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Simplified Trade Regime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Infrastructure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implement PIDA and use strategic logistics management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Import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defence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pool resources for regional trade remedy and competition institutions; ensure monitoring and evaluation of import trade flows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205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44" y="803487"/>
            <a:ext cx="8535304" cy="5375063"/>
          </a:xfrm>
          <a:prstGeom prst="rect">
            <a:avLst/>
          </a:prstGeom>
        </p:spPr>
      </p:pic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3|    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Maximizing the </a:t>
            </a:r>
            <a:r>
              <a:rPr lang="en-US" altLang="en-US" sz="20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gains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377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4|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Challenges to the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Internal and external challenges to the </a:t>
            </a:r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explicitly aspires towards deeper integration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stated objective to “lay the foundation for the establishment of a Continental Customs Union”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Care must be taken so that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does not add an additional strand in the African spaghetti bowel of FTAs: should cohere trade policy landscape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can provide a platform for a common approach to African trade relations with third countries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Recommendations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Strengthen the ambition of the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over the longer term to consolidate the RECs and realize a continental customs union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Leverage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as platform for negotiations with rest of world: reinforce a coherent African trade policy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0706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5|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Investment in the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8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9007591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Investment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Africa’s investment landscape is fragmented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854 BITs (512 in force), of which 169 are intra-African (44 in force) – many overlapping and “old generation”, often with ISDS, vulnerable to treaty shopping, and policy space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Investment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Can be informed by the Pan-African Investment Code (PAIC)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Cohere the African investment landscape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Provide predictable, forward-looking and transparent rules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Substantive obligations and dispute settlement provisions need to be revisited and aligned with African developmental needs 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Emphasis on investment promotion and facilitation, and dispute prevention</a:t>
            </a:r>
          </a:p>
          <a:p>
            <a:pPr lvl="1"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3551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Regional Integration in Africa |       Next Steps for the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596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6|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IPR in the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23709" y="832048"/>
            <a:ext cx="8896581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 err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Intellectual Property Rights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Africa’s IPR commitments are fragmented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44 countries member to WTO TRIPs, others in different IP international agreements and FTAs with IPR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3 models proposed for integration in IPR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a) regional cooperation and sharing of experience, b) regional filing systems, c) unification of IP laws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Protocol on IPR can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Provide guiding principles for national IP law and policy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Develop norms to safeguard specific African interests (TK, PVP, culture)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Provide regional IP exhaustion system to encourage RVCs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Develop guidelines and procedures for the enforcement of IP rights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Provide forum for cooperation between ARIPO and OAPI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655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1221</Words>
  <Application>Microsoft Office PowerPoint</Application>
  <PresentationFormat>On-screen Show (4:3)</PresentationFormat>
  <Paragraphs>137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Office Theme</vt:lpstr>
      <vt:lpstr>Assessing Regional Integration in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Jamie MacLeod</cp:lastModifiedBy>
  <cp:revision>37</cp:revision>
  <dcterms:created xsi:type="dcterms:W3CDTF">2018-04-13T10:53:29Z</dcterms:created>
  <dcterms:modified xsi:type="dcterms:W3CDTF">2019-03-18T13:34:35Z</dcterms:modified>
</cp:coreProperties>
</file>