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drawings/drawing3.xml" ContentType="application/vnd.openxmlformats-officedocument.drawingml.chartshapes+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6.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876" r:id="rId1"/>
    <p:sldMasterId id="2147483973" r:id="rId2"/>
  </p:sldMasterIdLst>
  <p:notesMasterIdLst>
    <p:notesMasterId r:id="rId32"/>
  </p:notesMasterIdLst>
  <p:handoutMasterIdLst>
    <p:handoutMasterId r:id="rId33"/>
  </p:handoutMasterIdLst>
  <p:sldIdLst>
    <p:sldId id="1051" r:id="rId3"/>
    <p:sldId id="957" r:id="rId4"/>
    <p:sldId id="1127" r:id="rId5"/>
    <p:sldId id="1128" r:id="rId6"/>
    <p:sldId id="1129" r:id="rId7"/>
    <p:sldId id="1134" r:id="rId8"/>
    <p:sldId id="1115" r:id="rId9"/>
    <p:sldId id="1130" r:id="rId10"/>
    <p:sldId id="1109" r:id="rId11"/>
    <p:sldId id="1110" r:id="rId12"/>
    <p:sldId id="1116" r:id="rId13"/>
    <p:sldId id="1135" r:id="rId14"/>
    <p:sldId id="1136" r:id="rId15"/>
    <p:sldId id="1137" r:id="rId16"/>
    <p:sldId id="1138" r:id="rId17"/>
    <p:sldId id="1139" r:id="rId18"/>
    <p:sldId id="1140" r:id="rId19"/>
    <p:sldId id="1141" r:id="rId20"/>
    <p:sldId id="1142" r:id="rId21"/>
    <p:sldId id="1143" r:id="rId22"/>
    <p:sldId id="1144" r:id="rId23"/>
    <p:sldId id="1117" r:id="rId24"/>
    <p:sldId id="1114" r:id="rId25"/>
    <p:sldId id="1098" r:id="rId26"/>
    <p:sldId id="1131" r:id="rId27"/>
    <p:sldId id="1120" r:id="rId28"/>
    <p:sldId id="1121" r:id="rId29"/>
    <p:sldId id="1123" r:id="rId30"/>
    <p:sldId id="1118" r:id="rId3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2" userDrawn="1">
          <p15:clr>
            <a:srgbClr val="A4A3A4"/>
          </p15:clr>
        </p15:guide>
        <p15:guide id="3" orient="horz" pos="3145" userDrawn="1">
          <p15:clr>
            <a:srgbClr val="A4A3A4"/>
          </p15:clr>
        </p15:guide>
        <p15:guide id="4" pos="2165" userDrawn="1">
          <p15:clr>
            <a:srgbClr val="A4A3A4"/>
          </p15:clr>
        </p15:guide>
        <p15:guide id="5" orient="horz" pos="3110" userDrawn="1">
          <p15:clr>
            <a:srgbClr val="A4A3A4"/>
          </p15:clr>
        </p15:guide>
        <p15:guide id="6" orient="horz" pos="3128" userDrawn="1">
          <p15:clr>
            <a:srgbClr val="A4A3A4"/>
          </p15:clr>
        </p15:guide>
        <p15:guide id="7" pos="211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 id="1" name="user new" initials="un"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FF6600"/>
    <a:srgbClr val="E26B0A"/>
    <a:srgbClr val="FFFFCC"/>
    <a:srgbClr val="FFCC66"/>
    <a:srgbClr val="FF9900"/>
    <a:srgbClr val="E46C00"/>
    <a:srgbClr val="B86E00"/>
    <a:srgbClr val="0080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4" autoAdjust="0"/>
    <p:restoredTop sz="97305" autoAdjust="0"/>
  </p:normalViewPr>
  <p:slideViewPr>
    <p:cSldViewPr>
      <p:cViewPr>
        <p:scale>
          <a:sx n="80" d="100"/>
          <a:sy n="80" d="100"/>
        </p:scale>
        <p:origin x="-99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63" d="100"/>
          <a:sy n="63" d="100"/>
        </p:scale>
        <p:origin x="-2796" y="-126"/>
      </p:cViewPr>
      <p:guideLst>
        <p:guide orient="horz" pos="3127"/>
        <p:guide orient="horz" pos="3145"/>
        <p:guide orient="horz" pos="3110"/>
        <p:guide orient="horz" pos="3128"/>
        <p:guide pos="2142"/>
        <p:guide pos="2165"/>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192.168.10.167\ysobhi_unit\MFPU\Presentations\CI%20Capital%20Minister%20Presentation\Consolidated%20Chart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192.168.10.167\ysobhi_unit\MFPU\Presentations\American%20Chamber%20Presentation\BOP-Annual.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192.168.10.167\ysobhi_unit\MFPU\Presentations\American%20Chamber%20Presentation\BOP-Annual.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192.168.10.167\ysobhi_unit\MFPU\Presentations\American%20Chamber%20Presentation\BOP-Annual.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192.168.10.167\ysobhi_unit\MFPU\Presentations\American%20Chamber%20Presentation\BOP-Annual.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192.168.10.167\ysobhi_unit\MFPU\Presentations\Japan%20and%20Singapore%20Roadshow\Consolidated%20Charts.xlsx" TargetMode="External"/><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oleObject" Target="file:///\\192.168.10.167\ysobhi_unit\MFPU\Presentations\CI%20Capital%20Minister%20Presentation\Consolidated%20Charts.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192.168.10.167\ysobhi_unit\MFPU\Presentations\American%20Chamber%20Presentation\Chart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oleObject" Target="file:///\\192.168.10.167\ysobhi_unit\MFPU\Presentations\CI%20Capital%20Minister%20Presentation\Consolidated%20Charts.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192.168.10.167\ysobhi_unit\MFPU\Presentations\Japan%20and%20Singapore%20Roadshow\Consolidated%20Charts.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oleObject" Target="file:///\\192.168.10.167\ysobhi_unit\MFPU\Presentations\Japan%20and%20Singapore%20Roadshow\Consolidated%20Chart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192.168.10.167\ysobhi_unit\MFPU\Presentations\CI%20Capital%20Minister%20Presentation\Consolidated%20Chart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192.168.10.167\ysobhi_unit\MFPU\Presentations\CI%20Capital%20Minister%20Presentation\Tax%20Database%20-%20Consolidated.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192.168.10.167\ysobhi_unit\MFPU\Presentations\Improving%20Economic%20and%20Fiscal%20Conditions\External%20Section%20Charts.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rtl="1">
              <a:defRPr/>
            </a:pPr>
            <a:r>
              <a:rPr lang="en-US"/>
              <a:t>Real growth rate (%)</a:t>
            </a:r>
          </a:p>
        </c:rich>
      </c:tx>
      <c:layout/>
      <c:overlay val="0"/>
    </c:title>
    <c:autoTitleDeleted val="0"/>
    <c:plotArea>
      <c:layout>
        <c:manualLayout>
          <c:layoutTarget val="inner"/>
          <c:xMode val="edge"/>
          <c:yMode val="edge"/>
          <c:x val="7.8070179335703038E-2"/>
          <c:y val="0.14468978611716088"/>
          <c:w val="0.89884796712077808"/>
          <c:h val="0.72819456078628464"/>
        </c:manualLayout>
      </c:layout>
      <c:barChart>
        <c:barDir val="col"/>
        <c:grouping val="stacked"/>
        <c:varyColors val="0"/>
        <c:ser>
          <c:idx val="0"/>
          <c:order val="0"/>
          <c:tx>
            <c:strRef>
              <c:f>Growth!$A$5</c:f>
              <c:strCache>
                <c:ptCount val="1"/>
                <c:pt idx="0">
                  <c:v>معدل النمو الحقيقى للناتج المحلى الإجمالى (%)</c:v>
                </c:pt>
              </c:strCache>
            </c:strRef>
          </c:tx>
          <c:spPr>
            <a:solidFill>
              <a:srgbClr val="800000"/>
            </a:solidFill>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Growth!$B$10:$I$10</c:f>
              <c:strCache>
                <c:ptCount val="8"/>
                <c:pt idx="0">
                  <c:v>2011-2014
(Average)</c:v>
                </c:pt>
                <c:pt idx="1">
                  <c:v>2014/2015</c:v>
                </c:pt>
                <c:pt idx="2">
                  <c:v>2015/2016</c:v>
                </c:pt>
                <c:pt idx="3">
                  <c:v>2016/2017</c:v>
                </c:pt>
                <c:pt idx="4">
                  <c:v>2017/2018</c:v>
                </c:pt>
                <c:pt idx="5">
                  <c:v>2018/2019
Est.</c:v>
                </c:pt>
                <c:pt idx="6">
                  <c:v>2019/2020
Proposed Budget</c:v>
                </c:pt>
                <c:pt idx="7">
                  <c:v>H1 - 2018/2019</c:v>
                </c:pt>
              </c:strCache>
            </c:strRef>
          </c:cat>
          <c:val>
            <c:numRef>
              <c:f>Growth!$B$5:$I$5</c:f>
              <c:numCache>
                <c:formatCode>0.0</c:formatCode>
                <c:ptCount val="8"/>
                <c:pt idx="0">
                  <c:v>2.273037420278083</c:v>
                </c:pt>
                <c:pt idx="1">
                  <c:v>4.3720190779014123</c:v>
                </c:pt>
                <c:pt idx="2">
                  <c:v>4.3466434555543332</c:v>
                </c:pt>
                <c:pt idx="3">
                  <c:v>4.1812209999478878</c:v>
                </c:pt>
                <c:pt idx="4">
                  <c:v>5.3</c:v>
                </c:pt>
                <c:pt idx="5" formatCode="General">
                  <c:v>5.6</c:v>
                </c:pt>
                <c:pt idx="6">
                  <c:v>6</c:v>
                </c:pt>
                <c:pt idx="7" formatCode="General">
                  <c:v>5.5</c:v>
                </c:pt>
              </c:numCache>
            </c:numRef>
          </c:val>
        </c:ser>
        <c:dLbls>
          <c:showLegendKey val="0"/>
          <c:showVal val="0"/>
          <c:showCatName val="0"/>
          <c:showSerName val="0"/>
          <c:showPercent val="0"/>
          <c:showBubbleSize val="0"/>
        </c:dLbls>
        <c:gapWidth val="121"/>
        <c:overlap val="100"/>
        <c:axId val="95115904"/>
        <c:axId val="104268160"/>
      </c:barChart>
      <c:catAx>
        <c:axId val="95115904"/>
        <c:scaling>
          <c:orientation val="minMax"/>
        </c:scaling>
        <c:delete val="0"/>
        <c:axPos val="b"/>
        <c:majorTickMark val="out"/>
        <c:minorTickMark val="none"/>
        <c:tickLblPos val="nextTo"/>
        <c:txPr>
          <a:bodyPr/>
          <a:lstStyle/>
          <a:p>
            <a:pPr>
              <a:defRPr b="1"/>
            </a:pPr>
            <a:endParaRPr lang="en-US"/>
          </a:p>
        </c:txPr>
        <c:crossAx val="104268160"/>
        <c:crosses val="autoZero"/>
        <c:auto val="1"/>
        <c:lblAlgn val="ctr"/>
        <c:lblOffset val="100"/>
        <c:noMultiLvlLbl val="0"/>
      </c:catAx>
      <c:valAx>
        <c:axId val="104268160"/>
        <c:scaling>
          <c:orientation val="minMax"/>
        </c:scaling>
        <c:delete val="0"/>
        <c:axPos val="l"/>
        <c:numFmt formatCode="0.0" sourceLinked="1"/>
        <c:majorTickMark val="out"/>
        <c:minorTickMark val="none"/>
        <c:tickLblPos val="nextTo"/>
        <c:txPr>
          <a:bodyPr/>
          <a:lstStyle/>
          <a:p>
            <a:pPr>
              <a:defRPr b="1"/>
            </a:pPr>
            <a:endParaRPr lang="en-US"/>
          </a:p>
        </c:txPr>
        <c:crossAx val="95115904"/>
        <c:crosses val="autoZero"/>
        <c:crossBetween val="between"/>
      </c:valAx>
    </c:plotArea>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Non-oil exports</a:t>
            </a:r>
          </a:p>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 of GDP) </a:t>
            </a:r>
          </a:p>
        </c:rich>
      </c:tx>
      <c:layout>
        <c:manualLayout>
          <c:xMode val="edge"/>
          <c:yMode val="edge"/>
          <c:x val="0.3611111111111111"/>
          <c:y val="2.7777777777777776E-2"/>
        </c:manualLayout>
      </c:layout>
      <c:overlay val="0"/>
    </c:title>
    <c:autoTitleDeleted val="0"/>
    <c:plotArea>
      <c:layout/>
      <c:barChart>
        <c:barDir val="col"/>
        <c:grouping val="clustered"/>
        <c:varyColors val="0"/>
        <c:ser>
          <c:idx val="0"/>
          <c:order val="0"/>
          <c:tx>
            <c:strRef>
              <c:f>Sheet1!$E$6</c:f>
              <c:strCache>
                <c:ptCount val="1"/>
                <c:pt idx="0">
                  <c:v>Non-oil exports </c:v>
                </c:pt>
              </c:strCache>
            </c:strRef>
          </c:tx>
          <c:spPr>
            <a:solidFill>
              <a:srgbClr val="800000"/>
            </a:solidFill>
          </c:spPr>
          <c:invertIfNegative val="0"/>
          <c:dLbls>
            <c:spPr>
              <a:noFill/>
              <a:ln>
                <a:noFill/>
              </a:ln>
              <a:effectLst/>
            </c:spPr>
            <c:txPr>
              <a:bodyPr/>
              <a:lstStyle/>
              <a:p>
                <a:pPr>
                  <a:defRPr b="1">
                    <a:solidFill>
                      <a:srgbClr val="800000"/>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Sheet1!$F$5:$L$5</c:f>
              <c:strCache>
                <c:ptCount val="7"/>
                <c:pt idx="0">
                  <c:v>2011/2012</c:v>
                </c:pt>
                <c:pt idx="1">
                  <c:v>2012/2013</c:v>
                </c:pt>
                <c:pt idx="2">
                  <c:v>2013/2014</c:v>
                </c:pt>
                <c:pt idx="3">
                  <c:v>2014/2015</c:v>
                </c:pt>
                <c:pt idx="4">
                  <c:v>2015/2016</c:v>
                </c:pt>
                <c:pt idx="5">
                  <c:v>2016/2017</c:v>
                </c:pt>
                <c:pt idx="6">
                  <c:v>2017/2018</c:v>
                </c:pt>
              </c:strCache>
            </c:strRef>
          </c:cat>
          <c:val>
            <c:numRef>
              <c:f>Sheet1!$F$6:$L$6</c:f>
              <c:numCache>
                <c:formatCode>0.0%</c:formatCode>
                <c:ptCount val="7"/>
                <c:pt idx="0">
                  <c:v>4.9609721144085503E-2</c:v>
                </c:pt>
                <c:pt idx="1">
                  <c:v>4.8882353902386599E-2</c:v>
                </c:pt>
                <c:pt idx="2">
                  <c:v>4.5353232683098599E-2</c:v>
                </c:pt>
                <c:pt idx="3">
                  <c:v>4.0115972591318209E-2</c:v>
                </c:pt>
                <c:pt idx="4">
                  <c:v>3.9340021406953571E-2</c:v>
                </c:pt>
                <c:pt idx="5">
                  <c:v>6.460560200288186E-2</c:v>
                </c:pt>
                <c:pt idx="6">
                  <c:v>6.8667418024971616E-2</c:v>
                </c:pt>
              </c:numCache>
            </c:numRef>
          </c:val>
          <c:extLst xmlns:c16r2="http://schemas.microsoft.com/office/drawing/2015/06/chart">
            <c:ext xmlns:c16="http://schemas.microsoft.com/office/drawing/2014/chart" uri="{C3380CC4-5D6E-409C-BE32-E72D297353CC}">
              <c16:uniqueId val="{00000000-4ED1-4F68-BF2F-0B2652EBBBE0}"/>
            </c:ext>
          </c:extLst>
        </c:ser>
        <c:dLbls>
          <c:showLegendKey val="0"/>
          <c:showVal val="0"/>
          <c:showCatName val="0"/>
          <c:showSerName val="0"/>
          <c:showPercent val="0"/>
          <c:showBubbleSize val="0"/>
        </c:dLbls>
        <c:gapWidth val="150"/>
        <c:axId val="110959232"/>
        <c:axId val="111001984"/>
      </c:barChart>
      <c:catAx>
        <c:axId val="110959232"/>
        <c:scaling>
          <c:orientation val="minMax"/>
        </c:scaling>
        <c:delete val="0"/>
        <c:axPos val="b"/>
        <c:numFmt formatCode="General" sourceLinked="0"/>
        <c:majorTickMark val="out"/>
        <c:minorTickMark val="none"/>
        <c:tickLblPos val="nextTo"/>
        <c:txPr>
          <a:bodyPr rot="-5400000" vert="horz"/>
          <a:lstStyle/>
          <a:p>
            <a:pPr>
              <a:defRPr>
                <a:latin typeface="Calibri" panose="020F0502020204030204" pitchFamily="34" charset="0"/>
              </a:defRPr>
            </a:pPr>
            <a:endParaRPr lang="en-US"/>
          </a:p>
        </c:txPr>
        <c:crossAx val="111001984"/>
        <c:crosses val="autoZero"/>
        <c:auto val="1"/>
        <c:lblAlgn val="ctr"/>
        <c:lblOffset val="100"/>
        <c:noMultiLvlLbl val="0"/>
      </c:catAx>
      <c:valAx>
        <c:axId val="111001984"/>
        <c:scaling>
          <c:orientation val="minMax"/>
          <c:min val="2.5000000000000005E-2"/>
        </c:scaling>
        <c:delete val="0"/>
        <c:axPos val="l"/>
        <c:numFmt formatCode="0.0%" sourceLinked="1"/>
        <c:majorTickMark val="out"/>
        <c:minorTickMark val="none"/>
        <c:tickLblPos val="nextTo"/>
        <c:txPr>
          <a:bodyPr/>
          <a:lstStyle/>
          <a:p>
            <a:pPr>
              <a:defRPr>
                <a:latin typeface="Calibri" panose="020F0502020204030204" pitchFamily="34" charset="0"/>
              </a:defRPr>
            </a:pPr>
            <a:endParaRPr lang="en-US"/>
          </a:p>
        </c:txPr>
        <c:crossAx val="110959232"/>
        <c:crosses val="autoZero"/>
        <c:crossBetween val="between"/>
      </c:valAx>
    </c:plotArea>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Tourism Receipts</a:t>
            </a:r>
          </a:p>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 of GDP) </a:t>
            </a:r>
          </a:p>
        </c:rich>
      </c:tx>
      <c:layout>
        <c:manualLayout>
          <c:xMode val="edge"/>
          <c:yMode val="edge"/>
          <c:x val="0.3611111111111111"/>
          <c:y val="2.7777777777777776E-2"/>
        </c:manualLayout>
      </c:layout>
      <c:overlay val="0"/>
    </c:title>
    <c:autoTitleDeleted val="0"/>
    <c:plotArea>
      <c:layout/>
      <c:barChart>
        <c:barDir val="col"/>
        <c:grouping val="clustered"/>
        <c:varyColors val="0"/>
        <c:ser>
          <c:idx val="0"/>
          <c:order val="0"/>
          <c:tx>
            <c:strRef>
              <c:f>Sheet1!$E$7</c:f>
              <c:strCache>
                <c:ptCount val="1"/>
                <c:pt idx="0">
                  <c:v>Tourism</c:v>
                </c:pt>
              </c:strCache>
            </c:strRef>
          </c:tx>
          <c:spPr>
            <a:solidFill>
              <a:srgbClr val="800000"/>
            </a:solidFill>
          </c:spPr>
          <c:invertIfNegative val="0"/>
          <c:dLbls>
            <c:spPr>
              <a:noFill/>
              <a:ln>
                <a:noFill/>
              </a:ln>
              <a:effectLst/>
            </c:spPr>
            <c:txPr>
              <a:bodyPr/>
              <a:lstStyle/>
              <a:p>
                <a:pPr>
                  <a:defRPr b="1">
                    <a:solidFill>
                      <a:srgbClr val="800000"/>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Sheet1!$F$5:$L$5</c:f>
              <c:strCache>
                <c:ptCount val="7"/>
                <c:pt idx="0">
                  <c:v>2011/2012</c:v>
                </c:pt>
                <c:pt idx="1">
                  <c:v>2012/2013</c:v>
                </c:pt>
                <c:pt idx="2">
                  <c:v>2013/2014</c:v>
                </c:pt>
                <c:pt idx="3">
                  <c:v>2014/2015</c:v>
                </c:pt>
                <c:pt idx="4">
                  <c:v>2015/2016</c:v>
                </c:pt>
                <c:pt idx="5">
                  <c:v>2016/2017</c:v>
                </c:pt>
                <c:pt idx="6">
                  <c:v>2017/2018</c:v>
                </c:pt>
              </c:strCache>
            </c:strRef>
          </c:cat>
          <c:val>
            <c:numRef>
              <c:f>Sheet1!$F$7:$L$7</c:f>
              <c:numCache>
                <c:formatCode>0.0%</c:formatCode>
                <c:ptCount val="7"/>
                <c:pt idx="0">
                  <c:v>3.3745745506657904E-2</c:v>
                </c:pt>
                <c:pt idx="1">
                  <c:v>3.41344450655773E-2</c:v>
                </c:pt>
                <c:pt idx="2">
                  <c:v>1.6835853232394369E-2</c:v>
                </c:pt>
                <c:pt idx="3">
                  <c:v>2.2142315279262775E-2</c:v>
                </c:pt>
                <c:pt idx="4">
                  <c:v>1.1374529416106888E-2</c:v>
                </c:pt>
                <c:pt idx="5">
                  <c:v>1.8690716844380405E-2</c:v>
                </c:pt>
                <c:pt idx="6">
                  <c:v>3.9476719041997725E-2</c:v>
                </c:pt>
              </c:numCache>
            </c:numRef>
          </c:val>
          <c:extLst xmlns:c16r2="http://schemas.microsoft.com/office/drawing/2015/06/chart">
            <c:ext xmlns:c16="http://schemas.microsoft.com/office/drawing/2014/chart" uri="{C3380CC4-5D6E-409C-BE32-E72D297353CC}">
              <c16:uniqueId val="{00000000-D5AA-401B-9CF9-3C2ACEC3E1DA}"/>
            </c:ext>
          </c:extLst>
        </c:ser>
        <c:dLbls>
          <c:showLegendKey val="0"/>
          <c:showVal val="0"/>
          <c:showCatName val="0"/>
          <c:showSerName val="0"/>
          <c:showPercent val="0"/>
          <c:showBubbleSize val="0"/>
        </c:dLbls>
        <c:gapWidth val="150"/>
        <c:axId val="117388032"/>
        <c:axId val="117389568"/>
      </c:barChart>
      <c:catAx>
        <c:axId val="117388032"/>
        <c:scaling>
          <c:orientation val="minMax"/>
        </c:scaling>
        <c:delete val="0"/>
        <c:axPos val="b"/>
        <c:numFmt formatCode="General" sourceLinked="0"/>
        <c:majorTickMark val="out"/>
        <c:minorTickMark val="none"/>
        <c:tickLblPos val="nextTo"/>
        <c:txPr>
          <a:bodyPr rot="-5400000" vert="horz"/>
          <a:lstStyle/>
          <a:p>
            <a:pPr>
              <a:defRPr>
                <a:latin typeface="Calibri" panose="020F0502020204030204" pitchFamily="34" charset="0"/>
              </a:defRPr>
            </a:pPr>
            <a:endParaRPr lang="en-US"/>
          </a:p>
        </c:txPr>
        <c:crossAx val="117389568"/>
        <c:crosses val="autoZero"/>
        <c:auto val="1"/>
        <c:lblAlgn val="ctr"/>
        <c:lblOffset val="100"/>
        <c:noMultiLvlLbl val="0"/>
      </c:catAx>
      <c:valAx>
        <c:axId val="117389568"/>
        <c:scaling>
          <c:orientation val="minMax"/>
        </c:scaling>
        <c:delete val="0"/>
        <c:axPos val="l"/>
        <c:numFmt formatCode="0.0%" sourceLinked="1"/>
        <c:majorTickMark val="out"/>
        <c:minorTickMark val="none"/>
        <c:tickLblPos val="nextTo"/>
        <c:txPr>
          <a:bodyPr/>
          <a:lstStyle/>
          <a:p>
            <a:pPr>
              <a:defRPr>
                <a:latin typeface="Calibri" panose="020F0502020204030204" pitchFamily="34" charset="0"/>
              </a:defRPr>
            </a:pPr>
            <a:endParaRPr lang="en-US"/>
          </a:p>
        </c:txPr>
        <c:crossAx val="117388032"/>
        <c:crosses val="autoZero"/>
        <c:crossBetween val="between"/>
      </c:valAx>
    </c:plotArea>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Workers' Remittances</a:t>
            </a:r>
          </a:p>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 of GDP) </a:t>
            </a:r>
          </a:p>
        </c:rich>
      </c:tx>
      <c:layout>
        <c:manualLayout>
          <c:xMode val="edge"/>
          <c:yMode val="edge"/>
          <c:x val="0.3611111111111111"/>
          <c:y val="2.7777777777777776E-2"/>
        </c:manualLayout>
      </c:layout>
      <c:overlay val="0"/>
    </c:title>
    <c:autoTitleDeleted val="0"/>
    <c:plotArea>
      <c:layout/>
      <c:barChart>
        <c:barDir val="col"/>
        <c:grouping val="clustered"/>
        <c:varyColors val="0"/>
        <c:ser>
          <c:idx val="0"/>
          <c:order val="0"/>
          <c:tx>
            <c:strRef>
              <c:f>Sheet1!$E$8</c:f>
              <c:strCache>
                <c:ptCount val="1"/>
                <c:pt idx="0">
                  <c:v>Remittances </c:v>
                </c:pt>
              </c:strCache>
            </c:strRef>
          </c:tx>
          <c:spPr>
            <a:solidFill>
              <a:srgbClr val="800000"/>
            </a:solidFill>
          </c:spPr>
          <c:invertIfNegative val="0"/>
          <c:dLbls>
            <c:spPr>
              <a:noFill/>
              <a:ln>
                <a:noFill/>
              </a:ln>
              <a:effectLst/>
            </c:spPr>
            <c:txPr>
              <a:bodyPr/>
              <a:lstStyle/>
              <a:p>
                <a:pPr>
                  <a:defRPr b="1">
                    <a:solidFill>
                      <a:srgbClr val="800000"/>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Sheet1!$F$5:$L$5</c:f>
              <c:strCache>
                <c:ptCount val="7"/>
                <c:pt idx="0">
                  <c:v>2011/2012</c:v>
                </c:pt>
                <c:pt idx="1">
                  <c:v>2012/2013</c:v>
                </c:pt>
                <c:pt idx="2">
                  <c:v>2013/2014</c:v>
                </c:pt>
                <c:pt idx="3">
                  <c:v>2014/2015</c:v>
                </c:pt>
                <c:pt idx="4">
                  <c:v>2015/2016</c:v>
                </c:pt>
                <c:pt idx="5">
                  <c:v>2016/2017</c:v>
                </c:pt>
                <c:pt idx="6">
                  <c:v>2017/2018</c:v>
                </c:pt>
              </c:strCache>
            </c:strRef>
          </c:cat>
          <c:val>
            <c:numRef>
              <c:f>Sheet1!$F$8:$L$8</c:f>
              <c:numCache>
                <c:formatCode>0.0%</c:formatCode>
                <c:ptCount val="7"/>
                <c:pt idx="0">
                  <c:v>6.438490475906132E-2</c:v>
                </c:pt>
                <c:pt idx="1">
                  <c:v>6.5344020640722436E-2</c:v>
                </c:pt>
                <c:pt idx="2">
                  <c:v>6.145469719014085E-2</c:v>
                </c:pt>
                <c:pt idx="3">
                  <c:v>5.8071604573449127E-2</c:v>
                </c:pt>
                <c:pt idx="4">
                  <c:v>5.1558696390344737E-2</c:v>
                </c:pt>
                <c:pt idx="5">
                  <c:v>9.310278920749282E-2</c:v>
                </c:pt>
                <c:pt idx="6">
                  <c:v>0.10627021796594778</c:v>
                </c:pt>
              </c:numCache>
            </c:numRef>
          </c:val>
          <c:extLst xmlns:c16r2="http://schemas.microsoft.com/office/drawing/2015/06/chart">
            <c:ext xmlns:c16="http://schemas.microsoft.com/office/drawing/2014/chart" uri="{C3380CC4-5D6E-409C-BE32-E72D297353CC}">
              <c16:uniqueId val="{00000000-D25E-4E28-853F-BE04930C714F}"/>
            </c:ext>
          </c:extLst>
        </c:ser>
        <c:dLbls>
          <c:showLegendKey val="0"/>
          <c:showVal val="0"/>
          <c:showCatName val="0"/>
          <c:showSerName val="0"/>
          <c:showPercent val="0"/>
          <c:showBubbleSize val="0"/>
        </c:dLbls>
        <c:gapWidth val="150"/>
        <c:axId val="117426816"/>
        <c:axId val="117436800"/>
      </c:barChart>
      <c:catAx>
        <c:axId val="117426816"/>
        <c:scaling>
          <c:orientation val="minMax"/>
        </c:scaling>
        <c:delete val="0"/>
        <c:axPos val="b"/>
        <c:numFmt formatCode="General" sourceLinked="0"/>
        <c:majorTickMark val="out"/>
        <c:minorTickMark val="none"/>
        <c:tickLblPos val="nextTo"/>
        <c:txPr>
          <a:bodyPr rot="-5400000" vert="horz"/>
          <a:lstStyle/>
          <a:p>
            <a:pPr>
              <a:defRPr>
                <a:latin typeface="Calibri" panose="020F0502020204030204" pitchFamily="34" charset="0"/>
              </a:defRPr>
            </a:pPr>
            <a:endParaRPr lang="en-US"/>
          </a:p>
        </c:txPr>
        <c:crossAx val="117436800"/>
        <c:crosses val="autoZero"/>
        <c:auto val="1"/>
        <c:lblAlgn val="ctr"/>
        <c:lblOffset val="100"/>
        <c:noMultiLvlLbl val="0"/>
      </c:catAx>
      <c:valAx>
        <c:axId val="117436800"/>
        <c:scaling>
          <c:orientation val="minMax"/>
          <c:min val="4.5000000000000012E-2"/>
        </c:scaling>
        <c:delete val="0"/>
        <c:axPos val="l"/>
        <c:numFmt formatCode="0.0%" sourceLinked="1"/>
        <c:majorTickMark val="out"/>
        <c:minorTickMark val="none"/>
        <c:tickLblPos val="nextTo"/>
        <c:txPr>
          <a:bodyPr/>
          <a:lstStyle/>
          <a:p>
            <a:pPr>
              <a:defRPr>
                <a:latin typeface="Calibri" panose="020F0502020204030204" pitchFamily="34" charset="0"/>
              </a:defRPr>
            </a:pPr>
            <a:endParaRPr lang="en-US"/>
          </a:p>
        </c:txPr>
        <c:crossAx val="117426816"/>
        <c:crosses val="autoZero"/>
        <c:crossBetween val="between"/>
      </c:valAx>
    </c:plotArea>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Portfolio Investments</a:t>
            </a:r>
          </a:p>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 of GDP) </a:t>
            </a:r>
          </a:p>
        </c:rich>
      </c:tx>
      <c:layout>
        <c:manualLayout>
          <c:xMode val="edge"/>
          <c:yMode val="edge"/>
          <c:x val="0.3611111111111111"/>
          <c:y val="2.7777777777777776E-2"/>
        </c:manualLayout>
      </c:layout>
      <c:overlay val="0"/>
    </c:title>
    <c:autoTitleDeleted val="0"/>
    <c:plotArea>
      <c:layout/>
      <c:barChart>
        <c:barDir val="col"/>
        <c:grouping val="clustered"/>
        <c:varyColors val="0"/>
        <c:ser>
          <c:idx val="0"/>
          <c:order val="0"/>
          <c:tx>
            <c:strRef>
              <c:f>Sheet1!$E$9</c:f>
              <c:strCache>
                <c:ptCount val="1"/>
                <c:pt idx="0">
                  <c:v>Portfolio Investments </c:v>
                </c:pt>
              </c:strCache>
            </c:strRef>
          </c:tx>
          <c:spPr>
            <a:solidFill>
              <a:srgbClr val="800000"/>
            </a:solidFill>
          </c:spPr>
          <c:invertIfNegative val="0"/>
          <c:dLbls>
            <c:spPr>
              <a:noFill/>
              <a:ln>
                <a:noFill/>
              </a:ln>
              <a:effectLst/>
            </c:spPr>
            <c:txPr>
              <a:bodyPr/>
              <a:lstStyle/>
              <a:p>
                <a:pPr>
                  <a:defRPr b="1">
                    <a:solidFill>
                      <a:srgbClr val="800000"/>
                    </a:solidFill>
                    <a:latin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Sheet1!$F$5:$L$5</c:f>
              <c:strCache>
                <c:ptCount val="7"/>
                <c:pt idx="0">
                  <c:v>2011/2012</c:v>
                </c:pt>
                <c:pt idx="1">
                  <c:v>2012/2013</c:v>
                </c:pt>
                <c:pt idx="2">
                  <c:v>2013/2014</c:v>
                </c:pt>
                <c:pt idx="3">
                  <c:v>2014/2015</c:v>
                </c:pt>
                <c:pt idx="4">
                  <c:v>2015/2016</c:v>
                </c:pt>
                <c:pt idx="5">
                  <c:v>2016/2017</c:v>
                </c:pt>
                <c:pt idx="6">
                  <c:v>2017/2018</c:v>
                </c:pt>
              </c:strCache>
            </c:strRef>
          </c:cat>
          <c:val>
            <c:numRef>
              <c:f>Sheet1!$F$9:$L$9</c:f>
              <c:numCache>
                <c:formatCode>0.0%</c:formatCode>
                <c:ptCount val="7"/>
                <c:pt idx="0">
                  <c:v>-1.8004299277482535E-2</c:v>
                </c:pt>
                <c:pt idx="1">
                  <c:v>5.1713764781767379E-3</c:v>
                </c:pt>
                <c:pt idx="2">
                  <c:v>4.1056743380281698E-3</c:v>
                </c:pt>
                <c:pt idx="3">
                  <c:v>-1.9184959482982213E-3</c:v>
                </c:pt>
                <c:pt idx="4">
                  <c:v>-3.8850018454270321E-3</c:v>
                </c:pt>
                <c:pt idx="5">
                  <c:v>6.8218534596541799E-2</c:v>
                </c:pt>
                <c:pt idx="6">
                  <c:v>4.869934839500567E-2</c:v>
                </c:pt>
              </c:numCache>
            </c:numRef>
          </c:val>
          <c:extLst xmlns:c16r2="http://schemas.microsoft.com/office/drawing/2015/06/chart">
            <c:ext xmlns:c16="http://schemas.microsoft.com/office/drawing/2014/chart" uri="{C3380CC4-5D6E-409C-BE32-E72D297353CC}">
              <c16:uniqueId val="{00000000-5B5C-4194-8BF9-F21E826750A7}"/>
            </c:ext>
          </c:extLst>
        </c:ser>
        <c:dLbls>
          <c:showLegendKey val="0"/>
          <c:showVal val="0"/>
          <c:showCatName val="0"/>
          <c:showSerName val="0"/>
          <c:showPercent val="0"/>
          <c:showBubbleSize val="0"/>
        </c:dLbls>
        <c:gapWidth val="150"/>
        <c:axId val="110646016"/>
        <c:axId val="110647552"/>
      </c:barChart>
      <c:catAx>
        <c:axId val="110646016"/>
        <c:scaling>
          <c:orientation val="minMax"/>
        </c:scaling>
        <c:delete val="0"/>
        <c:axPos val="b"/>
        <c:numFmt formatCode="General" sourceLinked="0"/>
        <c:majorTickMark val="out"/>
        <c:minorTickMark val="none"/>
        <c:tickLblPos val="low"/>
        <c:txPr>
          <a:bodyPr rot="-5400000" vert="horz"/>
          <a:lstStyle/>
          <a:p>
            <a:pPr>
              <a:defRPr>
                <a:latin typeface="Calibri" panose="020F0502020204030204" pitchFamily="34" charset="0"/>
              </a:defRPr>
            </a:pPr>
            <a:endParaRPr lang="en-US"/>
          </a:p>
        </c:txPr>
        <c:crossAx val="110647552"/>
        <c:crosses val="autoZero"/>
        <c:auto val="1"/>
        <c:lblAlgn val="ctr"/>
        <c:lblOffset val="100"/>
        <c:noMultiLvlLbl val="0"/>
      </c:catAx>
      <c:valAx>
        <c:axId val="110647552"/>
        <c:scaling>
          <c:orientation val="minMax"/>
        </c:scaling>
        <c:delete val="0"/>
        <c:axPos val="l"/>
        <c:numFmt formatCode="0.0%" sourceLinked="1"/>
        <c:majorTickMark val="out"/>
        <c:minorTickMark val="none"/>
        <c:tickLblPos val="nextTo"/>
        <c:txPr>
          <a:bodyPr/>
          <a:lstStyle/>
          <a:p>
            <a:pPr>
              <a:defRPr>
                <a:latin typeface="Calibri" panose="020F0502020204030204" pitchFamily="34" charset="0"/>
              </a:defRPr>
            </a:pPr>
            <a:endParaRPr lang="en-US"/>
          </a:p>
        </c:txPr>
        <c:crossAx val="110646016"/>
        <c:crosses val="autoZero"/>
        <c:crossBetween val="between"/>
      </c:valAx>
    </c:plotArea>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tx>
        <c:rich>
          <a:bodyPr/>
          <a:lstStyle/>
          <a:p>
            <a:pPr>
              <a:defRPr lang="en-US"/>
            </a:pPr>
            <a:r>
              <a:rPr lang="en-US"/>
              <a:t>Net International Reserves </a:t>
            </a:r>
          </a:p>
        </c:rich>
      </c:tx>
      <c:layout/>
      <c:overlay val="0"/>
    </c:title>
    <c:autoTitleDeleted val="0"/>
    <c:plotArea>
      <c:layout>
        <c:manualLayout>
          <c:layoutTarget val="inner"/>
          <c:xMode val="edge"/>
          <c:yMode val="edge"/>
          <c:x val="1.136200282656976E-2"/>
          <c:y val="0.20640609743881594"/>
          <c:w val="0.95487179487179485"/>
          <c:h val="0.54399060765020102"/>
        </c:manualLayout>
      </c:layout>
      <c:barChart>
        <c:barDir val="col"/>
        <c:grouping val="clustered"/>
        <c:varyColors val="0"/>
        <c:ser>
          <c:idx val="0"/>
          <c:order val="0"/>
          <c:tx>
            <c:strRef>
              <c:f>NIR!$A$4</c:f>
              <c:strCache>
                <c:ptCount val="1"/>
                <c:pt idx="0">
                  <c:v>US$ Billion
</c:v>
                </c:pt>
              </c:strCache>
            </c:strRef>
          </c:tx>
          <c:spPr>
            <a:solidFill>
              <a:srgbClr val="800000"/>
            </a:solidFill>
          </c:spPr>
          <c:invertIfNegative val="0"/>
          <c:dLbls>
            <c:spPr>
              <a:solidFill>
                <a:sysClr val="window" lastClr="FFFFFF"/>
              </a:solidFill>
            </c:spPr>
            <c:txPr>
              <a:bodyPr/>
              <a:lstStyle/>
              <a:p>
                <a:pPr>
                  <a:defRPr sz="1400" b="1">
                    <a:solidFill>
                      <a:srgbClr val="800000"/>
                    </a:solidFill>
                  </a:defRPr>
                </a:pPr>
                <a:endParaRPr lang="en-US"/>
              </a:p>
            </c:txPr>
            <c:dLblPos val="ctr"/>
            <c:showLegendKey val="0"/>
            <c:showVal val="1"/>
            <c:showCatName val="0"/>
            <c:showSerName val="0"/>
            <c:showPercent val="0"/>
            <c:showBubbleSize val="0"/>
            <c:showLeaderLines val="0"/>
          </c:dLbls>
          <c:cat>
            <c:strRef>
              <c:f>NIR!$B$2:$P$2</c:f>
              <c:strCache>
                <c:ptCount val="15"/>
                <c:pt idx="0">
                  <c:v>June 2010</c:v>
                </c:pt>
                <c:pt idx="1">
                  <c:v>June 2011</c:v>
                </c:pt>
                <c:pt idx="2">
                  <c:v>June 2012</c:v>
                </c:pt>
                <c:pt idx="3">
                  <c:v>June 2013</c:v>
                </c:pt>
                <c:pt idx="4">
                  <c:v>June 2014</c:v>
                </c:pt>
                <c:pt idx="5">
                  <c:v>June 2015</c:v>
                </c:pt>
                <c:pt idx="6">
                  <c:v>June 2016</c:v>
                </c:pt>
                <c:pt idx="7">
                  <c:v>June 2017</c:v>
                </c:pt>
                <c:pt idx="8">
                  <c:v>August 2018</c:v>
                </c:pt>
                <c:pt idx="9">
                  <c:v>September 2018</c:v>
                </c:pt>
                <c:pt idx="10">
                  <c:v>October 2018</c:v>
                </c:pt>
                <c:pt idx="11">
                  <c:v>November 2018</c:v>
                </c:pt>
                <c:pt idx="12">
                  <c:v>December 2018</c:v>
                </c:pt>
                <c:pt idx="13">
                  <c:v>January 2019</c:v>
                </c:pt>
                <c:pt idx="14">
                  <c:v>February 2019</c:v>
                </c:pt>
              </c:strCache>
            </c:strRef>
          </c:cat>
          <c:val>
            <c:numRef>
              <c:f>NIR!$B$4:$P$4</c:f>
              <c:numCache>
                <c:formatCode>0.0</c:formatCode>
                <c:ptCount val="15"/>
                <c:pt idx="0">
                  <c:v>35.220999999999997</c:v>
                </c:pt>
                <c:pt idx="1">
                  <c:v>26.564</c:v>
                </c:pt>
                <c:pt idx="2">
                  <c:v>15.534000000000001</c:v>
                </c:pt>
                <c:pt idx="3">
                  <c:v>14.936</c:v>
                </c:pt>
                <c:pt idx="4">
                  <c:v>16.687000000000001</c:v>
                </c:pt>
                <c:pt idx="5">
                  <c:v>20.079699999999999</c:v>
                </c:pt>
                <c:pt idx="6">
                  <c:v>17.546200000000002</c:v>
                </c:pt>
                <c:pt idx="7">
                  <c:v>31.305</c:v>
                </c:pt>
                <c:pt idx="8">
                  <c:v>44.4193</c:v>
                </c:pt>
                <c:pt idx="9" formatCode="General">
                  <c:v>44.5</c:v>
                </c:pt>
                <c:pt idx="10" formatCode="General">
                  <c:v>44.5</c:v>
                </c:pt>
                <c:pt idx="11">
                  <c:v>44.512999999999998</c:v>
                </c:pt>
                <c:pt idx="12">
                  <c:v>42.551000000000002</c:v>
                </c:pt>
                <c:pt idx="13">
                  <c:v>42.616999999999997</c:v>
                </c:pt>
                <c:pt idx="14">
                  <c:v>44.06</c:v>
                </c:pt>
              </c:numCache>
            </c:numRef>
          </c:val>
        </c:ser>
        <c:dLbls>
          <c:showLegendKey val="0"/>
          <c:showVal val="1"/>
          <c:showCatName val="0"/>
          <c:showSerName val="0"/>
          <c:showPercent val="0"/>
          <c:showBubbleSize val="0"/>
        </c:dLbls>
        <c:gapWidth val="150"/>
        <c:overlap val="-25"/>
        <c:axId val="110709376"/>
        <c:axId val="110732800"/>
      </c:barChart>
      <c:lineChart>
        <c:grouping val="standard"/>
        <c:varyColors val="0"/>
        <c:ser>
          <c:idx val="1"/>
          <c:order val="1"/>
          <c:tx>
            <c:strRef>
              <c:f>NIR!$A$3</c:f>
              <c:strCache>
                <c:ptCount val="1"/>
                <c:pt idx="0">
                  <c:v>Months of Imports</c:v>
                </c:pt>
              </c:strCache>
            </c:strRef>
          </c:tx>
          <c:spPr>
            <a:ln>
              <a:solidFill>
                <a:schemeClr val="accent6">
                  <a:lumMod val="75000"/>
                </a:schemeClr>
              </a:solidFill>
            </a:ln>
          </c:spPr>
          <c:marker>
            <c:symbol val="none"/>
          </c:marker>
          <c:dLbls>
            <c:txPr>
              <a:bodyPr/>
              <a:lstStyle/>
              <a:p>
                <a:pPr>
                  <a:defRPr lang="en-US" sz="1400" b="1">
                    <a:solidFill>
                      <a:schemeClr val="accent6">
                        <a:lumMod val="75000"/>
                      </a:schemeClr>
                    </a:solidFill>
                  </a:defRPr>
                </a:pPr>
                <a:endParaRPr lang="en-US"/>
              </a:p>
            </c:txPr>
            <c:dLblPos val="t"/>
            <c:showLegendKey val="0"/>
            <c:showVal val="1"/>
            <c:showCatName val="0"/>
            <c:showSerName val="0"/>
            <c:showPercent val="0"/>
            <c:showBubbleSize val="0"/>
            <c:showLeaderLines val="0"/>
          </c:dLbls>
          <c:cat>
            <c:strRef>
              <c:f>NIR!$B$2:$P$2</c:f>
              <c:strCache>
                <c:ptCount val="15"/>
                <c:pt idx="0">
                  <c:v>June 2010</c:v>
                </c:pt>
                <c:pt idx="1">
                  <c:v>June 2011</c:v>
                </c:pt>
                <c:pt idx="2">
                  <c:v>June 2012</c:v>
                </c:pt>
                <c:pt idx="3">
                  <c:v>June 2013</c:v>
                </c:pt>
                <c:pt idx="4">
                  <c:v>June 2014</c:v>
                </c:pt>
                <c:pt idx="5">
                  <c:v>June 2015</c:v>
                </c:pt>
                <c:pt idx="6">
                  <c:v>June 2016</c:v>
                </c:pt>
                <c:pt idx="7">
                  <c:v>June 2017</c:v>
                </c:pt>
                <c:pt idx="8">
                  <c:v>August 2018</c:v>
                </c:pt>
                <c:pt idx="9">
                  <c:v>September 2018</c:v>
                </c:pt>
                <c:pt idx="10">
                  <c:v>October 2018</c:v>
                </c:pt>
                <c:pt idx="11">
                  <c:v>November 2018</c:v>
                </c:pt>
                <c:pt idx="12">
                  <c:v>December 2018</c:v>
                </c:pt>
                <c:pt idx="13">
                  <c:v>January 2019</c:v>
                </c:pt>
                <c:pt idx="14">
                  <c:v>February 2019</c:v>
                </c:pt>
              </c:strCache>
            </c:strRef>
          </c:cat>
          <c:val>
            <c:numRef>
              <c:f>NIR!$B$3:$P$3</c:f>
              <c:numCache>
                <c:formatCode>0.0</c:formatCode>
                <c:ptCount val="15"/>
                <c:pt idx="0">
                  <c:v>8.62676580987935</c:v>
                </c:pt>
                <c:pt idx="1">
                  <c:v>5.8926897801111009</c:v>
                </c:pt>
                <c:pt idx="2">
                  <c:v>3.1482041313339266</c:v>
                </c:pt>
                <c:pt idx="3">
                  <c:v>3.1072000665709707</c:v>
                </c:pt>
                <c:pt idx="4">
                  <c:v>3.3273126970069073</c:v>
                </c:pt>
                <c:pt idx="5">
                  <c:v>3.9304205984781135</c:v>
                </c:pt>
                <c:pt idx="6">
                  <c:v>3.6689813322366991</c:v>
                </c:pt>
                <c:pt idx="7">
                  <c:v>6.3667949087334534</c:v>
                </c:pt>
                <c:pt idx="8">
                  <c:v>8.4470088585328753</c:v>
                </c:pt>
                <c:pt idx="9" formatCode="General">
                  <c:v>8.4</c:v>
                </c:pt>
                <c:pt idx="10" formatCode="General">
                  <c:v>8.5</c:v>
                </c:pt>
                <c:pt idx="11">
                  <c:v>8.4648273457680308</c:v>
                </c:pt>
                <c:pt idx="12">
                  <c:v>8.0917230559561357</c:v>
                </c:pt>
                <c:pt idx="13">
                  <c:v>8.104273964787728</c:v>
                </c:pt>
                <c:pt idx="14">
                  <c:v>8.3786824715148249</c:v>
                </c:pt>
              </c:numCache>
            </c:numRef>
          </c:val>
          <c:smooth val="0"/>
        </c:ser>
        <c:dLbls>
          <c:showLegendKey val="0"/>
          <c:showVal val="1"/>
          <c:showCatName val="0"/>
          <c:showSerName val="0"/>
          <c:showPercent val="0"/>
          <c:showBubbleSize val="0"/>
        </c:dLbls>
        <c:marker val="1"/>
        <c:smooth val="0"/>
        <c:axId val="110822144"/>
        <c:axId val="110734336"/>
      </c:lineChart>
      <c:catAx>
        <c:axId val="110709376"/>
        <c:scaling>
          <c:orientation val="minMax"/>
        </c:scaling>
        <c:delete val="0"/>
        <c:axPos val="b"/>
        <c:numFmt formatCode="mmm\-yy" sourceLinked="1"/>
        <c:majorTickMark val="none"/>
        <c:minorTickMark val="none"/>
        <c:tickLblPos val="nextTo"/>
        <c:txPr>
          <a:bodyPr rot="-5400000" vert="horz"/>
          <a:lstStyle/>
          <a:p>
            <a:pPr>
              <a:defRPr lang="en-US" sz="1400"/>
            </a:pPr>
            <a:endParaRPr lang="en-US"/>
          </a:p>
        </c:txPr>
        <c:crossAx val="110732800"/>
        <c:crosses val="autoZero"/>
        <c:auto val="1"/>
        <c:lblAlgn val="ctr"/>
        <c:lblOffset val="100"/>
        <c:noMultiLvlLbl val="0"/>
      </c:catAx>
      <c:valAx>
        <c:axId val="110732800"/>
        <c:scaling>
          <c:orientation val="minMax"/>
        </c:scaling>
        <c:delete val="0"/>
        <c:axPos val="l"/>
        <c:numFmt formatCode="0.0" sourceLinked="1"/>
        <c:majorTickMark val="out"/>
        <c:minorTickMark val="none"/>
        <c:tickLblPos val="nextTo"/>
        <c:txPr>
          <a:bodyPr/>
          <a:lstStyle/>
          <a:p>
            <a:pPr>
              <a:defRPr lang="en-US" sz="1400"/>
            </a:pPr>
            <a:endParaRPr lang="en-US"/>
          </a:p>
        </c:txPr>
        <c:crossAx val="110709376"/>
        <c:crosses val="autoZero"/>
        <c:crossBetween val="between"/>
      </c:valAx>
      <c:valAx>
        <c:axId val="110734336"/>
        <c:scaling>
          <c:orientation val="minMax"/>
          <c:min val="-8"/>
        </c:scaling>
        <c:delete val="0"/>
        <c:axPos val="r"/>
        <c:numFmt formatCode="0.0" sourceLinked="1"/>
        <c:majorTickMark val="out"/>
        <c:minorTickMark val="none"/>
        <c:tickLblPos val="nextTo"/>
        <c:txPr>
          <a:bodyPr/>
          <a:lstStyle/>
          <a:p>
            <a:pPr>
              <a:defRPr lang="en-US"/>
            </a:pPr>
            <a:endParaRPr lang="en-US"/>
          </a:p>
        </c:txPr>
        <c:crossAx val="110822144"/>
        <c:crosses val="max"/>
        <c:crossBetween val="between"/>
      </c:valAx>
      <c:catAx>
        <c:axId val="110822144"/>
        <c:scaling>
          <c:orientation val="minMax"/>
        </c:scaling>
        <c:delete val="1"/>
        <c:axPos val="b"/>
        <c:numFmt formatCode="mmm\-yy" sourceLinked="1"/>
        <c:majorTickMark val="out"/>
        <c:minorTickMark val="none"/>
        <c:tickLblPos val="none"/>
        <c:crossAx val="110734336"/>
        <c:crosses val="autoZero"/>
        <c:auto val="1"/>
        <c:lblAlgn val="ctr"/>
        <c:lblOffset val="100"/>
        <c:noMultiLvlLbl val="0"/>
      </c:catAx>
    </c:plotArea>
    <c:legend>
      <c:legendPos val="t"/>
      <c:layout/>
      <c:overlay val="0"/>
      <c:txPr>
        <a:bodyPr/>
        <a:lstStyle/>
        <a:p>
          <a:pPr>
            <a:defRPr lang="en-US"/>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rtl="1">
              <a:defRPr/>
            </a:pPr>
            <a:r>
              <a:rPr lang="en-US"/>
              <a:t>Sources of real economic growth (%)</a:t>
            </a:r>
          </a:p>
        </c:rich>
      </c:tx>
      <c:layout/>
      <c:overlay val="0"/>
    </c:title>
    <c:autoTitleDeleted val="0"/>
    <c:plotArea>
      <c:layout>
        <c:manualLayout>
          <c:layoutTarget val="inner"/>
          <c:xMode val="edge"/>
          <c:yMode val="edge"/>
          <c:x val="7.8070179335703038E-2"/>
          <c:y val="0.14468978611716088"/>
          <c:w val="0.89884796712077808"/>
          <c:h val="0.72819456078628464"/>
        </c:manualLayout>
      </c:layout>
      <c:barChart>
        <c:barDir val="col"/>
        <c:grouping val="stacked"/>
        <c:varyColors val="0"/>
        <c:ser>
          <c:idx val="1"/>
          <c:order val="0"/>
          <c:tx>
            <c:strRef>
              <c:f>Growth!$A$13</c:f>
              <c:strCache>
                <c:ptCount val="1"/>
                <c:pt idx="0">
                  <c:v>Net exports</c:v>
                </c:pt>
              </c:strCache>
            </c:strRef>
          </c:tx>
          <c:spPr>
            <a:solidFill>
              <a:schemeClr val="tx2">
                <a:lumMod val="50000"/>
              </a:schemeClr>
            </a:solidFill>
          </c:spPr>
          <c:invertIfNegative val="0"/>
          <c:dLbls>
            <c:txPr>
              <a:bodyPr/>
              <a:lstStyle/>
              <a:p>
                <a:pPr>
                  <a:defRPr sz="1400" b="1">
                    <a:solidFill>
                      <a:schemeClr val="bg1"/>
                    </a:solidFill>
                  </a:defRPr>
                </a:pPr>
                <a:endParaRPr lang="en-US"/>
              </a:p>
            </c:txPr>
            <c:showLegendKey val="0"/>
            <c:showVal val="1"/>
            <c:showCatName val="0"/>
            <c:showSerName val="0"/>
            <c:showPercent val="0"/>
            <c:showBubbleSize val="0"/>
            <c:showLeaderLines val="0"/>
          </c:dLbls>
          <c:cat>
            <c:strRef>
              <c:f>Growth!$C$11:$H$11</c:f>
              <c:strCache>
                <c:ptCount val="6"/>
                <c:pt idx="0">
                  <c:v>2014/2015</c:v>
                </c:pt>
                <c:pt idx="1">
                  <c:v>2015/2016</c:v>
                </c:pt>
                <c:pt idx="2">
                  <c:v>2016/2017</c:v>
                </c:pt>
                <c:pt idx="3">
                  <c:v>2017/2018</c:v>
                </c:pt>
                <c:pt idx="4">
                  <c:v>2018/2019
estimates</c:v>
                </c:pt>
                <c:pt idx="5">
                  <c:v>2019/2020
Proposed Budget</c:v>
                </c:pt>
              </c:strCache>
            </c:strRef>
          </c:cat>
          <c:val>
            <c:numRef>
              <c:f>Growth!$C$13:$H$13</c:f>
              <c:numCache>
                <c:formatCode>0.0</c:formatCode>
                <c:ptCount val="6"/>
                <c:pt idx="0">
                  <c:v>-0.22711787417669715</c:v>
                </c:pt>
                <c:pt idx="1">
                  <c:v>-1.5885104994015877</c:v>
                </c:pt>
                <c:pt idx="2">
                  <c:v>-1.3398675772900299</c:v>
                </c:pt>
                <c:pt idx="3">
                  <c:v>1.7</c:v>
                </c:pt>
                <c:pt idx="4">
                  <c:v>2.2000000000000002</c:v>
                </c:pt>
                <c:pt idx="5">
                  <c:v>2.2999999999999998</c:v>
                </c:pt>
              </c:numCache>
            </c:numRef>
          </c:val>
        </c:ser>
        <c:ser>
          <c:idx val="2"/>
          <c:order val="1"/>
          <c:tx>
            <c:strRef>
              <c:f>Growth!$A$14</c:f>
              <c:strCache>
                <c:ptCount val="1"/>
                <c:pt idx="0">
                  <c:v>Investments </c:v>
                </c:pt>
              </c:strCache>
            </c:strRef>
          </c:tx>
          <c:spPr>
            <a:solidFill>
              <a:schemeClr val="accent6">
                <a:lumMod val="75000"/>
              </a:schemeClr>
            </a:solidFill>
          </c:spPr>
          <c:invertIfNegative val="0"/>
          <c:dLbls>
            <c:txPr>
              <a:bodyPr/>
              <a:lstStyle/>
              <a:p>
                <a:pPr>
                  <a:defRPr sz="1400" b="1"/>
                </a:pPr>
                <a:endParaRPr lang="en-US"/>
              </a:p>
            </c:txPr>
            <c:showLegendKey val="0"/>
            <c:showVal val="1"/>
            <c:showCatName val="0"/>
            <c:showSerName val="0"/>
            <c:showPercent val="0"/>
            <c:showBubbleSize val="0"/>
            <c:showLeaderLines val="0"/>
          </c:dLbls>
          <c:cat>
            <c:strRef>
              <c:f>Growth!$C$11:$H$11</c:f>
              <c:strCache>
                <c:ptCount val="6"/>
                <c:pt idx="0">
                  <c:v>2014/2015</c:v>
                </c:pt>
                <c:pt idx="1">
                  <c:v>2015/2016</c:v>
                </c:pt>
                <c:pt idx="2">
                  <c:v>2016/2017</c:v>
                </c:pt>
                <c:pt idx="3">
                  <c:v>2017/2018</c:v>
                </c:pt>
                <c:pt idx="4">
                  <c:v>2018/2019
estimates</c:v>
                </c:pt>
                <c:pt idx="5">
                  <c:v>2019/2020
Proposed Budget</c:v>
                </c:pt>
              </c:strCache>
            </c:strRef>
          </c:cat>
          <c:val>
            <c:numRef>
              <c:f>Growth!$C$14:$H$14</c:f>
              <c:numCache>
                <c:formatCode>0.0</c:formatCode>
                <c:ptCount val="6"/>
                <c:pt idx="0">
                  <c:v>1.220758573699751</c:v>
                </c:pt>
                <c:pt idx="1">
                  <c:v>1.6592318572516598</c:v>
                </c:pt>
                <c:pt idx="2">
                  <c:v>1.7830144413742759</c:v>
                </c:pt>
                <c:pt idx="3">
                  <c:v>2.4</c:v>
                </c:pt>
                <c:pt idx="4">
                  <c:v>2.2999999999999998</c:v>
                </c:pt>
                <c:pt idx="5">
                  <c:v>2.5</c:v>
                </c:pt>
              </c:numCache>
            </c:numRef>
          </c:val>
        </c:ser>
        <c:ser>
          <c:idx val="3"/>
          <c:order val="2"/>
          <c:tx>
            <c:strRef>
              <c:f>Growth!$A$15</c:f>
              <c:strCache>
                <c:ptCount val="1"/>
                <c:pt idx="0">
                  <c:v>Final consumption</c:v>
                </c:pt>
              </c:strCache>
            </c:strRef>
          </c:tx>
          <c:spPr>
            <a:solidFill>
              <a:srgbClr val="800000"/>
            </a:solidFill>
          </c:spPr>
          <c:invertIfNegative val="0"/>
          <c:dLbls>
            <c:txPr>
              <a:bodyPr/>
              <a:lstStyle/>
              <a:p>
                <a:pPr>
                  <a:defRPr sz="1600" b="1">
                    <a:solidFill>
                      <a:schemeClr val="bg1"/>
                    </a:solidFill>
                  </a:defRPr>
                </a:pPr>
                <a:endParaRPr lang="en-US"/>
              </a:p>
            </c:txPr>
            <c:showLegendKey val="0"/>
            <c:showVal val="1"/>
            <c:showCatName val="0"/>
            <c:showSerName val="0"/>
            <c:showPercent val="0"/>
            <c:showBubbleSize val="0"/>
            <c:showLeaderLines val="0"/>
          </c:dLbls>
          <c:cat>
            <c:strRef>
              <c:f>Growth!$C$11:$H$11</c:f>
              <c:strCache>
                <c:ptCount val="6"/>
                <c:pt idx="0">
                  <c:v>2014/2015</c:v>
                </c:pt>
                <c:pt idx="1">
                  <c:v>2015/2016</c:v>
                </c:pt>
                <c:pt idx="2">
                  <c:v>2016/2017</c:v>
                </c:pt>
                <c:pt idx="3">
                  <c:v>2017/2018</c:v>
                </c:pt>
                <c:pt idx="4">
                  <c:v>2018/2019
estimates</c:v>
                </c:pt>
                <c:pt idx="5">
                  <c:v>2019/2020
Proposed Budget</c:v>
                </c:pt>
              </c:strCache>
            </c:strRef>
          </c:cat>
          <c:val>
            <c:numRef>
              <c:f>Growth!$C$15:$H$15</c:f>
              <c:numCache>
                <c:formatCode>0.0</c:formatCode>
                <c:ptCount val="6"/>
                <c:pt idx="0">
                  <c:v>3.3783783783783718</c:v>
                </c:pt>
                <c:pt idx="1">
                  <c:v>4.2759220977042807</c:v>
                </c:pt>
                <c:pt idx="2">
                  <c:v>3.7380741358636205</c:v>
                </c:pt>
                <c:pt idx="3">
                  <c:v>1.3</c:v>
                </c:pt>
                <c:pt idx="4">
                  <c:v>1.1000000000000001</c:v>
                </c:pt>
                <c:pt idx="5">
                  <c:v>1.2</c:v>
                </c:pt>
              </c:numCache>
            </c:numRef>
          </c:val>
        </c:ser>
        <c:dLbls>
          <c:showLegendKey val="0"/>
          <c:showVal val="0"/>
          <c:showCatName val="0"/>
          <c:showSerName val="0"/>
          <c:showPercent val="0"/>
          <c:showBubbleSize val="0"/>
        </c:dLbls>
        <c:gapWidth val="121"/>
        <c:overlap val="100"/>
        <c:axId val="104328192"/>
        <c:axId val="104559360"/>
      </c:barChart>
      <c:lineChart>
        <c:grouping val="standard"/>
        <c:varyColors val="0"/>
        <c:ser>
          <c:idx val="0"/>
          <c:order val="3"/>
          <c:spPr>
            <a:ln>
              <a:solidFill>
                <a:schemeClr val="bg1">
                  <a:alpha val="0"/>
                </a:schemeClr>
              </a:solidFill>
            </a:ln>
          </c:spPr>
          <c:marker>
            <c:symbol val="none"/>
          </c:marker>
          <c:cat>
            <c:strRef>
              <c:f>Growth!$C$11:$H$11</c:f>
              <c:strCache>
                <c:ptCount val="6"/>
                <c:pt idx="0">
                  <c:v>2014/2015</c:v>
                </c:pt>
                <c:pt idx="1">
                  <c:v>2015/2016</c:v>
                </c:pt>
                <c:pt idx="2">
                  <c:v>2016/2017</c:v>
                </c:pt>
                <c:pt idx="3">
                  <c:v>2017/2018</c:v>
                </c:pt>
                <c:pt idx="4">
                  <c:v>2018/2019
estimates</c:v>
                </c:pt>
                <c:pt idx="5">
                  <c:v>2019/2020
Proposed Budget</c:v>
                </c:pt>
              </c:strCache>
            </c:strRef>
          </c:cat>
          <c:val>
            <c:numRef>
              <c:f>Growth!$C$12:$H$12</c:f>
              <c:numCache>
                <c:formatCode>0.0</c:formatCode>
                <c:ptCount val="6"/>
                <c:pt idx="0">
                  <c:v>4.3720190779014123</c:v>
                </c:pt>
                <c:pt idx="1">
                  <c:v>4.3466434555543527</c:v>
                </c:pt>
                <c:pt idx="2">
                  <c:v>4.1812209999478664</c:v>
                </c:pt>
                <c:pt idx="3">
                  <c:v>5.3</c:v>
                </c:pt>
                <c:pt idx="4">
                  <c:v>5.6</c:v>
                </c:pt>
                <c:pt idx="5">
                  <c:v>6</c:v>
                </c:pt>
              </c:numCache>
            </c:numRef>
          </c:val>
          <c:smooth val="0"/>
        </c:ser>
        <c:dLbls>
          <c:showLegendKey val="0"/>
          <c:showVal val="0"/>
          <c:showCatName val="0"/>
          <c:showSerName val="0"/>
          <c:showPercent val="0"/>
          <c:showBubbleSize val="0"/>
        </c:dLbls>
        <c:marker val="1"/>
        <c:smooth val="0"/>
        <c:axId val="104328192"/>
        <c:axId val="104559360"/>
      </c:lineChart>
      <c:catAx>
        <c:axId val="104328192"/>
        <c:scaling>
          <c:orientation val="minMax"/>
        </c:scaling>
        <c:delete val="0"/>
        <c:axPos val="b"/>
        <c:majorTickMark val="out"/>
        <c:minorTickMark val="none"/>
        <c:tickLblPos val="low"/>
        <c:txPr>
          <a:bodyPr/>
          <a:lstStyle/>
          <a:p>
            <a:pPr>
              <a:defRPr sz="1200" b="1"/>
            </a:pPr>
            <a:endParaRPr lang="en-US"/>
          </a:p>
        </c:txPr>
        <c:crossAx val="104559360"/>
        <c:crosses val="autoZero"/>
        <c:auto val="1"/>
        <c:lblAlgn val="ctr"/>
        <c:lblOffset val="100"/>
        <c:noMultiLvlLbl val="0"/>
      </c:catAx>
      <c:valAx>
        <c:axId val="104559360"/>
        <c:scaling>
          <c:orientation val="minMax"/>
        </c:scaling>
        <c:delete val="0"/>
        <c:axPos val="l"/>
        <c:numFmt formatCode="0.0" sourceLinked="1"/>
        <c:majorTickMark val="out"/>
        <c:minorTickMark val="none"/>
        <c:tickLblPos val="nextTo"/>
        <c:txPr>
          <a:bodyPr/>
          <a:lstStyle/>
          <a:p>
            <a:pPr>
              <a:defRPr sz="1400" b="1"/>
            </a:pPr>
            <a:endParaRPr lang="en-US"/>
          </a:p>
        </c:txPr>
        <c:crossAx val="104328192"/>
        <c:crosses val="autoZero"/>
        <c:crossBetween val="between"/>
      </c:valAx>
    </c:plotArea>
    <c:legend>
      <c:legendPos val="t"/>
      <c:legendEntry>
        <c:idx val="3"/>
        <c:delete val="1"/>
      </c:legendEntry>
      <c:layout/>
      <c:overlay val="0"/>
      <c:txPr>
        <a:bodyPr/>
        <a:lstStyle/>
        <a:p>
          <a:pPr>
            <a:defRPr sz="1400"/>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800"/>
            </a:pPr>
            <a:r>
              <a:rPr lang="en-US" sz="1800" dirty="0"/>
              <a:t>Unemployment Rate (%)</a:t>
            </a:r>
          </a:p>
        </c:rich>
      </c:tx>
      <c:layout>
        <c:manualLayout>
          <c:xMode val="edge"/>
          <c:yMode val="edge"/>
          <c:x val="0.33552025794637391"/>
          <c:y val="3.3914620966496833E-2"/>
        </c:manualLayout>
      </c:layout>
      <c:overlay val="0"/>
    </c:title>
    <c:autoTitleDeleted val="0"/>
    <c:plotArea>
      <c:layout>
        <c:manualLayout>
          <c:layoutTarget val="inner"/>
          <c:xMode val="edge"/>
          <c:yMode val="edge"/>
          <c:x val="8.0198654879881204E-2"/>
          <c:y val="0.1770389666415019"/>
          <c:w val="0.89950516216864962"/>
          <c:h val="0.72602829753547271"/>
        </c:manualLayout>
      </c:layout>
      <c:barChart>
        <c:barDir val="col"/>
        <c:grouping val="clustered"/>
        <c:varyColors val="0"/>
        <c:ser>
          <c:idx val="1"/>
          <c:order val="0"/>
          <c:tx>
            <c:strRef>
              <c:f>Unemployment!$A$2</c:f>
              <c:strCache>
                <c:ptCount val="1"/>
                <c:pt idx="0">
                  <c:v>معدل البطالة (%)</c:v>
                </c:pt>
              </c:strCache>
            </c:strRef>
          </c:tx>
          <c:spPr>
            <a:solidFill>
              <a:srgbClr val="800000"/>
            </a:solidFill>
          </c:spPr>
          <c:invertIfNegative val="0"/>
          <c:dLbls>
            <c:spPr>
              <a:noFill/>
              <a:ln>
                <a:noFill/>
              </a:ln>
              <a:effectLst/>
            </c:spPr>
            <c:txPr>
              <a:bodyPr/>
              <a:lstStyle/>
              <a:p>
                <a:pPr>
                  <a:defRPr b="1">
                    <a:solidFill>
                      <a:srgbClr val="800000"/>
                    </a:solidFill>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Unemployment!$B$1:$K$1</c:f>
              <c:strCache>
                <c:ptCount val="10"/>
                <c:pt idx="0">
                  <c:v>2011/2012</c:v>
                </c:pt>
                <c:pt idx="1">
                  <c:v>2012/2013</c:v>
                </c:pt>
                <c:pt idx="2">
                  <c:v>2013/2014</c:v>
                </c:pt>
                <c:pt idx="3">
                  <c:v>2014/2015</c:v>
                </c:pt>
                <c:pt idx="4">
                  <c:v>2015/2016</c:v>
                </c:pt>
                <c:pt idx="5">
                  <c:v>2016/2017</c:v>
                </c:pt>
                <c:pt idx="6">
                  <c:v>2017/2018</c:v>
                </c:pt>
                <c:pt idx="7">
                  <c:v>2018/2019
Estimates</c:v>
                </c:pt>
                <c:pt idx="8">
                  <c:v>2019/2020
Proposed Budget</c:v>
                </c:pt>
                <c:pt idx="9">
                  <c:v>December 2018</c:v>
                </c:pt>
              </c:strCache>
            </c:strRef>
          </c:cat>
          <c:val>
            <c:numRef>
              <c:f>Unemployment!$B$2:$K$2</c:f>
              <c:numCache>
                <c:formatCode>0.0</c:formatCode>
                <c:ptCount val="10"/>
                <c:pt idx="0">
                  <c:v>12.6</c:v>
                </c:pt>
                <c:pt idx="1">
                  <c:v>13.3</c:v>
                </c:pt>
                <c:pt idx="2">
                  <c:v>13.3</c:v>
                </c:pt>
                <c:pt idx="3">
                  <c:v>12.7</c:v>
                </c:pt>
                <c:pt idx="4">
                  <c:v>12.5</c:v>
                </c:pt>
                <c:pt idx="5">
                  <c:v>11.98</c:v>
                </c:pt>
                <c:pt idx="6">
                  <c:v>9.9</c:v>
                </c:pt>
                <c:pt idx="7">
                  <c:v>9.6</c:v>
                </c:pt>
                <c:pt idx="8">
                  <c:v>9.1</c:v>
                </c:pt>
                <c:pt idx="9">
                  <c:v>8.9</c:v>
                </c:pt>
              </c:numCache>
            </c:numRef>
          </c:val>
          <c:extLst xmlns:c16r2="http://schemas.microsoft.com/office/drawing/2015/06/chart">
            <c:ext xmlns:c16="http://schemas.microsoft.com/office/drawing/2014/chart" uri="{C3380CC4-5D6E-409C-BE32-E72D297353CC}">
              <c16:uniqueId val="{00000000-F5DD-4476-B1D1-AA67731A4C0B}"/>
            </c:ext>
          </c:extLst>
        </c:ser>
        <c:dLbls>
          <c:showLegendKey val="0"/>
          <c:showVal val="0"/>
          <c:showCatName val="0"/>
          <c:showSerName val="0"/>
          <c:showPercent val="0"/>
          <c:showBubbleSize val="0"/>
        </c:dLbls>
        <c:gapWidth val="150"/>
        <c:axId val="110514944"/>
        <c:axId val="110516480"/>
      </c:barChart>
      <c:catAx>
        <c:axId val="110514944"/>
        <c:scaling>
          <c:orientation val="minMax"/>
        </c:scaling>
        <c:delete val="0"/>
        <c:axPos val="b"/>
        <c:numFmt formatCode="General" sourceLinked="0"/>
        <c:majorTickMark val="out"/>
        <c:minorTickMark val="none"/>
        <c:tickLblPos val="nextTo"/>
        <c:txPr>
          <a:bodyPr/>
          <a:lstStyle/>
          <a:p>
            <a:pPr>
              <a:defRPr sz="1100"/>
            </a:pPr>
            <a:endParaRPr lang="en-US"/>
          </a:p>
        </c:txPr>
        <c:crossAx val="110516480"/>
        <c:crosses val="autoZero"/>
        <c:auto val="1"/>
        <c:lblAlgn val="ctr"/>
        <c:lblOffset val="100"/>
        <c:noMultiLvlLbl val="0"/>
      </c:catAx>
      <c:valAx>
        <c:axId val="110516480"/>
        <c:scaling>
          <c:orientation val="minMax"/>
          <c:max val="14"/>
          <c:min val="6.5"/>
        </c:scaling>
        <c:delete val="0"/>
        <c:axPos val="l"/>
        <c:numFmt formatCode="0.0" sourceLinked="0"/>
        <c:majorTickMark val="out"/>
        <c:minorTickMark val="none"/>
        <c:tickLblPos val="nextTo"/>
        <c:txPr>
          <a:bodyPr/>
          <a:lstStyle/>
          <a:p>
            <a:pPr>
              <a:defRPr sz="1400"/>
            </a:pPr>
            <a:endParaRPr lang="en-US"/>
          </a:p>
        </c:txPr>
        <c:crossAx val="110514944"/>
        <c:crosses val="autoZero"/>
        <c:crossBetween val="between"/>
      </c:valAx>
    </c:plotArea>
    <c:plotVisOnly val="1"/>
    <c:dispBlanksAs val="gap"/>
    <c:showDLblsOverMax val="0"/>
  </c:chart>
  <c:spPr>
    <a:ln>
      <a:noFill/>
    </a:ln>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a:t>Overall</a:t>
            </a:r>
            <a:r>
              <a:rPr lang="en-US" sz="1800" baseline="0"/>
              <a:t> Deficit and Primary Balance (Excluding Grants)</a:t>
            </a:r>
            <a:endParaRPr lang="ar-EG" sz="1800"/>
          </a:p>
          <a:p>
            <a:pPr>
              <a:defRPr sz="1800"/>
            </a:pPr>
            <a:r>
              <a:rPr lang="en-US" sz="1800"/>
              <a:t>(% of GDP)</a:t>
            </a:r>
          </a:p>
        </c:rich>
      </c:tx>
      <c:layout>
        <c:manualLayout>
          <c:xMode val="edge"/>
          <c:yMode val="edge"/>
          <c:x val="0.17768037950025123"/>
          <c:y val="0"/>
        </c:manualLayout>
      </c:layout>
      <c:overlay val="0"/>
    </c:title>
    <c:autoTitleDeleted val="0"/>
    <c:plotArea>
      <c:layout>
        <c:manualLayout>
          <c:layoutTarget val="inner"/>
          <c:xMode val="edge"/>
          <c:yMode val="edge"/>
          <c:x val="5.5457080668706943E-2"/>
          <c:y val="0.13708277119709972"/>
          <c:w val="0.94454291500115095"/>
          <c:h val="0.66233974955863617"/>
        </c:manualLayout>
      </c:layout>
      <c:lineChart>
        <c:grouping val="standard"/>
        <c:varyColors val="0"/>
        <c:ser>
          <c:idx val="1"/>
          <c:order val="0"/>
          <c:tx>
            <c:strRef>
              <c:f>Deficit!$A$2</c:f>
              <c:strCache>
                <c:ptCount val="1"/>
                <c:pt idx="0">
                  <c:v>Overall Deficit (Excluding Grants)</c:v>
                </c:pt>
              </c:strCache>
            </c:strRef>
          </c:tx>
          <c:spPr>
            <a:ln>
              <a:solidFill>
                <a:srgbClr val="800000"/>
              </a:solidFill>
              <a:prstDash val="solid"/>
            </a:ln>
          </c:spPr>
          <c:marker>
            <c:symbol val="none"/>
          </c:marker>
          <c:dLbls>
            <c:dLbl>
              <c:idx val="3"/>
              <c:layout>
                <c:manualLayout>
                  <c:x val="-3.7699805914980553E-2"/>
                  <c:y val="-2.3420588038109993E-2"/>
                </c:manualLayout>
              </c:layout>
              <c:dLblPos val="r"/>
              <c:showLegendKey val="0"/>
              <c:showVal val="1"/>
              <c:showCatName val="0"/>
              <c:showSerName val="0"/>
              <c:showPercent val="0"/>
              <c:showBubbleSize val="0"/>
            </c:dLbl>
            <c:spPr>
              <a:noFill/>
              <a:ln>
                <a:noFill/>
              </a:ln>
              <a:effectLst/>
            </c:spPr>
            <c:txPr>
              <a:bodyPr/>
              <a:lstStyle/>
              <a:p>
                <a:pPr>
                  <a:defRPr sz="1200" b="1">
                    <a:solidFill>
                      <a:srgbClr val="80000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Deficit!$C$1:$L$1</c:f>
              <c:strCache>
                <c:ptCount val="10"/>
                <c:pt idx="0">
                  <c:v>2010/2011</c:v>
                </c:pt>
                <c:pt idx="1">
                  <c:v>2011/2012</c:v>
                </c:pt>
                <c:pt idx="2">
                  <c:v>2012/2013</c:v>
                </c:pt>
                <c:pt idx="3">
                  <c:v>2013/2014</c:v>
                </c:pt>
                <c:pt idx="4">
                  <c:v>2014/2015</c:v>
                </c:pt>
                <c:pt idx="5">
                  <c:v>2015/2016</c:v>
                </c:pt>
                <c:pt idx="6">
                  <c:v>2016/2017</c:v>
                </c:pt>
                <c:pt idx="7">
                  <c:v>2017/2018</c:v>
                </c:pt>
                <c:pt idx="8">
                  <c:v>2018/2019
Est.</c:v>
                </c:pt>
                <c:pt idx="9">
                  <c:v>2019/2020
Proposed Budget</c:v>
                </c:pt>
              </c:strCache>
            </c:strRef>
          </c:cat>
          <c:val>
            <c:numRef>
              <c:f>Deficit!$C$5:$L$5</c:f>
              <c:numCache>
                <c:formatCode>0.0%</c:formatCode>
                <c:ptCount val="10"/>
                <c:pt idx="0">
                  <c:v>9.9719136619502644E-2</c:v>
                </c:pt>
                <c:pt idx="1">
                  <c:v>0.10557352494237775</c:v>
                </c:pt>
                <c:pt idx="2">
                  <c:v>0.13164649076327672</c:v>
                </c:pt>
                <c:pt idx="3">
                  <c:v>0.16491088004553991</c:v>
                </c:pt>
                <c:pt idx="4">
                  <c:v>0.12474633989524946</c:v>
                </c:pt>
                <c:pt idx="5">
                  <c:v>0.126610267834945</c:v>
                </c:pt>
                <c:pt idx="6">
                  <c:v>0.11448798270893373</c:v>
                </c:pt>
                <c:pt idx="7">
                  <c:v>9.8133764234774351E-2</c:v>
                </c:pt>
                <c:pt idx="8">
                  <c:v>8.3424855454333244E-2</c:v>
                </c:pt>
                <c:pt idx="9">
                  <c:v>7.1999999999999995E-2</c:v>
                </c:pt>
              </c:numCache>
            </c:numRef>
          </c:val>
          <c:smooth val="0"/>
        </c:ser>
        <c:ser>
          <c:idx val="0"/>
          <c:order val="1"/>
          <c:tx>
            <c:strRef>
              <c:f>Deficit!$A$3</c:f>
              <c:strCache>
                <c:ptCount val="1"/>
                <c:pt idx="0">
                  <c:v>Primary Balance (Excluding Grants)</c:v>
                </c:pt>
              </c:strCache>
            </c:strRef>
          </c:tx>
          <c:spPr>
            <a:ln>
              <a:solidFill>
                <a:schemeClr val="accent6">
                  <a:lumMod val="75000"/>
                </a:schemeClr>
              </a:solidFill>
            </a:ln>
          </c:spPr>
          <c:marker>
            <c:symbol val="none"/>
          </c:marker>
          <c:dLbls>
            <c:dLbl>
              <c:idx val="7"/>
              <c:layout>
                <c:manualLayout>
                  <c:x val="-4.5645245364843011E-2"/>
                  <c:y val="2.060163285981392E-2"/>
                </c:manualLayout>
              </c:layout>
              <c:numFmt formatCode="0.00%" sourceLinked="0"/>
              <c:spPr/>
              <c:txPr>
                <a:bodyPr/>
                <a:lstStyle/>
                <a:p>
                  <a:pPr>
                    <a:defRPr sz="1200" b="1">
                      <a:solidFill>
                        <a:schemeClr val="accent6">
                          <a:lumMod val="75000"/>
                        </a:schemeClr>
                      </a:solidFill>
                    </a:defRPr>
                  </a:pPr>
                  <a:endParaRPr lang="en-US"/>
                </a:p>
              </c:txPr>
              <c:dLblPos val="r"/>
              <c:showLegendKey val="0"/>
              <c:showVal val="1"/>
              <c:showCatName val="0"/>
              <c:showSerName val="0"/>
              <c:showPercent val="0"/>
              <c:showBubbleSize val="0"/>
            </c:dLbl>
            <c:dLbl>
              <c:idx val="8"/>
              <c:layout>
                <c:manualLayout>
                  <c:x val="-2.0585949488074341E-2"/>
                  <c:y val="-2.0694747584604038E-2"/>
                </c:manualLayout>
              </c:layout>
              <c:dLblPos val="r"/>
              <c:showLegendKey val="0"/>
              <c:showVal val="1"/>
              <c:showCatName val="0"/>
              <c:showSerName val="0"/>
              <c:showPercent val="0"/>
              <c:showBubbleSize val="0"/>
            </c:dLbl>
            <c:txPr>
              <a:bodyPr/>
              <a:lstStyle/>
              <a:p>
                <a:pPr>
                  <a:defRPr sz="1200" b="1">
                    <a:solidFill>
                      <a:schemeClr val="accent6">
                        <a:lumMod val="75000"/>
                      </a:schemeClr>
                    </a:solidFill>
                  </a:defRPr>
                </a:pPr>
                <a:endParaRPr lang="en-US"/>
              </a:p>
            </c:txPr>
            <c:dLblPos val="t"/>
            <c:showLegendKey val="0"/>
            <c:showVal val="1"/>
            <c:showCatName val="0"/>
            <c:showSerName val="0"/>
            <c:showPercent val="0"/>
            <c:showBubbleSize val="0"/>
            <c:showLeaderLines val="0"/>
          </c:dLbls>
          <c:cat>
            <c:strRef>
              <c:f>Deficit!$C$1:$L$1</c:f>
              <c:strCache>
                <c:ptCount val="10"/>
                <c:pt idx="0">
                  <c:v>2010/2011</c:v>
                </c:pt>
                <c:pt idx="1">
                  <c:v>2011/2012</c:v>
                </c:pt>
                <c:pt idx="2">
                  <c:v>2012/2013</c:v>
                </c:pt>
                <c:pt idx="3">
                  <c:v>2013/2014</c:v>
                </c:pt>
                <c:pt idx="4">
                  <c:v>2014/2015</c:v>
                </c:pt>
                <c:pt idx="5">
                  <c:v>2015/2016</c:v>
                </c:pt>
                <c:pt idx="6">
                  <c:v>2016/2017</c:v>
                </c:pt>
                <c:pt idx="7">
                  <c:v>2017/2018</c:v>
                </c:pt>
                <c:pt idx="8">
                  <c:v>2018/2019
Est.</c:v>
                </c:pt>
                <c:pt idx="9">
                  <c:v>2019/2020
Proposed Budget</c:v>
                </c:pt>
              </c:strCache>
            </c:strRef>
          </c:cat>
          <c:val>
            <c:numRef>
              <c:f>Deficit!$C$6:$L$6</c:f>
              <c:numCache>
                <c:formatCode>0.0%</c:formatCode>
                <c:ptCount val="10"/>
                <c:pt idx="0">
                  <c:v>3.7668957930858477E-2</c:v>
                </c:pt>
                <c:pt idx="1">
                  <c:v>4.3209638873231024E-2</c:v>
                </c:pt>
                <c:pt idx="2">
                  <c:v>5.2633751567404852E-2</c:v>
                </c:pt>
                <c:pt idx="3">
                  <c:v>8.3619894130046959E-2</c:v>
                </c:pt>
                <c:pt idx="4">
                  <c:v>4.5770808981545938E-2</c:v>
                </c:pt>
                <c:pt idx="5">
                  <c:v>3.6687997221525055E-2</c:v>
                </c:pt>
                <c:pt idx="6">
                  <c:v>2.3248357348703157E-2</c:v>
                </c:pt>
                <c:pt idx="7" formatCode="0.00%">
                  <c:v>-3.7708157481696977E-4</c:v>
                </c:pt>
                <c:pt idx="8" formatCode="0%">
                  <c:v>-1.7993747887450427E-2</c:v>
                </c:pt>
                <c:pt idx="9" formatCode="0%">
                  <c:v>-1.9904947525792357E-2</c:v>
                </c:pt>
              </c:numCache>
            </c:numRef>
          </c:val>
          <c:smooth val="0"/>
        </c:ser>
        <c:dLbls>
          <c:showLegendKey val="0"/>
          <c:showVal val="0"/>
          <c:showCatName val="0"/>
          <c:showSerName val="0"/>
          <c:showPercent val="0"/>
          <c:showBubbleSize val="0"/>
        </c:dLbls>
        <c:marker val="1"/>
        <c:smooth val="0"/>
        <c:axId val="110574976"/>
        <c:axId val="110580864"/>
      </c:lineChart>
      <c:catAx>
        <c:axId val="110574976"/>
        <c:scaling>
          <c:orientation val="minMax"/>
        </c:scaling>
        <c:delete val="0"/>
        <c:axPos val="b"/>
        <c:numFmt formatCode="General" sourceLinked="1"/>
        <c:majorTickMark val="none"/>
        <c:minorTickMark val="none"/>
        <c:tickLblPos val="low"/>
        <c:txPr>
          <a:bodyPr rot="-5400000" vert="horz"/>
          <a:lstStyle/>
          <a:p>
            <a:pPr>
              <a:defRPr sz="1200"/>
            </a:pPr>
            <a:endParaRPr lang="en-US"/>
          </a:p>
        </c:txPr>
        <c:crossAx val="110580864"/>
        <c:crosses val="autoZero"/>
        <c:auto val="1"/>
        <c:lblAlgn val="ctr"/>
        <c:lblOffset val="100"/>
        <c:tickLblSkip val="1"/>
        <c:noMultiLvlLbl val="0"/>
      </c:catAx>
      <c:valAx>
        <c:axId val="110580864"/>
        <c:scaling>
          <c:orientation val="minMax"/>
        </c:scaling>
        <c:delete val="0"/>
        <c:axPos val="l"/>
        <c:numFmt formatCode="0%" sourceLinked="0"/>
        <c:majorTickMark val="out"/>
        <c:minorTickMark val="none"/>
        <c:tickLblPos val="nextTo"/>
        <c:crossAx val="110574976"/>
        <c:crosses val="autoZero"/>
        <c:crossBetween val="between"/>
      </c:valAx>
      <c:spPr>
        <a:noFill/>
        <a:ln w="25400">
          <a:noFill/>
        </a:ln>
      </c:spPr>
    </c:plotArea>
    <c:legend>
      <c:legendPos val="t"/>
      <c:layout>
        <c:manualLayout>
          <c:xMode val="edge"/>
          <c:yMode val="edge"/>
          <c:x val="6.4282713894319943E-2"/>
          <c:y val="0.10562841265466356"/>
          <c:w val="0.84491534909142185"/>
          <c:h val="5.6244682524315692E-2"/>
        </c:manualLayout>
      </c:layout>
      <c:overlay val="0"/>
      <c:txPr>
        <a:bodyPr/>
        <a:lstStyle/>
        <a:p>
          <a:pPr>
            <a:defRPr sz="1100"/>
          </a:pPr>
          <a:endParaRPr lang="en-US"/>
        </a:p>
      </c:txPr>
    </c:legend>
    <c:plotVisOnly val="1"/>
    <c:dispBlanksAs val="gap"/>
    <c:showDLblsOverMax val="0"/>
  </c:chart>
  <c:spPr>
    <a:ln>
      <a:noFill/>
    </a:ln>
  </c:spPr>
  <c:txPr>
    <a:bodyPr/>
    <a:lstStyle/>
    <a:p>
      <a:pPr>
        <a:defRPr sz="10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Primary Surplus as percent of GDP (%)</a:t>
            </a:r>
          </a:p>
        </c:rich>
      </c:tx>
      <c:layout>
        <c:manualLayout>
          <c:xMode val="edge"/>
          <c:yMode val="edge"/>
          <c:x val="0.18238920882017587"/>
          <c:y val="5.4951478991939126E-2"/>
        </c:manualLayout>
      </c:layout>
      <c:overlay val="0"/>
    </c:title>
    <c:autoTitleDeleted val="0"/>
    <c:plotArea>
      <c:layout>
        <c:manualLayout>
          <c:layoutTarget val="inner"/>
          <c:xMode val="edge"/>
          <c:yMode val="edge"/>
          <c:x val="6.5959785305260782E-2"/>
          <c:y val="0.13504121541075911"/>
          <c:w val="0.91957212948062861"/>
          <c:h val="0.78594373001765239"/>
        </c:manualLayout>
      </c:layout>
      <c:barChart>
        <c:barDir val="col"/>
        <c:grouping val="clustered"/>
        <c:varyColors val="0"/>
        <c:ser>
          <c:idx val="1"/>
          <c:order val="0"/>
          <c:tx>
            <c:strRef>
              <c:f>'Debt and Deficit '!$A$7</c:f>
              <c:strCache>
                <c:ptCount val="1"/>
                <c:pt idx="0">
                  <c:v>Primary Surplus</c:v>
                </c:pt>
              </c:strCache>
            </c:strRef>
          </c:tx>
          <c:spPr>
            <a:solidFill>
              <a:srgbClr val="800000"/>
            </a:solidFill>
            <a:ln>
              <a:noFill/>
            </a:ln>
          </c:spPr>
          <c:invertIfNegative val="0"/>
          <c:dLbls>
            <c:dLbl>
              <c:idx val="5"/>
              <c:layout>
                <c:manualLayout>
                  <c:x val="-3.2386739132828794E-2"/>
                  <c:y val="-5.1868516498845968E-2"/>
                </c:manualLayout>
              </c:layout>
              <c:showLegendKey val="0"/>
              <c:showVal val="1"/>
              <c:showCatName val="0"/>
              <c:showSerName val="0"/>
              <c:showPercent val="0"/>
              <c:showBubbleSize val="0"/>
            </c:dLbl>
            <c:txPr>
              <a:bodyPr/>
              <a:lstStyle/>
              <a:p>
                <a:pPr>
                  <a:defRPr b="1"/>
                </a:pPr>
                <a:endParaRPr lang="en-US"/>
              </a:p>
            </c:txPr>
            <c:showLegendKey val="0"/>
            <c:showVal val="1"/>
            <c:showCatName val="0"/>
            <c:showSerName val="0"/>
            <c:showPercent val="0"/>
            <c:showBubbleSize val="0"/>
            <c:showLeaderLines val="0"/>
          </c:dLbls>
          <c:cat>
            <c:strRef>
              <c:f>'Debt and Deficit '!$C$1:$F$1</c:f>
              <c:strCache>
                <c:ptCount val="3"/>
                <c:pt idx="0">
                  <c:v>July-February
16/17</c:v>
                </c:pt>
                <c:pt idx="1">
                  <c:v>July-February
17/18</c:v>
                </c:pt>
                <c:pt idx="2">
                  <c:v>July-February
18/19</c:v>
                </c:pt>
              </c:strCache>
            </c:strRef>
          </c:cat>
          <c:val>
            <c:numRef>
              <c:f>'Debt and Deficit '!$C$7:$F$7</c:f>
              <c:numCache>
                <c:formatCode>0.0%</c:formatCode>
                <c:ptCount val="3"/>
                <c:pt idx="0">
                  <c:v>-1.245602305475507E-2</c:v>
                </c:pt>
                <c:pt idx="1">
                  <c:v>-2.6855140397529717E-3</c:v>
                </c:pt>
                <c:pt idx="2">
                  <c:v>5.3949343502594938E-3</c:v>
                </c:pt>
              </c:numCache>
            </c:numRef>
          </c:val>
        </c:ser>
        <c:dLbls>
          <c:showLegendKey val="0"/>
          <c:showVal val="0"/>
          <c:showCatName val="0"/>
          <c:showSerName val="0"/>
          <c:showPercent val="0"/>
          <c:showBubbleSize val="0"/>
        </c:dLbls>
        <c:gapWidth val="150"/>
        <c:axId val="110607360"/>
        <c:axId val="110306048"/>
      </c:barChart>
      <c:catAx>
        <c:axId val="110607360"/>
        <c:scaling>
          <c:orientation val="minMax"/>
        </c:scaling>
        <c:delete val="0"/>
        <c:axPos val="b"/>
        <c:majorTickMark val="out"/>
        <c:minorTickMark val="none"/>
        <c:tickLblPos val="low"/>
        <c:crossAx val="110306048"/>
        <c:crosses val="autoZero"/>
        <c:auto val="1"/>
        <c:lblAlgn val="ctr"/>
        <c:lblOffset val="100"/>
        <c:noMultiLvlLbl val="0"/>
      </c:catAx>
      <c:valAx>
        <c:axId val="110306048"/>
        <c:scaling>
          <c:orientation val="minMax"/>
        </c:scaling>
        <c:delete val="0"/>
        <c:axPos val="l"/>
        <c:numFmt formatCode="0.0%" sourceLinked="1"/>
        <c:majorTickMark val="out"/>
        <c:minorTickMark val="none"/>
        <c:tickLblPos val="nextTo"/>
        <c:crossAx val="110607360"/>
        <c:crosses val="autoZero"/>
        <c:crossBetween val="between"/>
        <c:majorUnit val="4.000000000000001E-3"/>
      </c:valAx>
    </c:plotArea>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Overall Deficit as percent of GDP (%)</a:t>
            </a:r>
          </a:p>
        </c:rich>
      </c:tx>
      <c:layout>
        <c:manualLayout>
          <c:xMode val="edge"/>
          <c:yMode val="edge"/>
          <c:x val="0.18860212493551465"/>
          <c:y val="2.5780487179236391E-2"/>
        </c:manualLayout>
      </c:layout>
      <c:overlay val="0"/>
    </c:title>
    <c:autoTitleDeleted val="0"/>
    <c:plotArea>
      <c:layout>
        <c:manualLayout>
          <c:layoutTarget val="inner"/>
          <c:xMode val="edge"/>
          <c:yMode val="edge"/>
          <c:x val="9.1539361061971136E-2"/>
          <c:y val="8.0136346851449589E-2"/>
          <c:w val="0.89624712894712"/>
          <c:h val="0.82551482082745953"/>
        </c:manualLayout>
      </c:layout>
      <c:lineChart>
        <c:grouping val="standard"/>
        <c:varyColors val="0"/>
        <c:ser>
          <c:idx val="0"/>
          <c:order val="0"/>
          <c:tx>
            <c:strRef>
              <c:f>'Debt and Deficit '!$A$6</c:f>
              <c:strCache>
                <c:ptCount val="1"/>
                <c:pt idx="0">
                  <c:v>Overall Deficit</c:v>
                </c:pt>
              </c:strCache>
            </c:strRef>
          </c:tx>
          <c:spPr>
            <a:ln>
              <a:solidFill>
                <a:schemeClr val="accent6">
                  <a:lumMod val="75000"/>
                </a:schemeClr>
              </a:solidFill>
            </a:ln>
          </c:spPr>
          <c:marker>
            <c:symbol val="none"/>
          </c:marker>
          <c:dLbls>
            <c:txPr>
              <a:bodyPr/>
              <a:lstStyle/>
              <a:p>
                <a:pPr>
                  <a:defRPr b="1"/>
                </a:pPr>
                <a:endParaRPr lang="en-US"/>
              </a:p>
            </c:txPr>
            <c:dLblPos val="t"/>
            <c:showLegendKey val="0"/>
            <c:showVal val="1"/>
            <c:showCatName val="0"/>
            <c:showSerName val="0"/>
            <c:showPercent val="0"/>
            <c:showBubbleSize val="0"/>
            <c:showLeaderLines val="0"/>
          </c:dLbls>
          <c:cat>
            <c:strRef>
              <c:f>'Debt and Deficit '!$C$1:$F$1</c:f>
              <c:strCache>
                <c:ptCount val="3"/>
                <c:pt idx="0">
                  <c:v>July-February
16/17</c:v>
                </c:pt>
                <c:pt idx="1">
                  <c:v>July-February
17/18</c:v>
                </c:pt>
                <c:pt idx="2">
                  <c:v>July-February
18/19</c:v>
                </c:pt>
              </c:strCache>
            </c:strRef>
          </c:cat>
          <c:val>
            <c:numRef>
              <c:f>'Debt and Deficit '!$C$6:$F$6</c:f>
              <c:numCache>
                <c:formatCode>0.0%</c:formatCode>
                <c:ptCount val="3"/>
                <c:pt idx="0">
                  <c:v>6.5368587896253633E-2</c:v>
                </c:pt>
                <c:pt idx="1">
                  <c:v>5.8350452967954172E-2</c:v>
                </c:pt>
                <c:pt idx="2">
                  <c:v>4.9422970391923352E-2</c:v>
                </c:pt>
              </c:numCache>
            </c:numRef>
          </c:val>
          <c:smooth val="0"/>
        </c:ser>
        <c:dLbls>
          <c:showLegendKey val="0"/>
          <c:showVal val="0"/>
          <c:showCatName val="0"/>
          <c:showSerName val="0"/>
          <c:showPercent val="0"/>
          <c:showBubbleSize val="0"/>
        </c:dLbls>
        <c:marker val="1"/>
        <c:smooth val="0"/>
        <c:axId val="110347392"/>
        <c:axId val="110348928"/>
      </c:lineChart>
      <c:catAx>
        <c:axId val="110347392"/>
        <c:scaling>
          <c:orientation val="minMax"/>
        </c:scaling>
        <c:delete val="0"/>
        <c:axPos val="b"/>
        <c:majorTickMark val="out"/>
        <c:minorTickMark val="none"/>
        <c:tickLblPos val="nextTo"/>
        <c:crossAx val="110348928"/>
        <c:crosses val="autoZero"/>
        <c:auto val="1"/>
        <c:lblAlgn val="ctr"/>
        <c:lblOffset val="100"/>
        <c:noMultiLvlLbl val="0"/>
      </c:catAx>
      <c:valAx>
        <c:axId val="110348928"/>
        <c:scaling>
          <c:orientation val="minMax"/>
          <c:min val="3.500000000000001E-2"/>
        </c:scaling>
        <c:delete val="0"/>
        <c:axPos val="l"/>
        <c:numFmt formatCode="0.0%" sourceLinked="1"/>
        <c:majorTickMark val="out"/>
        <c:minorTickMark val="none"/>
        <c:tickLblPos val="nextTo"/>
        <c:crossAx val="110347392"/>
        <c:crosses val="autoZero"/>
        <c:crossBetween val="between"/>
      </c:valAx>
    </c:plotArea>
    <c:plotVisOnly val="1"/>
    <c:dispBlanksAs val="gap"/>
    <c:showDLblsOverMax val="0"/>
  </c:chart>
  <c:spPr>
    <a:ln>
      <a:noFill/>
    </a:ln>
  </c:spPr>
  <c:txPr>
    <a:bodyPr/>
    <a:lstStyle/>
    <a:p>
      <a:pPr>
        <a:defRPr sz="1200"/>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rtl="0">
              <a:defRPr/>
            </a:pPr>
            <a:r>
              <a:rPr lang="en-GB"/>
              <a:t>Total Budget Sector Debt (%</a:t>
            </a:r>
            <a:r>
              <a:rPr lang="en-GB" baseline="0"/>
              <a:t> </a:t>
            </a:r>
            <a:r>
              <a:rPr lang="en-GB"/>
              <a:t>of GDP)</a:t>
            </a:r>
          </a:p>
        </c:rich>
      </c:tx>
      <c:layout>
        <c:manualLayout>
          <c:xMode val="edge"/>
          <c:yMode val="edge"/>
          <c:x val="0.24891486447727851"/>
          <c:y val="3.3198269486248806E-4"/>
        </c:manualLayout>
      </c:layout>
      <c:overlay val="0"/>
      <c:spPr>
        <a:noFill/>
        <a:ln w="25400">
          <a:noFill/>
        </a:ln>
      </c:spPr>
    </c:title>
    <c:autoTitleDeleted val="0"/>
    <c:plotArea>
      <c:layout>
        <c:manualLayout>
          <c:layoutTarget val="inner"/>
          <c:xMode val="edge"/>
          <c:yMode val="edge"/>
          <c:x val="6.9999128772301661E-2"/>
          <c:y val="0.1343944998456367"/>
          <c:w val="0.90713526946448841"/>
          <c:h val="0.62370821855158332"/>
        </c:manualLayout>
      </c:layout>
      <c:barChart>
        <c:barDir val="col"/>
        <c:grouping val="stacked"/>
        <c:varyColors val="0"/>
        <c:ser>
          <c:idx val="0"/>
          <c:order val="0"/>
          <c:tx>
            <c:strRef>
              <c:f>Debt!$B$8</c:f>
              <c:strCache>
                <c:ptCount val="1"/>
                <c:pt idx="0">
                  <c:v>Total Domestic Budget Sector Debt</c:v>
                </c:pt>
              </c:strCache>
            </c:strRef>
          </c:tx>
          <c:spPr>
            <a:solidFill>
              <a:srgbClr val="800000"/>
            </a:solidFill>
            <a:scene3d>
              <a:camera prst="orthographicFront"/>
              <a:lightRig rig="threePt" dir="t"/>
            </a:scene3d>
            <a:sp3d/>
          </c:spPr>
          <c:invertIfNegative val="0"/>
          <c:dLbls>
            <c:dLbl>
              <c:idx val="0"/>
              <c:layout>
                <c:manualLayout>
                  <c:x val="1.4575976243224611E-3"/>
                  <c:y val="2.3515905640114063E-3"/>
                </c:manualLayout>
              </c:layout>
              <c:showLegendKey val="0"/>
              <c:showVal val="1"/>
              <c:showCatName val="0"/>
              <c:showSerName val="0"/>
              <c:showPercent val="0"/>
              <c:showBubbleSize val="0"/>
            </c:dLbl>
            <c:dLbl>
              <c:idx val="1"/>
              <c:layout>
                <c:manualLayout>
                  <c:x val="4.3727928729673828E-3"/>
                  <c:y val="-2.3515905640114063E-3"/>
                </c:manualLayout>
              </c:layout>
              <c:showLegendKey val="0"/>
              <c:showVal val="1"/>
              <c:showCatName val="0"/>
              <c:showSerName val="0"/>
              <c:showPercent val="0"/>
              <c:showBubbleSize val="0"/>
            </c:dLbl>
            <c:dLbl>
              <c:idx val="2"/>
              <c:layout>
                <c:manualLayout>
                  <c:x val="8.7455857459347655E-3"/>
                  <c:y val="7.0547716920341319E-3"/>
                </c:manualLayout>
              </c:layout>
              <c:showLegendKey val="0"/>
              <c:showVal val="1"/>
              <c:showCatName val="0"/>
              <c:showSerName val="0"/>
              <c:showPercent val="0"/>
              <c:showBubbleSize val="0"/>
            </c:dLbl>
            <c:dLbl>
              <c:idx val="3"/>
              <c:layout>
                <c:manualLayout>
                  <c:x val="5.8303904972898443E-3"/>
                  <c:y val="2.3515905640114063E-3"/>
                </c:manualLayout>
              </c:layout>
              <c:showLegendKey val="0"/>
              <c:showVal val="1"/>
              <c:showCatName val="0"/>
              <c:showSerName val="0"/>
              <c:showPercent val="0"/>
              <c:showBubbleSize val="0"/>
            </c:dLbl>
            <c:dLbl>
              <c:idx val="5"/>
              <c:layout>
                <c:manualLayout>
                  <c:x val="5.8303904972898443E-3"/>
                  <c:y val="4.7031811280228127E-3"/>
                </c:manualLayout>
              </c:layout>
              <c:showLegendKey val="0"/>
              <c:showVal val="1"/>
              <c:showCatName val="0"/>
              <c:showSerName val="0"/>
              <c:showPercent val="0"/>
              <c:showBubbleSize val="0"/>
            </c:dLbl>
            <c:dLbl>
              <c:idx val="6"/>
              <c:layout>
                <c:manualLayout>
                  <c:x val="2.9151952486449221E-3"/>
                  <c:y val="-2.3515905640114063E-3"/>
                </c:manualLayout>
              </c:layout>
              <c:showLegendKey val="0"/>
              <c:showVal val="1"/>
              <c:showCatName val="0"/>
              <c:showSerName val="0"/>
              <c:showPercent val="0"/>
              <c:showBubbleSize val="0"/>
            </c:dLbl>
            <c:dLbl>
              <c:idx val="7"/>
              <c:layout>
                <c:manualLayout>
                  <c:x val="7.2879881216123049E-3"/>
                  <c:y val="0"/>
                </c:manualLayout>
              </c:layout>
              <c:showLegendKey val="0"/>
              <c:showVal val="1"/>
              <c:showCatName val="0"/>
              <c:showSerName val="0"/>
              <c:showPercent val="0"/>
              <c:showBubbleSize val="0"/>
            </c:dLbl>
            <c:dLbl>
              <c:idx val="8"/>
              <c:layout>
                <c:manualLayout>
                  <c:x val="2.9151952486449221E-3"/>
                  <c:y val="0"/>
                </c:manualLayout>
              </c:layout>
              <c:showLegendKey val="0"/>
              <c:showVal val="1"/>
              <c:showCatName val="0"/>
              <c:showSerName val="0"/>
              <c:showPercent val="0"/>
              <c:showBubbleSize val="0"/>
            </c:dLbl>
            <c:dLbl>
              <c:idx val="9"/>
              <c:layout>
                <c:manualLayout>
                  <c:x val="7.2879881216121982E-3"/>
                  <c:y val="4.7031811280228986E-3"/>
                </c:manualLayout>
              </c:layout>
              <c:showLegendKey val="0"/>
              <c:showVal val="1"/>
              <c:showCatName val="0"/>
              <c:showSerName val="0"/>
              <c:showPercent val="0"/>
              <c:showBubbleSize val="0"/>
            </c:dLbl>
            <c:spPr>
              <a:noFill/>
              <a:ln w="25400">
                <a:noFill/>
              </a:ln>
            </c:spPr>
            <c:txPr>
              <a:bodyPr/>
              <a:lstStyle/>
              <a:p>
                <a:pPr>
                  <a:defRPr sz="1050" b="1">
                    <a:solidFill>
                      <a:schemeClr val="bg1"/>
                    </a:solidFill>
                  </a:defRPr>
                </a:pPr>
                <a:endParaRPr lang="en-US"/>
              </a:p>
            </c:txPr>
            <c:showLegendKey val="0"/>
            <c:showVal val="1"/>
            <c:showCatName val="0"/>
            <c:showSerName val="0"/>
            <c:showPercent val="0"/>
            <c:showBubbleSize val="0"/>
            <c:showLeaderLines val="0"/>
          </c:dLbls>
          <c:cat>
            <c:strRef>
              <c:f>Debt!$D$4:$M$4</c:f>
              <c:strCache>
                <c:ptCount val="10"/>
                <c:pt idx="0">
                  <c:v>2010/2011</c:v>
                </c:pt>
                <c:pt idx="1">
                  <c:v>2011/2012</c:v>
                </c:pt>
                <c:pt idx="2">
                  <c:v>2012/2013</c:v>
                </c:pt>
                <c:pt idx="3">
                  <c:v>2013/2014</c:v>
                </c:pt>
                <c:pt idx="4">
                  <c:v>2014/2015</c:v>
                </c:pt>
                <c:pt idx="5">
                  <c:v>2015/2016</c:v>
                </c:pt>
                <c:pt idx="6">
                  <c:v>2016/2017</c:v>
                </c:pt>
                <c:pt idx="7">
                  <c:v>2017/2018</c:v>
                </c:pt>
                <c:pt idx="8">
                  <c:v>2018/2019
Est.</c:v>
                </c:pt>
                <c:pt idx="9">
                  <c:v>2019/2020
Proposed Budget</c:v>
                </c:pt>
              </c:strCache>
            </c:strRef>
          </c:cat>
          <c:val>
            <c:numRef>
              <c:f>Debt!$D$9:$M$9</c:f>
              <c:numCache>
                <c:formatCode>0.0%</c:formatCode>
                <c:ptCount val="10"/>
                <c:pt idx="0">
                  <c:v>0.70414995259280866</c:v>
                </c:pt>
                <c:pt idx="1">
                  <c:v>0.68872395055830893</c:v>
                </c:pt>
                <c:pt idx="2">
                  <c:v>0.77530208557299529</c:v>
                </c:pt>
                <c:pt idx="3">
                  <c:v>0.79713286384976523</c:v>
                </c:pt>
                <c:pt idx="4">
                  <c:v>0.85217275665943792</c:v>
                </c:pt>
                <c:pt idx="5">
                  <c:v>0.94886063335055748</c:v>
                </c:pt>
                <c:pt idx="6">
                  <c:v>0.90031700288184457</c:v>
                </c:pt>
                <c:pt idx="7">
                  <c:v>0.78220759904448556</c:v>
                </c:pt>
                <c:pt idx="8">
                  <c:v>0.75661559110335419</c:v>
                </c:pt>
                <c:pt idx="9">
                  <c:v>0.73879533770568606</c:v>
                </c:pt>
              </c:numCache>
            </c:numRef>
          </c:val>
        </c:ser>
        <c:ser>
          <c:idx val="1"/>
          <c:order val="1"/>
          <c:tx>
            <c:strRef>
              <c:f>Debt!$B$10</c:f>
              <c:strCache>
                <c:ptCount val="1"/>
                <c:pt idx="0">
                  <c:v>Total External Debt serviced by MoF</c:v>
                </c:pt>
              </c:strCache>
            </c:strRef>
          </c:tx>
          <c:spPr>
            <a:solidFill>
              <a:schemeClr val="accent6">
                <a:lumMod val="75000"/>
              </a:schemeClr>
            </a:solidFill>
            <a:scene3d>
              <a:camera prst="orthographicFront"/>
              <a:lightRig rig="threePt" dir="t"/>
            </a:scene3d>
            <a:sp3d/>
          </c:spPr>
          <c:invertIfNegative val="0"/>
          <c:dLbls>
            <c:dLbl>
              <c:idx val="1"/>
              <c:layout>
                <c:manualLayout>
                  <c:x val="0"/>
                  <c:y val="-1.0931675735510257E-2"/>
                </c:manualLayout>
              </c:layout>
              <c:showLegendKey val="0"/>
              <c:showVal val="1"/>
              <c:showCatName val="0"/>
              <c:showSerName val="0"/>
              <c:showPercent val="0"/>
              <c:showBubbleSize val="0"/>
            </c:dLbl>
            <c:dLbl>
              <c:idx val="2"/>
              <c:layout>
                <c:manualLayout>
                  <c:x val="-1.4791781220471034E-3"/>
                  <c:y val="-1.8219459559183429E-3"/>
                </c:manualLayout>
              </c:layout>
              <c:showLegendKey val="0"/>
              <c:showVal val="1"/>
              <c:showCatName val="0"/>
              <c:showSerName val="0"/>
              <c:showPercent val="0"/>
              <c:showBubbleSize val="0"/>
            </c:dLbl>
            <c:dLbl>
              <c:idx val="6"/>
              <c:layout>
                <c:manualLayout>
                  <c:x val="3.197238523747693E-3"/>
                  <c:y val="7.4977139863591181E-3"/>
                </c:manualLayout>
              </c:layout>
              <c:dLblPos val="ctr"/>
              <c:showLegendKey val="0"/>
              <c:showVal val="1"/>
              <c:showCatName val="0"/>
              <c:showSerName val="0"/>
              <c:showPercent val="0"/>
              <c:showBubbleSize val="0"/>
            </c:dLbl>
            <c:spPr>
              <a:noFill/>
              <a:ln w="25400">
                <a:noFill/>
              </a:ln>
            </c:spPr>
            <c:txPr>
              <a:bodyPr/>
              <a:lstStyle/>
              <a:p>
                <a:pPr>
                  <a:defRPr sz="1100" b="1">
                    <a:solidFill>
                      <a:schemeClr val="tx1"/>
                    </a:solidFill>
                  </a:defRPr>
                </a:pPr>
                <a:endParaRPr lang="en-US"/>
              </a:p>
            </c:txPr>
            <c:showLegendKey val="0"/>
            <c:showVal val="1"/>
            <c:showCatName val="0"/>
            <c:showSerName val="0"/>
            <c:showPercent val="0"/>
            <c:showBubbleSize val="0"/>
            <c:showLeaderLines val="0"/>
          </c:dLbls>
          <c:cat>
            <c:strRef>
              <c:f>Debt!$D$4:$M$4</c:f>
              <c:strCache>
                <c:ptCount val="10"/>
                <c:pt idx="0">
                  <c:v>2010/2011</c:v>
                </c:pt>
                <c:pt idx="1">
                  <c:v>2011/2012</c:v>
                </c:pt>
                <c:pt idx="2">
                  <c:v>2012/2013</c:v>
                </c:pt>
                <c:pt idx="3">
                  <c:v>2013/2014</c:v>
                </c:pt>
                <c:pt idx="4">
                  <c:v>2014/2015</c:v>
                </c:pt>
                <c:pt idx="5">
                  <c:v>2015/2016</c:v>
                </c:pt>
                <c:pt idx="6">
                  <c:v>2016/2017</c:v>
                </c:pt>
                <c:pt idx="7">
                  <c:v>2017/2018</c:v>
                </c:pt>
                <c:pt idx="8">
                  <c:v>2018/2019
Est.</c:v>
                </c:pt>
                <c:pt idx="9">
                  <c:v>2019/2020
Proposed Budget</c:v>
                </c:pt>
              </c:strCache>
            </c:strRef>
          </c:cat>
          <c:val>
            <c:numRef>
              <c:f>Debt!$D$11:$M$11</c:f>
              <c:numCache>
                <c:formatCode>0.0%</c:formatCode>
                <c:ptCount val="10"/>
                <c:pt idx="0">
                  <c:v>0.11577127853548246</c:v>
                </c:pt>
                <c:pt idx="1">
                  <c:v>9.1406819131784792E-2</c:v>
                </c:pt>
                <c:pt idx="2">
                  <c:v>0.10596215867555367</c:v>
                </c:pt>
                <c:pt idx="3">
                  <c:v>9.618028169014084E-2</c:v>
                </c:pt>
                <c:pt idx="4">
                  <c:v>7.8396006383239916E-2</c:v>
                </c:pt>
                <c:pt idx="5">
                  <c:v>7.887908762087549E-2</c:v>
                </c:pt>
                <c:pt idx="6">
                  <c:v>0.18000432276657066</c:v>
                </c:pt>
                <c:pt idx="7">
                  <c:v>0.19031459863884256</c:v>
                </c:pt>
                <c:pt idx="8">
                  <c:v>0.16872181118404062</c:v>
                </c:pt>
                <c:pt idx="9">
                  <c:v>0.15283686736773539</c:v>
                </c:pt>
              </c:numCache>
            </c:numRef>
          </c:val>
        </c:ser>
        <c:dLbls>
          <c:showLegendKey val="0"/>
          <c:showVal val="0"/>
          <c:showCatName val="0"/>
          <c:showSerName val="0"/>
          <c:showPercent val="0"/>
          <c:showBubbleSize val="0"/>
        </c:dLbls>
        <c:gapWidth val="150"/>
        <c:overlap val="100"/>
        <c:axId val="110440832"/>
        <c:axId val="110442368"/>
      </c:barChart>
      <c:lineChart>
        <c:grouping val="standard"/>
        <c:varyColors val="0"/>
        <c:ser>
          <c:idx val="2"/>
          <c:order val="2"/>
          <c:tx>
            <c:strRef>
              <c:f>Debt!$B$7</c:f>
              <c:strCache>
                <c:ptCount val="1"/>
                <c:pt idx="0">
                  <c:v>% of GDP</c:v>
                </c:pt>
              </c:strCache>
            </c:strRef>
          </c:tx>
          <c:spPr>
            <a:ln>
              <a:solidFill>
                <a:sysClr val="windowText" lastClr="000000"/>
              </a:solidFill>
            </a:ln>
          </c:spPr>
          <c:marker>
            <c:symbol val="none"/>
          </c:marker>
          <c:dLbls>
            <c:txPr>
              <a:bodyPr/>
              <a:lstStyle/>
              <a:p>
                <a:pPr>
                  <a:defRPr sz="1100" b="1"/>
                </a:pPr>
                <a:endParaRPr lang="en-US"/>
              </a:p>
            </c:txPr>
            <c:dLblPos val="t"/>
            <c:showLegendKey val="0"/>
            <c:showVal val="1"/>
            <c:showCatName val="0"/>
            <c:showSerName val="0"/>
            <c:showPercent val="0"/>
            <c:showBubbleSize val="0"/>
            <c:showLeaderLines val="0"/>
          </c:dLbls>
          <c:cat>
            <c:strRef>
              <c:f>Debt!$D$4:$M$4</c:f>
              <c:strCache>
                <c:ptCount val="10"/>
                <c:pt idx="0">
                  <c:v>2010/2011</c:v>
                </c:pt>
                <c:pt idx="1">
                  <c:v>2011/2012</c:v>
                </c:pt>
                <c:pt idx="2">
                  <c:v>2012/2013</c:v>
                </c:pt>
                <c:pt idx="3">
                  <c:v>2013/2014</c:v>
                </c:pt>
                <c:pt idx="4">
                  <c:v>2014/2015</c:v>
                </c:pt>
                <c:pt idx="5">
                  <c:v>2015/2016</c:v>
                </c:pt>
                <c:pt idx="6">
                  <c:v>2016/2017</c:v>
                </c:pt>
                <c:pt idx="7">
                  <c:v>2017/2018</c:v>
                </c:pt>
                <c:pt idx="8">
                  <c:v>2018/2019
Est.</c:v>
                </c:pt>
                <c:pt idx="9">
                  <c:v>2019/2020
Proposed Budget</c:v>
                </c:pt>
              </c:strCache>
            </c:strRef>
          </c:cat>
          <c:val>
            <c:numRef>
              <c:f>Debt!$D$7:$M$7</c:f>
              <c:numCache>
                <c:formatCode>0.0%</c:formatCode>
                <c:ptCount val="10"/>
                <c:pt idx="0">
                  <c:v>0.81992123112829107</c:v>
                </c:pt>
                <c:pt idx="1">
                  <c:v>0.78013076969009376</c:v>
                </c:pt>
                <c:pt idx="2">
                  <c:v>0.88126424424854899</c:v>
                </c:pt>
                <c:pt idx="3">
                  <c:v>0.89331314553990604</c:v>
                </c:pt>
                <c:pt idx="4">
                  <c:v>0.93056876304267788</c:v>
                </c:pt>
                <c:pt idx="5">
                  <c:v>1.027739720971433</c:v>
                </c:pt>
                <c:pt idx="6">
                  <c:v>1.0803213256484152</c:v>
                </c:pt>
                <c:pt idx="7">
                  <c:v>0.97152219768332815</c:v>
                </c:pt>
                <c:pt idx="8">
                  <c:v>0.92500000000000004</c:v>
                </c:pt>
                <c:pt idx="9">
                  <c:v>0.89200000000000002</c:v>
                </c:pt>
              </c:numCache>
            </c:numRef>
          </c:val>
          <c:smooth val="0"/>
        </c:ser>
        <c:dLbls>
          <c:showLegendKey val="0"/>
          <c:showVal val="0"/>
          <c:showCatName val="0"/>
          <c:showSerName val="0"/>
          <c:showPercent val="0"/>
          <c:showBubbleSize val="0"/>
        </c:dLbls>
        <c:marker val="1"/>
        <c:smooth val="0"/>
        <c:axId val="110453888"/>
        <c:axId val="110443904"/>
      </c:lineChart>
      <c:catAx>
        <c:axId val="110440832"/>
        <c:scaling>
          <c:orientation val="minMax"/>
        </c:scaling>
        <c:delete val="0"/>
        <c:axPos val="b"/>
        <c:numFmt formatCode="[$-409]mmm\-yy;@" sourceLinked="1"/>
        <c:majorTickMark val="out"/>
        <c:minorTickMark val="none"/>
        <c:tickLblPos val="low"/>
        <c:txPr>
          <a:bodyPr rot="-5400000" vert="horz"/>
          <a:lstStyle/>
          <a:p>
            <a:pPr>
              <a:defRPr sz="1200"/>
            </a:pPr>
            <a:endParaRPr lang="en-US"/>
          </a:p>
        </c:txPr>
        <c:crossAx val="110442368"/>
        <c:crosses val="autoZero"/>
        <c:auto val="1"/>
        <c:lblAlgn val="ctr"/>
        <c:lblOffset val="100"/>
        <c:noMultiLvlLbl val="0"/>
      </c:catAx>
      <c:valAx>
        <c:axId val="110442368"/>
        <c:scaling>
          <c:orientation val="minMax"/>
          <c:min val="0.5"/>
        </c:scaling>
        <c:delete val="0"/>
        <c:axPos val="l"/>
        <c:numFmt formatCode="0%" sourceLinked="0"/>
        <c:majorTickMark val="out"/>
        <c:minorTickMark val="none"/>
        <c:tickLblPos val="nextTo"/>
        <c:txPr>
          <a:bodyPr/>
          <a:lstStyle/>
          <a:p>
            <a:pPr>
              <a:defRPr sz="1400"/>
            </a:pPr>
            <a:endParaRPr lang="en-US"/>
          </a:p>
        </c:txPr>
        <c:crossAx val="110440832"/>
        <c:crosses val="autoZero"/>
        <c:crossBetween val="between"/>
      </c:valAx>
      <c:valAx>
        <c:axId val="110443904"/>
        <c:scaling>
          <c:orientation val="minMax"/>
          <c:min val="0.5"/>
        </c:scaling>
        <c:delete val="0"/>
        <c:axPos val="r"/>
        <c:numFmt formatCode="0.0%" sourceLinked="1"/>
        <c:majorTickMark val="out"/>
        <c:minorTickMark val="none"/>
        <c:tickLblPos val="nextTo"/>
        <c:crossAx val="110453888"/>
        <c:crosses val="max"/>
        <c:crossBetween val="between"/>
      </c:valAx>
      <c:catAx>
        <c:axId val="110453888"/>
        <c:scaling>
          <c:orientation val="minMax"/>
        </c:scaling>
        <c:delete val="1"/>
        <c:axPos val="b"/>
        <c:majorTickMark val="out"/>
        <c:minorTickMark val="none"/>
        <c:tickLblPos val="nextTo"/>
        <c:crossAx val="110443904"/>
        <c:crosses val="autoZero"/>
        <c:auto val="1"/>
        <c:lblAlgn val="ctr"/>
        <c:lblOffset val="100"/>
        <c:noMultiLvlLbl val="0"/>
      </c:catAx>
      <c:spPr>
        <a:solidFill>
          <a:schemeClr val="bg1"/>
        </a:solidFill>
      </c:spPr>
    </c:plotArea>
    <c:legend>
      <c:legendPos val="t"/>
      <c:layout/>
      <c:overlay val="0"/>
      <c:txPr>
        <a:bodyPr/>
        <a:lstStyle/>
        <a:p>
          <a:pPr>
            <a:defRPr sz="1100"/>
          </a:pPr>
          <a:endParaRPr lang="en-US"/>
        </a:p>
      </c:txPr>
    </c:legend>
    <c:plotVisOnly val="1"/>
    <c:dispBlanksAs val="gap"/>
    <c:showDLblsOverMax val="0"/>
  </c:chart>
  <c:spPr>
    <a:solidFill>
      <a:schemeClr val="bg1"/>
    </a:solidFill>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rtl="1">
              <a:defRPr/>
            </a:pPr>
            <a:r>
              <a:rPr lang="en-US"/>
              <a:t>Sovereign and Non-Sovereign</a:t>
            </a:r>
            <a:r>
              <a:rPr lang="en-US" baseline="0"/>
              <a:t> Tax Revenues</a:t>
            </a:r>
            <a:endParaRPr lang="en-US"/>
          </a:p>
        </c:rich>
      </c:tx>
      <c:layout/>
      <c:overlay val="0"/>
    </c:title>
    <c:autoTitleDeleted val="0"/>
    <c:plotArea>
      <c:layout/>
      <c:barChart>
        <c:barDir val="col"/>
        <c:grouping val="stacked"/>
        <c:varyColors val="0"/>
        <c:ser>
          <c:idx val="1"/>
          <c:order val="0"/>
          <c:tx>
            <c:strRef>
              <c:f>الضرائب!$B$11</c:f>
              <c:strCache>
                <c:ptCount val="1"/>
                <c:pt idx="0">
                  <c:v>Total Non-Sovereign Tax Revenues</c:v>
                </c:pt>
              </c:strCache>
            </c:strRef>
          </c:tx>
          <c:spPr>
            <a:solidFill>
              <a:srgbClr val="A50021"/>
            </a:solidFill>
          </c:spPr>
          <c:invertIfNegative val="0"/>
          <c:dLbls>
            <c:txPr>
              <a:bodyPr/>
              <a:lstStyle/>
              <a:p>
                <a:pPr>
                  <a:defRPr sz="1200" b="1">
                    <a:solidFill>
                      <a:schemeClr val="bg1"/>
                    </a:solidFill>
                  </a:defRPr>
                </a:pPr>
                <a:endParaRPr lang="en-US"/>
              </a:p>
            </c:txPr>
            <c:showLegendKey val="0"/>
            <c:showVal val="1"/>
            <c:showCatName val="0"/>
            <c:showSerName val="0"/>
            <c:showPercent val="0"/>
            <c:showBubbleSize val="0"/>
            <c:showLeaderLines val="0"/>
          </c:dLbls>
          <c:cat>
            <c:strRef>
              <c:f>الضرائب!$D$2:$H$2</c:f>
              <c:strCache>
                <c:ptCount val="5"/>
                <c:pt idx="0">
                  <c:v>2015/16</c:v>
                </c:pt>
                <c:pt idx="1">
                  <c:v>2016/17</c:v>
                </c:pt>
                <c:pt idx="2">
                  <c:v>2017/18</c:v>
                </c:pt>
                <c:pt idx="3">
                  <c:v>2018/19
Est.</c:v>
                </c:pt>
                <c:pt idx="4">
                  <c:v>2019/20
Proposed Budget</c:v>
                </c:pt>
              </c:strCache>
            </c:strRef>
          </c:cat>
          <c:val>
            <c:numRef>
              <c:f>الضرائب!$D$11:$J$11</c:f>
              <c:numCache>
                <c:formatCode>0.0</c:formatCode>
                <c:ptCount val="5"/>
                <c:pt idx="0">
                  <c:v>237.58020000000005</c:v>
                </c:pt>
                <c:pt idx="1">
                  <c:v>310.39730000000003</c:v>
                </c:pt>
                <c:pt idx="2">
                  <c:v>419.57350000000002</c:v>
                </c:pt>
                <c:pt idx="3">
                  <c:v>549.79342556369977</c:v>
                </c:pt>
                <c:pt idx="4">
                  <c:v>675.81023481535067</c:v>
                </c:pt>
              </c:numCache>
            </c:numRef>
          </c:val>
        </c:ser>
        <c:ser>
          <c:idx val="0"/>
          <c:order val="1"/>
          <c:tx>
            <c:strRef>
              <c:f>الضرائب!$B$7</c:f>
              <c:strCache>
                <c:ptCount val="1"/>
                <c:pt idx="0">
                  <c:v>Total Sovereign Tax Revenues</c:v>
                </c:pt>
              </c:strCache>
            </c:strRef>
          </c:tx>
          <c:spPr>
            <a:solidFill>
              <a:schemeClr val="accent6">
                <a:lumMod val="75000"/>
              </a:schemeClr>
            </a:solidFill>
          </c:spPr>
          <c:invertIfNegative val="0"/>
          <c:dLbls>
            <c:txPr>
              <a:bodyPr/>
              <a:lstStyle/>
              <a:p>
                <a:pPr>
                  <a:defRPr sz="1100" b="1">
                    <a:solidFill>
                      <a:schemeClr val="bg1"/>
                    </a:solidFill>
                  </a:defRPr>
                </a:pPr>
                <a:endParaRPr lang="en-US"/>
              </a:p>
            </c:txPr>
            <c:showLegendKey val="0"/>
            <c:showVal val="1"/>
            <c:showCatName val="0"/>
            <c:showSerName val="0"/>
            <c:showPercent val="0"/>
            <c:showBubbleSize val="0"/>
            <c:showLeaderLines val="0"/>
          </c:dLbls>
          <c:cat>
            <c:strRef>
              <c:f>الضرائب!$D$2:$H$2</c:f>
              <c:strCache>
                <c:ptCount val="5"/>
                <c:pt idx="0">
                  <c:v>2015/16</c:v>
                </c:pt>
                <c:pt idx="1">
                  <c:v>2016/17</c:v>
                </c:pt>
                <c:pt idx="2">
                  <c:v>2017/18</c:v>
                </c:pt>
                <c:pt idx="3">
                  <c:v>2018/19
Est.</c:v>
                </c:pt>
                <c:pt idx="4">
                  <c:v>2019/20
Proposed Budget</c:v>
                </c:pt>
              </c:strCache>
            </c:strRef>
          </c:cat>
          <c:val>
            <c:numRef>
              <c:f>الضرائب!$D$7:$J$7</c:f>
              <c:numCache>
                <c:formatCode>0.0</c:formatCode>
                <c:ptCount val="5"/>
                <c:pt idx="0">
                  <c:v>114.73469999999999</c:v>
                </c:pt>
                <c:pt idx="1">
                  <c:v>151.60989999999998</c:v>
                </c:pt>
                <c:pt idx="2">
                  <c:v>209.72840000000002</c:v>
                </c:pt>
                <c:pt idx="3">
                  <c:v>205.19471282002843</c:v>
                </c:pt>
                <c:pt idx="4">
                  <c:v>181.9</c:v>
                </c:pt>
              </c:numCache>
            </c:numRef>
          </c:val>
        </c:ser>
        <c:dLbls>
          <c:showLegendKey val="0"/>
          <c:showVal val="0"/>
          <c:showCatName val="0"/>
          <c:showSerName val="0"/>
          <c:showPercent val="0"/>
          <c:showBubbleSize val="0"/>
        </c:dLbls>
        <c:gapWidth val="150"/>
        <c:overlap val="100"/>
        <c:axId val="110911488"/>
        <c:axId val="110913024"/>
      </c:barChart>
      <c:lineChart>
        <c:grouping val="standard"/>
        <c:varyColors val="0"/>
        <c:ser>
          <c:idx val="2"/>
          <c:order val="2"/>
          <c:tx>
            <c:strRef>
              <c:f>الضرائب!$B$30</c:f>
              <c:strCache>
                <c:ptCount val="1"/>
                <c:pt idx="0">
                  <c:v>Total Sovereign Tax Revenues (% of GDP)</c:v>
                </c:pt>
              </c:strCache>
            </c:strRef>
          </c:tx>
          <c:spPr>
            <a:ln>
              <a:solidFill>
                <a:schemeClr val="accent6">
                  <a:lumMod val="75000"/>
                </a:schemeClr>
              </a:solidFill>
            </a:ln>
          </c:spPr>
          <c:marker>
            <c:symbol val="diamond"/>
            <c:size val="5"/>
            <c:spPr>
              <a:solidFill>
                <a:schemeClr val="accent1"/>
              </a:solidFill>
              <a:ln>
                <a:solidFill>
                  <a:schemeClr val="accent6">
                    <a:lumMod val="75000"/>
                  </a:schemeClr>
                </a:solidFill>
              </a:ln>
            </c:spPr>
          </c:marker>
          <c:dLbls>
            <c:dLbl>
              <c:idx val="5"/>
              <c:layout>
                <c:manualLayout>
                  <c:x val="-3.3449144423039284E-2"/>
                  <c:y val="2.4844624902186301E-2"/>
                </c:manualLayout>
              </c:layout>
              <c:dLblPos val="r"/>
              <c:showLegendKey val="0"/>
              <c:showVal val="1"/>
              <c:showCatName val="0"/>
              <c:showSerName val="0"/>
              <c:showPercent val="0"/>
              <c:showBubbleSize val="0"/>
            </c:dLbl>
            <c:txPr>
              <a:bodyPr/>
              <a:lstStyle/>
              <a:p>
                <a:pPr>
                  <a:defRPr sz="1200" b="1"/>
                </a:pPr>
                <a:endParaRPr lang="en-US"/>
              </a:p>
            </c:txPr>
            <c:dLblPos val="t"/>
            <c:showLegendKey val="0"/>
            <c:showVal val="1"/>
            <c:showCatName val="0"/>
            <c:showSerName val="0"/>
            <c:showPercent val="0"/>
            <c:showBubbleSize val="0"/>
            <c:showLeaderLines val="0"/>
          </c:dLbls>
          <c:cat>
            <c:strRef>
              <c:f>الضرائب!$D$2:$H$2</c:f>
              <c:strCache>
                <c:ptCount val="5"/>
                <c:pt idx="0">
                  <c:v>2015/16</c:v>
                </c:pt>
                <c:pt idx="1">
                  <c:v>2016/17</c:v>
                </c:pt>
                <c:pt idx="2">
                  <c:v>2017/18</c:v>
                </c:pt>
                <c:pt idx="3">
                  <c:v>2018/19
Est.</c:v>
                </c:pt>
                <c:pt idx="4">
                  <c:v>2019/20
Proposed Budget</c:v>
                </c:pt>
              </c:strCache>
            </c:strRef>
          </c:cat>
          <c:val>
            <c:numRef>
              <c:f>الضرائب!$D$30:$J$30</c:f>
              <c:numCache>
                <c:formatCode>0.0%</c:formatCode>
                <c:ptCount val="5"/>
                <c:pt idx="0">
                  <c:v>4.2346903373440617E-2</c:v>
                </c:pt>
                <c:pt idx="1">
                  <c:v>4.3691613832853034E-2</c:v>
                </c:pt>
                <c:pt idx="2">
                  <c:v>4.7229642445190755E-2</c:v>
                </c:pt>
                <c:pt idx="3">
                  <c:v>3.9037164412188623E-2</c:v>
                </c:pt>
                <c:pt idx="4">
                  <c:v>2.9516654694823202E-2</c:v>
                </c:pt>
              </c:numCache>
            </c:numRef>
          </c:val>
          <c:smooth val="0"/>
        </c:ser>
        <c:ser>
          <c:idx val="3"/>
          <c:order val="3"/>
          <c:tx>
            <c:strRef>
              <c:f>الضرائب!$B$34</c:f>
              <c:strCache>
                <c:ptCount val="1"/>
                <c:pt idx="0">
                  <c:v>Total Non-Sovereign Tax Revenues (% of GDP)</c:v>
                </c:pt>
              </c:strCache>
            </c:strRef>
          </c:tx>
          <c:spPr>
            <a:ln>
              <a:solidFill>
                <a:srgbClr val="A50021"/>
              </a:solidFill>
            </a:ln>
          </c:spPr>
          <c:marker>
            <c:symbol val="diamond"/>
            <c:size val="5"/>
            <c:spPr>
              <a:solidFill>
                <a:srgbClr val="C00000"/>
              </a:solidFill>
              <a:ln>
                <a:solidFill>
                  <a:srgbClr val="A50021"/>
                </a:solidFill>
              </a:ln>
            </c:spPr>
          </c:marker>
          <c:dLbls>
            <c:txPr>
              <a:bodyPr/>
              <a:lstStyle/>
              <a:p>
                <a:pPr>
                  <a:defRPr sz="1200" b="1"/>
                </a:pPr>
                <a:endParaRPr lang="en-US"/>
              </a:p>
            </c:txPr>
            <c:dLblPos val="t"/>
            <c:showLegendKey val="0"/>
            <c:showVal val="1"/>
            <c:showCatName val="0"/>
            <c:showSerName val="0"/>
            <c:showPercent val="0"/>
            <c:showBubbleSize val="0"/>
            <c:showLeaderLines val="0"/>
          </c:dLbls>
          <c:cat>
            <c:strRef>
              <c:f>الضرائب!$D$2:$H$2</c:f>
              <c:strCache>
                <c:ptCount val="5"/>
                <c:pt idx="0">
                  <c:v>2015/16</c:v>
                </c:pt>
                <c:pt idx="1">
                  <c:v>2016/17</c:v>
                </c:pt>
                <c:pt idx="2">
                  <c:v>2017/18</c:v>
                </c:pt>
                <c:pt idx="3">
                  <c:v>2018/19
Est.</c:v>
                </c:pt>
                <c:pt idx="4">
                  <c:v>2019/20
Proposed Budget</c:v>
                </c:pt>
              </c:strCache>
            </c:strRef>
          </c:cat>
          <c:val>
            <c:numRef>
              <c:f>الضرائب!$D$34:$J$34</c:f>
              <c:numCache>
                <c:formatCode>0.0%</c:formatCode>
                <c:ptCount val="5"/>
                <c:pt idx="0">
                  <c:v>8.7687384660810538E-2</c:v>
                </c:pt>
                <c:pt idx="1">
                  <c:v>8.945167146974066E-2</c:v>
                </c:pt>
                <c:pt idx="2">
                  <c:v>9.4485565066425151E-2</c:v>
                </c:pt>
                <c:pt idx="3">
                  <c:v>0.10459517231954554</c:v>
                </c:pt>
                <c:pt idx="4">
                  <c:v>0.11</c:v>
                </c:pt>
              </c:numCache>
            </c:numRef>
          </c:val>
          <c:smooth val="0"/>
        </c:ser>
        <c:dLbls>
          <c:showLegendKey val="0"/>
          <c:showVal val="0"/>
          <c:showCatName val="0"/>
          <c:showSerName val="0"/>
          <c:showPercent val="0"/>
          <c:showBubbleSize val="0"/>
        </c:dLbls>
        <c:marker val="1"/>
        <c:smooth val="0"/>
        <c:axId val="110932736"/>
        <c:axId val="110914560"/>
      </c:lineChart>
      <c:catAx>
        <c:axId val="110911488"/>
        <c:scaling>
          <c:orientation val="minMax"/>
        </c:scaling>
        <c:delete val="0"/>
        <c:axPos val="b"/>
        <c:majorTickMark val="out"/>
        <c:minorTickMark val="none"/>
        <c:tickLblPos val="nextTo"/>
        <c:crossAx val="110913024"/>
        <c:crosses val="autoZero"/>
        <c:auto val="1"/>
        <c:lblAlgn val="ctr"/>
        <c:lblOffset val="100"/>
        <c:noMultiLvlLbl val="0"/>
      </c:catAx>
      <c:valAx>
        <c:axId val="110913024"/>
        <c:scaling>
          <c:orientation val="minMax"/>
          <c:max val="1500"/>
        </c:scaling>
        <c:delete val="0"/>
        <c:axPos val="l"/>
        <c:numFmt formatCode="0.0" sourceLinked="1"/>
        <c:majorTickMark val="out"/>
        <c:minorTickMark val="none"/>
        <c:tickLblPos val="nextTo"/>
        <c:crossAx val="110911488"/>
        <c:crosses val="autoZero"/>
        <c:crossBetween val="between"/>
      </c:valAx>
      <c:valAx>
        <c:axId val="110914560"/>
        <c:scaling>
          <c:orientation val="minMax"/>
          <c:min val="-0.15000000000000002"/>
        </c:scaling>
        <c:delete val="0"/>
        <c:axPos val="r"/>
        <c:numFmt formatCode="0.0%" sourceLinked="1"/>
        <c:majorTickMark val="out"/>
        <c:minorTickMark val="none"/>
        <c:tickLblPos val="nextTo"/>
        <c:crossAx val="110932736"/>
        <c:crosses val="max"/>
        <c:crossBetween val="between"/>
      </c:valAx>
      <c:catAx>
        <c:axId val="110932736"/>
        <c:scaling>
          <c:orientation val="minMax"/>
        </c:scaling>
        <c:delete val="1"/>
        <c:axPos val="b"/>
        <c:majorTickMark val="out"/>
        <c:minorTickMark val="none"/>
        <c:tickLblPos val="nextTo"/>
        <c:crossAx val="110914560"/>
        <c:crosses val="autoZero"/>
        <c:auto val="1"/>
        <c:lblAlgn val="ctr"/>
        <c:lblOffset val="100"/>
        <c:noMultiLvlLbl val="0"/>
      </c:catAx>
    </c:plotArea>
    <c:legend>
      <c:legendPos val="t"/>
      <c:layout>
        <c:manualLayout>
          <c:xMode val="edge"/>
          <c:yMode val="edge"/>
          <c:x val="5.146811374726569E-2"/>
          <c:y val="9.1723581286345543E-2"/>
          <c:w val="0.86464587263023052"/>
          <c:h val="0.13049996887607043"/>
        </c:manualLayout>
      </c:layout>
      <c:overlay val="0"/>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rtl="0">
              <a:defRPr lang="en-US" sz="2000"/>
            </a:pPr>
            <a:r>
              <a:rPr lang="en-US" sz="1800" b="1" i="0" u="none" strike="noStrike" baseline="0"/>
              <a:t>Current Account Deficit excluding Official Transfers (Grants)</a:t>
            </a:r>
            <a:endParaRPr lang="ar-EG" sz="1800"/>
          </a:p>
        </c:rich>
      </c:tx>
      <c:layout>
        <c:manualLayout>
          <c:xMode val="edge"/>
          <c:yMode val="edge"/>
          <c:x val="0.16992046791564847"/>
          <c:y val="0"/>
        </c:manualLayout>
      </c:layout>
      <c:overlay val="0"/>
    </c:title>
    <c:autoTitleDeleted val="0"/>
    <c:plotArea>
      <c:layout>
        <c:manualLayout>
          <c:layoutTarget val="inner"/>
          <c:xMode val="edge"/>
          <c:yMode val="edge"/>
          <c:x val="6.6928027483348099E-2"/>
          <c:y val="0.10021984579894833"/>
          <c:w val="0.91371379383165519"/>
          <c:h val="0.78874926326061756"/>
        </c:manualLayout>
      </c:layout>
      <c:barChart>
        <c:barDir val="col"/>
        <c:grouping val="clustered"/>
        <c:varyColors val="0"/>
        <c:ser>
          <c:idx val="0"/>
          <c:order val="0"/>
          <c:tx>
            <c:strRef>
              <c:f>'الحساب الجاري'!$A$5</c:f>
              <c:strCache>
                <c:ptCount val="1"/>
                <c:pt idx="0">
                  <c:v>US$ Billion</c:v>
                </c:pt>
              </c:strCache>
            </c:strRef>
          </c:tx>
          <c:spPr>
            <a:solidFill>
              <a:srgbClr val="800000"/>
            </a:solidFill>
          </c:spPr>
          <c:invertIfNegative val="0"/>
          <c:dLbls>
            <c:spPr>
              <a:noFill/>
              <a:ln>
                <a:noFill/>
              </a:ln>
              <a:effectLst/>
            </c:spPr>
            <c:txPr>
              <a:bodyPr/>
              <a:lstStyle/>
              <a:p>
                <a:pPr>
                  <a:defRPr lang="en-US" sz="1200" b="1">
                    <a:solidFill>
                      <a:schemeClr val="bg1"/>
                    </a:solidFill>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'الحساب الجاري'!$H$1:$P$1</c:f>
              <c:strCache>
                <c:ptCount val="9"/>
                <c:pt idx="0">
                  <c:v>2010/11</c:v>
                </c:pt>
                <c:pt idx="1">
                  <c:v>2011/12</c:v>
                </c:pt>
                <c:pt idx="2">
                  <c:v>2012/13</c:v>
                </c:pt>
                <c:pt idx="3">
                  <c:v>2013/14</c:v>
                </c:pt>
                <c:pt idx="4">
                  <c:v>2014/15</c:v>
                </c:pt>
                <c:pt idx="5">
                  <c:v>2015/16</c:v>
                </c:pt>
                <c:pt idx="6">
                  <c:v>2016/17</c:v>
                </c:pt>
                <c:pt idx="7">
                  <c:v>2017/18</c:v>
                </c:pt>
                <c:pt idx="8">
                  <c:v>2018/19
forecast</c:v>
                </c:pt>
              </c:strCache>
            </c:strRef>
          </c:cat>
          <c:val>
            <c:numRef>
              <c:f>'الحساب الجاري'!$H$5:$P$5</c:f>
              <c:numCache>
                <c:formatCode>0.0</c:formatCode>
                <c:ptCount val="9"/>
                <c:pt idx="0">
                  <c:v>6.8407000000000009</c:v>
                </c:pt>
                <c:pt idx="1">
                  <c:v>10.778700000000001</c:v>
                </c:pt>
                <c:pt idx="2">
                  <c:v>7.226</c:v>
                </c:pt>
                <c:pt idx="3">
                  <c:v>14.699900000000001</c:v>
                </c:pt>
                <c:pt idx="4">
                  <c:v>14.812999999999999</c:v>
                </c:pt>
                <c:pt idx="5">
                  <c:v>19.932600000000001</c:v>
                </c:pt>
                <c:pt idx="6">
                  <c:v>14.542999999999999</c:v>
                </c:pt>
                <c:pt idx="7">
                  <c:v>6.1684999999999999</c:v>
                </c:pt>
                <c:pt idx="8">
                  <c:v>5.8</c:v>
                </c:pt>
              </c:numCache>
            </c:numRef>
          </c:val>
          <c:extLst xmlns:c16r2="http://schemas.microsoft.com/office/drawing/2015/06/chart">
            <c:ext xmlns:c16="http://schemas.microsoft.com/office/drawing/2014/chart" uri="{C3380CC4-5D6E-409C-BE32-E72D297353CC}">
              <c16:uniqueId val="{00000000-7247-4D73-8F21-9AE14A994800}"/>
            </c:ext>
          </c:extLst>
        </c:ser>
        <c:dLbls>
          <c:showLegendKey val="0"/>
          <c:showVal val="0"/>
          <c:showCatName val="0"/>
          <c:showSerName val="0"/>
          <c:showPercent val="0"/>
          <c:showBubbleSize val="0"/>
        </c:dLbls>
        <c:gapWidth val="150"/>
        <c:axId val="111041920"/>
        <c:axId val="111064192"/>
      </c:barChart>
      <c:lineChart>
        <c:grouping val="standard"/>
        <c:varyColors val="0"/>
        <c:ser>
          <c:idx val="1"/>
          <c:order val="1"/>
          <c:tx>
            <c:strRef>
              <c:f>'الحساب الجاري'!$A$6</c:f>
              <c:strCache>
                <c:ptCount val="1"/>
                <c:pt idx="0">
                  <c:v>% of GDP</c:v>
                </c:pt>
              </c:strCache>
            </c:strRef>
          </c:tx>
          <c:spPr>
            <a:ln>
              <a:solidFill>
                <a:schemeClr val="accent6">
                  <a:lumMod val="75000"/>
                </a:schemeClr>
              </a:solidFill>
            </a:ln>
          </c:spPr>
          <c:marker>
            <c:symbol val="none"/>
          </c:marker>
          <c:dLbls>
            <c:dLbl>
              <c:idx val="1"/>
              <c:layout>
                <c:manualLayout>
                  <c:x val="-3.2421879484773604E-2"/>
                  <c:y val="-4.47942704771660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247-4D73-8F21-9AE14A994800}"/>
                </c:ext>
              </c:extLst>
            </c:dLbl>
            <c:dLbl>
              <c:idx val="2"/>
              <c:layout>
                <c:manualLayout>
                  <c:x val="-4.0706479365997243E-2"/>
                  <c:y val="-9.098993055858671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247-4D73-8F21-9AE14A994800}"/>
                </c:ext>
              </c:extLst>
            </c:dLbl>
            <c:dLbl>
              <c:idx val="4"/>
              <c:layout>
                <c:manualLayout>
                  <c:x val="-4.2363399342242022E-2"/>
                  <c:y val="-6.01928238376396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247-4D73-8F21-9AE14A994800}"/>
                </c:ext>
              </c:extLst>
            </c:dLbl>
            <c:dLbl>
              <c:idx val="7"/>
              <c:layout>
                <c:manualLayout>
                  <c:x val="-1.5852679722326304E-2"/>
                  <c:y val="-6.943195585392382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247-4D73-8F21-9AE14A994800}"/>
                </c:ext>
              </c:extLst>
            </c:dLbl>
            <c:spPr>
              <a:noFill/>
              <a:ln>
                <a:noFill/>
              </a:ln>
              <a:effectLst/>
            </c:spPr>
            <c:txPr>
              <a:bodyPr/>
              <a:lstStyle/>
              <a:p>
                <a:pPr>
                  <a:defRPr lang="en-US" sz="1400" b="1">
                    <a:solidFill>
                      <a:schemeClr val="accent6">
                        <a:lumMod val="75000"/>
                      </a:schemeClr>
                    </a:solidFill>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'الحساب الجاري'!$H$1:$P$1</c:f>
              <c:strCache>
                <c:ptCount val="9"/>
                <c:pt idx="0">
                  <c:v>2010/11</c:v>
                </c:pt>
                <c:pt idx="1">
                  <c:v>2011/12</c:v>
                </c:pt>
                <c:pt idx="2">
                  <c:v>2012/13</c:v>
                </c:pt>
                <c:pt idx="3">
                  <c:v>2013/14</c:v>
                </c:pt>
                <c:pt idx="4">
                  <c:v>2014/15</c:v>
                </c:pt>
                <c:pt idx="5">
                  <c:v>2015/16</c:v>
                </c:pt>
                <c:pt idx="6">
                  <c:v>2016/17</c:v>
                </c:pt>
                <c:pt idx="7">
                  <c:v>2017/18</c:v>
                </c:pt>
                <c:pt idx="8">
                  <c:v>2018/19
forecast</c:v>
                </c:pt>
              </c:strCache>
            </c:strRef>
          </c:cat>
          <c:val>
            <c:numRef>
              <c:f>'الحساب الجاري'!$H$6:$P$6</c:f>
              <c:numCache>
                <c:formatCode>0.0%</c:formatCode>
                <c:ptCount val="9"/>
                <c:pt idx="0">
                  <c:v>2.8939887936693165E-2</c:v>
                </c:pt>
                <c:pt idx="1">
                  <c:v>3.8617185167492685E-2</c:v>
                </c:pt>
                <c:pt idx="2">
                  <c:v>2.5293330466566333E-2</c:v>
                </c:pt>
                <c:pt idx="3">
                  <c:v>4.8781928711267616E-2</c:v>
                </c:pt>
                <c:pt idx="4">
                  <c:v>4.450153536195043E-2</c:v>
                </c:pt>
                <c:pt idx="5">
                  <c:v>6.0178883885731171E-2</c:v>
                </c:pt>
                <c:pt idx="6">
                  <c:v>6.206340504322768E-2</c:v>
                </c:pt>
                <c:pt idx="7">
                  <c:v>2.4655928494163249E-2</c:v>
                </c:pt>
                <c:pt idx="8">
                  <c:v>1.9605871982535699E-2</c:v>
                </c:pt>
              </c:numCache>
            </c:numRef>
          </c:val>
          <c:smooth val="0"/>
          <c:extLst xmlns:c16r2="http://schemas.microsoft.com/office/drawing/2015/06/chart">
            <c:ext xmlns:c16="http://schemas.microsoft.com/office/drawing/2014/chart" uri="{C3380CC4-5D6E-409C-BE32-E72D297353CC}">
              <c16:uniqueId val="{00000005-7247-4D73-8F21-9AE14A994800}"/>
            </c:ext>
          </c:extLst>
        </c:ser>
        <c:dLbls>
          <c:showLegendKey val="0"/>
          <c:showVal val="0"/>
          <c:showCatName val="0"/>
          <c:showSerName val="0"/>
          <c:showPercent val="0"/>
          <c:showBubbleSize val="0"/>
        </c:dLbls>
        <c:marker val="1"/>
        <c:smooth val="0"/>
        <c:axId val="111067520"/>
        <c:axId val="111065728"/>
      </c:lineChart>
      <c:catAx>
        <c:axId val="111041920"/>
        <c:scaling>
          <c:orientation val="minMax"/>
        </c:scaling>
        <c:delete val="0"/>
        <c:axPos val="b"/>
        <c:numFmt formatCode="General" sourceLinked="0"/>
        <c:majorTickMark val="out"/>
        <c:minorTickMark val="none"/>
        <c:tickLblPos val="nextTo"/>
        <c:txPr>
          <a:bodyPr/>
          <a:lstStyle/>
          <a:p>
            <a:pPr>
              <a:defRPr lang="en-US"/>
            </a:pPr>
            <a:endParaRPr lang="en-US"/>
          </a:p>
        </c:txPr>
        <c:crossAx val="111064192"/>
        <c:crosses val="autoZero"/>
        <c:auto val="1"/>
        <c:lblAlgn val="ctr"/>
        <c:lblOffset val="100"/>
        <c:noMultiLvlLbl val="0"/>
      </c:catAx>
      <c:valAx>
        <c:axId val="111064192"/>
        <c:scaling>
          <c:orientation val="minMax"/>
        </c:scaling>
        <c:delete val="0"/>
        <c:axPos val="l"/>
        <c:numFmt formatCode="0.0" sourceLinked="1"/>
        <c:majorTickMark val="out"/>
        <c:minorTickMark val="none"/>
        <c:tickLblPos val="nextTo"/>
        <c:txPr>
          <a:bodyPr/>
          <a:lstStyle/>
          <a:p>
            <a:pPr>
              <a:defRPr lang="en-US"/>
            </a:pPr>
            <a:endParaRPr lang="en-US"/>
          </a:p>
        </c:txPr>
        <c:crossAx val="111041920"/>
        <c:crosses val="autoZero"/>
        <c:crossBetween val="between"/>
      </c:valAx>
      <c:valAx>
        <c:axId val="111065728"/>
        <c:scaling>
          <c:orientation val="minMax"/>
        </c:scaling>
        <c:delete val="0"/>
        <c:axPos val="r"/>
        <c:numFmt formatCode="0.0%" sourceLinked="1"/>
        <c:majorTickMark val="out"/>
        <c:minorTickMark val="none"/>
        <c:tickLblPos val="nextTo"/>
        <c:txPr>
          <a:bodyPr/>
          <a:lstStyle/>
          <a:p>
            <a:pPr>
              <a:defRPr lang="en-US"/>
            </a:pPr>
            <a:endParaRPr lang="en-US"/>
          </a:p>
        </c:txPr>
        <c:crossAx val="111067520"/>
        <c:crosses val="max"/>
        <c:crossBetween val="between"/>
      </c:valAx>
      <c:catAx>
        <c:axId val="111067520"/>
        <c:scaling>
          <c:orientation val="minMax"/>
        </c:scaling>
        <c:delete val="1"/>
        <c:axPos val="b"/>
        <c:numFmt formatCode="General" sourceLinked="1"/>
        <c:majorTickMark val="out"/>
        <c:minorTickMark val="none"/>
        <c:tickLblPos val="none"/>
        <c:crossAx val="111065728"/>
        <c:crosses val="autoZero"/>
        <c:auto val="1"/>
        <c:lblAlgn val="ctr"/>
        <c:lblOffset val="100"/>
        <c:noMultiLvlLbl val="0"/>
      </c:catAx>
    </c:plotArea>
    <c:legend>
      <c:legendPos val="t"/>
      <c:layout>
        <c:manualLayout>
          <c:xMode val="edge"/>
          <c:yMode val="edge"/>
          <c:x val="7.7673146832856171E-2"/>
          <c:y val="0.12263941389468458"/>
          <c:w val="0.14211963640652425"/>
          <c:h val="0.12686904488229703"/>
        </c:manualLayout>
      </c:layout>
      <c:overlay val="0"/>
      <c:txPr>
        <a:bodyPr/>
        <a:lstStyle/>
        <a:p>
          <a:pPr>
            <a:defRPr lang="en-US" sz="1000" b="1"/>
          </a:pPr>
          <a:endParaRPr lang="en-US"/>
        </a:p>
      </c:txPr>
    </c:legend>
    <c:plotVisOnly val="1"/>
    <c:dispBlanksAs val="gap"/>
    <c:showDLblsOverMax val="0"/>
  </c:chart>
  <c:spPr>
    <a:ln>
      <a:noFill/>
    </a:ln>
  </c:sp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F2A490-E382-4249-B2E8-40D49ADD1DD9}" type="doc">
      <dgm:prSet loTypeId="urn:microsoft.com/office/officeart/2005/8/layout/pyramid4" loCatId="relationship" qsTypeId="urn:microsoft.com/office/officeart/2005/8/quickstyle/simple1" qsCatId="simple" csTypeId="urn:microsoft.com/office/officeart/2005/8/colors/accent2_3" csCatId="accent2" phldr="1"/>
      <dgm:spPr/>
      <dgm:t>
        <a:bodyPr/>
        <a:lstStyle/>
        <a:p>
          <a:endParaRPr lang="en-US"/>
        </a:p>
      </dgm:t>
    </dgm:pt>
    <dgm:pt modelId="{E2F38FEC-BFC5-4EB6-A0C8-A37A9CDC8119}">
      <dgm:prSet phldrT="[Text]" custT="1"/>
      <dgm:spPr>
        <a:xfrm>
          <a:off x="1943933" y="-34332"/>
          <a:ext cx="2842682" cy="2467195"/>
        </a:xfrm>
        <a:solidFill>
          <a:srgbClr val="C0504D">
            <a:shade val="8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0"/>
          <a:r>
            <a:rPr lang="en-US" sz="1400" b="1" dirty="0">
              <a:solidFill>
                <a:sysClr val="windowText" lastClr="000000"/>
              </a:solidFill>
              <a:latin typeface="Constantia" panose="02030602050306030303" pitchFamily="18" charset="0"/>
              <a:ea typeface="+mn-ea"/>
              <a:cs typeface="+mn-cs"/>
            </a:rPr>
            <a:t>Robust &amp; Stable macro-economic indicators </a:t>
          </a:r>
          <a:endParaRPr lang="ar-EG" sz="1100" dirty="0">
            <a:solidFill>
              <a:sysClr val="windowText" lastClr="000000"/>
            </a:solidFill>
            <a:latin typeface="Constantia" panose="02030602050306030303" pitchFamily="18" charset="0"/>
            <a:ea typeface="+mn-ea"/>
            <a:cs typeface="Arial"/>
          </a:endParaRPr>
        </a:p>
      </dgm:t>
    </dgm:pt>
    <dgm:pt modelId="{B9F60008-EC90-4DFA-9C54-E7731A868B9B}" type="parTrans" cxnId="{5478A2B1-C40F-4673-8C66-4C77C1EC9C52}">
      <dgm:prSet/>
      <dgm:spPr/>
      <dgm:t>
        <a:bodyPr/>
        <a:lstStyle/>
        <a:p>
          <a:endParaRPr lang="en-US" sz="1600">
            <a:latin typeface="Constantia" panose="02030602050306030303" pitchFamily="18" charset="0"/>
          </a:endParaRPr>
        </a:p>
      </dgm:t>
    </dgm:pt>
    <dgm:pt modelId="{AF1A511A-D25A-4629-8860-8527F71AC0B6}" type="sibTrans" cxnId="{5478A2B1-C40F-4673-8C66-4C77C1EC9C52}">
      <dgm:prSet/>
      <dgm:spPr/>
      <dgm:t>
        <a:bodyPr/>
        <a:lstStyle/>
        <a:p>
          <a:endParaRPr lang="en-US" sz="1600">
            <a:latin typeface="Constantia" panose="02030602050306030303" pitchFamily="18" charset="0"/>
          </a:endParaRPr>
        </a:p>
      </dgm:t>
    </dgm:pt>
    <dgm:pt modelId="{E70B5A7F-155B-4760-A1C3-F9B62E7B2246}">
      <dgm:prSet phldrT="[Text]" custT="1"/>
      <dgm:spPr>
        <a:xfrm>
          <a:off x="424217" y="2381720"/>
          <a:ext cx="3062263" cy="2323102"/>
        </a:xfrm>
        <a:solidFill>
          <a:srgbClr val="C0504D">
            <a:shade val="80000"/>
            <a:hueOff val="-11957"/>
            <a:satOff val="-1341"/>
            <a:lumOff val="856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i="0" dirty="0">
              <a:solidFill>
                <a:sysClr val="windowText" lastClr="000000"/>
              </a:solidFill>
              <a:latin typeface="Constantia" panose="02030602050306030303" pitchFamily="18" charset="0"/>
              <a:ea typeface="+mn-ea"/>
              <a:cs typeface="+mn-cs"/>
            </a:rPr>
            <a:t>Social Inclusion </a:t>
          </a:r>
          <a:r>
            <a:rPr lang="en-US" sz="1200" b="0" i="0" dirty="0">
              <a:solidFill>
                <a:sysClr val="windowText" lastClr="000000"/>
              </a:solidFill>
              <a:latin typeface="Constantia" panose="02030602050306030303" pitchFamily="18" charset="0"/>
              <a:ea typeface="+mn-ea"/>
              <a:cs typeface="+mn-cs"/>
            </a:rPr>
            <a:t>(efficient and targeted protection for low income groups)</a:t>
          </a:r>
          <a:endParaRPr lang="en-US" sz="1200" b="0" dirty="0">
            <a:solidFill>
              <a:sysClr val="windowText" lastClr="000000"/>
            </a:solidFill>
            <a:latin typeface="Constantia" panose="02030602050306030303" pitchFamily="18" charset="0"/>
            <a:ea typeface="+mn-ea"/>
            <a:cs typeface="+mn-cs"/>
          </a:endParaRPr>
        </a:p>
      </dgm:t>
    </dgm:pt>
    <dgm:pt modelId="{CF3E86C1-9094-469D-87D1-ACF449C39384}" type="sibTrans" cxnId="{71E1BC92-D7F1-40BD-AE0F-86B42031DDD3}">
      <dgm:prSet/>
      <dgm:spPr/>
      <dgm:t>
        <a:bodyPr/>
        <a:lstStyle/>
        <a:p>
          <a:endParaRPr lang="en-US" sz="1600">
            <a:latin typeface="Constantia" panose="02030602050306030303" pitchFamily="18" charset="0"/>
          </a:endParaRPr>
        </a:p>
      </dgm:t>
    </dgm:pt>
    <dgm:pt modelId="{7630D650-F29B-49BB-9431-CDF6D6B463CB}" type="parTrans" cxnId="{71E1BC92-D7F1-40BD-AE0F-86B42031DDD3}">
      <dgm:prSet/>
      <dgm:spPr/>
      <dgm:t>
        <a:bodyPr/>
        <a:lstStyle/>
        <a:p>
          <a:endParaRPr lang="en-US" sz="1600">
            <a:latin typeface="Constantia" panose="02030602050306030303" pitchFamily="18" charset="0"/>
          </a:endParaRPr>
        </a:p>
      </dgm:t>
    </dgm:pt>
    <dgm:pt modelId="{423CB90D-5C81-45B0-AC9E-58CDA626A326}">
      <dgm:prSet phldrT="[Text]" custT="1"/>
      <dgm:spPr>
        <a:xfrm rot="10800000">
          <a:off x="1968278" y="2364199"/>
          <a:ext cx="2793994" cy="2367540"/>
        </a:xfrm>
        <a:solidFill>
          <a:srgbClr val="C0504D">
            <a:shade val="80000"/>
            <a:hueOff val="-23915"/>
            <a:satOff val="-2683"/>
            <a:lumOff val="17120"/>
            <a:alphaOff val="0"/>
          </a:srgbClr>
        </a:solidFill>
        <a:ln w="25400" cap="flat" cmpd="sng" algn="ctr">
          <a:solidFill>
            <a:sysClr val="window" lastClr="FFFFFF">
              <a:hueOff val="0"/>
              <a:satOff val="0"/>
              <a:lumOff val="0"/>
              <a:alphaOff val="0"/>
            </a:sysClr>
          </a:solidFill>
          <a:prstDash val="solid"/>
        </a:ln>
        <a:effectLst/>
      </dgm:spPr>
      <dgm:t>
        <a:bodyPr/>
        <a:lstStyle/>
        <a:p>
          <a:r>
            <a:rPr lang="en-US" sz="2000" b="1" dirty="0">
              <a:solidFill>
                <a:sysClr val="windowText" lastClr="000000"/>
              </a:solidFill>
              <a:latin typeface="Constantia" panose="02030602050306030303" pitchFamily="18" charset="0"/>
              <a:ea typeface="+mn-ea"/>
              <a:cs typeface="+mn-cs"/>
            </a:rPr>
            <a:t>Reform Program</a:t>
          </a:r>
          <a:endParaRPr lang="en-US" sz="2000" dirty="0">
            <a:solidFill>
              <a:sysClr val="windowText" lastClr="000000"/>
            </a:solidFill>
            <a:latin typeface="Constantia" panose="02030602050306030303" pitchFamily="18" charset="0"/>
            <a:ea typeface="+mn-ea"/>
            <a:cs typeface="+mn-cs"/>
          </a:endParaRPr>
        </a:p>
      </dgm:t>
    </dgm:pt>
    <dgm:pt modelId="{63A826FC-FE27-4A1A-A681-D30B5610EBAC}" type="sibTrans" cxnId="{3BF0224D-69DD-4BA1-BE4B-A7F75C5FC515}">
      <dgm:prSet/>
      <dgm:spPr/>
      <dgm:t>
        <a:bodyPr/>
        <a:lstStyle/>
        <a:p>
          <a:endParaRPr lang="en-US" sz="1600">
            <a:latin typeface="Constantia" panose="02030602050306030303" pitchFamily="18" charset="0"/>
          </a:endParaRPr>
        </a:p>
      </dgm:t>
    </dgm:pt>
    <dgm:pt modelId="{F0E0ED2D-B5D3-4EA3-A01B-F2B620A5A96C}" type="parTrans" cxnId="{3BF0224D-69DD-4BA1-BE4B-A7F75C5FC515}">
      <dgm:prSet/>
      <dgm:spPr/>
      <dgm:t>
        <a:bodyPr/>
        <a:lstStyle/>
        <a:p>
          <a:endParaRPr lang="en-US" sz="1600">
            <a:latin typeface="Constantia" panose="02030602050306030303" pitchFamily="18" charset="0"/>
          </a:endParaRPr>
        </a:p>
      </dgm:t>
    </dgm:pt>
    <dgm:pt modelId="{4DD47FD1-667A-4E2B-9D3E-5056295C6D1B}">
      <dgm:prSet phldrT="[Text]" custT="1"/>
      <dgm:spPr>
        <a:xfrm>
          <a:off x="3414457" y="2395706"/>
          <a:ext cx="2672683" cy="2263140"/>
        </a:xfrm>
        <a:solidFill>
          <a:srgbClr val="C0504D">
            <a:shade val="80000"/>
            <a:hueOff val="-35872"/>
            <a:satOff val="-4024"/>
            <a:lumOff val="25680"/>
            <a:alphaOff val="0"/>
          </a:srgbClr>
        </a:solidFill>
        <a:ln w="25400" cap="flat" cmpd="sng" algn="ctr">
          <a:solidFill>
            <a:sysClr val="window" lastClr="FFFFFF">
              <a:hueOff val="0"/>
              <a:satOff val="0"/>
              <a:lumOff val="0"/>
              <a:alphaOff val="0"/>
            </a:sysClr>
          </a:solidFill>
          <a:prstDash val="solid"/>
        </a:ln>
        <a:effectLst/>
      </dgm:spPr>
      <dgm:t>
        <a:bodyPr/>
        <a:lstStyle/>
        <a:p>
          <a:r>
            <a:rPr lang="en-US" sz="1600" b="1" dirty="0">
              <a:solidFill>
                <a:sysClr val="windowText" lastClr="000000"/>
              </a:solidFill>
              <a:latin typeface="Constantia" panose="02030602050306030303" pitchFamily="18" charset="0"/>
              <a:ea typeface="+mn-ea"/>
              <a:cs typeface="+mn-cs"/>
            </a:rPr>
            <a:t>Deepening Structural Reforms </a:t>
          </a:r>
          <a:r>
            <a:rPr lang="en-US" sz="1200" b="0" dirty="0">
              <a:solidFill>
                <a:sysClr val="windowText" lastClr="000000"/>
              </a:solidFill>
              <a:latin typeface="Constantia" panose="02030602050306030303" pitchFamily="18" charset="0"/>
              <a:ea typeface="+mn-ea"/>
              <a:cs typeface="+mn-cs"/>
            </a:rPr>
            <a:t>(Industry, Investments &amp; Exports)</a:t>
          </a:r>
        </a:p>
      </dgm:t>
    </dgm:pt>
    <dgm:pt modelId="{6C11798D-27FF-40BF-9ECB-BC62276DB852}" type="sibTrans" cxnId="{26F47FDB-552D-4286-B451-3A9FFDD4DD8A}">
      <dgm:prSet/>
      <dgm:spPr/>
      <dgm:t>
        <a:bodyPr/>
        <a:lstStyle/>
        <a:p>
          <a:endParaRPr lang="en-US" sz="1600">
            <a:latin typeface="Constantia" panose="02030602050306030303" pitchFamily="18" charset="0"/>
          </a:endParaRPr>
        </a:p>
      </dgm:t>
    </dgm:pt>
    <dgm:pt modelId="{247E289A-AFA5-4E62-8D83-A5FA2C2AC439}" type="parTrans" cxnId="{26F47FDB-552D-4286-B451-3A9FFDD4DD8A}">
      <dgm:prSet/>
      <dgm:spPr/>
      <dgm:t>
        <a:bodyPr/>
        <a:lstStyle/>
        <a:p>
          <a:endParaRPr lang="en-US" sz="1600">
            <a:latin typeface="Constantia" panose="02030602050306030303" pitchFamily="18" charset="0"/>
          </a:endParaRPr>
        </a:p>
      </dgm:t>
    </dgm:pt>
    <dgm:pt modelId="{3150198D-95D7-4A19-9AAA-EEE9DDF6A8B4}" type="pres">
      <dgm:prSet presAssocID="{67F2A490-E382-4249-B2E8-40D49ADD1DD9}" presName="compositeShape" presStyleCnt="0">
        <dgm:presLayoutVars>
          <dgm:chMax val="9"/>
          <dgm:dir/>
          <dgm:resizeHandles val="exact"/>
        </dgm:presLayoutVars>
      </dgm:prSet>
      <dgm:spPr/>
      <dgm:t>
        <a:bodyPr/>
        <a:lstStyle/>
        <a:p>
          <a:endParaRPr lang="en-US"/>
        </a:p>
      </dgm:t>
    </dgm:pt>
    <dgm:pt modelId="{529F8764-BC8F-446D-850D-1CB962150688}" type="pres">
      <dgm:prSet presAssocID="{67F2A490-E382-4249-B2E8-40D49ADD1DD9}" presName="triangle1" presStyleLbl="node1" presStyleIdx="0" presStyleCnt="4" custScaleX="121032" custScaleY="105045" custLinFactNeighborX="0" custLinFactNeighborY="-831">
        <dgm:presLayoutVars>
          <dgm:bulletEnabled val="1"/>
        </dgm:presLayoutVars>
      </dgm:prSet>
      <dgm:spPr>
        <a:prstGeom prst="triangle">
          <a:avLst/>
        </a:prstGeom>
      </dgm:spPr>
      <dgm:t>
        <a:bodyPr/>
        <a:lstStyle/>
        <a:p>
          <a:endParaRPr lang="en-US"/>
        </a:p>
      </dgm:t>
    </dgm:pt>
    <dgm:pt modelId="{BE247A83-4D05-40DD-89AF-AB43A804AA70}" type="pres">
      <dgm:prSet presAssocID="{67F2A490-E382-4249-B2E8-40D49ADD1DD9}" presName="triangle2" presStyleLbl="node1" presStyleIdx="1" presStyleCnt="4" custScaleX="130381" custScaleY="98910" custLinFactNeighborX="-10030" custLinFactNeighborY="-200">
        <dgm:presLayoutVars>
          <dgm:bulletEnabled val="1"/>
        </dgm:presLayoutVars>
      </dgm:prSet>
      <dgm:spPr>
        <a:prstGeom prst="triangle">
          <a:avLst/>
        </a:prstGeom>
      </dgm:spPr>
      <dgm:t>
        <a:bodyPr/>
        <a:lstStyle/>
        <a:p>
          <a:endParaRPr lang="en-US"/>
        </a:p>
      </dgm:t>
    </dgm:pt>
    <dgm:pt modelId="{4ADA5CDF-3208-40EC-AE52-F64B8C466B0D}" type="pres">
      <dgm:prSet presAssocID="{67F2A490-E382-4249-B2E8-40D49ADD1DD9}" presName="triangle3" presStyleLbl="node1" presStyleIdx="2" presStyleCnt="4" custScaleX="118959" custScaleY="100802" custLinFactNeighborX="0" custLinFactNeighborY="5357">
        <dgm:presLayoutVars>
          <dgm:bulletEnabled val="1"/>
        </dgm:presLayoutVars>
      </dgm:prSet>
      <dgm:spPr>
        <a:prstGeom prst="triangle">
          <a:avLst/>
        </a:prstGeom>
      </dgm:spPr>
      <dgm:t>
        <a:bodyPr/>
        <a:lstStyle/>
        <a:p>
          <a:endParaRPr lang="en-US"/>
        </a:p>
      </dgm:t>
    </dgm:pt>
    <dgm:pt modelId="{26A36F70-DD0C-49B2-8924-57F662387151}" type="pres">
      <dgm:prSet presAssocID="{67F2A490-E382-4249-B2E8-40D49ADD1DD9}" presName="triangle4" presStyleLbl="node1" presStyleIdx="3" presStyleCnt="4" custScaleX="113794" custScaleY="96357" custLinFactNeighborX="8991" custLinFactNeighborY="-881">
        <dgm:presLayoutVars>
          <dgm:bulletEnabled val="1"/>
        </dgm:presLayoutVars>
      </dgm:prSet>
      <dgm:spPr>
        <a:prstGeom prst="triangle">
          <a:avLst/>
        </a:prstGeom>
      </dgm:spPr>
      <dgm:t>
        <a:bodyPr/>
        <a:lstStyle/>
        <a:p>
          <a:endParaRPr lang="en-US"/>
        </a:p>
      </dgm:t>
    </dgm:pt>
  </dgm:ptLst>
  <dgm:cxnLst>
    <dgm:cxn modelId="{2A2544C7-6A7B-480C-AAA8-09BADB63C3AD}" type="presOf" srcId="{E2F38FEC-BFC5-4EB6-A0C8-A37A9CDC8119}" destId="{529F8764-BC8F-446D-850D-1CB962150688}" srcOrd="0" destOrd="0" presId="urn:microsoft.com/office/officeart/2005/8/layout/pyramid4"/>
    <dgm:cxn modelId="{D986FCF1-8792-4E9E-AB8B-BB22C0461FFD}" type="presOf" srcId="{423CB90D-5C81-45B0-AC9E-58CDA626A326}" destId="{4ADA5CDF-3208-40EC-AE52-F64B8C466B0D}" srcOrd="0" destOrd="0" presId="urn:microsoft.com/office/officeart/2005/8/layout/pyramid4"/>
    <dgm:cxn modelId="{41E30C68-5E06-4B7C-92C1-CCAAD763BEB5}" type="presOf" srcId="{67F2A490-E382-4249-B2E8-40D49ADD1DD9}" destId="{3150198D-95D7-4A19-9AAA-EEE9DDF6A8B4}" srcOrd="0" destOrd="0" presId="urn:microsoft.com/office/officeart/2005/8/layout/pyramid4"/>
    <dgm:cxn modelId="{50CD0144-8A72-4B0A-BA18-79EF22C88ECB}" type="presOf" srcId="{4DD47FD1-667A-4E2B-9D3E-5056295C6D1B}" destId="{26A36F70-DD0C-49B2-8924-57F662387151}" srcOrd="0" destOrd="0" presId="urn:microsoft.com/office/officeart/2005/8/layout/pyramid4"/>
    <dgm:cxn modelId="{26F47FDB-552D-4286-B451-3A9FFDD4DD8A}" srcId="{67F2A490-E382-4249-B2E8-40D49ADD1DD9}" destId="{4DD47FD1-667A-4E2B-9D3E-5056295C6D1B}" srcOrd="3" destOrd="0" parTransId="{247E289A-AFA5-4E62-8D83-A5FA2C2AC439}" sibTransId="{6C11798D-27FF-40BF-9ECB-BC62276DB852}"/>
    <dgm:cxn modelId="{799DEE2B-BF49-4276-816D-19F95C507BFF}" type="presOf" srcId="{E70B5A7F-155B-4760-A1C3-F9B62E7B2246}" destId="{BE247A83-4D05-40DD-89AF-AB43A804AA70}" srcOrd="0" destOrd="0" presId="urn:microsoft.com/office/officeart/2005/8/layout/pyramid4"/>
    <dgm:cxn modelId="{3BF0224D-69DD-4BA1-BE4B-A7F75C5FC515}" srcId="{67F2A490-E382-4249-B2E8-40D49ADD1DD9}" destId="{423CB90D-5C81-45B0-AC9E-58CDA626A326}" srcOrd="2" destOrd="0" parTransId="{F0E0ED2D-B5D3-4EA3-A01B-F2B620A5A96C}" sibTransId="{63A826FC-FE27-4A1A-A681-D30B5610EBAC}"/>
    <dgm:cxn modelId="{71E1BC92-D7F1-40BD-AE0F-86B42031DDD3}" srcId="{67F2A490-E382-4249-B2E8-40D49ADD1DD9}" destId="{E70B5A7F-155B-4760-A1C3-F9B62E7B2246}" srcOrd="1" destOrd="0" parTransId="{7630D650-F29B-49BB-9431-CDF6D6B463CB}" sibTransId="{CF3E86C1-9094-469D-87D1-ACF449C39384}"/>
    <dgm:cxn modelId="{5478A2B1-C40F-4673-8C66-4C77C1EC9C52}" srcId="{67F2A490-E382-4249-B2E8-40D49ADD1DD9}" destId="{E2F38FEC-BFC5-4EB6-A0C8-A37A9CDC8119}" srcOrd="0" destOrd="0" parTransId="{B9F60008-EC90-4DFA-9C54-E7731A868B9B}" sibTransId="{AF1A511A-D25A-4629-8860-8527F71AC0B6}"/>
    <dgm:cxn modelId="{08DA59E5-8F59-4D10-93F7-203C7CCC17C9}" type="presParOf" srcId="{3150198D-95D7-4A19-9AAA-EEE9DDF6A8B4}" destId="{529F8764-BC8F-446D-850D-1CB962150688}" srcOrd="0" destOrd="0" presId="urn:microsoft.com/office/officeart/2005/8/layout/pyramid4"/>
    <dgm:cxn modelId="{F2068F91-5EC1-4D29-B5E8-3C230F42538E}" type="presParOf" srcId="{3150198D-95D7-4A19-9AAA-EEE9DDF6A8B4}" destId="{BE247A83-4D05-40DD-89AF-AB43A804AA70}" srcOrd="1" destOrd="0" presId="urn:microsoft.com/office/officeart/2005/8/layout/pyramid4"/>
    <dgm:cxn modelId="{8F3D2375-59B8-4F5C-91F5-9A96430434C6}" type="presParOf" srcId="{3150198D-95D7-4A19-9AAA-EEE9DDF6A8B4}" destId="{4ADA5CDF-3208-40EC-AE52-F64B8C466B0D}" srcOrd="2" destOrd="0" presId="urn:microsoft.com/office/officeart/2005/8/layout/pyramid4"/>
    <dgm:cxn modelId="{A0E34728-F181-476E-84B3-9EA4E193EE3C}" type="presParOf" srcId="{3150198D-95D7-4A19-9AAA-EEE9DDF6A8B4}" destId="{26A36F70-DD0C-49B2-8924-57F662387151}"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9F8764-BC8F-446D-850D-1CB962150688}">
      <dsp:nvSpPr>
        <dsp:cNvPr id="0" name=""/>
        <dsp:cNvSpPr/>
      </dsp:nvSpPr>
      <dsp:spPr>
        <a:xfrm>
          <a:off x="1943933" y="-34332"/>
          <a:ext cx="2842682" cy="2467195"/>
        </a:xfrm>
        <a:prstGeom prst="triangle">
          <a:avLst/>
        </a:prstGeom>
        <a:solidFill>
          <a:srgbClr val="C0504D">
            <a:shade val="80000"/>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0">
            <a:lnSpc>
              <a:spcPct val="90000"/>
            </a:lnSpc>
            <a:spcBef>
              <a:spcPct val="0"/>
            </a:spcBef>
            <a:spcAft>
              <a:spcPct val="35000"/>
            </a:spcAft>
          </a:pPr>
          <a:r>
            <a:rPr lang="en-US" sz="1400" b="1" kern="1200" dirty="0">
              <a:solidFill>
                <a:sysClr val="windowText" lastClr="000000"/>
              </a:solidFill>
              <a:latin typeface="Constantia" panose="02030602050306030303" pitchFamily="18" charset="0"/>
              <a:ea typeface="+mn-ea"/>
              <a:cs typeface="+mn-cs"/>
            </a:rPr>
            <a:t>Robust &amp; Stable macro-economic indicators </a:t>
          </a:r>
          <a:endParaRPr lang="ar-EG" sz="1100" kern="1200" dirty="0">
            <a:solidFill>
              <a:sysClr val="windowText" lastClr="000000"/>
            </a:solidFill>
            <a:latin typeface="Constantia" panose="02030602050306030303" pitchFamily="18" charset="0"/>
            <a:ea typeface="+mn-ea"/>
            <a:cs typeface="Arial"/>
          </a:endParaRPr>
        </a:p>
      </dsp:txBody>
      <dsp:txXfrm>
        <a:off x="2654604" y="1199266"/>
        <a:ext cx="1421341" cy="1233597"/>
      </dsp:txXfrm>
    </dsp:sp>
    <dsp:sp modelId="{BE247A83-4D05-40DD-89AF-AB43A804AA70}">
      <dsp:nvSpPr>
        <dsp:cNvPr id="0" name=""/>
        <dsp:cNvSpPr/>
      </dsp:nvSpPr>
      <dsp:spPr>
        <a:xfrm>
          <a:off x="424217" y="2381720"/>
          <a:ext cx="3062263" cy="2323102"/>
        </a:xfrm>
        <a:prstGeom prst="triangle">
          <a:avLst/>
        </a:prstGeom>
        <a:solidFill>
          <a:srgbClr val="C0504D">
            <a:shade val="80000"/>
            <a:hueOff val="-11957"/>
            <a:satOff val="-1341"/>
            <a:lumOff val="856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i="0" kern="1200" dirty="0">
              <a:solidFill>
                <a:sysClr val="windowText" lastClr="000000"/>
              </a:solidFill>
              <a:latin typeface="Constantia" panose="02030602050306030303" pitchFamily="18" charset="0"/>
              <a:ea typeface="+mn-ea"/>
              <a:cs typeface="+mn-cs"/>
            </a:rPr>
            <a:t>Social Inclusion </a:t>
          </a:r>
          <a:r>
            <a:rPr lang="en-US" sz="1200" b="0" i="0" kern="1200" dirty="0">
              <a:solidFill>
                <a:sysClr val="windowText" lastClr="000000"/>
              </a:solidFill>
              <a:latin typeface="Constantia" panose="02030602050306030303" pitchFamily="18" charset="0"/>
              <a:ea typeface="+mn-ea"/>
              <a:cs typeface="+mn-cs"/>
            </a:rPr>
            <a:t>(efficient and targeted protection for low income groups)</a:t>
          </a:r>
          <a:endParaRPr lang="en-US" sz="1200" b="0" kern="1200" dirty="0">
            <a:solidFill>
              <a:sysClr val="windowText" lastClr="000000"/>
            </a:solidFill>
            <a:latin typeface="Constantia" panose="02030602050306030303" pitchFamily="18" charset="0"/>
            <a:ea typeface="+mn-ea"/>
            <a:cs typeface="+mn-cs"/>
          </a:endParaRPr>
        </a:p>
      </dsp:txBody>
      <dsp:txXfrm>
        <a:off x="1189783" y="3543271"/>
        <a:ext cx="1531131" cy="1161551"/>
      </dsp:txXfrm>
    </dsp:sp>
    <dsp:sp modelId="{4ADA5CDF-3208-40EC-AE52-F64B8C466B0D}">
      <dsp:nvSpPr>
        <dsp:cNvPr id="0" name=""/>
        <dsp:cNvSpPr/>
      </dsp:nvSpPr>
      <dsp:spPr>
        <a:xfrm rot="10800000">
          <a:off x="1968278" y="2364199"/>
          <a:ext cx="2793994" cy="2367540"/>
        </a:xfrm>
        <a:prstGeom prst="triangle">
          <a:avLst/>
        </a:prstGeom>
        <a:solidFill>
          <a:srgbClr val="C0504D">
            <a:shade val="80000"/>
            <a:hueOff val="-23915"/>
            <a:satOff val="-2683"/>
            <a:lumOff val="1712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a:solidFill>
                <a:sysClr val="windowText" lastClr="000000"/>
              </a:solidFill>
              <a:latin typeface="Constantia" panose="02030602050306030303" pitchFamily="18" charset="0"/>
              <a:ea typeface="+mn-ea"/>
              <a:cs typeface="+mn-cs"/>
            </a:rPr>
            <a:t>Reform Program</a:t>
          </a:r>
          <a:endParaRPr lang="en-US" sz="2000" kern="1200" dirty="0">
            <a:solidFill>
              <a:sysClr val="windowText" lastClr="000000"/>
            </a:solidFill>
            <a:latin typeface="Constantia" panose="02030602050306030303" pitchFamily="18" charset="0"/>
            <a:ea typeface="+mn-ea"/>
            <a:cs typeface="+mn-cs"/>
          </a:endParaRPr>
        </a:p>
      </dsp:txBody>
      <dsp:txXfrm rot="10800000">
        <a:off x="2666776" y="2364199"/>
        <a:ext cx="1396997" cy="1183770"/>
      </dsp:txXfrm>
    </dsp:sp>
    <dsp:sp modelId="{26A36F70-DD0C-49B2-8924-57F662387151}">
      <dsp:nvSpPr>
        <dsp:cNvPr id="0" name=""/>
        <dsp:cNvSpPr/>
      </dsp:nvSpPr>
      <dsp:spPr>
        <a:xfrm>
          <a:off x="3414457" y="2395706"/>
          <a:ext cx="2672683" cy="2263140"/>
        </a:xfrm>
        <a:prstGeom prst="triangle">
          <a:avLst/>
        </a:prstGeom>
        <a:solidFill>
          <a:srgbClr val="C0504D">
            <a:shade val="80000"/>
            <a:hueOff val="-35872"/>
            <a:satOff val="-4024"/>
            <a:lumOff val="2568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a:solidFill>
                <a:sysClr val="windowText" lastClr="000000"/>
              </a:solidFill>
              <a:latin typeface="Constantia" panose="02030602050306030303" pitchFamily="18" charset="0"/>
              <a:ea typeface="+mn-ea"/>
              <a:cs typeface="+mn-cs"/>
            </a:rPr>
            <a:t>Deepening Structural Reforms </a:t>
          </a:r>
          <a:r>
            <a:rPr lang="en-US" sz="1200" b="0" kern="1200" dirty="0">
              <a:solidFill>
                <a:sysClr val="windowText" lastClr="000000"/>
              </a:solidFill>
              <a:latin typeface="Constantia" panose="02030602050306030303" pitchFamily="18" charset="0"/>
              <a:ea typeface="+mn-ea"/>
              <a:cs typeface="+mn-cs"/>
            </a:rPr>
            <a:t>(Industry, Investments &amp; Exports)</a:t>
          </a:r>
        </a:p>
      </dsp:txBody>
      <dsp:txXfrm>
        <a:off x="4082628" y="3527276"/>
        <a:ext cx="1336341" cy="1131570"/>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0.90289</cdr:x>
      <cdr:y>0.14935</cdr:y>
    </cdr:from>
    <cdr:to>
      <cdr:x>0.90289</cdr:x>
      <cdr:y>0.8662</cdr:y>
    </cdr:to>
    <cdr:cxnSp macro="">
      <cdr:nvCxnSpPr>
        <cdr:cNvPr id="3" name="Straight Connector 2"/>
        <cdr:cNvCxnSpPr/>
      </cdr:nvCxnSpPr>
      <cdr:spPr>
        <a:xfrm xmlns:a="http://schemas.openxmlformats.org/drawingml/2006/main" flipV="1">
          <a:off x="7827751" y="720080"/>
          <a:ext cx="0" cy="3456335"/>
        </a:xfrm>
        <a:prstGeom xmlns:a="http://schemas.openxmlformats.org/drawingml/2006/main" prst="line">
          <a:avLst/>
        </a:prstGeom>
        <a:ln xmlns:a="http://schemas.openxmlformats.org/drawingml/2006/main" w="19050">
          <a:solidFill>
            <a:schemeClr val="tx1"/>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0.75993</cdr:x>
      <cdr:y>0.1222</cdr:y>
    </cdr:from>
    <cdr:to>
      <cdr:x>0.92707</cdr:x>
      <cdr:y>0.51006</cdr:y>
    </cdr:to>
    <cdr:sp macro="" textlink="">
      <cdr:nvSpPr>
        <cdr:cNvPr id="2" name="Oval 1"/>
        <cdr:cNvSpPr/>
      </cdr:nvSpPr>
      <cdr:spPr>
        <a:xfrm xmlns:a="http://schemas.openxmlformats.org/drawingml/2006/main">
          <a:off x="3419110" y="671640"/>
          <a:ext cx="752002" cy="2131747"/>
        </a:xfrm>
        <a:prstGeom xmlns:a="http://schemas.openxmlformats.org/drawingml/2006/main" prst="ellipse">
          <a:avLst/>
        </a:prstGeom>
        <a:noFill xmlns:a="http://schemas.openxmlformats.org/drawingml/2006/main"/>
        <a:ln xmlns:a="http://schemas.openxmlformats.org/drawingml/2006/main">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0.79203</cdr:x>
      <cdr:y>0.41194</cdr:y>
    </cdr:from>
    <cdr:to>
      <cdr:x>0.88507</cdr:x>
      <cdr:y>0.63151</cdr:y>
    </cdr:to>
    <cdr:sp macro="" textlink="">
      <cdr:nvSpPr>
        <cdr:cNvPr id="2" name="Oval 1"/>
        <cdr:cNvSpPr/>
      </cdr:nvSpPr>
      <cdr:spPr>
        <a:xfrm xmlns:a="http://schemas.openxmlformats.org/drawingml/2006/main">
          <a:off x="3412932" y="2232248"/>
          <a:ext cx="400923" cy="1189812"/>
        </a:xfrm>
        <a:prstGeom xmlns:a="http://schemas.openxmlformats.org/drawingml/2006/main" prst="ellipse">
          <a:avLst/>
        </a:prstGeom>
        <a:noFill xmlns:a="http://schemas.openxmlformats.org/drawingml/2006/main"/>
        <a:ln xmlns:a="http://schemas.openxmlformats.org/drawingml/2006/main">
          <a:solidFill>
            <a:schemeClr val="tx1"/>
          </a:solidFill>
          <a:prstDash val="dash"/>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6" y="10"/>
            <a:ext cx="2945952" cy="495676"/>
          </a:xfrm>
          <a:prstGeom prst="rect">
            <a:avLst/>
          </a:prstGeom>
        </p:spPr>
        <p:txBody>
          <a:bodyPr vert="horz" lIns="93406" tIns="46703" rIns="93406" bIns="46703" rtlCol="0"/>
          <a:lstStyle>
            <a:lvl1pPr algn="l">
              <a:defRPr sz="1200"/>
            </a:lvl1pPr>
          </a:lstStyle>
          <a:p>
            <a:endParaRPr lang="en-US" dirty="0"/>
          </a:p>
        </p:txBody>
      </p:sp>
      <p:sp>
        <p:nvSpPr>
          <p:cNvPr id="3" name="Date Placeholder 2"/>
          <p:cNvSpPr>
            <a:spLocks noGrp="1"/>
          </p:cNvSpPr>
          <p:nvPr>
            <p:ph type="dt" sz="quarter" idx="1"/>
          </p:nvPr>
        </p:nvSpPr>
        <p:spPr>
          <a:xfrm>
            <a:off x="3850261" y="10"/>
            <a:ext cx="2945952" cy="495676"/>
          </a:xfrm>
          <a:prstGeom prst="rect">
            <a:avLst/>
          </a:prstGeom>
        </p:spPr>
        <p:txBody>
          <a:bodyPr vert="horz" lIns="93406" tIns="46703" rIns="93406" bIns="46703" rtlCol="0"/>
          <a:lstStyle>
            <a:lvl1pPr algn="r">
              <a:defRPr sz="1200"/>
            </a:lvl1pPr>
          </a:lstStyle>
          <a:p>
            <a:fld id="{FB5615FC-563E-4F32-9F1C-17DC2549AC1D}" type="datetimeFigureOut">
              <a:rPr lang="en-US" smtClean="0"/>
              <a:t>3/25/2019</a:t>
            </a:fld>
            <a:endParaRPr lang="en-US" dirty="0"/>
          </a:p>
        </p:txBody>
      </p:sp>
      <p:sp>
        <p:nvSpPr>
          <p:cNvPr id="4" name="Footer Placeholder 3"/>
          <p:cNvSpPr>
            <a:spLocks noGrp="1"/>
          </p:cNvSpPr>
          <p:nvPr>
            <p:ph type="ftr" sz="quarter" idx="2"/>
          </p:nvPr>
        </p:nvSpPr>
        <p:spPr>
          <a:xfrm>
            <a:off x="16" y="9429331"/>
            <a:ext cx="2945952" cy="495676"/>
          </a:xfrm>
          <a:prstGeom prst="rect">
            <a:avLst/>
          </a:prstGeom>
        </p:spPr>
        <p:txBody>
          <a:bodyPr vert="horz" lIns="93406" tIns="46703" rIns="93406" bIns="46703"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261" y="9429331"/>
            <a:ext cx="2945952" cy="495676"/>
          </a:xfrm>
          <a:prstGeom prst="rect">
            <a:avLst/>
          </a:prstGeom>
        </p:spPr>
        <p:txBody>
          <a:bodyPr vert="horz" lIns="93406" tIns="46703" rIns="93406" bIns="46703" rtlCol="0" anchor="b"/>
          <a:lstStyle>
            <a:lvl1pPr algn="r">
              <a:defRPr sz="1200"/>
            </a:lvl1pPr>
          </a:lstStyle>
          <a:p>
            <a:fld id="{263567EA-A20C-479A-A748-F8BA0595F7F3}" type="slidenum">
              <a:rPr lang="en-US" smtClean="0"/>
              <a:t>‹#›</a:t>
            </a:fld>
            <a:endParaRPr lang="en-US" dirty="0"/>
          </a:p>
        </p:txBody>
      </p:sp>
    </p:spTree>
    <p:extLst>
      <p:ext uri="{BB962C8B-B14F-4D97-AF65-F5344CB8AC3E}">
        <p14:creationId xmlns:p14="http://schemas.microsoft.com/office/powerpoint/2010/main" val="2596607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0" y="13"/>
            <a:ext cx="2945660" cy="496328"/>
          </a:xfrm>
          <a:prstGeom prst="rect">
            <a:avLst/>
          </a:prstGeom>
        </p:spPr>
        <p:txBody>
          <a:bodyPr vert="horz" lIns="98739" tIns="49372" rIns="98739" bIns="49372" rtlCol="0"/>
          <a:lstStyle>
            <a:lvl1pPr algn="l">
              <a:defRPr sz="1300"/>
            </a:lvl1pPr>
          </a:lstStyle>
          <a:p>
            <a:endParaRPr lang="en-US" dirty="0"/>
          </a:p>
        </p:txBody>
      </p:sp>
      <p:sp>
        <p:nvSpPr>
          <p:cNvPr id="3" name="Date Placeholder 2"/>
          <p:cNvSpPr>
            <a:spLocks noGrp="1"/>
          </p:cNvSpPr>
          <p:nvPr>
            <p:ph type="dt" idx="1"/>
          </p:nvPr>
        </p:nvSpPr>
        <p:spPr>
          <a:xfrm>
            <a:off x="3850455" y="13"/>
            <a:ext cx="2945660" cy="496328"/>
          </a:xfrm>
          <a:prstGeom prst="rect">
            <a:avLst/>
          </a:prstGeom>
        </p:spPr>
        <p:txBody>
          <a:bodyPr vert="horz" lIns="98739" tIns="49372" rIns="98739" bIns="49372" rtlCol="0"/>
          <a:lstStyle>
            <a:lvl1pPr algn="r">
              <a:defRPr sz="1300"/>
            </a:lvl1pPr>
          </a:lstStyle>
          <a:p>
            <a:fld id="{1C2774D4-FDA0-4668-8867-7A70F39A7809}" type="datetimeFigureOut">
              <a:rPr lang="en-US" smtClean="0"/>
              <a:pPr/>
              <a:t>3/25/2019</a:t>
            </a:fld>
            <a:endParaRPr lang="en-US" dirty="0"/>
          </a:p>
        </p:txBody>
      </p:sp>
      <p:sp>
        <p:nvSpPr>
          <p:cNvPr id="4" name="Slide Image Placeholder 3"/>
          <p:cNvSpPr>
            <a:spLocks noGrp="1" noRot="1" noChangeAspect="1"/>
          </p:cNvSpPr>
          <p:nvPr>
            <p:ph type="sldImg" idx="2"/>
          </p:nvPr>
        </p:nvSpPr>
        <p:spPr>
          <a:xfrm>
            <a:off x="917575" y="742950"/>
            <a:ext cx="4962525" cy="3722688"/>
          </a:xfrm>
          <a:prstGeom prst="rect">
            <a:avLst/>
          </a:prstGeom>
          <a:noFill/>
          <a:ln w="12700">
            <a:solidFill>
              <a:prstClr val="black"/>
            </a:solidFill>
          </a:ln>
        </p:spPr>
        <p:txBody>
          <a:bodyPr vert="horz" lIns="98739" tIns="49372" rIns="98739" bIns="49372" rtlCol="0" anchor="ctr"/>
          <a:lstStyle/>
          <a:p>
            <a:endParaRPr lang="en-US" dirty="0"/>
          </a:p>
        </p:txBody>
      </p:sp>
      <p:sp>
        <p:nvSpPr>
          <p:cNvPr id="5" name="Notes Placeholder 4"/>
          <p:cNvSpPr>
            <a:spLocks noGrp="1"/>
          </p:cNvSpPr>
          <p:nvPr>
            <p:ph type="body" sz="quarter" idx="3"/>
          </p:nvPr>
        </p:nvSpPr>
        <p:spPr>
          <a:xfrm>
            <a:off x="679769" y="4715159"/>
            <a:ext cx="5438140" cy="4466987"/>
          </a:xfrm>
          <a:prstGeom prst="rect">
            <a:avLst/>
          </a:prstGeom>
        </p:spPr>
        <p:txBody>
          <a:bodyPr vert="horz" lIns="98739" tIns="49372" rIns="98739" bIns="4937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0" y="9428590"/>
            <a:ext cx="2945660" cy="496328"/>
          </a:xfrm>
          <a:prstGeom prst="rect">
            <a:avLst/>
          </a:prstGeom>
        </p:spPr>
        <p:txBody>
          <a:bodyPr vert="horz" lIns="98739" tIns="49372" rIns="98739" bIns="49372" rtlCol="0" anchor="b"/>
          <a:lstStyle>
            <a:lvl1pPr algn="l">
              <a:defRPr sz="1300"/>
            </a:lvl1pPr>
          </a:lstStyle>
          <a:p>
            <a:r>
              <a:rPr lang="en-US" dirty="0"/>
              <a:t>Ministry of Finance - Egypt</a:t>
            </a:r>
          </a:p>
        </p:txBody>
      </p:sp>
      <p:sp>
        <p:nvSpPr>
          <p:cNvPr id="7" name="Slide Number Placeholder 6"/>
          <p:cNvSpPr>
            <a:spLocks noGrp="1"/>
          </p:cNvSpPr>
          <p:nvPr>
            <p:ph type="sldNum" sz="quarter" idx="5"/>
          </p:nvPr>
        </p:nvSpPr>
        <p:spPr>
          <a:xfrm>
            <a:off x="3850455" y="9428590"/>
            <a:ext cx="2945660" cy="496328"/>
          </a:xfrm>
          <a:prstGeom prst="rect">
            <a:avLst/>
          </a:prstGeom>
        </p:spPr>
        <p:txBody>
          <a:bodyPr vert="horz" lIns="98739" tIns="49372" rIns="98739" bIns="49372" rtlCol="0" anchor="b"/>
          <a:lstStyle>
            <a:lvl1pPr algn="r">
              <a:defRPr sz="1300"/>
            </a:lvl1pPr>
          </a:lstStyle>
          <a:p>
            <a:fld id="{7E3DA04B-90FE-4C6E-BBFB-BBA2D46AB6AA}" type="slidenum">
              <a:rPr lang="en-US" smtClean="0"/>
              <a:pPr/>
              <a:t>‹#›</a:t>
            </a:fld>
            <a:endParaRPr lang="en-US" dirty="0"/>
          </a:p>
        </p:txBody>
      </p:sp>
    </p:spTree>
    <p:extLst>
      <p:ext uri="{BB962C8B-B14F-4D97-AF65-F5344CB8AC3E}">
        <p14:creationId xmlns:p14="http://schemas.microsoft.com/office/powerpoint/2010/main" val="128013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2950"/>
            <a:ext cx="4962525" cy="3722688"/>
          </a:xfrm>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7E3DA04B-90FE-4C6E-BBFB-BBA2D46AB6A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709728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DA04B-90FE-4C6E-BBFB-BBA2D46AB6AA}" type="slidenum">
              <a:rPr lang="en-US" smtClean="0"/>
              <a:pPr/>
              <a:t>9</a:t>
            </a:fld>
            <a:endParaRPr lang="en-US" dirty="0"/>
          </a:p>
        </p:txBody>
      </p:sp>
    </p:spTree>
    <p:extLst>
      <p:ext uri="{BB962C8B-B14F-4D97-AF65-F5344CB8AC3E}">
        <p14:creationId xmlns:p14="http://schemas.microsoft.com/office/powerpoint/2010/main" val="1648990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DA04B-90FE-4C6E-BBFB-BBA2D46AB6AA}" type="slidenum">
              <a:rPr lang="en-US" smtClean="0"/>
              <a:pPr/>
              <a:t>12</a:t>
            </a:fld>
            <a:endParaRPr lang="en-US" dirty="0"/>
          </a:p>
        </p:txBody>
      </p:sp>
    </p:spTree>
    <p:extLst>
      <p:ext uri="{BB962C8B-B14F-4D97-AF65-F5344CB8AC3E}">
        <p14:creationId xmlns:p14="http://schemas.microsoft.com/office/powerpoint/2010/main" val="1648990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DA04B-90FE-4C6E-BBFB-BBA2D46AB6AA}" type="slidenum">
              <a:rPr lang="en-US" smtClean="0"/>
              <a:pPr/>
              <a:t>13</a:t>
            </a:fld>
            <a:endParaRPr lang="en-US" dirty="0"/>
          </a:p>
        </p:txBody>
      </p:sp>
    </p:spTree>
    <p:extLst>
      <p:ext uri="{BB962C8B-B14F-4D97-AF65-F5344CB8AC3E}">
        <p14:creationId xmlns:p14="http://schemas.microsoft.com/office/powerpoint/2010/main" val="164899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DA04B-90FE-4C6E-BBFB-BBA2D46AB6AA}" type="slidenum">
              <a:rPr lang="en-US" smtClean="0"/>
              <a:pPr/>
              <a:t>14</a:t>
            </a:fld>
            <a:endParaRPr lang="en-US" dirty="0"/>
          </a:p>
        </p:txBody>
      </p:sp>
    </p:spTree>
    <p:extLst>
      <p:ext uri="{BB962C8B-B14F-4D97-AF65-F5344CB8AC3E}">
        <p14:creationId xmlns:p14="http://schemas.microsoft.com/office/powerpoint/2010/main" val="16489902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3DA04B-90FE-4C6E-BBFB-BBA2D46AB6AA}" type="slidenum">
              <a:rPr lang="en-US" smtClean="0"/>
              <a:pPr/>
              <a:t>20</a:t>
            </a:fld>
            <a:endParaRPr lang="en-US" dirty="0"/>
          </a:p>
        </p:txBody>
      </p:sp>
    </p:spTree>
    <p:extLst>
      <p:ext uri="{BB962C8B-B14F-4D97-AF65-F5344CB8AC3E}">
        <p14:creationId xmlns:p14="http://schemas.microsoft.com/office/powerpoint/2010/main" val="164899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5652120" y="6520259"/>
            <a:ext cx="3352800" cy="221109"/>
          </a:xfrm>
        </p:spPr>
        <p:txBody>
          <a:bodyPr/>
          <a:lstStyle/>
          <a:p>
            <a:pPr algn="r" rtl="1"/>
            <a:r>
              <a:rPr lang="ar-EG" sz="1400" b="1" dirty="0">
                <a:solidFill>
                  <a:srgbClr val="800000"/>
                </a:solidFill>
              </a:rPr>
              <a:t>وحدة السياسات المالية الكلية </a:t>
            </a:r>
            <a:r>
              <a:rPr lang="ar-EG" dirty="0">
                <a:solidFill>
                  <a:schemeClr val="tx1"/>
                </a:solidFill>
              </a:rPr>
              <a:t>–</a:t>
            </a:r>
            <a:r>
              <a:rPr lang="ar-EG" dirty="0"/>
              <a:t> </a:t>
            </a:r>
            <a:r>
              <a:rPr lang="ar-EG" b="1" dirty="0">
                <a:solidFill>
                  <a:srgbClr val="B86E00"/>
                </a:solidFill>
              </a:rPr>
              <a:t>وزارة المالية</a:t>
            </a:r>
            <a:endParaRPr lang="en-US" b="1" dirty="0">
              <a:solidFill>
                <a:srgbClr val="B86E00"/>
              </a:solidFill>
            </a:endParaRPr>
          </a:p>
        </p:txBody>
      </p:sp>
      <p:sp>
        <p:nvSpPr>
          <p:cNvPr id="27" name="Slide Number Placeholder 26"/>
          <p:cNvSpPr>
            <a:spLocks noGrp="1"/>
          </p:cNvSpPr>
          <p:nvPr>
            <p:ph type="sldNum" sz="quarter" idx="12"/>
          </p:nvPr>
        </p:nvSpPr>
        <p:spPr>
          <a:xfrm>
            <a:off x="395536" y="6525344"/>
            <a:ext cx="762000" cy="221109"/>
          </a:xfrm>
        </p:spPr>
        <p:txBody>
          <a:bodyPr/>
          <a:lstStyle>
            <a:lvl1pPr>
              <a:defRPr b="1">
                <a:solidFill>
                  <a:srgbClr val="800000"/>
                </a:solidFill>
              </a:defRPr>
            </a:lvl1pPr>
          </a:lstStyle>
          <a:p>
            <a:fld id="{A99E8A10-FC5B-4BE3-AEF6-9BC8C3FD3625}" type="slidenum">
              <a:rPr lang="en-US" smtClean="0"/>
              <a:pPr/>
              <a:t>‹#›</a:t>
            </a:fld>
            <a:endParaRPr lang="en-US" dirty="0"/>
          </a:p>
        </p:txBody>
      </p:sp>
      <p:cxnSp>
        <p:nvCxnSpPr>
          <p:cNvPr id="3" name="Straight Connector 2"/>
          <p:cNvCxnSpPr/>
          <p:nvPr userDrawn="1"/>
        </p:nvCxnSpPr>
        <p:spPr>
          <a:xfrm>
            <a:off x="395536" y="836712"/>
            <a:ext cx="8316416" cy="0"/>
          </a:xfrm>
          <a:prstGeom prst="line">
            <a:avLst/>
          </a:prstGeom>
          <a:ln w="254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79512" y="6453336"/>
            <a:ext cx="8784976"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CC4CBE-3946-4ECD-B209-E34B2AED21D4}" type="datetime1">
              <a:rPr lang="en-US" smtClean="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932040" y="5661248"/>
            <a:ext cx="762000" cy="365125"/>
          </a:xfrm>
        </p:spPr>
        <p:txBody>
          <a:bodyPr/>
          <a:lstStyle/>
          <a:p>
            <a:fld id="{A99E8A10-FC5B-4BE3-AEF6-9BC8C3FD3625}" type="slidenum">
              <a:rPr lang="en-US" smtClean="0"/>
              <a:pPr/>
              <a:t>‹#›</a:t>
            </a:fld>
            <a:endParaRPr lang="en-US" dirty="0"/>
          </a:p>
        </p:txBody>
      </p:sp>
      <p:cxnSp>
        <p:nvCxnSpPr>
          <p:cNvPr id="7" name="Straight Connector 6"/>
          <p:cNvCxnSpPr/>
          <p:nvPr userDrawn="1"/>
        </p:nvCxnSpPr>
        <p:spPr>
          <a:xfrm>
            <a:off x="504056" y="1268760"/>
            <a:ext cx="8316416" cy="0"/>
          </a:xfrm>
          <a:prstGeom prst="line">
            <a:avLst/>
          </a:prstGeom>
          <a:ln w="25400">
            <a:solidFill>
              <a:srgbClr val="800000"/>
            </a:solidFill>
          </a:ln>
        </p:spPr>
        <p:style>
          <a:lnRef idx="1">
            <a:schemeClr val="accent1"/>
          </a:lnRef>
          <a:fillRef idx="0">
            <a:schemeClr val="accent1"/>
          </a:fillRef>
          <a:effectRef idx="0">
            <a:schemeClr val="accent1"/>
          </a:effectRef>
          <a:fontRef idx="minor">
            <a:schemeClr val="tx1"/>
          </a:fontRef>
        </p:style>
      </p:cxnSp>
      <p:sp>
        <p:nvSpPr>
          <p:cNvPr id="8" name="Footer Placeholder 18"/>
          <p:cNvSpPr txBox="1">
            <a:spLocks/>
          </p:cNvSpPr>
          <p:nvPr userDrawn="1"/>
        </p:nvSpPr>
        <p:spPr>
          <a:xfrm>
            <a:off x="5652120" y="6309320"/>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EG" sz="1400" b="1" dirty="0">
                <a:solidFill>
                  <a:srgbClr val="800000"/>
                </a:solidFill>
              </a:rPr>
              <a:t>وحدة السياسات المالية الكلية </a:t>
            </a:r>
            <a:r>
              <a:rPr lang="ar-EG" dirty="0">
                <a:solidFill>
                  <a:schemeClr val="tx1"/>
                </a:solidFill>
              </a:rPr>
              <a:t>–</a:t>
            </a:r>
            <a:r>
              <a:rPr lang="ar-EG" dirty="0"/>
              <a:t> </a:t>
            </a:r>
            <a:r>
              <a:rPr lang="ar-EG" b="1" dirty="0">
                <a:solidFill>
                  <a:srgbClr val="B86E00"/>
                </a:solidFill>
              </a:rPr>
              <a:t>وزارة المالية</a:t>
            </a:r>
            <a:endParaRPr lang="en-US" b="1" dirty="0">
              <a:solidFill>
                <a:srgbClr val="B86E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118AD25-947B-4A82-A37A-992B1330014D}" type="datetime1">
              <a:rPr lang="en-US" smtClean="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8A10-FC5B-4BE3-AEF6-9BC8C3FD3625}"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5652120" y="6520259"/>
            <a:ext cx="3352800" cy="221109"/>
          </a:xfrm>
        </p:spPr>
        <p:txBody>
          <a:bodyPr/>
          <a:lstStyle/>
          <a:p>
            <a:pPr algn="r" rtl="1"/>
            <a:r>
              <a:rPr lang="ar-EG" sz="1400" b="1" dirty="0">
                <a:solidFill>
                  <a:srgbClr val="800000"/>
                </a:solidFill>
              </a:rPr>
              <a:t>وحدة السياسات المالية الكلية </a:t>
            </a:r>
            <a:r>
              <a:rPr lang="ar-EG" dirty="0">
                <a:solidFill>
                  <a:schemeClr val="tx1"/>
                </a:solidFill>
              </a:rPr>
              <a:t>–</a:t>
            </a:r>
            <a:r>
              <a:rPr lang="ar-EG" dirty="0"/>
              <a:t> </a:t>
            </a:r>
            <a:r>
              <a:rPr lang="ar-EG" b="1" dirty="0">
                <a:solidFill>
                  <a:srgbClr val="B86E00"/>
                </a:solidFill>
              </a:rPr>
              <a:t>وزارة المالية</a:t>
            </a:r>
            <a:endParaRPr lang="en-US" b="1" dirty="0">
              <a:solidFill>
                <a:srgbClr val="B86E00"/>
              </a:solidFill>
            </a:endParaRPr>
          </a:p>
        </p:txBody>
      </p:sp>
      <p:sp>
        <p:nvSpPr>
          <p:cNvPr id="27" name="Slide Number Placeholder 26"/>
          <p:cNvSpPr>
            <a:spLocks noGrp="1"/>
          </p:cNvSpPr>
          <p:nvPr>
            <p:ph type="sldNum" sz="quarter" idx="12"/>
          </p:nvPr>
        </p:nvSpPr>
        <p:spPr>
          <a:xfrm>
            <a:off x="395536" y="6525344"/>
            <a:ext cx="762000" cy="221109"/>
          </a:xfrm>
        </p:spPr>
        <p:txBody>
          <a:bodyPr/>
          <a:lstStyle>
            <a:lvl1pPr>
              <a:defRPr b="1">
                <a:solidFill>
                  <a:srgbClr val="800000"/>
                </a:solidFill>
              </a:defRPr>
            </a:lvl1pPr>
          </a:lstStyle>
          <a:p>
            <a:fld id="{A99E8A10-FC5B-4BE3-AEF6-9BC8C3FD3625}" type="slidenum">
              <a:rPr lang="en-US" smtClean="0"/>
              <a:pPr/>
              <a:t>‹#›</a:t>
            </a:fld>
            <a:endParaRPr lang="en-US" dirty="0"/>
          </a:p>
        </p:txBody>
      </p:sp>
      <p:cxnSp>
        <p:nvCxnSpPr>
          <p:cNvPr id="3" name="Straight Connector 2"/>
          <p:cNvCxnSpPr/>
          <p:nvPr userDrawn="1"/>
        </p:nvCxnSpPr>
        <p:spPr>
          <a:xfrm>
            <a:off x="395536" y="836712"/>
            <a:ext cx="8316416" cy="0"/>
          </a:xfrm>
          <a:prstGeom prst="line">
            <a:avLst/>
          </a:prstGeom>
          <a:ln w="254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79512" y="6453336"/>
            <a:ext cx="8784976"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495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8_Title Slide">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5652120" y="6520267"/>
            <a:ext cx="3352800" cy="221109"/>
          </a:xfrm>
        </p:spPr>
        <p:txBody>
          <a:bodyPr/>
          <a:lstStyle/>
          <a:p>
            <a:pPr algn="r" rtl="1"/>
            <a:r>
              <a:rPr lang="ar-EG" sz="1400" b="1" dirty="0">
                <a:solidFill>
                  <a:srgbClr val="800000"/>
                </a:solidFill>
              </a:rPr>
              <a:t>وحدة السياسات المالية الكلية </a:t>
            </a:r>
            <a:r>
              <a:rPr lang="ar-EG" dirty="0">
                <a:solidFill>
                  <a:schemeClr val="tx1"/>
                </a:solidFill>
              </a:rPr>
              <a:t>–</a:t>
            </a:r>
            <a:r>
              <a:rPr lang="ar-EG" dirty="0"/>
              <a:t> </a:t>
            </a:r>
            <a:r>
              <a:rPr lang="ar-EG" b="1" dirty="0">
                <a:solidFill>
                  <a:srgbClr val="B86E00"/>
                </a:solidFill>
              </a:rPr>
              <a:t>وزارة المالية</a:t>
            </a:r>
            <a:endParaRPr lang="en-US" b="1" dirty="0">
              <a:solidFill>
                <a:srgbClr val="B86E00"/>
              </a:solidFill>
            </a:endParaRPr>
          </a:p>
        </p:txBody>
      </p:sp>
      <p:sp>
        <p:nvSpPr>
          <p:cNvPr id="27" name="Slide Number Placeholder 26"/>
          <p:cNvSpPr>
            <a:spLocks noGrp="1"/>
          </p:cNvSpPr>
          <p:nvPr>
            <p:ph type="sldNum" sz="quarter" idx="12"/>
          </p:nvPr>
        </p:nvSpPr>
        <p:spPr>
          <a:xfrm>
            <a:off x="395536" y="6525352"/>
            <a:ext cx="762000" cy="221109"/>
          </a:xfrm>
        </p:spPr>
        <p:txBody>
          <a:bodyPr/>
          <a:lstStyle>
            <a:lvl1pPr>
              <a:defRPr b="1">
                <a:solidFill>
                  <a:srgbClr val="800000"/>
                </a:solidFill>
              </a:defRPr>
            </a:lvl1pPr>
          </a:lstStyle>
          <a:p>
            <a:fld id="{A20E56CF-5472-49F9-86A9-295B23AC0F47}" type="slidenum">
              <a:rPr lang="en-US" smtClean="0"/>
              <a:pPr/>
              <a:t>‹#›</a:t>
            </a:fld>
            <a:fld id="{221998B4-E486-4345-9E68-591EDF18AFFA}" type="slidenum">
              <a:rPr lang="en-US" smtClean="0"/>
              <a:pPr/>
              <a:t>‹#›</a:t>
            </a:fld>
            <a:fld id="{1BA0F691-8BB8-4AFF-8CE2-8C92101C84D1}" type="slidenum">
              <a:rPr lang="en-US" smtClean="0"/>
              <a:pPr/>
              <a:t>‹#›</a:t>
            </a:fld>
            <a:fld id="{A99E8A10-FC5B-4BE3-AEF6-9BC8C3FD3625}" type="slidenum">
              <a:rPr lang="en-US" smtClean="0"/>
              <a:pPr/>
              <a:t>‹#›</a:t>
            </a:fld>
            <a:endParaRPr lang="en-US" dirty="0"/>
          </a:p>
        </p:txBody>
      </p:sp>
      <p:cxnSp>
        <p:nvCxnSpPr>
          <p:cNvPr id="3" name="Straight Connector 2"/>
          <p:cNvCxnSpPr/>
          <p:nvPr userDrawn="1"/>
        </p:nvCxnSpPr>
        <p:spPr>
          <a:xfrm>
            <a:off x="395536" y="836712"/>
            <a:ext cx="8316416" cy="0"/>
          </a:xfrm>
          <a:prstGeom prst="line">
            <a:avLst/>
          </a:prstGeom>
          <a:ln w="254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79514" y="6453336"/>
            <a:ext cx="8784976"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7482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 y="2379860"/>
            <a:ext cx="9141344" cy="3353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97120" y="1854460"/>
            <a:ext cx="8333642" cy="457048"/>
          </a:xfrm>
          <a:noFill/>
        </p:spPr>
        <p:txBody>
          <a:bodyPr wrap="square" rtlCol="0" anchor="b" anchorCtr="1">
            <a:spAutoFit/>
          </a:bodyPr>
          <a:lstStyle>
            <a:lvl1pPr algn="r">
              <a:defRPr lang="en-US" sz="3300" b="1">
                <a:solidFill>
                  <a:schemeClr val="tx1"/>
                </a:solidFill>
                <a:latin typeface="Arial" panose="020B0604020202020204" pitchFamily="34" charset="0"/>
                <a:ea typeface="+mn-ea"/>
                <a:cs typeface="+mn-cs"/>
              </a:defRPr>
            </a:lvl1pPr>
          </a:lstStyle>
          <a:p>
            <a:pPr marL="0" lvl="0" algn="l"/>
            <a:r>
              <a:rPr lang="en-US" dirty="0"/>
              <a:t>Click to edit Master title style</a:t>
            </a:r>
          </a:p>
        </p:txBody>
      </p:sp>
      <p:sp>
        <p:nvSpPr>
          <p:cNvPr id="3" name="Subtitle 2"/>
          <p:cNvSpPr>
            <a:spLocks noGrp="1"/>
          </p:cNvSpPr>
          <p:nvPr>
            <p:ph type="subTitle" idx="1"/>
          </p:nvPr>
        </p:nvSpPr>
        <p:spPr>
          <a:xfrm>
            <a:off x="2280373" y="5740879"/>
            <a:ext cx="4583254" cy="685800"/>
          </a:xfrm>
          <a:noFill/>
          <a:ln w="88900">
            <a:noFill/>
          </a:ln>
        </p:spPr>
        <p:txBody>
          <a:bodyPr vert="horz" anchor="t" anchorCtr="1">
            <a:noAutofit/>
          </a:bodyPr>
          <a:lstStyle>
            <a:lvl1pPr marL="0" indent="0">
              <a:buNone/>
              <a:defRPr kumimoji="0" lang="en-US" sz="1800" b="1">
                <a:solidFill>
                  <a:schemeClr val="accent1"/>
                </a:solidFill>
                <a:latin typeface="Times New Roman" panose="02020603050405020304" pitchFamily="18" charset="0"/>
                <a:ea typeface="+mj-ea"/>
                <a:cs typeface="Times New Roman" panose="02020603050405020304" pitchFamily="18" charset="0"/>
              </a:defRPr>
            </a:lvl1pPr>
          </a:lstStyle>
          <a:p>
            <a:pPr marL="0" lvl="0" algn="ctr">
              <a:spcBef>
                <a:spcPct val="0"/>
              </a:spcBef>
            </a:pPr>
            <a:r>
              <a:rPr lang="en-US" dirty="0"/>
              <a:t>Click to edit Master subtitle style</a:t>
            </a:r>
          </a:p>
        </p:txBody>
      </p:sp>
      <p:pic>
        <p:nvPicPr>
          <p:cNvPr id="7" name="Picture 6" descr="Description: final logo elmalya2005"/>
          <p:cNvPicPr/>
          <p:nvPr userDrawn="1"/>
        </p:nvPicPr>
        <p:blipFill rotWithShape="1">
          <a:blip r:embed="rId3" cstate="print">
            <a:extLst>
              <a:ext uri="{28A0092B-C50C-407E-A947-70E740481C1C}">
                <a14:useLocalDpi xmlns:a14="http://schemas.microsoft.com/office/drawing/2010/main" val="0"/>
              </a:ext>
            </a:extLst>
          </a:blip>
          <a:srcRect t="18662" b="19766"/>
          <a:stretch/>
        </p:blipFill>
        <p:spPr bwMode="auto">
          <a:xfrm>
            <a:off x="628697" y="103545"/>
            <a:ext cx="1196441" cy="1008112"/>
          </a:xfrm>
          <a:prstGeom prst="rect">
            <a:avLst/>
          </a:prstGeom>
          <a:noFill/>
          <a:ln>
            <a:noFill/>
          </a:ln>
        </p:spPr>
      </p:pic>
      <p:sp>
        <p:nvSpPr>
          <p:cNvPr id="8" name="TextBox 7"/>
          <p:cNvSpPr txBox="1"/>
          <p:nvPr userDrawn="1"/>
        </p:nvSpPr>
        <p:spPr>
          <a:xfrm>
            <a:off x="429291" y="1133149"/>
            <a:ext cx="1861130" cy="430887"/>
          </a:xfrm>
          <a:prstGeom prst="rect">
            <a:avLst/>
          </a:prstGeom>
          <a:noFill/>
        </p:spPr>
        <p:txBody>
          <a:bodyPr wrap="square" rtlCol="0">
            <a:spAutoFit/>
          </a:bodyPr>
          <a:lstStyle/>
          <a:p>
            <a:pPr algn="ctr"/>
            <a:r>
              <a:rPr lang="en-US" sz="1100" i="1" dirty="0">
                <a:solidFill>
                  <a:prstClr val="black"/>
                </a:solidFill>
                <a:latin typeface="Arial" panose="020B0604020202020204" pitchFamily="34" charset="0"/>
              </a:rPr>
              <a:t>Ministry of Finance of Egypt</a:t>
            </a:r>
          </a:p>
        </p:txBody>
      </p:sp>
    </p:spTree>
    <p:extLst>
      <p:ext uri="{BB962C8B-B14F-4D97-AF65-F5344CB8AC3E}">
        <p14:creationId xmlns:p14="http://schemas.microsoft.com/office/powerpoint/2010/main" val="2303571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Only">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8" name="Picture 17" descr="Late_evening_in_Cairo.jpg"/>
          <p:cNvPicPr>
            <a:picLocks noChangeAspect="1"/>
          </p:cNvPicPr>
          <p:nvPr userDrawn="1"/>
        </p:nvPicPr>
        <p:blipFill>
          <a:blip r:embed="rId2" cstate="print">
            <a:lum bright="4000"/>
          </a:blip>
          <a:srcRect/>
          <a:stretch>
            <a:fillRect/>
          </a:stretch>
        </p:blipFill>
        <p:spPr>
          <a:xfrm>
            <a:off x="-1" y="0"/>
            <a:ext cx="9144001" cy="5979707"/>
          </a:xfrm>
          <a:prstGeom prst="rect">
            <a:avLst/>
          </a:prstGeom>
        </p:spPr>
      </p:pic>
      <p:grpSp>
        <p:nvGrpSpPr>
          <p:cNvPr id="16" name="Group 15"/>
          <p:cNvGrpSpPr/>
          <p:nvPr userDrawn="1"/>
        </p:nvGrpSpPr>
        <p:grpSpPr>
          <a:xfrm>
            <a:off x="0" y="4018200"/>
            <a:ext cx="9144000" cy="2841305"/>
            <a:chOff x="0" y="4018199"/>
            <a:chExt cx="9906000" cy="2841305"/>
          </a:xfrm>
        </p:grpSpPr>
        <p:sp>
          <p:nvSpPr>
            <p:cNvPr id="8" name="Right Triangle 7"/>
            <p:cNvSpPr/>
            <p:nvPr userDrawn="1"/>
          </p:nvSpPr>
          <p:spPr bwMode="auto">
            <a:xfrm rot="18900000" flipH="1" flipV="1">
              <a:off x="6488223" y="4258230"/>
              <a:ext cx="1159734" cy="1159734"/>
            </a:xfrm>
            <a:prstGeom prst="rtTriangle">
              <a:avLst/>
            </a:prstGeom>
            <a:gradFill flip="none" rotWithShape="1">
              <a:gsLst>
                <a:gs pos="0">
                  <a:schemeClr val="accent1">
                    <a:lumMod val="50000"/>
                  </a:schemeClr>
                </a:gs>
                <a:gs pos="77000">
                  <a:schemeClr val="accent1"/>
                </a:gs>
              </a:gsLst>
              <a:lin ang="18900000" scaled="1"/>
              <a:tileRect/>
            </a:gra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9" name="Right Triangle 8"/>
            <p:cNvSpPr/>
            <p:nvPr userDrawn="1"/>
          </p:nvSpPr>
          <p:spPr bwMode="auto">
            <a:xfrm rot="18900000">
              <a:off x="836259" y="5293372"/>
              <a:ext cx="1297426" cy="1297426"/>
            </a:xfrm>
            <a:prstGeom prst="rtTriangle">
              <a:avLst/>
            </a:prstGeom>
            <a:gradFill flip="none" rotWithShape="1">
              <a:gsLst>
                <a:gs pos="0">
                  <a:schemeClr val="accent1">
                    <a:lumMod val="50000"/>
                  </a:schemeClr>
                </a:gs>
                <a:gs pos="77000">
                  <a:schemeClr val="accent1"/>
                </a:gs>
              </a:gsLst>
              <a:lin ang="18900000" scaled="1"/>
              <a:tileRect/>
            </a:gradFill>
            <a:ln w="6350" cap="flat" cmpd="sng" algn="ctr">
              <a:noFill/>
              <a:prstDash val="solid"/>
              <a:round/>
              <a:headEnd type="none" w="med" len="med"/>
              <a:tailEnd type="none" w="med" len="med"/>
            </a:ln>
            <a:effectLst>
              <a:outerShdw blurRad="76200" dist="76200" dir="2700000" algn="t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eaLnBrk="0" fontAlgn="base" hangingPunct="0">
                <a:spcBef>
                  <a:spcPct val="0"/>
                </a:spcBef>
                <a:spcAft>
                  <a:spcPct val="0"/>
                </a:spcAft>
              </a:pPr>
              <a:endParaRPr lang="en-GB" sz="1100">
                <a:solidFill>
                  <a:prstClr val="black"/>
                </a:solidFill>
                <a:latin typeface="Arial" charset="0"/>
              </a:endParaRPr>
            </a:p>
          </p:txBody>
        </p:sp>
        <p:sp>
          <p:nvSpPr>
            <p:cNvPr id="10" name="Rectangle 9"/>
            <p:cNvSpPr/>
            <p:nvPr userDrawn="1"/>
          </p:nvSpPr>
          <p:spPr bwMode="auto">
            <a:xfrm>
              <a:off x="0" y="5053694"/>
              <a:ext cx="9906000" cy="940706"/>
            </a:xfrm>
            <a:prstGeom prst="rect">
              <a:avLst/>
            </a:prstGeom>
            <a:solidFill>
              <a:schemeClr val="bg1"/>
            </a:solidFill>
            <a:ln w="6350" cap="flat" cmpd="sng" algn="ctr">
              <a:noFill/>
              <a:prstDash val="solid"/>
              <a:round/>
              <a:headEnd type="none" w="med" len="med"/>
              <a:tailEnd type="none" w="med" len="med"/>
            </a:ln>
            <a:effectLst>
              <a:outerShdw blurRad="101600" dist="889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1" name="Rectangle 10"/>
            <p:cNvSpPr/>
            <p:nvPr userDrawn="1"/>
          </p:nvSpPr>
          <p:spPr bwMode="auto">
            <a:xfrm>
              <a:off x="0" y="4775200"/>
              <a:ext cx="9906000" cy="882953"/>
            </a:xfrm>
            <a:prstGeom prst="rect">
              <a:avLst/>
            </a:prstGeom>
            <a:solidFill>
              <a:schemeClr val="bg1"/>
            </a:solidFill>
            <a:ln w="6350" cap="flat" cmpd="sng" algn="ctr">
              <a:noFill/>
              <a:prstDash val="solid"/>
              <a:round/>
              <a:headEnd type="none" w="med" len="med"/>
              <a:tailEnd type="none" w="med" len="med"/>
            </a:ln>
            <a:effectLst>
              <a:outerShdw blurRad="114300" dist="88900" dir="16200000"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2" name="Rectangle 11"/>
            <p:cNvSpPr/>
            <p:nvPr userDrawn="1"/>
          </p:nvSpPr>
          <p:spPr bwMode="auto">
            <a:xfrm>
              <a:off x="0" y="4827827"/>
              <a:ext cx="9906000" cy="72000"/>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3" name="Rectangle 12"/>
            <p:cNvSpPr/>
            <p:nvPr userDrawn="1"/>
          </p:nvSpPr>
          <p:spPr bwMode="auto">
            <a:xfrm>
              <a:off x="0" y="5874053"/>
              <a:ext cx="9906000" cy="72000"/>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4" name="Right Triangle 13"/>
            <p:cNvSpPr/>
            <p:nvPr userDrawn="1"/>
          </p:nvSpPr>
          <p:spPr bwMode="auto">
            <a:xfrm>
              <a:off x="0" y="5345504"/>
              <a:ext cx="1514000" cy="1514000"/>
            </a:xfrm>
            <a:prstGeom prst="rtTriangle">
              <a:avLst/>
            </a:prstGeom>
            <a:solidFill>
              <a:schemeClr val="accent1"/>
            </a:solidFill>
            <a:ln w="6350" cap="flat" cmpd="sng" algn="ctr">
              <a:noFill/>
              <a:prstDash val="solid"/>
              <a:round/>
              <a:headEnd type="none" w="med" len="med"/>
              <a:tailEnd type="none" w="med" len="med"/>
            </a:ln>
            <a:effectLst>
              <a:outerShdw blurRad="76200" dist="63500" dir="16200000" algn="bl"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5" name="Right Triangle 14"/>
            <p:cNvSpPr/>
            <p:nvPr userDrawn="1"/>
          </p:nvSpPr>
          <p:spPr bwMode="auto">
            <a:xfrm flipH="1" flipV="1">
              <a:off x="7067787" y="4018199"/>
              <a:ext cx="2838213" cy="2838213"/>
            </a:xfrm>
            <a:prstGeom prst="rtTriangle">
              <a:avLst/>
            </a:prstGeom>
            <a:solidFill>
              <a:schemeClr val="accent1"/>
            </a:solidFill>
            <a:ln w="6350"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grpSp>
    </p:spTree>
    <p:extLst>
      <p:ext uri="{BB962C8B-B14F-4D97-AF65-F5344CB8AC3E}">
        <p14:creationId xmlns:p14="http://schemas.microsoft.com/office/powerpoint/2010/main" val="36856750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ight Triangle 10"/>
          <p:cNvSpPr/>
          <p:nvPr userDrawn="1"/>
        </p:nvSpPr>
        <p:spPr bwMode="auto">
          <a:xfrm rot="18900000" flipH="1" flipV="1">
            <a:off x="8043586" y="91833"/>
            <a:ext cx="409564" cy="443694"/>
          </a:xfrm>
          <a:prstGeom prst="rtTriangle">
            <a:avLst/>
          </a:prstGeom>
          <a:gradFill flip="none" rotWithShape="1">
            <a:gsLst>
              <a:gs pos="0">
                <a:schemeClr val="accent1">
                  <a:lumMod val="50000"/>
                </a:schemeClr>
              </a:gs>
              <a:gs pos="77000">
                <a:schemeClr val="accent1"/>
              </a:gs>
            </a:gsLst>
            <a:lin ang="18900000" scaled="1"/>
            <a:tileRect/>
          </a:gra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22" name="Right Triangle 21"/>
          <p:cNvSpPr/>
          <p:nvPr userDrawn="1"/>
        </p:nvSpPr>
        <p:spPr bwMode="auto">
          <a:xfrm rot="2700000" flipV="1">
            <a:off x="668399" y="108898"/>
            <a:ext cx="443694" cy="409564"/>
          </a:xfrm>
          <a:prstGeom prst="rtTriangle">
            <a:avLst/>
          </a:prstGeom>
          <a:gradFill flip="none" rotWithShape="1">
            <a:gsLst>
              <a:gs pos="0">
                <a:schemeClr val="accent1">
                  <a:lumMod val="50000"/>
                </a:schemeClr>
              </a:gs>
              <a:gs pos="77000">
                <a:schemeClr val="accent1"/>
              </a:gs>
            </a:gsLst>
            <a:lin ang="18900000" scaled="1"/>
            <a:tileRect/>
          </a:gra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3" name="Content Placeholder 2"/>
          <p:cNvSpPr>
            <a:spLocks noGrp="1"/>
          </p:cNvSpPr>
          <p:nvPr>
            <p:ph idx="1"/>
          </p:nvPr>
        </p:nvSpPr>
        <p:spPr>
          <a:xfrm>
            <a:off x="383932" y="1085853"/>
            <a:ext cx="8346831" cy="4525963"/>
          </a:xfrm>
        </p:spPr>
        <p:txBody>
          <a:bodyPr lIns="0" tIns="0" rIns="0" bIns="0">
            <a:normAutofit/>
          </a:bodyPr>
          <a:lstStyle>
            <a:lvl1pPr marL="342900" indent="-342900">
              <a:defRPr lang="en-US" sz="1400" b="1" kern="1200" dirty="0" smtClean="0">
                <a:solidFill>
                  <a:schemeClr val="accent3">
                    <a:lumMod val="75000"/>
                    <a:lumOff val="25000"/>
                  </a:schemeClr>
                </a:solidFill>
                <a:latin typeface="Arial" panose="020B0604020202020204" pitchFamily="34" charset="0"/>
                <a:ea typeface="+mn-ea"/>
                <a:cs typeface="+mn-cs"/>
              </a:defRPr>
            </a:lvl1pPr>
            <a:lvl2pPr marL="742950" indent="-285750">
              <a:defRPr sz="1400">
                <a:solidFill>
                  <a:schemeClr val="accent3">
                    <a:lumMod val="75000"/>
                    <a:lumOff val="25000"/>
                  </a:schemeClr>
                </a:solidFill>
              </a:defRPr>
            </a:lvl2pPr>
            <a:lvl3pPr>
              <a:defRPr sz="1400">
                <a:solidFill>
                  <a:schemeClr val="accent3">
                    <a:lumMod val="75000"/>
                    <a:lumOff val="25000"/>
                  </a:schemeClr>
                </a:solidFill>
              </a:defRPr>
            </a:lvl3pPr>
            <a:lvl4pPr>
              <a:defRPr sz="1400">
                <a:solidFill>
                  <a:schemeClr val="accent3">
                    <a:lumMod val="75000"/>
                    <a:lumOff val="25000"/>
                  </a:schemeClr>
                </a:solidFill>
              </a:defRPr>
            </a:lvl4pPr>
            <a:lvl5pPr>
              <a:defRPr sz="1400">
                <a:solidFill>
                  <a:schemeClr val="accent3">
                    <a:lumMod val="75000"/>
                    <a:lumOff val="25000"/>
                  </a:schemeClr>
                </a:solidFill>
              </a:defRPr>
            </a:lvl5pPr>
          </a:lstStyle>
          <a:p>
            <a:pPr marL="285750" lvl="0" indent="-285750" algn="just" defTabSz="914400" rtl="0" eaLnBrk="1" latinLnBrk="0" hangingPunct="1">
              <a:spcBef>
                <a:spcPct val="20000"/>
              </a:spcBef>
              <a:buFont typeface="Wingdings" panose="05000000000000000000" pitchFamily="2" charset="2"/>
              <a:buChar char="Ø"/>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539154" y="6592729"/>
            <a:ext cx="3458750" cy="212728"/>
          </a:xfrm>
        </p:spPr>
        <p:txBody>
          <a:bodyPr/>
          <a:lstStyle>
            <a:lvl1pPr>
              <a:defRPr>
                <a:latin typeface="Arial" panose="020B0604020202020204" pitchFamily="34" charset="0"/>
              </a:defRPr>
            </a:lvl1pPr>
          </a:lstStyle>
          <a:p>
            <a:endParaRPr lang="en-GB" dirty="0"/>
          </a:p>
        </p:txBody>
      </p:sp>
      <p:sp>
        <p:nvSpPr>
          <p:cNvPr id="6" name="Slide Number Placeholder 5"/>
          <p:cNvSpPr>
            <a:spLocks noGrp="1"/>
          </p:cNvSpPr>
          <p:nvPr>
            <p:ph type="sldNum" sz="quarter" idx="12"/>
          </p:nvPr>
        </p:nvSpPr>
        <p:spPr>
          <a:xfrm>
            <a:off x="79408" y="6589557"/>
            <a:ext cx="804468" cy="215903"/>
          </a:xfrm>
          <a:prstGeom prst="rect">
            <a:avLst/>
          </a:prstGeom>
        </p:spPr>
        <p:txBody>
          <a:bodyPr/>
          <a:lstStyle>
            <a:lvl1pPr algn="r">
              <a:defRPr/>
            </a:lvl1pPr>
          </a:lstStyle>
          <a:p>
            <a:fld id="{77F0DDA6-C911-4387-B9A9-AD576D7396AA}"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3" hasCustomPrompt="1"/>
          </p:nvPr>
        </p:nvSpPr>
        <p:spPr>
          <a:xfrm>
            <a:off x="383932" y="6245942"/>
            <a:ext cx="8346831" cy="123111"/>
          </a:xfrm>
        </p:spPr>
        <p:txBody>
          <a:bodyPr anchor="b">
            <a:spAutoFit/>
          </a:bodyPr>
          <a:lstStyle>
            <a:lvl1pPr marL="0" indent="0">
              <a:buNone/>
              <a:defRPr sz="800" b="0" i="1"/>
            </a:lvl1pPr>
          </a:lstStyle>
          <a:p>
            <a:pPr lvl="0"/>
            <a:r>
              <a:rPr lang="en-US" dirty="0"/>
              <a:t>Source:</a:t>
            </a:r>
          </a:p>
        </p:txBody>
      </p:sp>
      <p:grpSp>
        <p:nvGrpSpPr>
          <p:cNvPr id="21" name="Group 20"/>
          <p:cNvGrpSpPr/>
          <p:nvPr userDrawn="1"/>
        </p:nvGrpSpPr>
        <p:grpSpPr>
          <a:xfrm>
            <a:off x="0" y="215803"/>
            <a:ext cx="9144000" cy="674924"/>
            <a:chOff x="0" y="757001"/>
            <a:chExt cx="9906000" cy="1219200"/>
          </a:xfrm>
        </p:grpSpPr>
        <p:sp>
          <p:nvSpPr>
            <p:cNvPr id="13" name="Rectangle 12"/>
            <p:cNvSpPr/>
            <p:nvPr userDrawn="1"/>
          </p:nvSpPr>
          <p:spPr bwMode="auto">
            <a:xfrm>
              <a:off x="0" y="1035495"/>
              <a:ext cx="9906000" cy="940706"/>
            </a:xfrm>
            <a:prstGeom prst="rect">
              <a:avLst/>
            </a:prstGeom>
            <a:solidFill>
              <a:schemeClr val="bg1"/>
            </a:solidFill>
            <a:ln w="6350" cap="flat" cmpd="sng" algn="ctr">
              <a:noFill/>
              <a:prstDash val="solid"/>
              <a:round/>
              <a:headEnd type="none" w="med" len="med"/>
              <a:tailEnd type="none" w="med" len="med"/>
            </a:ln>
            <a:effectLst>
              <a:outerShdw blurRad="381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4" name="Rectangle 13"/>
            <p:cNvSpPr/>
            <p:nvPr userDrawn="1"/>
          </p:nvSpPr>
          <p:spPr bwMode="auto">
            <a:xfrm>
              <a:off x="0" y="757001"/>
              <a:ext cx="9906000" cy="882953"/>
            </a:xfrm>
            <a:prstGeom prst="rect">
              <a:avLst/>
            </a:prstGeom>
            <a:solidFill>
              <a:schemeClr val="bg1"/>
            </a:solidFill>
            <a:ln w="635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5" name="Rectangle 14"/>
            <p:cNvSpPr/>
            <p:nvPr userDrawn="1"/>
          </p:nvSpPr>
          <p:spPr bwMode="auto">
            <a:xfrm>
              <a:off x="0" y="809628"/>
              <a:ext cx="9906000" cy="72000"/>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6" name="Rectangle 15"/>
            <p:cNvSpPr/>
            <p:nvPr userDrawn="1"/>
          </p:nvSpPr>
          <p:spPr bwMode="auto">
            <a:xfrm>
              <a:off x="0" y="1855854"/>
              <a:ext cx="9906000" cy="72000"/>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grpSp>
      <p:sp>
        <p:nvSpPr>
          <p:cNvPr id="18" name="Right Triangle 17"/>
          <p:cNvSpPr/>
          <p:nvPr userDrawn="1"/>
        </p:nvSpPr>
        <p:spPr bwMode="auto">
          <a:xfrm flipH="1" flipV="1">
            <a:off x="8248261" y="1"/>
            <a:ext cx="895739" cy="970384"/>
          </a:xfrm>
          <a:prstGeom prst="rtTriangle">
            <a:avLst/>
          </a:prstGeom>
          <a:solidFill>
            <a:schemeClr val="accent1"/>
          </a:solidFill>
          <a:ln w="6350"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23" name="Right Triangle 22"/>
          <p:cNvSpPr/>
          <p:nvPr userDrawn="1"/>
        </p:nvSpPr>
        <p:spPr bwMode="auto">
          <a:xfrm flipV="1">
            <a:off x="0" y="1"/>
            <a:ext cx="895739" cy="970384"/>
          </a:xfrm>
          <a:prstGeom prst="rtTriangle">
            <a:avLst/>
          </a:prstGeom>
          <a:solidFill>
            <a:schemeClr val="accent1"/>
          </a:solidFill>
          <a:ln w="6350"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2" name="Title 1"/>
          <p:cNvSpPr>
            <a:spLocks noGrp="1"/>
          </p:cNvSpPr>
          <p:nvPr>
            <p:ph type="title"/>
          </p:nvPr>
        </p:nvSpPr>
        <p:spPr>
          <a:xfrm>
            <a:off x="602901" y="435833"/>
            <a:ext cx="7803264" cy="249299"/>
          </a:xfrm>
        </p:spPr>
        <p:txBody>
          <a:bodyPr lIns="0" tIns="0" rIns="0" bIns="0"/>
          <a:lstStyle>
            <a:lvl1pPr algn="l">
              <a:defRPr sz="1800">
                <a:solidFill>
                  <a:schemeClr val="accent3">
                    <a:lumMod val="75000"/>
                    <a:lumOff val="25000"/>
                  </a:schemeClr>
                </a:solidFill>
              </a:defRPr>
            </a:lvl1pPr>
          </a:lstStyle>
          <a:p>
            <a:r>
              <a:rPr lang="en-US" dirty="0"/>
              <a:t>Click to edit Master title style</a:t>
            </a:r>
          </a:p>
        </p:txBody>
      </p:sp>
      <p:sp>
        <p:nvSpPr>
          <p:cNvPr id="26" name="Rectangle 25"/>
          <p:cNvSpPr/>
          <p:nvPr userDrawn="1"/>
        </p:nvSpPr>
        <p:spPr bwMode="auto">
          <a:xfrm>
            <a:off x="0" y="6505577"/>
            <a:ext cx="9144000" cy="3985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Tree>
    <p:extLst>
      <p:ext uri="{BB962C8B-B14F-4D97-AF65-F5344CB8AC3E}">
        <p14:creationId xmlns:p14="http://schemas.microsoft.com/office/powerpoint/2010/main" val="34721915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10799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a:xfrm>
            <a:off x="79408" y="6589557"/>
            <a:ext cx="804468" cy="215903"/>
          </a:xfrm>
          <a:prstGeom prst="rect">
            <a:avLst/>
          </a:prstGeom>
        </p:spPr>
        <p:txBody>
          <a:bodyPr/>
          <a:lstStyle/>
          <a:p>
            <a:fld id="{77F0DDA6-C911-4387-B9A9-AD576D7396A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021482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dirty="0"/>
          </a:p>
        </p:txBody>
      </p:sp>
      <p:sp>
        <p:nvSpPr>
          <p:cNvPr id="8" name="Slide Number Placeholder 5"/>
          <p:cNvSpPr>
            <a:spLocks noGrp="1"/>
          </p:cNvSpPr>
          <p:nvPr>
            <p:ph type="sldNum" sz="quarter" idx="12"/>
          </p:nvPr>
        </p:nvSpPr>
        <p:spPr>
          <a:xfrm>
            <a:off x="79408" y="6505578"/>
            <a:ext cx="804468" cy="215903"/>
          </a:xfrm>
          <a:prstGeom prst="rect">
            <a:avLst/>
          </a:prstGeom>
        </p:spPr>
        <p:txBody>
          <a:bodyPr/>
          <a:lstStyle/>
          <a:p>
            <a:fld id="{77F0DDA6-C911-4387-B9A9-AD576D7396AA}" type="slidenum">
              <a:rPr lang="en-US" smtClean="0">
                <a:solidFill>
                  <a:prstClr val="black"/>
                </a:solidFill>
              </a:rPr>
              <a:pPr/>
              <a:t>‹#›</a:t>
            </a:fld>
            <a:endParaRPr lang="en-US" dirty="0">
              <a:solidFill>
                <a:prstClr val="black"/>
              </a:solidFill>
            </a:endParaRPr>
          </a:p>
        </p:txBody>
      </p:sp>
      <p:sp>
        <p:nvSpPr>
          <p:cNvPr id="9" name="Text Placeholder 7"/>
          <p:cNvSpPr>
            <a:spLocks noGrp="1"/>
          </p:cNvSpPr>
          <p:nvPr>
            <p:ph type="body" sz="quarter" idx="13" hasCustomPrompt="1"/>
          </p:nvPr>
        </p:nvSpPr>
        <p:spPr>
          <a:xfrm>
            <a:off x="383932" y="6215162"/>
            <a:ext cx="8346831" cy="153888"/>
          </a:xfrm>
        </p:spPr>
        <p:txBody>
          <a:bodyPr anchor="b">
            <a:spAutoFit/>
          </a:bodyPr>
          <a:lstStyle>
            <a:lvl1pPr marL="0" indent="0">
              <a:buNone/>
              <a:defRPr sz="1000" b="0"/>
            </a:lvl1pPr>
          </a:lstStyle>
          <a:p>
            <a:pPr lvl="0"/>
            <a:r>
              <a:rPr lang="en-US" dirty="0"/>
              <a:t>Source:</a:t>
            </a:r>
          </a:p>
        </p:txBody>
      </p:sp>
    </p:spTree>
    <p:extLst>
      <p:ext uri="{BB962C8B-B14F-4D97-AF65-F5344CB8AC3E}">
        <p14:creationId xmlns:p14="http://schemas.microsoft.com/office/powerpoint/2010/main" val="1837338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dirty="0"/>
          </a:p>
        </p:txBody>
      </p:sp>
      <p:sp>
        <p:nvSpPr>
          <p:cNvPr id="10" name="Slide Number Placeholder 5"/>
          <p:cNvSpPr>
            <a:spLocks noGrp="1"/>
          </p:cNvSpPr>
          <p:nvPr>
            <p:ph type="sldNum" sz="quarter" idx="12"/>
          </p:nvPr>
        </p:nvSpPr>
        <p:spPr>
          <a:xfrm>
            <a:off x="79408" y="6505578"/>
            <a:ext cx="804468" cy="215903"/>
          </a:xfrm>
          <a:prstGeom prst="rect">
            <a:avLst/>
          </a:prstGeom>
        </p:spPr>
        <p:txBody>
          <a:bodyPr/>
          <a:lstStyle/>
          <a:p>
            <a:fld id="{77F0DDA6-C911-4387-B9A9-AD576D7396AA}" type="slidenum">
              <a:rPr lang="en-US" smtClean="0">
                <a:solidFill>
                  <a:prstClr val="black"/>
                </a:solidFill>
              </a:rPr>
              <a:pPr/>
              <a:t>‹#›</a:t>
            </a:fld>
            <a:endParaRPr lang="en-US" dirty="0">
              <a:solidFill>
                <a:prstClr val="black"/>
              </a:solidFill>
            </a:endParaRPr>
          </a:p>
        </p:txBody>
      </p:sp>
      <p:sp>
        <p:nvSpPr>
          <p:cNvPr id="11" name="Text Placeholder 7"/>
          <p:cNvSpPr>
            <a:spLocks noGrp="1"/>
          </p:cNvSpPr>
          <p:nvPr>
            <p:ph type="body" sz="quarter" idx="13" hasCustomPrompt="1"/>
          </p:nvPr>
        </p:nvSpPr>
        <p:spPr>
          <a:xfrm>
            <a:off x="383932" y="6215162"/>
            <a:ext cx="8346831" cy="153888"/>
          </a:xfrm>
        </p:spPr>
        <p:txBody>
          <a:bodyPr anchor="b">
            <a:spAutoFit/>
          </a:bodyPr>
          <a:lstStyle>
            <a:lvl1pPr marL="0" indent="0">
              <a:buNone/>
              <a:defRPr sz="1000" b="0"/>
            </a:lvl1pPr>
          </a:lstStyle>
          <a:p>
            <a:pPr lvl="0"/>
            <a:r>
              <a:rPr lang="en-US" dirty="0"/>
              <a:t>Source:</a:t>
            </a:r>
          </a:p>
        </p:txBody>
      </p:sp>
    </p:spTree>
    <p:extLst>
      <p:ext uri="{BB962C8B-B14F-4D97-AF65-F5344CB8AC3E}">
        <p14:creationId xmlns:p14="http://schemas.microsoft.com/office/powerpoint/2010/main" val="430204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n>
                  <a:gradFill flip="none" rotWithShape="1">
                    <a:gsLst>
                      <a:gs pos="49609">
                        <a:srgbClr val="BACBF2"/>
                      </a:gs>
                      <a:gs pos="49218">
                        <a:srgbClr val="BACBF2"/>
                      </a:gs>
                      <a:gs pos="48437">
                        <a:srgbClr val="B9CAF2"/>
                      </a:gs>
                      <a:gs pos="46875">
                        <a:srgbClr val="B8C9F2"/>
                      </a:gs>
                      <a:gs pos="43750">
                        <a:srgbClr val="B5C7F2"/>
                      </a:gs>
                      <a:gs pos="37500">
                        <a:srgbClr val="AFC3F1"/>
                      </a:gs>
                      <a:gs pos="25000">
                        <a:srgbClr val="A3BBF0"/>
                      </a:gs>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a:ln>
                <a:solidFill>
                  <a:schemeClr val="tx1"/>
                </a:solidFill>
                <a:effectLst>
                  <a:glow>
                    <a:schemeClr val="accent1">
                      <a:alpha val="40000"/>
                    </a:schemeClr>
                  </a:glow>
                  <a:outerShdw dir="13200000" sx="1000" sy="1000" algn="ctr" rotWithShape="0">
                    <a:srgbClr val="FF0000">
                      <a:alpha val="48000"/>
                    </a:srgbClr>
                  </a:outerShdw>
                  <a:reflection endPos="0" dir="5400000" sy="-100000" algn="bl" rotWithShape="0"/>
                </a:effectLst>
              </a:defRPr>
            </a:lvl1pPr>
          </a:lstStyle>
          <a:p>
            <a:r>
              <a:rPr kumimoji="0" lang="en-US" dirty="0"/>
              <a:t>Click to edit Master title style</a:t>
            </a:r>
          </a:p>
        </p:txBody>
      </p:sp>
      <p:sp>
        <p:nvSpPr>
          <p:cNvPr id="3" name="Content Placeholder 2"/>
          <p:cNvSpPr>
            <a:spLocks noGrp="1"/>
          </p:cNvSpPr>
          <p:nvPr>
            <p:ph idx="1"/>
          </p:nvPr>
        </p:nvSpPr>
        <p:spPr>
          <a:xfrm>
            <a:off x="467544" y="1916832"/>
            <a:ext cx="8280920" cy="4085808"/>
          </a:xfrm>
          <a:solidFill>
            <a:schemeClr val="bg1"/>
          </a:solidFill>
          <a:ln cmpd="dbl">
            <a:gradFill>
              <a:gsLst>
                <a:gs pos="73000">
                  <a:srgbClr val="D7D8DA"/>
                </a:gs>
                <a:gs pos="0">
                  <a:srgbClr val="FFFFFF"/>
                </a:gs>
                <a:gs pos="7001">
                  <a:srgbClr val="E6E6E6"/>
                </a:gs>
                <a:gs pos="32001">
                  <a:srgbClr val="7D8496"/>
                </a:gs>
                <a:gs pos="51000">
                  <a:srgbClr val="FF0000">
                    <a:alpha val="44000"/>
                    <a:lumMod val="100000"/>
                  </a:srgbClr>
                </a:gs>
                <a:gs pos="85001">
                  <a:srgbClr val="7D8496"/>
                </a:gs>
                <a:gs pos="100000">
                  <a:srgbClr val="E6E6E6"/>
                </a:gs>
              </a:gsLst>
              <a:lin ang="5400000" scaled="0"/>
            </a:gradFill>
            <a:prstDash val="sysDot"/>
          </a:ln>
          <a:effectLst>
            <a:glow rad="63500">
              <a:srgbClr val="FF0000">
                <a:alpha val="40000"/>
              </a:srgbClr>
            </a:glow>
            <a:innerShdw blurRad="342900">
              <a:prstClr val="black"/>
            </a:innerShdw>
          </a:effectLst>
        </p:spPr>
        <p:txBody>
          <a:bodyPr/>
          <a:lstStyle>
            <a:lvl1pPr algn="l" rtl="0">
              <a:defRPr/>
            </a:lvl1pPr>
            <a:lvl2pPr algn="l" rtl="0">
              <a:defRPr/>
            </a:lvl2pPr>
            <a:lvl3pPr algn="l" rtl="0">
              <a:defRPr/>
            </a:lvl3pPr>
            <a:lvl4pPr algn="l" rtl="0">
              <a:defRPr/>
            </a:lvl4pPr>
            <a:lvl5pPr algn="l" rtl="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
        <p:nvSpPr>
          <p:cNvPr id="4" name="Date Placeholder 3"/>
          <p:cNvSpPr>
            <a:spLocks noGrp="1"/>
          </p:cNvSpPr>
          <p:nvPr>
            <p:ph type="dt" sz="half" idx="10"/>
          </p:nvPr>
        </p:nvSpPr>
        <p:spPr/>
        <p:txBody>
          <a:bodyPr/>
          <a:lstStyle>
            <a:lvl1pPr>
              <a:defRPr/>
            </a:lvl1pPr>
          </a:lstStyle>
          <a:p>
            <a:r>
              <a:rPr lang="en-US" dirty="0"/>
              <a:t>Dec-2013</a:t>
            </a:r>
          </a:p>
        </p:txBody>
      </p:sp>
      <p:sp>
        <p:nvSpPr>
          <p:cNvPr id="5" name="Footer Placeholder 4"/>
          <p:cNvSpPr>
            <a:spLocks noGrp="1"/>
          </p:cNvSpPr>
          <p:nvPr>
            <p:ph type="ftr" sz="quarter" idx="11"/>
          </p:nvPr>
        </p:nvSpPr>
        <p:spPr/>
        <p:txBody>
          <a:bodyPr/>
          <a:lstStyle/>
          <a:p>
            <a:r>
              <a:rPr lang="en-US" dirty="0"/>
              <a:t>Macro Fiscal Policy Unit</a:t>
            </a:r>
          </a:p>
        </p:txBody>
      </p:sp>
      <p:sp>
        <p:nvSpPr>
          <p:cNvPr id="6" name="Slide Number Placeholder 5"/>
          <p:cNvSpPr>
            <a:spLocks noGrp="1"/>
          </p:cNvSpPr>
          <p:nvPr>
            <p:ph type="sldNum" sz="quarter" idx="12"/>
          </p:nvPr>
        </p:nvSpPr>
        <p:spPr/>
        <p:txBody>
          <a:bodyPr/>
          <a:lstStyle/>
          <a:p>
            <a:fld id="{A99E8A10-FC5B-4BE3-AEF6-9BC8C3FD3625}" type="slidenum">
              <a:rPr lang="en-US" smtClean="0"/>
              <a:pPr/>
              <a:t>‹#›</a:t>
            </a:fld>
            <a:endParaRPr lang="en-US" dirty="0"/>
          </a:p>
        </p:txBody>
      </p:sp>
      <p:cxnSp>
        <p:nvCxnSpPr>
          <p:cNvPr id="8" name="Straight Connector 7"/>
          <p:cNvCxnSpPr/>
          <p:nvPr userDrawn="1"/>
        </p:nvCxnSpPr>
        <p:spPr>
          <a:xfrm>
            <a:off x="539552" y="1905473"/>
            <a:ext cx="8136904" cy="0"/>
          </a:xfrm>
          <a:prstGeom prst="line">
            <a:avLst/>
          </a:prstGeom>
          <a:ln w="34925">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4" name="Footer Placeholder 3"/>
          <p:cNvSpPr>
            <a:spLocks noGrp="1"/>
          </p:cNvSpPr>
          <p:nvPr>
            <p:ph type="ftr" sz="quarter" idx="11"/>
          </p:nvPr>
        </p:nvSpPr>
        <p:spPr/>
        <p:txBody>
          <a:bodyPr/>
          <a:lstStyle/>
          <a:p>
            <a:endParaRPr dirty="0"/>
          </a:p>
        </p:txBody>
      </p:sp>
      <p:sp>
        <p:nvSpPr>
          <p:cNvPr id="7" name="Text Placeholder 7"/>
          <p:cNvSpPr>
            <a:spLocks noGrp="1"/>
          </p:cNvSpPr>
          <p:nvPr>
            <p:ph type="body" sz="quarter" idx="13" hasCustomPrompt="1"/>
          </p:nvPr>
        </p:nvSpPr>
        <p:spPr>
          <a:xfrm>
            <a:off x="383932" y="6215162"/>
            <a:ext cx="8346831" cy="153888"/>
          </a:xfrm>
        </p:spPr>
        <p:txBody>
          <a:bodyPr anchor="b">
            <a:spAutoFit/>
          </a:bodyPr>
          <a:lstStyle>
            <a:lvl1pPr marL="0" indent="0">
              <a:buNone/>
              <a:defRPr sz="1000" b="0"/>
            </a:lvl1pPr>
          </a:lstStyle>
          <a:p>
            <a:pPr lvl="0"/>
            <a:r>
              <a:rPr lang="en-US" dirty="0"/>
              <a:t>Source:</a:t>
            </a:r>
          </a:p>
        </p:txBody>
      </p:sp>
    </p:spTree>
    <p:extLst>
      <p:ext uri="{BB962C8B-B14F-4D97-AF65-F5344CB8AC3E}">
        <p14:creationId xmlns:p14="http://schemas.microsoft.com/office/powerpoint/2010/main" val="258912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dirty="0"/>
          </a:p>
        </p:txBody>
      </p:sp>
      <p:sp>
        <p:nvSpPr>
          <p:cNvPr id="5" name="Slide Number Placeholder 5"/>
          <p:cNvSpPr>
            <a:spLocks noGrp="1"/>
          </p:cNvSpPr>
          <p:nvPr>
            <p:ph type="sldNum" sz="quarter" idx="12"/>
          </p:nvPr>
        </p:nvSpPr>
        <p:spPr>
          <a:xfrm>
            <a:off x="79408" y="6505578"/>
            <a:ext cx="804468" cy="215903"/>
          </a:xfrm>
          <a:prstGeom prst="rect">
            <a:avLst/>
          </a:prstGeom>
        </p:spPr>
        <p:txBody>
          <a:bodyPr/>
          <a:lstStyle/>
          <a:p>
            <a:fld id="{77F0DDA6-C911-4387-B9A9-AD576D7396AA}" type="slidenum">
              <a:rPr lang="en-US" smtClean="0">
                <a:solidFill>
                  <a:prstClr val="black"/>
                </a:solidFill>
              </a:rPr>
              <a:pPr/>
              <a:t>‹#›</a:t>
            </a:fld>
            <a:endParaRPr lang="en-US" dirty="0">
              <a:solidFill>
                <a:prstClr val="black"/>
              </a:solidFill>
            </a:endParaRPr>
          </a:p>
        </p:txBody>
      </p:sp>
      <p:sp>
        <p:nvSpPr>
          <p:cNvPr id="6" name="Text Placeholder 7"/>
          <p:cNvSpPr>
            <a:spLocks noGrp="1"/>
          </p:cNvSpPr>
          <p:nvPr>
            <p:ph type="body" sz="quarter" idx="13" hasCustomPrompt="1"/>
          </p:nvPr>
        </p:nvSpPr>
        <p:spPr>
          <a:xfrm>
            <a:off x="383932" y="6215162"/>
            <a:ext cx="8346831" cy="153888"/>
          </a:xfrm>
        </p:spPr>
        <p:txBody>
          <a:bodyPr anchor="b">
            <a:spAutoFit/>
          </a:bodyPr>
          <a:lstStyle>
            <a:lvl1pPr marL="0" indent="0">
              <a:buNone/>
              <a:defRPr sz="1000" b="0"/>
            </a:lvl1pPr>
          </a:lstStyle>
          <a:p>
            <a:pPr lvl="0"/>
            <a:r>
              <a:rPr lang="en-US" dirty="0"/>
              <a:t>Source:</a:t>
            </a:r>
          </a:p>
        </p:txBody>
      </p:sp>
    </p:spTree>
    <p:extLst>
      <p:ext uri="{BB962C8B-B14F-4D97-AF65-F5344CB8AC3E}">
        <p14:creationId xmlns:p14="http://schemas.microsoft.com/office/powerpoint/2010/main" val="5308090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1104"/>
            <a:ext cx="3008313" cy="55399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8" name="Slide Number Placeholder 5"/>
          <p:cNvSpPr>
            <a:spLocks noGrp="1"/>
          </p:cNvSpPr>
          <p:nvPr>
            <p:ph type="sldNum" sz="quarter" idx="12"/>
          </p:nvPr>
        </p:nvSpPr>
        <p:spPr>
          <a:xfrm>
            <a:off x="79408" y="6505578"/>
            <a:ext cx="804468" cy="215903"/>
          </a:xfrm>
          <a:prstGeom prst="rect">
            <a:avLst/>
          </a:prstGeom>
        </p:spPr>
        <p:txBody>
          <a:bodyPr/>
          <a:lstStyle/>
          <a:p>
            <a:fld id="{77F0DDA6-C911-4387-B9A9-AD576D7396AA}" type="slidenum">
              <a:rPr lang="en-US" smtClean="0">
                <a:solidFill>
                  <a:prstClr val="black"/>
                </a:solidFill>
              </a:rPr>
              <a:pPr/>
              <a:t>‹#›</a:t>
            </a:fld>
            <a:endParaRPr lang="en-US" dirty="0">
              <a:solidFill>
                <a:prstClr val="black"/>
              </a:solidFill>
            </a:endParaRPr>
          </a:p>
        </p:txBody>
      </p:sp>
      <p:sp>
        <p:nvSpPr>
          <p:cNvPr id="9" name="Text Placeholder 7"/>
          <p:cNvSpPr>
            <a:spLocks noGrp="1"/>
          </p:cNvSpPr>
          <p:nvPr>
            <p:ph type="body" sz="quarter" idx="13" hasCustomPrompt="1"/>
          </p:nvPr>
        </p:nvSpPr>
        <p:spPr>
          <a:xfrm>
            <a:off x="383932" y="6215162"/>
            <a:ext cx="8346831" cy="153888"/>
          </a:xfrm>
        </p:spPr>
        <p:txBody>
          <a:bodyPr anchor="b">
            <a:spAutoFit/>
          </a:bodyPr>
          <a:lstStyle>
            <a:lvl1pPr marL="0" indent="0">
              <a:buNone/>
              <a:defRPr sz="1000" b="0"/>
            </a:lvl1pPr>
          </a:lstStyle>
          <a:p>
            <a:pPr lvl="0"/>
            <a:r>
              <a:rPr lang="en-US" dirty="0"/>
              <a:t>Source:</a:t>
            </a:r>
          </a:p>
        </p:txBody>
      </p:sp>
    </p:spTree>
    <p:extLst>
      <p:ext uri="{BB962C8B-B14F-4D97-AF65-F5344CB8AC3E}">
        <p14:creationId xmlns:p14="http://schemas.microsoft.com/office/powerpoint/2010/main" val="1105794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90341"/>
            <a:ext cx="5486400" cy="27699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dirty="0"/>
          </a:p>
        </p:txBody>
      </p:sp>
      <p:sp>
        <p:nvSpPr>
          <p:cNvPr id="8" name="Slide Number Placeholder 5"/>
          <p:cNvSpPr>
            <a:spLocks noGrp="1"/>
          </p:cNvSpPr>
          <p:nvPr>
            <p:ph type="sldNum" sz="quarter" idx="12"/>
          </p:nvPr>
        </p:nvSpPr>
        <p:spPr>
          <a:xfrm>
            <a:off x="79408" y="6505578"/>
            <a:ext cx="804468" cy="215903"/>
          </a:xfrm>
          <a:prstGeom prst="rect">
            <a:avLst/>
          </a:prstGeom>
        </p:spPr>
        <p:txBody>
          <a:bodyPr/>
          <a:lstStyle/>
          <a:p>
            <a:fld id="{77F0DDA6-C911-4387-B9A9-AD576D7396AA}" type="slidenum">
              <a:rPr lang="en-US" smtClean="0">
                <a:solidFill>
                  <a:prstClr val="black"/>
                </a:solidFill>
              </a:rPr>
              <a:pPr/>
              <a:t>‹#›</a:t>
            </a:fld>
            <a:endParaRPr lang="en-US" dirty="0">
              <a:solidFill>
                <a:prstClr val="black"/>
              </a:solidFill>
            </a:endParaRPr>
          </a:p>
        </p:txBody>
      </p:sp>
      <p:sp>
        <p:nvSpPr>
          <p:cNvPr id="9" name="Text Placeholder 7"/>
          <p:cNvSpPr>
            <a:spLocks noGrp="1"/>
          </p:cNvSpPr>
          <p:nvPr>
            <p:ph type="body" sz="quarter" idx="13" hasCustomPrompt="1"/>
          </p:nvPr>
        </p:nvSpPr>
        <p:spPr>
          <a:xfrm>
            <a:off x="383932" y="6215162"/>
            <a:ext cx="8346831" cy="153888"/>
          </a:xfrm>
        </p:spPr>
        <p:txBody>
          <a:bodyPr anchor="b">
            <a:spAutoFit/>
          </a:bodyPr>
          <a:lstStyle>
            <a:lvl1pPr marL="0" indent="0">
              <a:buNone/>
              <a:defRPr sz="1000" b="0"/>
            </a:lvl1pPr>
          </a:lstStyle>
          <a:p>
            <a:pPr lvl="0"/>
            <a:r>
              <a:rPr lang="en-US" dirty="0"/>
              <a:t>Source:</a:t>
            </a:r>
          </a:p>
        </p:txBody>
      </p:sp>
    </p:spTree>
    <p:extLst>
      <p:ext uri="{BB962C8B-B14F-4D97-AF65-F5344CB8AC3E}">
        <p14:creationId xmlns:p14="http://schemas.microsoft.com/office/powerpoint/2010/main" val="624196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dirty="0"/>
          </a:p>
        </p:txBody>
      </p:sp>
      <p:sp>
        <p:nvSpPr>
          <p:cNvPr id="7" name="Slide Number Placeholder 5"/>
          <p:cNvSpPr>
            <a:spLocks noGrp="1"/>
          </p:cNvSpPr>
          <p:nvPr>
            <p:ph type="sldNum" sz="quarter" idx="12"/>
          </p:nvPr>
        </p:nvSpPr>
        <p:spPr>
          <a:xfrm>
            <a:off x="79408" y="6505578"/>
            <a:ext cx="804468" cy="215903"/>
          </a:xfrm>
          <a:prstGeom prst="rect">
            <a:avLst/>
          </a:prstGeom>
        </p:spPr>
        <p:txBody>
          <a:bodyPr/>
          <a:lstStyle/>
          <a:p>
            <a:fld id="{77F0DDA6-C911-4387-B9A9-AD576D7396AA}"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3" hasCustomPrompt="1"/>
          </p:nvPr>
        </p:nvSpPr>
        <p:spPr>
          <a:xfrm>
            <a:off x="383932" y="6215162"/>
            <a:ext cx="8346831" cy="153888"/>
          </a:xfrm>
        </p:spPr>
        <p:txBody>
          <a:bodyPr anchor="b">
            <a:spAutoFit/>
          </a:bodyPr>
          <a:lstStyle>
            <a:lvl1pPr marL="0" indent="0">
              <a:buNone/>
              <a:defRPr sz="1000" b="0"/>
            </a:lvl1pPr>
          </a:lstStyle>
          <a:p>
            <a:pPr lvl="0"/>
            <a:r>
              <a:rPr lang="en-US" dirty="0"/>
              <a:t>Source:</a:t>
            </a:r>
          </a:p>
        </p:txBody>
      </p:sp>
    </p:spTree>
    <p:extLst>
      <p:ext uri="{BB962C8B-B14F-4D97-AF65-F5344CB8AC3E}">
        <p14:creationId xmlns:p14="http://schemas.microsoft.com/office/powerpoint/2010/main" val="24719587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2598" y="274639"/>
            <a:ext cx="24929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dirty="0"/>
          </a:p>
        </p:txBody>
      </p:sp>
      <p:sp>
        <p:nvSpPr>
          <p:cNvPr id="7" name="Slide Number Placeholder 5"/>
          <p:cNvSpPr>
            <a:spLocks noGrp="1"/>
          </p:cNvSpPr>
          <p:nvPr>
            <p:ph type="sldNum" sz="quarter" idx="12"/>
          </p:nvPr>
        </p:nvSpPr>
        <p:spPr>
          <a:xfrm>
            <a:off x="79408" y="6505578"/>
            <a:ext cx="804468" cy="215903"/>
          </a:xfrm>
          <a:prstGeom prst="rect">
            <a:avLst/>
          </a:prstGeom>
        </p:spPr>
        <p:txBody>
          <a:bodyPr/>
          <a:lstStyle/>
          <a:p>
            <a:fld id="{77F0DDA6-C911-4387-B9A9-AD576D7396AA}" type="slidenum">
              <a:rPr lang="en-US" smtClean="0">
                <a:solidFill>
                  <a:prstClr val="black"/>
                </a:solidFill>
              </a:rPr>
              <a:pPr/>
              <a:t>‹#›</a:t>
            </a:fld>
            <a:endParaRPr lang="en-US" dirty="0">
              <a:solidFill>
                <a:prstClr val="black"/>
              </a:solidFill>
            </a:endParaRPr>
          </a:p>
        </p:txBody>
      </p:sp>
      <p:sp>
        <p:nvSpPr>
          <p:cNvPr id="8" name="Text Placeholder 7"/>
          <p:cNvSpPr>
            <a:spLocks noGrp="1"/>
          </p:cNvSpPr>
          <p:nvPr>
            <p:ph type="body" sz="quarter" idx="13" hasCustomPrompt="1"/>
          </p:nvPr>
        </p:nvSpPr>
        <p:spPr>
          <a:xfrm>
            <a:off x="383932" y="6215162"/>
            <a:ext cx="8346831" cy="153888"/>
          </a:xfrm>
        </p:spPr>
        <p:txBody>
          <a:bodyPr anchor="b">
            <a:spAutoFit/>
          </a:bodyPr>
          <a:lstStyle>
            <a:lvl1pPr marL="0" indent="0">
              <a:buNone/>
              <a:defRPr sz="1000" b="0"/>
            </a:lvl1pPr>
          </a:lstStyle>
          <a:p>
            <a:pPr lvl="0"/>
            <a:r>
              <a:rPr lang="en-US" dirty="0"/>
              <a:t>Source:</a:t>
            </a:r>
          </a:p>
        </p:txBody>
      </p:sp>
    </p:spTree>
    <p:extLst>
      <p:ext uri="{BB962C8B-B14F-4D97-AF65-F5344CB8AC3E}">
        <p14:creationId xmlns:p14="http://schemas.microsoft.com/office/powerpoint/2010/main" val="13030762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5652120" y="6520265"/>
            <a:ext cx="3352800" cy="221109"/>
          </a:xfrm>
        </p:spPr>
        <p:txBody>
          <a:bodyPr/>
          <a:lstStyle/>
          <a:p>
            <a:pPr rtl="1"/>
            <a:endParaRPr b="1" dirty="0">
              <a:solidFill>
                <a:srgbClr val="B86E00"/>
              </a:solidFill>
            </a:endParaRPr>
          </a:p>
        </p:txBody>
      </p:sp>
      <p:sp>
        <p:nvSpPr>
          <p:cNvPr id="27" name="Slide Number Placeholder 26"/>
          <p:cNvSpPr>
            <a:spLocks noGrp="1"/>
          </p:cNvSpPr>
          <p:nvPr>
            <p:ph type="sldNum" sz="quarter" idx="12"/>
          </p:nvPr>
        </p:nvSpPr>
        <p:spPr>
          <a:xfrm>
            <a:off x="395536" y="6525350"/>
            <a:ext cx="762000" cy="221109"/>
          </a:xfrm>
          <a:prstGeom prst="rect">
            <a:avLst/>
          </a:prstGeom>
        </p:spPr>
        <p:txBody>
          <a:bodyPr/>
          <a:lstStyle>
            <a:lvl1pPr>
              <a:defRPr b="1">
                <a:solidFill>
                  <a:srgbClr val="800000"/>
                </a:solidFill>
              </a:defRPr>
            </a:lvl1pPr>
          </a:lstStyle>
          <a:p>
            <a:fld id="{A99E8A10-FC5B-4BE3-AEF6-9BC8C3FD3625}" type="slidenum">
              <a:rPr lang="en-US" smtClean="0"/>
              <a:pPr/>
              <a:t>‹#›</a:t>
            </a:fld>
            <a:endParaRPr lang="en-US" dirty="0"/>
          </a:p>
        </p:txBody>
      </p:sp>
      <p:cxnSp>
        <p:nvCxnSpPr>
          <p:cNvPr id="3" name="Straight Connector 2"/>
          <p:cNvCxnSpPr/>
          <p:nvPr userDrawn="1"/>
        </p:nvCxnSpPr>
        <p:spPr>
          <a:xfrm>
            <a:off x="395536" y="836712"/>
            <a:ext cx="8316416" cy="0"/>
          </a:xfrm>
          <a:prstGeom prst="line">
            <a:avLst/>
          </a:prstGeom>
          <a:ln w="254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79515" y="6453336"/>
            <a:ext cx="8784976"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5887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5652120" y="6520265"/>
            <a:ext cx="3352800" cy="221109"/>
          </a:xfrm>
        </p:spPr>
        <p:txBody>
          <a:bodyPr/>
          <a:lstStyle/>
          <a:p>
            <a:pPr rtl="1"/>
            <a:endParaRPr b="1" dirty="0">
              <a:solidFill>
                <a:srgbClr val="B86E00"/>
              </a:solidFill>
            </a:endParaRPr>
          </a:p>
        </p:txBody>
      </p:sp>
      <p:sp>
        <p:nvSpPr>
          <p:cNvPr id="27" name="Slide Number Placeholder 26"/>
          <p:cNvSpPr>
            <a:spLocks noGrp="1"/>
          </p:cNvSpPr>
          <p:nvPr>
            <p:ph type="sldNum" sz="quarter" idx="12"/>
          </p:nvPr>
        </p:nvSpPr>
        <p:spPr>
          <a:xfrm>
            <a:off x="395536" y="6525350"/>
            <a:ext cx="762000" cy="221109"/>
          </a:xfrm>
          <a:prstGeom prst="rect">
            <a:avLst/>
          </a:prstGeom>
        </p:spPr>
        <p:txBody>
          <a:bodyPr/>
          <a:lstStyle>
            <a:lvl1pPr>
              <a:defRPr b="1">
                <a:solidFill>
                  <a:srgbClr val="800000"/>
                </a:solidFill>
              </a:defRPr>
            </a:lvl1pPr>
          </a:lstStyle>
          <a:p>
            <a:fld id="{A99E8A10-FC5B-4BE3-AEF6-9BC8C3FD3625}" type="slidenum">
              <a:rPr lang="en-US" smtClean="0"/>
              <a:pPr/>
              <a:t>‹#›</a:t>
            </a:fld>
            <a:endParaRPr lang="en-US" dirty="0"/>
          </a:p>
        </p:txBody>
      </p:sp>
      <p:cxnSp>
        <p:nvCxnSpPr>
          <p:cNvPr id="3" name="Straight Connector 2"/>
          <p:cNvCxnSpPr/>
          <p:nvPr userDrawn="1"/>
        </p:nvCxnSpPr>
        <p:spPr>
          <a:xfrm>
            <a:off x="395536" y="836712"/>
            <a:ext cx="8316416" cy="0"/>
          </a:xfrm>
          <a:prstGeom prst="line">
            <a:avLst/>
          </a:prstGeom>
          <a:ln w="254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79515" y="6453336"/>
            <a:ext cx="8784976"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72288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7_Title Slide">
    <p:spTree>
      <p:nvGrpSpPr>
        <p:cNvPr id="1" name=""/>
        <p:cNvGrpSpPr/>
        <p:nvPr/>
      </p:nvGrpSpPr>
      <p:grpSpPr>
        <a:xfrm>
          <a:off x="0" y="0"/>
          <a:ext cx="0" cy="0"/>
          <a:chOff x="0" y="0"/>
          <a:chExt cx="0" cy="0"/>
        </a:xfrm>
      </p:grpSpPr>
      <p:sp>
        <p:nvSpPr>
          <p:cNvPr id="19" name="Footer Placeholder 18"/>
          <p:cNvSpPr>
            <a:spLocks noGrp="1"/>
          </p:cNvSpPr>
          <p:nvPr>
            <p:ph type="ftr" sz="quarter" idx="11"/>
          </p:nvPr>
        </p:nvSpPr>
        <p:spPr>
          <a:xfrm>
            <a:off x="5652120" y="6520267"/>
            <a:ext cx="3352800" cy="221109"/>
          </a:xfrm>
        </p:spPr>
        <p:txBody>
          <a:bodyPr/>
          <a:lstStyle/>
          <a:p>
            <a:pPr rtl="1"/>
            <a:r>
              <a:rPr lang="ar-EG" b="1" dirty="0">
                <a:solidFill>
                  <a:srgbClr val="800000"/>
                </a:solidFill>
              </a:rPr>
              <a:t>وحدة السياسات المالية الكلية </a:t>
            </a:r>
            <a:r>
              <a:rPr lang="ar-EG" dirty="0">
                <a:solidFill>
                  <a:prstClr val="black"/>
                </a:solidFill>
              </a:rPr>
              <a:t>–</a:t>
            </a:r>
            <a:r>
              <a:rPr lang="ar-EG" dirty="0"/>
              <a:t> </a:t>
            </a:r>
            <a:r>
              <a:rPr lang="ar-EG" b="1" dirty="0">
                <a:solidFill>
                  <a:srgbClr val="B86E00"/>
                </a:solidFill>
              </a:rPr>
              <a:t>وزارة المالية</a:t>
            </a:r>
            <a:endParaRPr b="1" dirty="0">
              <a:solidFill>
                <a:srgbClr val="B86E00"/>
              </a:solidFill>
            </a:endParaRPr>
          </a:p>
        </p:txBody>
      </p:sp>
      <p:sp>
        <p:nvSpPr>
          <p:cNvPr id="27" name="Slide Number Placeholder 26"/>
          <p:cNvSpPr>
            <a:spLocks noGrp="1"/>
          </p:cNvSpPr>
          <p:nvPr>
            <p:ph type="sldNum" sz="quarter" idx="12"/>
          </p:nvPr>
        </p:nvSpPr>
        <p:spPr>
          <a:xfrm>
            <a:off x="395536" y="6525352"/>
            <a:ext cx="762000" cy="221109"/>
          </a:xfrm>
          <a:prstGeom prst="rect">
            <a:avLst/>
          </a:prstGeom>
        </p:spPr>
        <p:txBody>
          <a:bodyPr/>
          <a:lstStyle>
            <a:lvl1pPr>
              <a:defRPr b="1">
                <a:solidFill>
                  <a:srgbClr val="800000"/>
                </a:solidFill>
              </a:defRPr>
            </a:lvl1pPr>
          </a:lstStyle>
          <a:p>
            <a:fld id="{A99E8A10-FC5B-4BE3-AEF6-9BC8C3FD3625}" type="slidenum">
              <a:rPr lang="en-US" smtClean="0"/>
              <a:pPr/>
              <a:t>‹#›</a:t>
            </a:fld>
            <a:endParaRPr lang="en-US" dirty="0"/>
          </a:p>
        </p:txBody>
      </p:sp>
      <p:cxnSp>
        <p:nvCxnSpPr>
          <p:cNvPr id="3" name="Straight Connector 2"/>
          <p:cNvCxnSpPr/>
          <p:nvPr userDrawn="1"/>
        </p:nvCxnSpPr>
        <p:spPr>
          <a:xfrm>
            <a:off x="395536" y="836712"/>
            <a:ext cx="8316416" cy="0"/>
          </a:xfrm>
          <a:prstGeom prst="line">
            <a:avLst/>
          </a:prstGeom>
          <a:ln w="25400">
            <a:solidFill>
              <a:srgbClr val="80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userDrawn="1"/>
        </p:nvCxnSpPr>
        <p:spPr>
          <a:xfrm>
            <a:off x="179516" y="6453336"/>
            <a:ext cx="8784976"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1083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4F69E58-C5EA-4F21-BEC7-B75255811A12}" type="datetime1">
              <a:rPr lang="en-US" smtClean="0"/>
              <a:pPr/>
              <a:t>3/25/2019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99E8A10-FC5B-4BE3-AEF6-9BC8C3FD362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E592503-041D-4E2A-9330-EC38E7BE4E31}" type="datetime1">
              <a:rPr lang="en-US" smtClean="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9E8A10-FC5B-4BE3-AEF6-9BC8C3FD362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474FF757-E40B-48A6-AFF3-5A9D93904041}" type="datetime1">
              <a:rPr lang="en-US" smtClean="0"/>
              <a:pPr/>
              <a:t>3/25/2019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99E8A10-FC5B-4BE3-AEF6-9BC8C3FD362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lvl1pPr>
              <a:defRPr/>
            </a:lvl1pPr>
          </a:lstStyle>
          <a:p>
            <a:r>
              <a:rPr lang="en-US" dirty="0"/>
              <a:t>Ministry of Finance - Egypt</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99E8A10-FC5B-4BE3-AEF6-9BC8C3FD362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79512" y="6304235"/>
            <a:ext cx="762000" cy="365125"/>
          </a:xfrm>
        </p:spPr>
        <p:txBody>
          <a:bodyPr/>
          <a:lstStyle>
            <a:lvl1pPr algn="ctr" rtl="1">
              <a:defRPr>
                <a:solidFill>
                  <a:srgbClr val="800000"/>
                </a:solidFill>
              </a:defRPr>
            </a:lvl1pPr>
          </a:lstStyle>
          <a:p>
            <a:fld id="{A99E8A10-FC5B-4BE3-AEF6-9BC8C3FD3625}" type="slidenum">
              <a:rPr lang="en-US" smtClean="0"/>
              <a:pPr/>
              <a:t>‹#›</a:t>
            </a:fld>
            <a:endParaRPr lang="en-US" dirty="0"/>
          </a:p>
        </p:txBody>
      </p:sp>
      <p:cxnSp>
        <p:nvCxnSpPr>
          <p:cNvPr id="5" name="Straight Connector 4"/>
          <p:cNvCxnSpPr/>
          <p:nvPr userDrawn="1"/>
        </p:nvCxnSpPr>
        <p:spPr>
          <a:xfrm>
            <a:off x="504056" y="764704"/>
            <a:ext cx="8316416" cy="0"/>
          </a:xfrm>
          <a:prstGeom prst="line">
            <a:avLst/>
          </a:prstGeom>
          <a:ln w="25400">
            <a:solidFill>
              <a:srgbClr val="800000"/>
            </a:solidFill>
          </a:ln>
        </p:spPr>
        <p:style>
          <a:lnRef idx="1">
            <a:schemeClr val="accent1"/>
          </a:lnRef>
          <a:fillRef idx="0">
            <a:schemeClr val="accent1"/>
          </a:fillRef>
          <a:effectRef idx="0">
            <a:schemeClr val="accent1"/>
          </a:effectRef>
          <a:fontRef idx="minor">
            <a:schemeClr val="tx1"/>
          </a:fontRef>
        </p:style>
      </p:cxnSp>
      <p:sp>
        <p:nvSpPr>
          <p:cNvPr id="6" name="Footer Placeholder 18"/>
          <p:cNvSpPr txBox="1">
            <a:spLocks/>
          </p:cNvSpPr>
          <p:nvPr userDrawn="1"/>
        </p:nvSpPr>
        <p:spPr>
          <a:xfrm>
            <a:off x="5652120" y="6309320"/>
            <a:ext cx="3352800" cy="365125"/>
          </a:xfrm>
          <a:prstGeom prst="rect">
            <a:avLst/>
          </a:prstGeom>
        </p:spPr>
        <p:txBody>
          <a:bodyPr vert="horz" lIns="0" tIns="0" rIns="0" bIns="0" anchor="b"/>
          <a:lstStyle>
            <a:defPPr>
              <a:defRPr lang="en-US"/>
            </a:defPPr>
            <a:lvl1pPr marL="0" algn="l" defTabSz="914400" rtl="0" eaLnBrk="1" latinLnBrk="0" hangingPunct="1">
              <a:defRPr kumimoji="0" sz="1200" kern="1200">
                <a:solidFill>
                  <a:schemeClr val="tx2">
                    <a:shade val="9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ar-EG" sz="1400" b="1" dirty="0">
                <a:solidFill>
                  <a:srgbClr val="E26B0A"/>
                </a:solidFill>
              </a:rPr>
              <a:t>وزارة المالية </a:t>
            </a:r>
            <a:r>
              <a:rPr lang="ar-EG" sz="1400" b="1" dirty="0">
                <a:solidFill>
                  <a:schemeClr val="tx1"/>
                </a:solidFill>
              </a:rPr>
              <a:t>–</a:t>
            </a:r>
            <a:r>
              <a:rPr lang="ar-EG" sz="1400" b="1" dirty="0">
                <a:solidFill>
                  <a:srgbClr val="800000"/>
                </a:solidFill>
              </a:rPr>
              <a:t> وحدة السياسات المالية الكلية</a:t>
            </a:r>
            <a:endParaRPr lang="en-US" b="1" dirty="0">
              <a:solidFill>
                <a:srgbClr val="B86E00"/>
              </a:solidFill>
            </a:endParaRPr>
          </a:p>
        </p:txBody>
      </p:sp>
      <p:cxnSp>
        <p:nvCxnSpPr>
          <p:cNvPr id="3" name="Straight Connector 2"/>
          <p:cNvCxnSpPr/>
          <p:nvPr userDrawn="1"/>
        </p:nvCxnSpPr>
        <p:spPr>
          <a:xfrm flipH="1">
            <a:off x="321568" y="6381328"/>
            <a:ext cx="8681392" cy="0"/>
          </a:xfrm>
          <a:prstGeom prst="line">
            <a:avLst/>
          </a:prstGeom>
          <a:ln>
            <a:solidFill>
              <a:srgbClr val="8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65169BE-B6B3-408B-8BA1-A7EC4B37A13F}" type="datetime1">
              <a:rPr lang="en-US" smtClean="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99E8A10-FC5B-4BE3-AEF6-9BC8C3FD362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933076D-57C1-47CE-9E00-D8A776201AE7}" type="datetime1">
              <a:rPr lang="en-US" smtClean="0"/>
              <a:pPr/>
              <a:t>3/25/2019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A99E8A10-FC5B-4BE3-AEF6-9BC8C3FD3625}"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32D93EB7-D037-46F0-983A-C66B8BBD22D4}" type="datetime1">
              <a:rPr lang="en-US" smtClean="0"/>
              <a:pPr/>
              <a:t>3/25/2019</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9E8A10-FC5B-4BE3-AEF6-9BC8C3FD3625}"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972" r:id="rId12"/>
    <p:sldLayoutId id="2147483989" r:id="rId13"/>
  </p:sldLayoutIdLst>
  <p:hf hdr="0" ftr="0" dt="0"/>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ight Triangle 6"/>
          <p:cNvSpPr/>
          <p:nvPr/>
        </p:nvSpPr>
        <p:spPr bwMode="auto">
          <a:xfrm rot="18900000" flipH="1" flipV="1">
            <a:off x="8043586" y="91833"/>
            <a:ext cx="409564" cy="443694"/>
          </a:xfrm>
          <a:prstGeom prst="rtTriangle">
            <a:avLst/>
          </a:prstGeom>
          <a:gradFill flip="none" rotWithShape="1">
            <a:gsLst>
              <a:gs pos="0">
                <a:schemeClr val="accent1">
                  <a:lumMod val="50000"/>
                </a:schemeClr>
              </a:gs>
              <a:gs pos="77000">
                <a:schemeClr val="accent1"/>
              </a:gs>
            </a:gsLst>
            <a:lin ang="18900000" scaled="1"/>
            <a:tileRect/>
          </a:gra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8" name="Right Triangle 7"/>
          <p:cNvSpPr/>
          <p:nvPr/>
        </p:nvSpPr>
        <p:spPr bwMode="auto">
          <a:xfrm rot="2700000" flipV="1">
            <a:off x="668399" y="108898"/>
            <a:ext cx="443694" cy="409564"/>
          </a:xfrm>
          <a:prstGeom prst="rtTriangle">
            <a:avLst/>
          </a:prstGeom>
          <a:gradFill flip="none" rotWithShape="1">
            <a:gsLst>
              <a:gs pos="0">
                <a:schemeClr val="accent1">
                  <a:lumMod val="50000"/>
                </a:schemeClr>
              </a:gs>
              <a:gs pos="77000">
                <a:schemeClr val="accent1"/>
              </a:gs>
            </a:gsLst>
            <a:lin ang="18900000" scaled="1"/>
            <a:tileRect/>
          </a:gra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grpSp>
        <p:nvGrpSpPr>
          <p:cNvPr id="9" name="Group 8"/>
          <p:cNvGrpSpPr/>
          <p:nvPr/>
        </p:nvGrpSpPr>
        <p:grpSpPr>
          <a:xfrm>
            <a:off x="0" y="215803"/>
            <a:ext cx="9144000" cy="674924"/>
            <a:chOff x="0" y="757001"/>
            <a:chExt cx="9906000" cy="1219200"/>
          </a:xfrm>
        </p:grpSpPr>
        <p:sp>
          <p:nvSpPr>
            <p:cNvPr id="10" name="Rectangle 9"/>
            <p:cNvSpPr/>
            <p:nvPr userDrawn="1"/>
          </p:nvSpPr>
          <p:spPr bwMode="auto">
            <a:xfrm>
              <a:off x="0" y="1035495"/>
              <a:ext cx="9906000" cy="940706"/>
            </a:xfrm>
            <a:prstGeom prst="rect">
              <a:avLst/>
            </a:prstGeom>
            <a:solidFill>
              <a:schemeClr val="bg1"/>
            </a:solidFill>
            <a:ln w="6350" cap="flat" cmpd="sng" algn="ctr">
              <a:noFill/>
              <a:prstDash val="solid"/>
              <a:round/>
              <a:headEnd type="none" w="med" len="med"/>
              <a:tailEnd type="none" w="med" len="med"/>
            </a:ln>
            <a:effectLst>
              <a:outerShdw blurRad="38100" dist="38100" dir="5400000" algn="t"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1" name="Rectangle 10"/>
            <p:cNvSpPr/>
            <p:nvPr userDrawn="1"/>
          </p:nvSpPr>
          <p:spPr bwMode="auto">
            <a:xfrm>
              <a:off x="0" y="757001"/>
              <a:ext cx="9906000" cy="882953"/>
            </a:xfrm>
            <a:prstGeom prst="rect">
              <a:avLst/>
            </a:prstGeom>
            <a:solidFill>
              <a:schemeClr val="bg1"/>
            </a:solidFill>
            <a:ln w="6350" cap="flat" cmpd="sng" algn="ctr">
              <a:noFill/>
              <a:prstDash val="solid"/>
              <a:round/>
              <a:headEnd type="none" w="med" len="med"/>
              <a:tailEnd type="none" w="med" len="med"/>
            </a:ln>
            <a:effectLst>
              <a:outerShdw blurRad="50800" dist="38100" dir="16200000"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2" name="Rectangle 11"/>
            <p:cNvSpPr/>
            <p:nvPr userDrawn="1"/>
          </p:nvSpPr>
          <p:spPr bwMode="auto">
            <a:xfrm>
              <a:off x="0" y="809628"/>
              <a:ext cx="9906000" cy="72000"/>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3" name="Rectangle 12"/>
            <p:cNvSpPr/>
            <p:nvPr userDrawn="1"/>
          </p:nvSpPr>
          <p:spPr bwMode="auto">
            <a:xfrm>
              <a:off x="0" y="1855854"/>
              <a:ext cx="9906000" cy="72000"/>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grpSp>
      <p:sp>
        <p:nvSpPr>
          <p:cNvPr id="14" name="Right Triangle 13"/>
          <p:cNvSpPr/>
          <p:nvPr/>
        </p:nvSpPr>
        <p:spPr bwMode="auto">
          <a:xfrm flipH="1" flipV="1">
            <a:off x="8248261" y="1"/>
            <a:ext cx="895739" cy="970384"/>
          </a:xfrm>
          <a:prstGeom prst="rtTriangle">
            <a:avLst/>
          </a:prstGeom>
          <a:solidFill>
            <a:schemeClr val="accent1"/>
          </a:solidFill>
          <a:ln w="6350"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5" name="Right Triangle 14"/>
          <p:cNvSpPr/>
          <p:nvPr/>
        </p:nvSpPr>
        <p:spPr bwMode="auto">
          <a:xfrm flipV="1">
            <a:off x="0" y="1"/>
            <a:ext cx="895739" cy="970384"/>
          </a:xfrm>
          <a:prstGeom prst="rtTriangle">
            <a:avLst/>
          </a:prstGeom>
          <a:solidFill>
            <a:schemeClr val="accent1"/>
          </a:solidFill>
          <a:ln w="6350" cap="flat" cmpd="sng" algn="ctr">
            <a:noFill/>
            <a:prstDash val="solid"/>
            <a:round/>
            <a:headEnd type="none" w="med" len="med"/>
            <a:tailEnd type="none" w="med" len="med"/>
          </a:ln>
          <a:effectLst>
            <a:outerShdw blurRad="76200" dist="63500" dir="8100000" algn="tr" rotWithShape="0">
              <a:prstClr val="black">
                <a:alpha val="40000"/>
              </a:prstClr>
            </a:outerShdw>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16" name="Rectangle 15"/>
          <p:cNvSpPr/>
          <p:nvPr/>
        </p:nvSpPr>
        <p:spPr bwMode="auto">
          <a:xfrm>
            <a:off x="0" y="6505577"/>
            <a:ext cx="9144000" cy="39858"/>
          </a:xfrm>
          <a:prstGeom prst="rect">
            <a:avLst/>
          </a:prstGeom>
          <a:solidFill>
            <a:schemeClr val="accent1"/>
          </a:solidFill>
          <a:ln w="63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a:endParaRPr lang="en-GB" dirty="0">
              <a:solidFill>
                <a:prstClr val="black"/>
              </a:solidFill>
              <a:latin typeface="Arial" pitchFamily="34" charset="0"/>
            </a:endParaRPr>
          </a:p>
        </p:txBody>
      </p:sp>
      <p:sp>
        <p:nvSpPr>
          <p:cNvPr id="2" name="Title Placeholder 1"/>
          <p:cNvSpPr>
            <a:spLocks noGrp="1"/>
          </p:cNvSpPr>
          <p:nvPr>
            <p:ph type="title"/>
          </p:nvPr>
        </p:nvSpPr>
        <p:spPr>
          <a:xfrm>
            <a:off x="602901" y="449683"/>
            <a:ext cx="8127861" cy="249299"/>
          </a:xfrm>
          <a:prstGeom prst="rect">
            <a:avLst/>
          </a:prstGeom>
          <a:noFill/>
        </p:spPr>
        <p:txBody>
          <a:bodyPr wrap="square" lIns="0" tIns="0" rIns="0" bIns="0" rtlCol="0" anchor="ctr">
            <a:spAutoFit/>
          </a:bodyPr>
          <a:lstStyle/>
          <a:p>
            <a:pPr marL="0" lvl="0" algn="l"/>
            <a:r>
              <a:rPr lang="en-US" dirty="0"/>
              <a:t>Click to edit Master title style</a:t>
            </a:r>
          </a:p>
        </p:txBody>
      </p:sp>
      <p:sp>
        <p:nvSpPr>
          <p:cNvPr id="3" name="Text Placeholder 2"/>
          <p:cNvSpPr>
            <a:spLocks noGrp="1"/>
          </p:cNvSpPr>
          <p:nvPr>
            <p:ph type="body" idx="1"/>
          </p:nvPr>
        </p:nvSpPr>
        <p:spPr>
          <a:xfrm>
            <a:off x="383932" y="1085853"/>
            <a:ext cx="8346831" cy="4525963"/>
          </a:xfrm>
          <a:prstGeom prst="rect">
            <a:avLst/>
          </a:prstGeom>
        </p:spPr>
        <p:txBody>
          <a:bodyPr vert="horz" lIns="0" tIns="0" rIns="0" bIns="0" rtlCol="0">
            <a:normAutofit/>
          </a:bodyPr>
          <a:lstStyle/>
          <a:p>
            <a:pPr marL="285750" lvl="0" indent="-285750" algn="just" defTabSz="914400" rtl="0" eaLnBrk="1" latinLnBrk="0" hangingPunct="1">
              <a:buFont typeface="Wingdings" panose="05000000000000000000" pitchFamily="2" charset="2"/>
              <a:buChar char="Ø"/>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539154" y="6592729"/>
            <a:ext cx="3458750" cy="212728"/>
          </a:xfrm>
          <a:prstGeom prst="rect">
            <a:avLst/>
          </a:prstGeom>
        </p:spPr>
        <p:txBody>
          <a:bodyPr vert="horz" lIns="91440" tIns="45720" rIns="91440" bIns="45720" rtlCol="0" anchor="ctr"/>
          <a:lstStyle>
            <a:lvl1pPr algn="r">
              <a:defRPr lang="en-US" sz="1400" b="0">
                <a:solidFill>
                  <a:srgbClr val="5F5F5F"/>
                </a:solidFill>
                <a:latin typeface="Arial" panose="020B0604020202020204" pitchFamily="34" charset="0"/>
              </a:defRPr>
            </a:lvl1pPr>
          </a:lstStyle>
          <a:p>
            <a:pPr rtl="1"/>
            <a:endParaRPr lang="en-GB" dirty="0"/>
          </a:p>
        </p:txBody>
      </p:sp>
      <p:sp>
        <p:nvSpPr>
          <p:cNvPr id="17" name="Text Box 6"/>
          <p:cNvSpPr txBox="1">
            <a:spLocks noChangeArrowheads="1"/>
          </p:cNvSpPr>
          <p:nvPr/>
        </p:nvSpPr>
        <p:spPr bwMode="auto">
          <a:xfrm>
            <a:off x="75965" y="6576859"/>
            <a:ext cx="506437" cy="228600"/>
          </a:xfrm>
          <a:prstGeom prst="rect">
            <a:avLst/>
          </a:prstGeom>
        </p:spPr>
        <p:txBody>
          <a:bodyPr vert="horz" lIns="91440" tIns="45720" rIns="91440" bIns="45720" rtlCol="0" anchor="ctr"/>
          <a:lstStyle>
            <a:lvl1pPr defTabSz="1042988" eaLnBrk="0" hangingPunct="0">
              <a:defRPr sz="900" baseline="-25000">
                <a:solidFill>
                  <a:srgbClr val="006699"/>
                </a:solidFill>
                <a:latin typeface="Arial" charset="0"/>
                <a:ea typeface="ＭＳ Ｐゴシック" charset="0"/>
                <a:cs typeface="Arial" charset="0"/>
              </a:defRPr>
            </a:lvl1pPr>
            <a:lvl2pPr marL="742950" indent="-285750" defTabSz="1042988" eaLnBrk="0" hangingPunct="0">
              <a:defRPr sz="900" baseline="-25000">
                <a:solidFill>
                  <a:srgbClr val="006699"/>
                </a:solidFill>
                <a:latin typeface="Arial" charset="0"/>
                <a:ea typeface="Arial" charset="0"/>
                <a:cs typeface="Arial" charset="0"/>
              </a:defRPr>
            </a:lvl2pPr>
            <a:lvl3pPr marL="1143000" indent="-228600" defTabSz="1042988" eaLnBrk="0" hangingPunct="0">
              <a:defRPr sz="900" baseline="-25000">
                <a:solidFill>
                  <a:srgbClr val="006699"/>
                </a:solidFill>
                <a:latin typeface="Arial" charset="0"/>
                <a:ea typeface="Arial" charset="0"/>
                <a:cs typeface="Arial" charset="0"/>
              </a:defRPr>
            </a:lvl3pPr>
            <a:lvl4pPr marL="1600200" indent="-228600" defTabSz="1042988" eaLnBrk="0" hangingPunct="0">
              <a:defRPr sz="900" baseline="-25000">
                <a:solidFill>
                  <a:srgbClr val="006699"/>
                </a:solidFill>
                <a:latin typeface="Arial" charset="0"/>
                <a:ea typeface="Arial" charset="0"/>
                <a:cs typeface="Arial" charset="0"/>
              </a:defRPr>
            </a:lvl4pPr>
            <a:lvl5pPr marL="2057400" indent="-228600" defTabSz="1042988" eaLnBrk="0" hangingPunct="0">
              <a:defRPr sz="900" baseline="-25000">
                <a:solidFill>
                  <a:srgbClr val="006699"/>
                </a:solidFill>
                <a:latin typeface="Arial" charset="0"/>
                <a:ea typeface="Arial" charset="0"/>
                <a:cs typeface="Arial" charset="0"/>
              </a:defRPr>
            </a:lvl5pPr>
            <a:lvl6pPr marL="25146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6pPr>
            <a:lvl7pPr marL="29718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7pPr>
            <a:lvl8pPr marL="34290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8pPr>
            <a:lvl9pPr marL="3886200" indent="-228600" defTabSz="1042988" eaLnBrk="0" fontAlgn="base" hangingPunct="0">
              <a:spcBef>
                <a:spcPct val="0"/>
              </a:spcBef>
              <a:spcAft>
                <a:spcPct val="0"/>
              </a:spcAft>
              <a:defRPr sz="900" baseline="-25000">
                <a:solidFill>
                  <a:srgbClr val="006699"/>
                </a:solidFill>
                <a:latin typeface="Arial" charset="0"/>
                <a:ea typeface="Arial" charset="0"/>
                <a:cs typeface="Arial" charset="0"/>
              </a:defRPr>
            </a:lvl9pPr>
          </a:lstStyle>
          <a:p>
            <a:pPr algn="r" defTabSz="914400" eaLnBrk="1" hangingPunct="1"/>
            <a:fld id="{6E0DC809-1827-F44D-A8AA-8C566384234E}" type="slidenum">
              <a:rPr lang="en-US" sz="1200" b="1" baseline="0">
                <a:solidFill>
                  <a:srgbClr val="800000"/>
                </a:solidFill>
                <a:latin typeface="Arial" panose="020B0604020202020204" pitchFamily="34" charset="0"/>
              </a:rPr>
              <a:pPr algn="r" defTabSz="914400" eaLnBrk="1" hangingPunct="1"/>
              <a:t>‹#›</a:t>
            </a:fld>
            <a:endParaRPr lang="en-US" sz="1200" b="1" baseline="0" dirty="0">
              <a:solidFill>
                <a:srgbClr val="800000"/>
              </a:solidFill>
              <a:latin typeface="Arial" panose="020B0604020202020204" pitchFamily="34" charset="0"/>
            </a:endParaRPr>
          </a:p>
        </p:txBody>
      </p:sp>
    </p:spTree>
    <p:extLst>
      <p:ext uri="{BB962C8B-B14F-4D97-AF65-F5344CB8AC3E}">
        <p14:creationId xmlns:p14="http://schemas.microsoft.com/office/powerpoint/2010/main" val="2962637412"/>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Lst>
  <p:hf hdr="0" dt="0"/>
  <p:txStyles>
    <p:titleStyle>
      <a:lvl1pPr algn="ctr" defTabSz="914400" rtl="0" eaLnBrk="1" latinLnBrk="0" hangingPunct="1">
        <a:lnSpc>
          <a:spcPct val="90000"/>
        </a:lnSpc>
        <a:spcBef>
          <a:spcPct val="0"/>
        </a:spcBef>
        <a:buNone/>
        <a:defRPr lang="en-US" sz="1800" b="1" kern="1200">
          <a:solidFill>
            <a:schemeClr val="accent3">
              <a:lumMod val="75000"/>
              <a:lumOff val="25000"/>
            </a:schemeClr>
          </a:solidFill>
          <a:latin typeface="Arial" panose="020B0604020202020204" pitchFamily="34" charset="0"/>
          <a:ea typeface="+mn-ea"/>
          <a:cs typeface="+mn-cs"/>
        </a:defRPr>
      </a:lvl1pPr>
    </p:titleStyle>
    <p:bodyStyle>
      <a:lvl1pPr marL="342900" indent="-342900" algn="l" defTabSz="914400" rtl="0" eaLnBrk="1" latinLnBrk="0" hangingPunct="1">
        <a:spcBef>
          <a:spcPct val="20000"/>
        </a:spcBef>
        <a:buFont typeface="Arial" panose="020B0604020202020204" pitchFamily="34" charset="0"/>
        <a:buChar char="•"/>
        <a:defRPr lang="en-US" sz="1400" b="1" kern="1200" dirty="0" smtClean="0">
          <a:solidFill>
            <a:schemeClr val="accent3">
              <a:lumMod val="75000"/>
              <a:lumOff val="25000"/>
            </a:schemeClr>
          </a:solidFill>
          <a:latin typeface="Arial" panose="020B0604020202020204" pitchFamily="34" charset="0"/>
          <a:ea typeface="+mn-ea"/>
          <a:cs typeface="+mn-cs"/>
        </a:defRPr>
      </a:lvl1pPr>
      <a:lvl2pPr marL="742950" indent="-285750" algn="l" defTabSz="914400" rtl="0" eaLnBrk="1" latinLnBrk="0" hangingPunct="1">
        <a:spcBef>
          <a:spcPct val="20000"/>
        </a:spcBef>
        <a:buClr>
          <a:schemeClr val="accent1"/>
        </a:buClr>
        <a:buFont typeface="Wingdings" panose="05000000000000000000" pitchFamily="2" charset="2"/>
        <a:buChar char=""/>
        <a:defRPr sz="1400" kern="1200">
          <a:solidFill>
            <a:schemeClr val="accent3">
              <a:lumMod val="75000"/>
              <a:lumOff val="25000"/>
            </a:schemeClr>
          </a:solidFill>
          <a:latin typeface="Arial" panose="020B060402020202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400" kern="1200">
          <a:solidFill>
            <a:schemeClr val="accent3">
              <a:lumMod val="75000"/>
              <a:lumOff val="25000"/>
            </a:schemeClr>
          </a:solidFill>
          <a:latin typeface="Arial" panose="020B060402020202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400" kern="1200">
          <a:solidFill>
            <a:schemeClr val="accent3">
              <a:lumMod val="75000"/>
              <a:lumOff val="25000"/>
            </a:schemeClr>
          </a:solidFill>
          <a:latin typeface="Arial" panose="020B0604020202020204" pitchFamily="34"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1400" kern="1200">
          <a:solidFill>
            <a:schemeClr val="accent3">
              <a:lumMod val="75000"/>
              <a:lumOff val="25000"/>
            </a:schemeClr>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_rels/slide2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logo.gif"/>
          <p:cNvPicPr>
            <a:picLocks noChangeAspect="1"/>
          </p:cNvPicPr>
          <p:nvPr/>
        </p:nvPicPr>
        <p:blipFill>
          <a:blip r:embed="rId3" cstate="print"/>
          <a:stretch>
            <a:fillRect/>
          </a:stretch>
        </p:blipFill>
        <p:spPr>
          <a:xfrm>
            <a:off x="8013832" y="4028306"/>
            <a:ext cx="985450" cy="1067571"/>
          </a:xfrm>
          <a:prstGeom prst="ellipse">
            <a:avLst/>
          </a:prstGeom>
        </p:spPr>
      </p:pic>
      <p:sp>
        <p:nvSpPr>
          <p:cNvPr id="4" name="TextBox 3"/>
          <p:cNvSpPr txBox="1"/>
          <p:nvPr/>
        </p:nvSpPr>
        <p:spPr>
          <a:xfrm>
            <a:off x="7798777" y="5147090"/>
            <a:ext cx="1415562" cy="461665"/>
          </a:xfrm>
          <a:prstGeom prst="rect">
            <a:avLst/>
          </a:prstGeom>
          <a:noFill/>
        </p:spPr>
        <p:txBody>
          <a:bodyPr wrap="square" rtlCol="0">
            <a:spAutoFit/>
          </a:bodyPr>
          <a:lstStyle/>
          <a:p>
            <a:pPr algn="ctr"/>
            <a:r>
              <a:rPr lang="en-US" sz="1200" b="1" i="1" dirty="0">
                <a:solidFill>
                  <a:prstClr val="white"/>
                </a:solidFill>
                <a:latin typeface="Arial" pitchFamily="34" charset="0"/>
              </a:rPr>
              <a:t>Ministry of </a:t>
            </a:r>
            <a:br>
              <a:rPr lang="en-US" sz="1200" b="1" i="1" dirty="0">
                <a:solidFill>
                  <a:prstClr val="white"/>
                </a:solidFill>
                <a:latin typeface="Arial" pitchFamily="34" charset="0"/>
              </a:rPr>
            </a:br>
            <a:r>
              <a:rPr lang="en-US" sz="1200" b="1" i="1" dirty="0">
                <a:solidFill>
                  <a:prstClr val="white"/>
                </a:solidFill>
                <a:latin typeface="Arial" pitchFamily="34" charset="0"/>
              </a:rPr>
              <a:t>Finance of Egypt</a:t>
            </a:r>
          </a:p>
        </p:txBody>
      </p:sp>
      <p:sp>
        <p:nvSpPr>
          <p:cNvPr id="8" name="Title 1"/>
          <p:cNvSpPr txBox="1">
            <a:spLocks/>
          </p:cNvSpPr>
          <p:nvPr/>
        </p:nvSpPr>
        <p:spPr>
          <a:xfrm>
            <a:off x="1547664" y="1363360"/>
            <a:ext cx="6480720" cy="1273552"/>
          </a:xfrm>
          <a:prstGeom prst="rect">
            <a:avLst/>
          </a:prstGeom>
        </p:spPr>
        <p:txBody>
          <a:bodyPr vert="horz" lIns="0" tIns="45720" rIns="0" bIns="0" anchor="t">
            <a:noAutofit/>
            <a:scene3d>
              <a:camera prst="orthographicFront"/>
              <a:lightRig rig="freezing" dir="t">
                <a:rot lat="0" lon="0" rev="5640000"/>
              </a:lightRig>
            </a:scene3d>
            <a:sp3d prstMaterial="flat">
              <a:contourClr>
                <a:schemeClr val="tx2"/>
              </a:contourClr>
            </a:sp3d>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endParaRPr lang="en-US" sz="3600" b="1" dirty="0">
              <a:solidFill>
                <a:prstClr val="black"/>
              </a:solidFill>
              <a:latin typeface="Times New Roman" panose="02020603050405020304" pitchFamily="18" charset="0"/>
              <a:cs typeface="Times New Roman" panose="02020603050405020304" pitchFamily="18" charset="0"/>
            </a:endParaRPr>
          </a:p>
        </p:txBody>
      </p:sp>
      <p:sp>
        <p:nvSpPr>
          <p:cNvPr id="11" name="Title 2"/>
          <p:cNvSpPr txBox="1">
            <a:spLocks/>
          </p:cNvSpPr>
          <p:nvPr/>
        </p:nvSpPr>
        <p:spPr>
          <a:xfrm>
            <a:off x="0" y="0"/>
            <a:ext cx="9144000" cy="1326105"/>
          </a:xfrm>
          <a:prstGeom prst="rect">
            <a:avLst/>
          </a:prstGeom>
          <a:noFill/>
        </p:spPr>
        <p:txBody>
          <a:bodyPr wrap="square" lIns="0" tIns="216000" rIns="0" bIns="0" rtlCol="0" anchor="t">
            <a:spAutoFit/>
          </a:bodyPr>
          <a:lstStyle/>
          <a:p>
            <a:pPr marL="444500">
              <a:lnSpc>
                <a:spcPct val="90000"/>
              </a:lnSpc>
              <a:spcBef>
                <a:spcPct val="0"/>
              </a:spcBef>
            </a:pPr>
            <a:r>
              <a:rPr lang="en-US" sz="4000" b="1" dirty="0">
                <a:ln w="3175">
                  <a:noFill/>
                </a:ln>
                <a:solidFill>
                  <a:srgbClr val="C09300">
                    <a:lumMod val="60000"/>
                    <a:lumOff val="40000"/>
                  </a:srgbClr>
                </a:solidFill>
                <a:effectLst>
                  <a:outerShdw blurRad="50800" dist="38100" dir="2700000" algn="tl" rotWithShape="0">
                    <a:prstClr val="black">
                      <a:alpha val="40000"/>
                    </a:prstClr>
                  </a:outerShdw>
                </a:effectLst>
                <a:latin typeface="Arial" pitchFamily="34" charset="0"/>
              </a:rPr>
              <a:t>Enhancing </a:t>
            </a:r>
            <a:r>
              <a:rPr lang="en-US" sz="4000" b="1" dirty="0" smtClean="0">
                <a:ln w="3175">
                  <a:noFill/>
                </a:ln>
                <a:solidFill>
                  <a:srgbClr val="C09300">
                    <a:lumMod val="60000"/>
                    <a:lumOff val="40000"/>
                  </a:srgbClr>
                </a:solidFill>
                <a:effectLst>
                  <a:outerShdw blurRad="50800" dist="38100" dir="2700000" algn="tl" rotWithShape="0">
                    <a:prstClr val="black">
                      <a:alpha val="40000"/>
                    </a:prstClr>
                  </a:outerShdw>
                </a:effectLst>
                <a:latin typeface="Arial" pitchFamily="34" charset="0"/>
              </a:rPr>
              <a:t>Fiscal Policy Through Digitization: The </a:t>
            </a:r>
            <a:r>
              <a:rPr lang="en-US" sz="4000" b="1" dirty="0">
                <a:ln w="3175">
                  <a:noFill/>
                </a:ln>
                <a:solidFill>
                  <a:srgbClr val="C09300">
                    <a:lumMod val="60000"/>
                    <a:lumOff val="40000"/>
                  </a:srgbClr>
                </a:solidFill>
                <a:effectLst>
                  <a:outerShdw blurRad="50800" dist="38100" dir="2700000" algn="tl" rotWithShape="0">
                    <a:prstClr val="black">
                      <a:alpha val="40000"/>
                    </a:prstClr>
                  </a:outerShdw>
                </a:effectLst>
                <a:latin typeface="Arial" pitchFamily="34" charset="0"/>
              </a:rPr>
              <a:t>Case of </a:t>
            </a:r>
            <a:r>
              <a:rPr lang="en-US" sz="4000" b="1" dirty="0" smtClean="0">
                <a:ln w="3175">
                  <a:noFill/>
                </a:ln>
                <a:solidFill>
                  <a:srgbClr val="C09300">
                    <a:lumMod val="60000"/>
                    <a:lumOff val="40000"/>
                  </a:srgbClr>
                </a:solidFill>
                <a:effectLst>
                  <a:outerShdw blurRad="50800" dist="38100" dir="2700000" algn="tl" rotWithShape="0">
                    <a:prstClr val="black">
                      <a:alpha val="40000"/>
                    </a:prstClr>
                  </a:outerShdw>
                </a:effectLst>
                <a:latin typeface="Arial" pitchFamily="34" charset="0"/>
              </a:rPr>
              <a:t>Egypt</a:t>
            </a:r>
            <a:endParaRPr lang="en-GB" sz="3000" b="1" dirty="0">
              <a:ln w="3175">
                <a:noFill/>
              </a:ln>
              <a:solidFill>
                <a:prstClr val="white"/>
              </a:solidFill>
              <a:effectLst>
                <a:outerShdw blurRad="50800" dist="38100" dir="2700000" algn="tl" rotWithShape="0">
                  <a:prstClr val="black">
                    <a:alpha val="40000"/>
                  </a:prstClr>
                </a:outerShdw>
              </a:effectLst>
              <a:latin typeface="Arial" pitchFamily="34" charset="0"/>
            </a:endParaRPr>
          </a:p>
        </p:txBody>
      </p:sp>
      <p:sp>
        <p:nvSpPr>
          <p:cNvPr id="13" name="Rectangle 30"/>
          <p:cNvSpPr>
            <a:spLocks noChangeArrowheads="1"/>
          </p:cNvSpPr>
          <p:nvPr/>
        </p:nvSpPr>
        <p:spPr bwMode="gray">
          <a:xfrm>
            <a:off x="323528" y="5301208"/>
            <a:ext cx="4032448" cy="276999"/>
          </a:xfrm>
          <a:prstGeom prst="rect">
            <a:avLst/>
          </a:prstGeom>
          <a:noFill/>
          <a:ln w="9525">
            <a:noFill/>
            <a:miter lim="800000"/>
            <a:headEnd/>
            <a:tailEnd/>
          </a:ln>
        </p:spPr>
        <p:txBody>
          <a:bodyPr wrap="square" lIns="0" tIns="0" rIns="0" bIns="0">
            <a:spAutoFit/>
          </a:bodyPr>
          <a:lstStyle/>
          <a:p>
            <a:pPr>
              <a:spcAft>
                <a:spcPts val="300"/>
              </a:spcAft>
              <a:buSzPct val="100000"/>
            </a:pPr>
            <a:r>
              <a:rPr lang="en-GB" b="1" kern="0" dirty="0" smtClean="0">
                <a:solidFill>
                  <a:schemeClr val="accent1">
                    <a:lumMod val="75000"/>
                  </a:schemeClr>
                </a:solidFill>
                <a:latin typeface="Arial" pitchFamily="34" charset="0"/>
              </a:rPr>
              <a:t>March </a:t>
            </a:r>
            <a:r>
              <a:rPr lang="en-GB" b="1" kern="0" dirty="0">
                <a:solidFill>
                  <a:schemeClr val="accent1">
                    <a:lumMod val="75000"/>
                  </a:schemeClr>
                </a:solidFill>
                <a:latin typeface="Arial" pitchFamily="34" charset="0"/>
              </a:rPr>
              <a:t>2019</a:t>
            </a:r>
          </a:p>
        </p:txBody>
      </p:sp>
    </p:spTree>
    <p:extLst>
      <p:ext uri="{BB962C8B-B14F-4D97-AF65-F5344CB8AC3E}">
        <p14:creationId xmlns:p14="http://schemas.microsoft.com/office/powerpoint/2010/main" val="180689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10</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0" y="-27384"/>
            <a:ext cx="9144000" cy="830997"/>
          </a:xfrm>
          <a:prstGeom prst="rect">
            <a:avLst/>
          </a:prstGeom>
          <a:noFill/>
        </p:spPr>
        <p:txBody>
          <a:bodyPr wrap="square" rtlCol="0">
            <a:spAutoFit/>
          </a:bodyPr>
          <a:lstStyle/>
          <a:p>
            <a:pPr algn="just"/>
            <a:r>
              <a:rPr lang="en-US" sz="2400" b="1" dirty="0">
                <a:solidFill>
                  <a:srgbClr val="800000"/>
                </a:solidFill>
              </a:rPr>
              <a:t>Key reforms </a:t>
            </a:r>
            <a:r>
              <a:rPr lang="en-US" sz="2400" b="1" dirty="0" smtClean="0">
                <a:solidFill>
                  <a:srgbClr val="800000"/>
                </a:solidFill>
              </a:rPr>
              <a:t>have </a:t>
            </a:r>
            <a:r>
              <a:rPr lang="en-US" sz="2400" b="1" dirty="0">
                <a:solidFill>
                  <a:srgbClr val="800000"/>
                </a:solidFill>
              </a:rPr>
              <a:t>been implemented to address Egypt’s structural imbalances</a:t>
            </a:r>
            <a:endParaRPr lang="ar-EG" sz="2400" b="1" dirty="0">
              <a:solidFill>
                <a:srgbClr val="800000"/>
              </a:solidFill>
            </a:endParaRPr>
          </a:p>
        </p:txBody>
      </p:sp>
      <p:sp>
        <p:nvSpPr>
          <p:cNvPr id="5" name="Rectangle 4"/>
          <p:cNvSpPr/>
          <p:nvPr/>
        </p:nvSpPr>
        <p:spPr>
          <a:xfrm>
            <a:off x="533400" y="1295400"/>
            <a:ext cx="8229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533400" y="1295400"/>
            <a:ext cx="8229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6200" y="764704"/>
            <a:ext cx="9067800" cy="5201424"/>
          </a:xfrm>
          <a:prstGeom prst="rect">
            <a:avLst/>
          </a:prstGeom>
          <a:noFill/>
        </p:spPr>
        <p:txBody>
          <a:bodyPr wrap="square" rtlCol="0">
            <a:spAutoFit/>
          </a:bodyPr>
          <a:lstStyle/>
          <a:p>
            <a:pPr marL="342900" indent="-342900" algn="just">
              <a:buFont typeface="Wingdings" panose="05000000000000000000" pitchFamily="2" charset="2"/>
              <a:buChar char="§"/>
            </a:pPr>
            <a:r>
              <a:rPr lang="en-US" sz="3000" b="1" dirty="0"/>
              <a:t>Floatation of the </a:t>
            </a:r>
            <a:r>
              <a:rPr lang="en-US" sz="3000" b="1" dirty="0" smtClean="0"/>
              <a:t>currency</a:t>
            </a:r>
            <a:r>
              <a:rPr lang="en-US" sz="2800" b="1" dirty="0" smtClean="0"/>
              <a:t> </a:t>
            </a:r>
            <a:r>
              <a:rPr lang="en-US" sz="1400" dirty="0" smtClean="0"/>
              <a:t>November 2016</a:t>
            </a:r>
            <a:endParaRPr lang="en-US" sz="1400" dirty="0"/>
          </a:p>
          <a:p>
            <a:pPr marL="342900" indent="-342900" algn="just">
              <a:buFont typeface="Wingdings" panose="05000000000000000000" pitchFamily="2" charset="2"/>
              <a:buChar char="§"/>
            </a:pPr>
            <a:r>
              <a:rPr lang="en-US" sz="3000" b="1" dirty="0"/>
              <a:t>Elimination of capital controls including the repatriation </a:t>
            </a:r>
            <a:r>
              <a:rPr lang="en-US" sz="3000" b="1" dirty="0" smtClean="0"/>
              <a:t>mechanism</a:t>
            </a:r>
            <a:endParaRPr lang="en-US" sz="3000" b="1" dirty="0"/>
          </a:p>
          <a:p>
            <a:pPr marL="342900" indent="-342900" algn="just">
              <a:buFont typeface="Wingdings" panose="05000000000000000000" pitchFamily="2" charset="2"/>
              <a:buChar char="§"/>
            </a:pPr>
            <a:r>
              <a:rPr lang="en-US" sz="3000" b="1" dirty="0"/>
              <a:t>VAT </a:t>
            </a:r>
            <a:r>
              <a:rPr lang="en-US" sz="3000" b="1" dirty="0" smtClean="0"/>
              <a:t>Law</a:t>
            </a:r>
          </a:p>
          <a:p>
            <a:pPr marL="342900" indent="-342900" algn="just">
              <a:buFont typeface="Wingdings" panose="05000000000000000000" pitchFamily="2" charset="2"/>
              <a:buChar char="§"/>
            </a:pPr>
            <a:r>
              <a:rPr lang="en-US" sz="3000" b="1" dirty="0"/>
              <a:t>Eliminating regressive and inefficient energy subsidy</a:t>
            </a:r>
            <a:endParaRPr lang="en-US" sz="3000" dirty="0"/>
          </a:p>
          <a:p>
            <a:pPr marL="342900" lvl="1" indent="-342900" algn="just">
              <a:buFont typeface="Wingdings" panose="05000000000000000000" pitchFamily="2" charset="2"/>
              <a:buChar char="§"/>
            </a:pPr>
            <a:r>
              <a:rPr lang="en-US" sz="3000" b="1" dirty="0"/>
              <a:t>Implementation of the electricity tariff increase for the fifth year in a </a:t>
            </a:r>
            <a:r>
              <a:rPr lang="en-US" sz="3000" b="1" dirty="0" smtClean="0"/>
              <a:t>row</a:t>
            </a:r>
            <a:endParaRPr lang="en-US" sz="3000" dirty="0"/>
          </a:p>
          <a:p>
            <a:pPr marL="342900" lvl="1" indent="-342900" algn="just">
              <a:buFont typeface="Wingdings" panose="05000000000000000000" pitchFamily="2" charset="2"/>
              <a:buChar char="§"/>
            </a:pPr>
            <a:r>
              <a:rPr lang="en-US" sz="3000" b="1" dirty="0"/>
              <a:t>Announced two comprehensive social </a:t>
            </a:r>
            <a:r>
              <a:rPr lang="en-US" sz="3000" b="1" dirty="0" smtClean="0"/>
              <a:t>packages</a:t>
            </a:r>
            <a:endParaRPr lang="en-US" sz="3000" dirty="0"/>
          </a:p>
          <a:p>
            <a:pPr marL="342900" lvl="1" indent="-342900" algn="just">
              <a:buFont typeface="Wingdings" panose="05000000000000000000" pitchFamily="2" charset="2"/>
              <a:buChar char="§"/>
            </a:pPr>
            <a:r>
              <a:rPr lang="en-US" sz="3000" b="1" dirty="0"/>
              <a:t>Launched a comprehensive tax policy and administrative </a:t>
            </a:r>
            <a:r>
              <a:rPr lang="en-US" sz="3000" b="1" dirty="0" smtClean="0"/>
              <a:t>reform.</a:t>
            </a:r>
            <a:endParaRPr lang="en-US" sz="3000" dirty="0"/>
          </a:p>
        </p:txBody>
      </p:sp>
    </p:spTree>
    <p:extLst>
      <p:ext uri="{BB962C8B-B14F-4D97-AF65-F5344CB8AC3E}">
        <p14:creationId xmlns:p14="http://schemas.microsoft.com/office/powerpoint/2010/main" val="2298431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484784"/>
            <a:ext cx="8305800" cy="2943200"/>
          </a:xfrm>
        </p:spPr>
        <p:txBody>
          <a:bodyPr>
            <a:normAutofit fontScale="90000"/>
          </a:bodyPr>
          <a:lstStyle/>
          <a:p>
            <a:pPr algn="ctr"/>
            <a:r>
              <a:rPr lang="en-US" sz="5400" b="1" dirty="0" smtClean="0">
                <a:solidFill>
                  <a:schemeClr val="tx1"/>
                </a:solidFill>
                <a:latin typeface="+mn-lt"/>
              </a:rPr>
              <a:t>(3) </a:t>
            </a:r>
            <a:r>
              <a:rPr lang="en-US" sz="5400" b="1" dirty="0">
                <a:solidFill>
                  <a:schemeClr val="tx1"/>
                </a:solidFill>
                <a:latin typeface="+mn-lt"/>
              </a:rPr>
              <a:t>Macro-fiscal Results of </a:t>
            </a:r>
            <a:r>
              <a:rPr lang="en-US" sz="5400" b="1" dirty="0" smtClean="0">
                <a:solidFill>
                  <a:schemeClr val="tx1"/>
                </a:solidFill>
                <a:latin typeface="+mn-lt"/>
              </a:rPr>
              <a:t>Program Implementation</a:t>
            </a:r>
            <a:r>
              <a:rPr lang="en-US" sz="5400" b="1" dirty="0">
                <a:solidFill>
                  <a:schemeClr val="tx1"/>
                </a:solidFill>
                <a:latin typeface="+mn-lt"/>
              </a:rPr>
              <a:t/>
            </a:r>
            <a:br>
              <a:rPr lang="en-US" sz="5400" b="1" dirty="0">
                <a:solidFill>
                  <a:schemeClr val="tx1"/>
                </a:solidFill>
                <a:latin typeface="+mn-lt"/>
              </a:rPr>
            </a:br>
            <a:endParaRPr lang="en-US" dirty="0">
              <a:solidFill>
                <a:schemeClr val="tx1"/>
              </a:solidFill>
              <a:latin typeface="+mn-lt"/>
            </a:endParaRPr>
          </a:p>
        </p:txBody>
      </p:sp>
      <p:sp>
        <p:nvSpPr>
          <p:cNvPr id="3" name="Slide Number Placeholder 2"/>
          <p:cNvSpPr>
            <a:spLocks noGrp="1"/>
          </p:cNvSpPr>
          <p:nvPr>
            <p:ph type="sldNum" sz="quarter" idx="12"/>
          </p:nvPr>
        </p:nvSpPr>
        <p:spPr/>
        <p:txBody>
          <a:bodyPr/>
          <a:lstStyle/>
          <a:p>
            <a:fld id="{A99E8A10-FC5B-4BE3-AEF6-9BC8C3FD3625}" type="slidenum">
              <a:rPr lang="en-US" smtClean="0">
                <a:solidFill>
                  <a:srgbClr val="04617B">
                    <a:shade val="90000"/>
                  </a:srgbClr>
                </a:solidFill>
              </a:rPr>
              <a:pPr/>
              <a:t>11</a:t>
            </a:fld>
            <a:endParaRPr lang="en-US" dirty="0">
              <a:solidFill>
                <a:srgbClr val="04617B">
                  <a:shade val="90000"/>
                </a:srgbClr>
              </a:solidFill>
            </a:endParaRPr>
          </a:p>
        </p:txBody>
      </p:sp>
    </p:spTree>
    <p:extLst>
      <p:ext uri="{BB962C8B-B14F-4D97-AF65-F5344CB8AC3E}">
        <p14:creationId xmlns:p14="http://schemas.microsoft.com/office/powerpoint/2010/main" val="37684199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3105545498"/>
              </p:ext>
            </p:extLst>
          </p:nvPr>
        </p:nvGraphicFramePr>
        <p:xfrm>
          <a:off x="-22841" y="1716832"/>
          <a:ext cx="8964488" cy="4949092"/>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99E8A10-FC5B-4BE3-AEF6-9BC8C3FD3625}" type="slidenum">
              <a:rPr lang="en-US" smtClean="0"/>
              <a:pPr/>
              <a:t>12</a:t>
            </a:fld>
            <a:endParaRPr lang="en-US" dirty="0"/>
          </a:p>
        </p:txBody>
      </p:sp>
      <p:sp>
        <p:nvSpPr>
          <p:cNvPr id="6" name="TextBox 5"/>
          <p:cNvSpPr txBox="1"/>
          <p:nvPr/>
        </p:nvSpPr>
        <p:spPr>
          <a:xfrm>
            <a:off x="395536" y="188640"/>
            <a:ext cx="9043107" cy="461665"/>
          </a:xfrm>
          <a:prstGeom prst="rect">
            <a:avLst/>
          </a:prstGeom>
          <a:noFill/>
        </p:spPr>
        <p:txBody>
          <a:bodyPr wrap="square" rtlCol="0">
            <a:spAutoFit/>
          </a:bodyPr>
          <a:lstStyle/>
          <a:p>
            <a:pPr algn="just"/>
            <a:r>
              <a:rPr lang="en-US" sz="2400" b="1" dirty="0">
                <a:solidFill>
                  <a:srgbClr val="800000"/>
                </a:solidFill>
                <a:latin typeface="Constantia" panose="02030602050306030303" pitchFamily="18" charset="0"/>
              </a:rPr>
              <a:t>A higher and more resilience growth path</a:t>
            </a:r>
          </a:p>
        </p:txBody>
      </p:sp>
      <p:sp>
        <p:nvSpPr>
          <p:cNvPr id="2" name="Rectangle 1"/>
          <p:cNvSpPr/>
          <p:nvPr/>
        </p:nvSpPr>
        <p:spPr>
          <a:xfrm>
            <a:off x="0" y="849486"/>
            <a:ext cx="9180512" cy="923330"/>
          </a:xfrm>
          <a:prstGeom prst="rect">
            <a:avLst/>
          </a:prstGeom>
        </p:spPr>
        <p:txBody>
          <a:bodyPr wrap="square">
            <a:spAutoFit/>
          </a:bodyPr>
          <a:lstStyle/>
          <a:p>
            <a:pPr lvl="0" algn="just"/>
            <a:r>
              <a:rPr lang="en-US" dirty="0"/>
              <a:t>Implemented reforms and restored confidence in the economy are driving strong and </a:t>
            </a:r>
            <a:r>
              <a:rPr lang="en-US" dirty="0" smtClean="0"/>
              <a:t>diversified </a:t>
            </a:r>
            <a:r>
              <a:rPr lang="en-US" dirty="0"/>
              <a:t>growth recovery. We have achieved </a:t>
            </a:r>
            <a:r>
              <a:rPr lang="en-US" dirty="0" smtClean="0"/>
              <a:t>5.3% </a:t>
            </a:r>
            <a:r>
              <a:rPr lang="en-US" dirty="0"/>
              <a:t>real growth in  2017/2018, the highest rate since </a:t>
            </a:r>
            <a:r>
              <a:rPr lang="en-US" dirty="0" smtClean="0"/>
              <a:t>the financial </a:t>
            </a:r>
            <a:r>
              <a:rPr lang="en-US" dirty="0"/>
              <a:t>crisis.</a:t>
            </a:r>
          </a:p>
        </p:txBody>
      </p:sp>
      <p:cxnSp>
        <p:nvCxnSpPr>
          <p:cNvPr id="10" name="Straight Connector 9"/>
          <p:cNvCxnSpPr/>
          <p:nvPr/>
        </p:nvCxnSpPr>
        <p:spPr>
          <a:xfrm flipV="1">
            <a:off x="7740352" y="2564904"/>
            <a:ext cx="0" cy="3528392"/>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1793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13</a:t>
            </a:fld>
            <a:endParaRPr lang="en-US" dirty="0"/>
          </a:p>
        </p:txBody>
      </p:sp>
      <p:sp>
        <p:nvSpPr>
          <p:cNvPr id="6" name="TextBox 5"/>
          <p:cNvSpPr txBox="1"/>
          <p:nvPr/>
        </p:nvSpPr>
        <p:spPr>
          <a:xfrm>
            <a:off x="0" y="-27384"/>
            <a:ext cx="9144000" cy="830997"/>
          </a:xfrm>
          <a:prstGeom prst="rect">
            <a:avLst/>
          </a:prstGeom>
          <a:noFill/>
        </p:spPr>
        <p:txBody>
          <a:bodyPr wrap="square" rtlCol="0">
            <a:spAutoFit/>
          </a:bodyPr>
          <a:lstStyle/>
          <a:p>
            <a:pPr algn="just"/>
            <a:r>
              <a:rPr lang="en-US" sz="2400" b="1" dirty="0">
                <a:solidFill>
                  <a:srgbClr val="800000"/>
                </a:solidFill>
                <a:latin typeface="Constantia" panose="02030602050306030303" pitchFamily="18" charset="0"/>
              </a:rPr>
              <a:t>Growth is becoming more diversified with higher investment contribution </a:t>
            </a:r>
          </a:p>
        </p:txBody>
      </p:sp>
      <p:sp>
        <p:nvSpPr>
          <p:cNvPr id="2" name="Rectangle 1"/>
          <p:cNvSpPr/>
          <p:nvPr/>
        </p:nvSpPr>
        <p:spPr>
          <a:xfrm>
            <a:off x="26824" y="908720"/>
            <a:ext cx="9144000" cy="923330"/>
          </a:xfrm>
          <a:prstGeom prst="rect">
            <a:avLst/>
          </a:prstGeom>
        </p:spPr>
        <p:txBody>
          <a:bodyPr wrap="square">
            <a:spAutoFit/>
          </a:bodyPr>
          <a:lstStyle/>
          <a:p>
            <a:pPr lvl="0"/>
            <a:r>
              <a:rPr lang="en-US" dirty="0"/>
              <a:t>Economic growth has been broadly balanced with investments contributing almost 50% of realized growth for the first time in years. Net exports also switched to contribute positively to growth after years of being a drag.  </a:t>
            </a:r>
          </a:p>
        </p:txBody>
      </p:sp>
      <p:graphicFrame>
        <p:nvGraphicFramePr>
          <p:cNvPr id="7" name="Chart 6"/>
          <p:cNvGraphicFramePr>
            <a:graphicFrameLocks/>
          </p:cNvGraphicFramePr>
          <p:nvPr>
            <p:extLst>
              <p:ext uri="{D42A27DB-BD31-4B8C-83A1-F6EECF244321}">
                <p14:modId xmlns:p14="http://schemas.microsoft.com/office/powerpoint/2010/main" val="3061176297"/>
              </p:ext>
            </p:extLst>
          </p:nvPr>
        </p:nvGraphicFramePr>
        <p:xfrm>
          <a:off x="235306" y="1832050"/>
          <a:ext cx="8727036" cy="44644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555050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860873893"/>
              </p:ext>
            </p:extLst>
          </p:nvPr>
        </p:nvGraphicFramePr>
        <p:xfrm>
          <a:off x="272641" y="1628800"/>
          <a:ext cx="8669709" cy="482156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A99E8A10-FC5B-4BE3-AEF6-9BC8C3FD3625}" type="slidenum">
              <a:rPr lang="en-US" smtClean="0"/>
              <a:pPr/>
              <a:t>14</a:t>
            </a:fld>
            <a:endParaRPr lang="en-US" dirty="0"/>
          </a:p>
        </p:txBody>
      </p:sp>
      <p:sp>
        <p:nvSpPr>
          <p:cNvPr id="2" name="Rectangle 1"/>
          <p:cNvSpPr/>
          <p:nvPr/>
        </p:nvSpPr>
        <p:spPr>
          <a:xfrm>
            <a:off x="35496" y="982469"/>
            <a:ext cx="9108504" cy="646331"/>
          </a:xfrm>
          <a:prstGeom prst="rect">
            <a:avLst/>
          </a:prstGeom>
        </p:spPr>
        <p:txBody>
          <a:bodyPr wrap="square">
            <a:spAutoFit/>
          </a:bodyPr>
          <a:lstStyle/>
          <a:p>
            <a:pPr lvl="0"/>
            <a:r>
              <a:rPr lang="en-US" dirty="0"/>
              <a:t>With the pick-up in growth rate that is job rich, unemployment rates are trending downward to reach </a:t>
            </a:r>
            <a:r>
              <a:rPr lang="en-US" dirty="0" smtClean="0"/>
              <a:t>8.9%  </a:t>
            </a:r>
            <a:r>
              <a:rPr lang="en-US" dirty="0"/>
              <a:t>by end </a:t>
            </a:r>
            <a:r>
              <a:rPr lang="en-US" dirty="0" smtClean="0"/>
              <a:t>December </a:t>
            </a:r>
            <a:r>
              <a:rPr lang="en-US" dirty="0"/>
              <a:t>2018, marking its lowest rate since 2010. </a:t>
            </a:r>
          </a:p>
        </p:txBody>
      </p:sp>
      <p:sp>
        <p:nvSpPr>
          <p:cNvPr id="10" name="TextBox 9"/>
          <p:cNvSpPr txBox="1"/>
          <p:nvPr/>
        </p:nvSpPr>
        <p:spPr>
          <a:xfrm>
            <a:off x="35496" y="231030"/>
            <a:ext cx="9144000" cy="461665"/>
          </a:xfrm>
          <a:prstGeom prst="rect">
            <a:avLst/>
          </a:prstGeom>
          <a:noFill/>
        </p:spPr>
        <p:txBody>
          <a:bodyPr wrap="square" rtlCol="0">
            <a:spAutoFit/>
          </a:bodyPr>
          <a:lstStyle/>
          <a:p>
            <a:pPr algn="just"/>
            <a:r>
              <a:rPr lang="en-US" sz="2400" b="1" dirty="0">
                <a:solidFill>
                  <a:srgbClr val="800000"/>
                </a:solidFill>
                <a:latin typeface="Constantia" panose="02030602050306030303" pitchFamily="18" charset="0"/>
              </a:rPr>
              <a:t>A decelerating unemployment </a:t>
            </a:r>
            <a:r>
              <a:rPr lang="en-US" sz="2400" b="1" dirty="0" smtClean="0">
                <a:solidFill>
                  <a:srgbClr val="800000"/>
                </a:solidFill>
                <a:latin typeface="Constantia" panose="02030602050306030303" pitchFamily="18" charset="0"/>
              </a:rPr>
              <a:t>rate and creating more real jobs </a:t>
            </a:r>
            <a:endParaRPr lang="en-US" sz="2400" b="1" dirty="0">
              <a:solidFill>
                <a:srgbClr val="800000"/>
              </a:solidFill>
              <a:latin typeface="Constantia" panose="02030602050306030303" pitchFamily="18" charset="0"/>
            </a:endParaRPr>
          </a:p>
        </p:txBody>
      </p:sp>
    </p:spTree>
    <p:extLst>
      <p:ext uri="{BB962C8B-B14F-4D97-AF65-F5344CB8AC3E}">
        <p14:creationId xmlns:p14="http://schemas.microsoft.com/office/powerpoint/2010/main" val="1087051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15</a:t>
            </a:fld>
            <a:endParaRPr lang="en-US" dirty="0"/>
          </a:p>
        </p:txBody>
      </p:sp>
      <p:sp>
        <p:nvSpPr>
          <p:cNvPr id="11" name="Rectangle 10"/>
          <p:cNvSpPr/>
          <p:nvPr/>
        </p:nvSpPr>
        <p:spPr>
          <a:xfrm>
            <a:off x="346102"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32320" y="44624"/>
            <a:ext cx="9220200" cy="830997"/>
          </a:xfrm>
          <a:prstGeom prst="rect">
            <a:avLst/>
          </a:prstGeom>
          <a:noFill/>
        </p:spPr>
        <p:txBody>
          <a:bodyPr wrap="square" rtlCol="0">
            <a:spAutoFit/>
          </a:bodyPr>
          <a:lstStyle/>
          <a:p>
            <a:pPr algn="just"/>
            <a:r>
              <a:rPr lang="en-US" sz="2400" b="1" dirty="0">
                <a:solidFill>
                  <a:srgbClr val="800000"/>
                </a:solidFill>
              </a:rPr>
              <a:t>A significant fiscal consolidation is ongoing driven by </a:t>
            </a:r>
            <a:endParaRPr lang="en-US" sz="2400" b="1" dirty="0" smtClean="0">
              <a:solidFill>
                <a:srgbClr val="800000"/>
              </a:solidFill>
            </a:endParaRPr>
          </a:p>
          <a:p>
            <a:pPr algn="just"/>
            <a:r>
              <a:rPr lang="en-US" sz="2400" b="1" dirty="0" smtClean="0">
                <a:solidFill>
                  <a:srgbClr val="800000"/>
                </a:solidFill>
              </a:rPr>
              <a:t>long-lasting </a:t>
            </a:r>
            <a:r>
              <a:rPr lang="en-US" sz="2400" b="1" dirty="0">
                <a:solidFill>
                  <a:srgbClr val="800000"/>
                </a:solidFill>
              </a:rPr>
              <a:t>reforms on revenues &amp; expenditure </a:t>
            </a:r>
            <a:r>
              <a:rPr lang="en-US" sz="2400" b="1" dirty="0" smtClean="0">
                <a:solidFill>
                  <a:srgbClr val="800000"/>
                </a:solidFill>
              </a:rPr>
              <a:t> sides</a:t>
            </a:r>
            <a:endParaRPr lang="en-US" sz="2400" dirty="0">
              <a:solidFill>
                <a:srgbClr val="800000"/>
              </a:solidFill>
            </a:endParaRPr>
          </a:p>
        </p:txBody>
      </p:sp>
      <p:graphicFrame>
        <p:nvGraphicFramePr>
          <p:cNvPr id="8" name="Chart 7"/>
          <p:cNvGraphicFramePr>
            <a:graphicFrameLocks noGrp="1"/>
          </p:cNvGraphicFramePr>
          <p:nvPr>
            <p:extLst>
              <p:ext uri="{D42A27DB-BD31-4B8C-83A1-F6EECF244321}">
                <p14:modId xmlns:p14="http://schemas.microsoft.com/office/powerpoint/2010/main" val="2265975873"/>
              </p:ext>
            </p:extLst>
          </p:nvPr>
        </p:nvGraphicFramePr>
        <p:xfrm>
          <a:off x="32320" y="1052736"/>
          <a:ext cx="8932168" cy="53697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5932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16</a:t>
            </a:fld>
            <a:endParaRPr lang="en-US" dirty="0"/>
          </a:p>
        </p:txBody>
      </p:sp>
      <p:sp>
        <p:nvSpPr>
          <p:cNvPr id="11" name="Rectangle 10"/>
          <p:cNvSpPr/>
          <p:nvPr/>
        </p:nvSpPr>
        <p:spPr>
          <a:xfrm>
            <a:off x="346102"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144778" y="59496"/>
            <a:ext cx="8891718" cy="830997"/>
          </a:xfrm>
          <a:prstGeom prst="rect">
            <a:avLst/>
          </a:prstGeom>
          <a:noFill/>
        </p:spPr>
        <p:txBody>
          <a:bodyPr wrap="square" rtlCol="0">
            <a:spAutoFit/>
          </a:bodyPr>
          <a:lstStyle/>
          <a:p>
            <a:pPr algn="just"/>
            <a:r>
              <a:rPr lang="en-US" sz="2400" b="1" dirty="0" smtClean="0">
                <a:solidFill>
                  <a:srgbClr val="800000"/>
                </a:solidFill>
              </a:rPr>
              <a:t>July-February outturns </a:t>
            </a:r>
            <a:r>
              <a:rPr lang="en-US" sz="2400" b="1" dirty="0">
                <a:solidFill>
                  <a:srgbClr val="800000"/>
                </a:solidFill>
              </a:rPr>
              <a:t>confirm that Egypt’s </a:t>
            </a:r>
            <a:r>
              <a:rPr lang="en-US" sz="2400" b="1" dirty="0" smtClean="0">
                <a:solidFill>
                  <a:srgbClr val="800000"/>
                </a:solidFill>
              </a:rPr>
              <a:t>fiscal consolidation </a:t>
            </a:r>
            <a:r>
              <a:rPr lang="en-US" sz="2400" b="1" dirty="0">
                <a:solidFill>
                  <a:srgbClr val="800000"/>
                </a:solidFill>
              </a:rPr>
              <a:t>is on track</a:t>
            </a:r>
            <a:endParaRPr lang="en-US" sz="2400" dirty="0">
              <a:solidFill>
                <a:srgbClr val="800000"/>
              </a:solidFill>
            </a:endParaRPr>
          </a:p>
        </p:txBody>
      </p:sp>
      <p:graphicFrame>
        <p:nvGraphicFramePr>
          <p:cNvPr id="7" name="Chart 6"/>
          <p:cNvGraphicFramePr>
            <a:graphicFrameLocks/>
          </p:cNvGraphicFramePr>
          <p:nvPr>
            <p:extLst>
              <p:ext uri="{D42A27DB-BD31-4B8C-83A1-F6EECF244321}">
                <p14:modId xmlns:p14="http://schemas.microsoft.com/office/powerpoint/2010/main" val="3977998241"/>
              </p:ext>
            </p:extLst>
          </p:nvPr>
        </p:nvGraphicFramePr>
        <p:xfrm>
          <a:off x="144778" y="813144"/>
          <a:ext cx="4499230" cy="549617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725188302"/>
              </p:ext>
            </p:extLst>
          </p:nvPr>
        </p:nvGraphicFramePr>
        <p:xfrm>
          <a:off x="4615452" y="980728"/>
          <a:ext cx="4309119" cy="541882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1614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17</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36512" y="44624"/>
            <a:ext cx="9144000" cy="830997"/>
          </a:xfrm>
          <a:prstGeom prst="rect">
            <a:avLst/>
          </a:prstGeom>
          <a:noFill/>
        </p:spPr>
        <p:txBody>
          <a:bodyPr wrap="square" rtlCol="0">
            <a:spAutoFit/>
          </a:bodyPr>
          <a:lstStyle/>
          <a:p>
            <a:pPr algn="just"/>
            <a:r>
              <a:rPr lang="en-US" sz="2400" b="1" dirty="0">
                <a:solidFill>
                  <a:srgbClr val="800000"/>
                </a:solidFill>
              </a:rPr>
              <a:t>Debt to GDP </a:t>
            </a:r>
            <a:r>
              <a:rPr lang="en-US" sz="2400" b="1" dirty="0" smtClean="0">
                <a:solidFill>
                  <a:srgbClr val="800000"/>
                </a:solidFill>
              </a:rPr>
              <a:t>declined </a:t>
            </a:r>
            <a:r>
              <a:rPr lang="en-US" sz="2400" b="1" dirty="0">
                <a:solidFill>
                  <a:srgbClr val="800000"/>
                </a:solidFill>
              </a:rPr>
              <a:t>by 10%  in 2017/18  due to pick up in economic growth &amp; ongoing fiscal consolidation  </a:t>
            </a:r>
            <a:endParaRPr lang="ar-EG" sz="2400" b="1" dirty="0">
              <a:solidFill>
                <a:srgbClr val="800000"/>
              </a:solidFill>
            </a:endParaRPr>
          </a:p>
        </p:txBody>
      </p:sp>
      <p:graphicFrame>
        <p:nvGraphicFramePr>
          <p:cNvPr id="7" name="Chart 6"/>
          <p:cNvGraphicFramePr>
            <a:graphicFrameLocks/>
          </p:cNvGraphicFramePr>
          <p:nvPr>
            <p:extLst>
              <p:ext uri="{D42A27DB-BD31-4B8C-83A1-F6EECF244321}">
                <p14:modId xmlns:p14="http://schemas.microsoft.com/office/powerpoint/2010/main" val="2006099160"/>
              </p:ext>
            </p:extLst>
          </p:nvPr>
        </p:nvGraphicFramePr>
        <p:xfrm>
          <a:off x="251520" y="1052736"/>
          <a:ext cx="8712967" cy="5400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43330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18</a:t>
            </a:fld>
            <a:endParaRPr lang="en-US" dirty="0"/>
          </a:p>
        </p:txBody>
      </p:sp>
      <p:sp>
        <p:nvSpPr>
          <p:cNvPr id="11" name="Rectangle 10"/>
          <p:cNvSpPr/>
          <p:nvPr/>
        </p:nvSpPr>
        <p:spPr>
          <a:xfrm>
            <a:off x="346102"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1" y="44624"/>
            <a:ext cx="9144000" cy="830997"/>
          </a:xfrm>
          <a:prstGeom prst="rect">
            <a:avLst/>
          </a:prstGeom>
          <a:noFill/>
        </p:spPr>
        <p:txBody>
          <a:bodyPr wrap="square" rtlCol="0">
            <a:spAutoFit/>
          </a:bodyPr>
          <a:lstStyle/>
          <a:p>
            <a:pPr algn="just"/>
            <a:r>
              <a:rPr lang="en-US" sz="2400" b="1" dirty="0" smtClean="0">
                <a:solidFill>
                  <a:srgbClr val="800000"/>
                </a:solidFill>
              </a:rPr>
              <a:t>Non-sovereign tax revenues is picking up, targeting an increase of 0.5% of GDP next fiscal year</a:t>
            </a:r>
            <a:endParaRPr lang="en-US" sz="2400" b="1" dirty="0">
              <a:solidFill>
                <a:srgbClr val="800000"/>
              </a:solidFill>
            </a:endParaRPr>
          </a:p>
        </p:txBody>
      </p:sp>
      <p:graphicFrame>
        <p:nvGraphicFramePr>
          <p:cNvPr id="7" name="Chart 6"/>
          <p:cNvGraphicFramePr>
            <a:graphicFrameLocks/>
          </p:cNvGraphicFramePr>
          <p:nvPr>
            <p:extLst>
              <p:ext uri="{D42A27DB-BD31-4B8C-83A1-F6EECF244321}">
                <p14:modId xmlns:p14="http://schemas.microsoft.com/office/powerpoint/2010/main" val="808170308"/>
              </p:ext>
            </p:extLst>
          </p:nvPr>
        </p:nvGraphicFramePr>
        <p:xfrm>
          <a:off x="346102" y="1077515"/>
          <a:ext cx="8546378" cy="53038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828817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19</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58783" y="44624"/>
            <a:ext cx="9085217" cy="830997"/>
          </a:xfrm>
          <a:prstGeom prst="rect">
            <a:avLst/>
          </a:prstGeom>
          <a:noFill/>
        </p:spPr>
        <p:txBody>
          <a:bodyPr wrap="square" rtlCol="0">
            <a:spAutoFit/>
          </a:bodyPr>
          <a:lstStyle/>
          <a:p>
            <a:pPr algn="just"/>
            <a:r>
              <a:rPr lang="en-US" sz="2400" b="1" dirty="0">
                <a:solidFill>
                  <a:srgbClr val="800000"/>
                </a:solidFill>
              </a:rPr>
              <a:t>On </a:t>
            </a:r>
            <a:r>
              <a:rPr lang="en-US" sz="2400" b="1" dirty="0" smtClean="0">
                <a:solidFill>
                  <a:srgbClr val="800000"/>
                </a:solidFill>
              </a:rPr>
              <a:t>the external </a:t>
            </a:r>
            <a:r>
              <a:rPr lang="en-US" sz="2400" b="1" dirty="0">
                <a:solidFill>
                  <a:srgbClr val="800000"/>
                </a:solidFill>
              </a:rPr>
              <a:t>side, current account deficit is narrowing significantly</a:t>
            </a:r>
            <a:endParaRPr lang="ar-EG" sz="2400" b="1" dirty="0">
              <a:solidFill>
                <a:srgbClr val="800000"/>
              </a:solidFill>
            </a:endParaRPr>
          </a:p>
        </p:txBody>
      </p:sp>
      <p:graphicFrame>
        <p:nvGraphicFramePr>
          <p:cNvPr id="8" name="Chart 7"/>
          <p:cNvGraphicFramePr>
            <a:graphicFrameLocks/>
          </p:cNvGraphicFramePr>
          <p:nvPr>
            <p:extLst>
              <p:ext uri="{D42A27DB-BD31-4B8C-83A1-F6EECF244321}">
                <p14:modId xmlns:p14="http://schemas.microsoft.com/office/powerpoint/2010/main" val="1301548091"/>
              </p:ext>
            </p:extLst>
          </p:nvPr>
        </p:nvGraphicFramePr>
        <p:xfrm>
          <a:off x="152401" y="855876"/>
          <a:ext cx="8839200" cy="54687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183202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305800" cy="847057"/>
          </a:xfrm>
        </p:spPr>
        <p:txBody>
          <a:bodyPr/>
          <a:lstStyle/>
          <a:p>
            <a:r>
              <a:rPr lang="en-GB" sz="4000" b="1" dirty="0">
                <a:solidFill>
                  <a:srgbClr val="800000"/>
                </a:solidFill>
                <a:latin typeface="+mn-lt"/>
              </a:rPr>
              <a:t>Agenda</a:t>
            </a:r>
            <a:endParaRPr lang="en-US" sz="4000" dirty="0">
              <a:solidFill>
                <a:srgbClr val="800000"/>
              </a:solidFill>
              <a:latin typeface="+mn-lt"/>
            </a:endParaRPr>
          </a:p>
        </p:txBody>
      </p:sp>
      <p:sp>
        <p:nvSpPr>
          <p:cNvPr id="3" name="Slide Number Placeholder 2"/>
          <p:cNvSpPr>
            <a:spLocks noGrp="1"/>
          </p:cNvSpPr>
          <p:nvPr>
            <p:ph type="sldNum" sz="quarter" idx="12"/>
          </p:nvPr>
        </p:nvSpPr>
        <p:spPr/>
        <p:txBody>
          <a:bodyPr/>
          <a:lstStyle/>
          <a:p>
            <a:fld id="{A99E8A10-FC5B-4BE3-AEF6-9BC8C3FD3625}" type="slidenum">
              <a:rPr lang="en-US" smtClean="0"/>
              <a:pPr/>
              <a:t>2</a:t>
            </a:fld>
            <a:endParaRPr lang="en-US" dirty="0"/>
          </a:p>
        </p:txBody>
      </p:sp>
      <p:sp>
        <p:nvSpPr>
          <p:cNvPr id="5" name="Rectangle 4"/>
          <p:cNvSpPr/>
          <p:nvPr/>
        </p:nvSpPr>
        <p:spPr>
          <a:xfrm>
            <a:off x="1027557" y="2669082"/>
            <a:ext cx="7393632" cy="72008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Egypt Economic and Social Reform Program</a:t>
            </a:r>
            <a:endParaRPr lang="en-US" sz="2000" b="1" dirty="0">
              <a:solidFill>
                <a:schemeClr val="bg1"/>
              </a:solidFill>
            </a:endParaRPr>
          </a:p>
        </p:txBody>
      </p:sp>
      <p:sp>
        <p:nvSpPr>
          <p:cNvPr id="6" name="Rectangle 5"/>
          <p:cNvSpPr/>
          <p:nvPr/>
        </p:nvSpPr>
        <p:spPr>
          <a:xfrm>
            <a:off x="1053148" y="3933056"/>
            <a:ext cx="7402597" cy="72008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Macro-fiscal Results of </a:t>
            </a:r>
            <a:r>
              <a:rPr lang="en-US" sz="2000" b="1" dirty="0" smtClean="0">
                <a:solidFill>
                  <a:schemeClr val="bg1"/>
                </a:solidFill>
              </a:rPr>
              <a:t>Program Implementation</a:t>
            </a:r>
            <a:endParaRPr lang="en-US" sz="2000" b="1" dirty="0">
              <a:solidFill>
                <a:schemeClr val="bg1"/>
              </a:solidFill>
            </a:endParaRPr>
          </a:p>
        </p:txBody>
      </p:sp>
      <p:sp>
        <p:nvSpPr>
          <p:cNvPr id="9" name="Oval 8"/>
          <p:cNvSpPr/>
          <p:nvPr/>
        </p:nvSpPr>
        <p:spPr>
          <a:xfrm>
            <a:off x="343449" y="2779562"/>
            <a:ext cx="533400" cy="60960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a:t>
            </a:r>
            <a:endParaRPr lang="en-US" dirty="0"/>
          </a:p>
        </p:txBody>
      </p:sp>
      <p:sp>
        <p:nvSpPr>
          <p:cNvPr id="10" name="Oval 9"/>
          <p:cNvSpPr/>
          <p:nvPr/>
        </p:nvSpPr>
        <p:spPr>
          <a:xfrm>
            <a:off x="343449" y="3933056"/>
            <a:ext cx="533400" cy="60960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a:t>
            </a:r>
            <a:endParaRPr lang="en-US" dirty="0"/>
          </a:p>
        </p:txBody>
      </p:sp>
      <p:sp>
        <p:nvSpPr>
          <p:cNvPr id="8" name="Rectangle 7"/>
          <p:cNvSpPr/>
          <p:nvPr/>
        </p:nvSpPr>
        <p:spPr>
          <a:xfrm>
            <a:off x="1068642" y="5184333"/>
            <a:ext cx="7402597" cy="72008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bg1"/>
                </a:solidFill>
              </a:rPr>
              <a:t>The Way Forward</a:t>
            </a:r>
            <a:endParaRPr lang="en-US" sz="2000" b="1" dirty="0">
              <a:solidFill>
                <a:schemeClr val="bg1"/>
              </a:solidFill>
            </a:endParaRPr>
          </a:p>
        </p:txBody>
      </p:sp>
      <p:sp>
        <p:nvSpPr>
          <p:cNvPr id="11" name="Oval 10"/>
          <p:cNvSpPr/>
          <p:nvPr/>
        </p:nvSpPr>
        <p:spPr>
          <a:xfrm>
            <a:off x="343449" y="5238506"/>
            <a:ext cx="533400" cy="60960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a:t>
            </a:r>
            <a:endParaRPr lang="en-US" dirty="0"/>
          </a:p>
        </p:txBody>
      </p:sp>
      <p:sp>
        <p:nvSpPr>
          <p:cNvPr id="12" name="Oval 11"/>
          <p:cNvSpPr/>
          <p:nvPr/>
        </p:nvSpPr>
        <p:spPr>
          <a:xfrm>
            <a:off x="379072" y="1451248"/>
            <a:ext cx="533400" cy="609600"/>
          </a:xfrm>
          <a:prstGeom prst="ellipse">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3" name="Rectangle 12"/>
          <p:cNvSpPr/>
          <p:nvPr/>
        </p:nvSpPr>
        <p:spPr>
          <a:xfrm>
            <a:off x="1068642" y="1396008"/>
            <a:ext cx="7393632" cy="720080"/>
          </a:xfrm>
          <a:prstGeom prst="rect">
            <a:avLst/>
          </a:prstGeom>
          <a:solidFill>
            <a:srgbClr val="8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rPr>
              <a:t>Digital Economy Opportunities and challenges</a:t>
            </a:r>
          </a:p>
        </p:txBody>
      </p:sp>
    </p:spTree>
    <p:extLst>
      <p:ext uri="{BB962C8B-B14F-4D97-AF65-F5344CB8AC3E}">
        <p14:creationId xmlns:p14="http://schemas.microsoft.com/office/powerpoint/2010/main" val="3062260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20</a:t>
            </a:fld>
            <a:endParaRPr lang="en-US" dirty="0"/>
          </a:p>
        </p:txBody>
      </p:sp>
      <p:sp>
        <p:nvSpPr>
          <p:cNvPr id="6" name="TextBox 5"/>
          <p:cNvSpPr txBox="1"/>
          <p:nvPr/>
        </p:nvSpPr>
        <p:spPr>
          <a:xfrm>
            <a:off x="65397" y="44624"/>
            <a:ext cx="9043107" cy="830997"/>
          </a:xfrm>
          <a:prstGeom prst="rect">
            <a:avLst/>
          </a:prstGeom>
          <a:noFill/>
        </p:spPr>
        <p:txBody>
          <a:bodyPr wrap="square" rtlCol="0">
            <a:spAutoFit/>
          </a:bodyPr>
          <a:lstStyle/>
          <a:p>
            <a:pPr algn="just"/>
            <a:r>
              <a:rPr lang="en-US" sz="2400" b="1" dirty="0">
                <a:solidFill>
                  <a:srgbClr val="800000"/>
                </a:solidFill>
                <a:latin typeface="Constantia" panose="02030602050306030303" pitchFamily="18" charset="0"/>
              </a:rPr>
              <a:t>Driven by </a:t>
            </a:r>
            <a:r>
              <a:rPr lang="en-US" sz="2400" b="1" dirty="0" smtClean="0">
                <a:solidFill>
                  <a:srgbClr val="800000"/>
                </a:solidFill>
                <a:latin typeface="Constantia" panose="02030602050306030303" pitchFamily="18" charset="0"/>
              </a:rPr>
              <a:t>improvements </a:t>
            </a:r>
            <a:r>
              <a:rPr lang="en-US" sz="2400" b="1" dirty="0">
                <a:solidFill>
                  <a:srgbClr val="800000"/>
                </a:solidFill>
                <a:latin typeface="Constantia" panose="02030602050306030303" pitchFamily="18" charset="0"/>
              </a:rPr>
              <a:t>in </a:t>
            </a:r>
            <a:r>
              <a:rPr lang="en-US" sz="2400" b="1" dirty="0" smtClean="0">
                <a:solidFill>
                  <a:srgbClr val="800000"/>
                </a:solidFill>
                <a:latin typeface="Constantia" panose="02030602050306030303" pitchFamily="18" charset="0"/>
              </a:rPr>
              <a:t>Egypt’s </a:t>
            </a:r>
            <a:r>
              <a:rPr lang="en-US" sz="2400" b="1" dirty="0">
                <a:solidFill>
                  <a:srgbClr val="800000"/>
                </a:solidFill>
                <a:latin typeface="Constantia" panose="02030602050306030303" pitchFamily="18" charset="0"/>
              </a:rPr>
              <a:t>key foreign exchange inflows</a:t>
            </a:r>
          </a:p>
        </p:txBody>
      </p:sp>
      <p:sp>
        <p:nvSpPr>
          <p:cNvPr id="10" name="TextBox 9"/>
          <p:cNvSpPr txBox="1"/>
          <p:nvPr/>
        </p:nvSpPr>
        <p:spPr>
          <a:xfrm>
            <a:off x="107504" y="6226224"/>
            <a:ext cx="7920880" cy="276999"/>
          </a:xfrm>
          <a:prstGeom prst="rect">
            <a:avLst/>
          </a:prstGeom>
          <a:noFill/>
        </p:spPr>
        <p:txBody>
          <a:bodyPr wrap="square" rtlCol="0">
            <a:spAutoFit/>
          </a:bodyPr>
          <a:lstStyle/>
          <a:p>
            <a:r>
              <a:rPr lang="en-US" sz="1200" dirty="0"/>
              <a:t>Source: Central Bank of Egypt</a:t>
            </a:r>
          </a:p>
        </p:txBody>
      </p:sp>
      <p:cxnSp>
        <p:nvCxnSpPr>
          <p:cNvPr id="5" name="Straight Connector 4"/>
          <p:cNvCxnSpPr/>
          <p:nvPr/>
        </p:nvCxnSpPr>
        <p:spPr>
          <a:xfrm>
            <a:off x="4499992" y="1700808"/>
            <a:ext cx="0" cy="480241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3" name="Chart 12"/>
          <p:cNvGraphicFramePr>
            <a:graphicFrameLocks/>
          </p:cNvGraphicFramePr>
          <p:nvPr>
            <p:extLst>
              <p:ext uri="{D42A27DB-BD31-4B8C-83A1-F6EECF244321}">
                <p14:modId xmlns:p14="http://schemas.microsoft.com/office/powerpoint/2010/main" val="1851568743"/>
              </p:ext>
            </p:extLst>
          </p:nvPr>
        </p:nvGraphicFramePr>
        <p:xfrm>
          <a:off x="-14287" y="1239143"/>
          <a:ext cx="4572000" cy="23370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a:graphicFrameLocks/>
          </p:cNvGraphicFramePr>
          <p:nvPr>
            <p:extLst>
              <p:ext uri="{D42A27DB-BD31-4B8C-83A1-F6EECF244321}">
                <p14:modId xmlns:p14="http://schemas.microsoft.com/office/powerpoint/2010/main" val="2970423496"/>
              </p:ext>
            </p:extLst>
          </p:nvPr>
        </p:nvGraphicFramePr>
        <p:xfrm>
          <a:off x="4576763" y="1134036"/>
          <a:ext cx="4695825" cy="244694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1952995834"/>
              </p:ext>
            </p:extLst>
          </p:nvPr>
        </p:nvGraphicFramePr>
        <p:xfrm>
          <a:off x="-128587" y="3638128"/>
          <a:ext cx="4572000" cy="2743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6" name="Chart 15"/>
          <p:cNvGraphicFramePr>
            <a:graphicFrameLocks/>
          </p:cNvGraphicFramePr>
          <p:nvPr>
            <p:extLst>
              <p:ext uri="{D42A27DB-BD31-4B8C-83A1-F6EECF244321}">
                <p14:modId xmlns:p14="http://schemas.microsoft.com/office/powerpoint/2010/main" val="2944493021"/>
              </p:ext>
            </p:extLst>
          </p:nvPr>
        </p:nvGraphicFramePr>
        <p:xfrm>
          <a:off x="4548188" y="3638128"/>
          <a:ext cx="4695825" cy="2743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836863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21</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61541" y="62277"/>
            <a:ext cx="9020917" cy="707886"/>
          </a:xfrm>
          <a:prstGeom prst="rect">
            <a:avLst/>
          </a:prstGeom>
          <a:noFill/>
        </p:spPr>
        <p:txBody>
          <a:bodyPr wrap="square" rtlCol="0">
            <a:spAutoFit/>
          </a:bodyPr>
          <a:lstStyle/>
          <a:p>
            <a:pPr algn="just"/>
            <a:r>
              <a:rPr lang="en-US" sz="2000" b="1" dirty="0">
                <a:solidFill>
                  <a:srgbClr val="800000"/>
                </a:solidFill>
              </a:rPr>
              <a:t>These led to </a:t>
            </a:r>
            <a:r>
              <a:rPr lang="en-US" sz="2000" b="1" dirty="0" smtClean="0">
                <a:solidFill>
                  <a:srgbClr val="800000"/>
                </a:solidFill>
              </a:rPr>
              <a:t>pick-ups </a:t>
            </a:r>
            <a:r>
              <a:rPr lang="en-US" sz="2000" b="1" dirty="0">
                <a:solidFill>
                  <a:srgbClr val="800000"/>
                </a:solidFill>
              </a:rPr>
              <a:t>in Net International Reserves to reach a high of $ </a:t>
            </a:r>
            <a:r>
              <a:rPr lang="en-US" sz="2000" b="1" dirty="0" smtClean="0">
                <a:solidFill>
                  <a:srgbClr val="800000"/>
                </a:solidFill>
              </a:rPr>
              <a:t>44.1 </a:t>
            </a:r>
            <a:r>
              <a:rPr lang="en-US" sz="2000" b="1" dirty="0">
                <a:solidFill>
                  <a:srgbClr val="800000"/>
                </a:solidFill>
              </a:rPr>
              <a:t>billion by end </a:t>
            </a:r>
            <a:r>
              <a:rPr lang="en-US" sz="2000" b="1" dirty="0" smtClean="0">
                <a:solidFill>
                  <a:srgbClr val="800000"/>
                </a:solidFill>
              </a:rPr>
              <a:t>Feb. 2019, </a:t>
            </a:r>
            <a:r>
              <a:rPr lang="en-US" sz="2000" b="1" dirty="0">
                <a:solidFill>
                  <a:srgbClr val="800000"/>
                </a:solidFill>
              </a:rPr>
              <a:t>more than 8 months of imports coverage</a:t>
            </a:r>
            <a:endParaRPr lang="ar-EG" sz="2000" b="1" dirty="0">
              <a:solidFill>
                <a:srgbClr val="800000"/>
              </a:solidFill>
            </a:endParaRPr>
          </a:p>
        </p:txBody>
      </p:sp>
      <p:graphicFrame>
        <p:nvGraphicFramePr>
          <p:cNvPr id="7" name="Chart 6"/>
          <p:cNvGraphicFramePr>
            <a:graphicFrameLocks/>
          </p:cNvGraphicFramePr>
          <p:nvPr>
            <p:extLst>
              <p:ext uri="{D42A27DB-BD31-4B8C-83A1-F6EECF244321}">
                <p14:modId xmlns:p14="http://schemas.microsoft.com/office/powerpoint/2010/main" val="1123155403"/>
              </p:ext>
            </p:extLst>
          </p:nvPr>
        </p:nvGraphicFramePr>
        <p:xfrm>
          <a:off x="179512" y="980728"/>
          <a:ext cx="8784976" cy="53285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4607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305800" cy="1287016"/>
          </a:xfrm>
        </p:spPr>
        <p:txBody>
          <a:bodyPr>
            <a:normAutofit/>
          </a:bodyPr>
          <a:lstStyle/>
          <a:p>
            <a:pPr algn="ctr"/>
            <a:r>
              <a:rPr lang="en-US" sz="5400" b="1" dirty="0" smtClean="0">
                <a:solidFill>
                  <a:schemeClr val="tx1"/>
                </a:solidFill>
                <a:latin typeface="+mn-lt"/>
              </a:rPr>
              <a:t>(4) The Way Forward</a:t>
            </a:r>
            <a:endParaRPr lang="en-US" dirty="0">
              <a:solidFill>
                <a:schemeClr val="tx1"/>
              </a:solidFill>
              <a:latin typeface="+mn-lt"/>
            </a:endParaRPr>
          </a:p>
        </p:txBody>
      </p:sp>
      <p:sp>
        <p:nvSpPr>
          <p:cNvPr id="3" name="Slide Number Placeholder 2"/>
          <p:cNvSpPr>
            <a:spLocks noGrp="1"/>
          </p:cNvSpPr>
          <p:nvPr>
            <p:ph type="sldNum" sz="quarter" idx="12"/>
          </p:nvPr>
        </p:nvSpPr>
        <p:spPr/>
        <p:txBody>
          <a:bodyPr/>
          <a:lstStyle/>
          <a:p>
            <a:fld id="{A99E8A10-FC5B-4BE3-AEF6-9BC8C3FD3625}" type="slidenum">
              <a:rPr lang="en-US" smtClean="0">
                <a:solidFill>
                  <a:srgbClr val="04617B">
                    <a:shade val="90000"/>
                  </a:srgbClr>
                </a:solidFill>
              </a:rPr>
              <a:pPr/>
              <a:t>22</a:t>
            </a:fld>
            <a:endParaRPr lang="en-US" dirty="0">
              <a:solidFill>
                <a:srgbClr val="04617B">
                  <a:shade val="90000"/>
                </a:srgbClr>
              </a:solidFill>
            </a:endParaRPr>
          </a:p>
        </p:txBody>
      </p:sp>
    </p:spTree>
    <p:extLst>
      <p:ext uri="{BB962C8B-B14F-4D97-AF65-F5344CB8AC3E}">
        <p14:creationId xmlns:p14="http://schemas.microsoft.com/office/powerpoint/2010/main" val="14912240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23</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0" y="231031"/>
            <a:ext cx="9144000" cy="461665"/>
          </a:xfrm>
          <a:prstGeom prst="rect">
            <a:avLst/>
          </a:prstGeom>
          <a:noFill/>
        </p:spPr>
        <p:txBody>
          <a:bodyPr wrap="square" rtlCol="0">
            <a:spAutoFit/>
          </a:bodyPr>
          <a:lstStyle/>
          <a:p>
            <a:pPr algn="just"/>
            <a:r>
              <a:rPr lang="en-US" sz="2400" b="1" dirty="0" smtClean="0">
                <a:solidFill>
                  <a:srgbClr val="800000"/>
                </a:solidFill>
              </a:rPr>
              <a:t>Macro-Fiscal Medium Term Targets</a:t>
            </a:r>
            <a:endParaRPr lang="ar-EG" sz="2400" b="1" dirty="0">
              <a:solidFill>
                <a:srgbClr val="800000"/>
              </a:solidFill>
            </a:endParaRPr>
          </a:p>
        </p:txBody>
      </p:sp>
      <p:sp>
        <p:nvSpPr>
          <p:cNvPr id="5" name="Rectangle 4"/>
          <p:cNvSpPr/>
          <p:nvPr/>
        </p:nvSpPr>
        <p:spPr>
          <a:xfrm>
            <a:off x="533400" y="1295400"/>
            <a:ext cx="8229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533400" y="1295400"/>
            <a:ext cx="8229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346101" y="995573"/>
            <a:ext cx="8416899" cy="5171654"/>
          </a:xfrm>
          <a:prstGeom prst="rect">
            <a:avLst/>
          </a:prstGeom>
          <a:noFill/>
        </p:spPr>
      </p:pic>
    </p:spTree>
    <p:extLst>
      <p:ext uri="{BB962C8B-B14F-4D97-AF65-F5344CB8AC3E}">
        <p14:creationId xmlns:p14="http://schemas.microsoft.com/office/powerpoint/2010/main" val="575946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24</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0" y="56818"/>
            <a:ext cx="9144000" cy="830997"/>
          </a:xfrm>
          <a:prstGeom prst="rect">
            <a:avLst/>
          </a:prstGeom>
          <a:noFill/>
        </p:spPr>
        <p:txBody>
          <a:bodyPr wrap="square" rtlCol="0">
            <a:spAutoFit/>
          </a:bodyPr>
          <a:lstStyle/>
          <a:p>
            <a:pPr algn="just"/>
            <a:r>
              <a:rPr lang="en-US" sz="2400" b="1" dirty="0">
                <a:solidFill>
                  <a:srgbClr val="800000"/>
                </a:solidFill>
              </a:rPr>
              <a:t>C</a:t>
            </a:r>
            <a:r>
              <a:rPr lang="en-US" sz="2400" b="1" dirty="0" smtClean="0">
                <a:solidFill>
                  <a:srgbClr val="800000"/>
                </a:solidFill>
              </a:rPr>
              <a:t>ontinue </a:t>
            </a:r>
            <a:r>
              <a:rPr lang="en-US" sz="2400" b="1" dirty="0">
                <a:solidFill>
                  <a:srgbClr val="800000"/>
                </a:solidFill>
              </a:rPr>
              <a:t>to </a:t>
            </a:r>
            <a:r>
              <a:rPr lang="en-US" sz="2400" b="1" dirty="0" smtClean="0">
                <a:solidFill>
                  <a:srgbClr val="800000"/>
                </a:solidFill>
              </a:rPr>
              <a:t>strengthen fiscal </a:t>
            </a:r>
            <a:r>
              <a:rPr lang="en-US" sz="2400" b="1" dirty="0">
                <a:solidFill>
                  <a:srgbClr val="800000"/>
                </a:solidFill>
              </a:rPr>
              <a:t>framework </a:t>
            </a:r>
            <a:r>
              <a:rPr lang="en-US" sz="2400" b="1" dirty="0" smtClean="0">
                <a:solidFill>
                  <a:srgbClr val="800000"/>
                </a:solidFill>
              </a:rPr>
              <a:t>and </a:t>
            </a:r>
            <a:r>
              <a:rPr lang="en-US" sz="2400" b="1" dirty="0">
                <a:solidFill>
                  <a:srgbClr val="800000"/>
                </a:solidFill>
              </a:rPr>
              <a:t>macroeconomic stability</a:t>
            </a:r>
            <a:endParaRPr lang="ar-EG" sz="2400" b="1" dirty="0">
              <a:solidFill>
                <a:srgbClr val="800000"/>
              </a:solidFill>
            </a:endParaRPr>
          </a:p>
        </p:txBody>
      </p:sp>
      <p:sp>
        <p:nvSpPr>
          <p:cNvPr id="5" name="Rectangle 4"/>
          <p:cNvSpPr/>
          <p:nvPr/>
        </p:nvSpPr>
        <p:spPr>
          <a:xfrm>
            <a:off x="533400" y="1295400"/>
            <a:ext cx="8229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533400" y="1295400"/>
            <a:ext cx="8229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836712"/>
            <a:ext cx="9144000" cy="6432530"/>
          </a:xfrm>
          <a:prstGeom prst="rect">
            <a:avLst/>
          </a:prstGeom>
          <a:noFill/>
        </p:spPr>
        <p:txBody>
          <a:bodyPr wrap="square" rtlCol="0">
            <a:spAutoFit/>
          </a:bodyPr>
          <a:lstStyle/>
          <a:p>
            <a:pPr marL="342900" indent="-342900" algn="l">
              <a:buFont typeface="Wingdings" panose="05000000000000000000" pitchFamily="2" charset="2"/>
              <a:buChar char="§"/>
            </a:pPr>
            <a:r>
              <a:rPr lang="en-US" sz="2000" b="1" dirty="0"/>
              <a:t>Improve predictability </a:t>
            </a:r>
            <a:r>
              <a:rPr lang="en-US" sz="2000" b="1" dirty="0" smtClean="0"/>
              <a:t>of planned </a:t>
            </a:r>
            <a:r>
              <a:rPr lang="en-US" sz="2000" b="1" dirty="0"/>
              <a:t>policies by </a:t>
            </a:r>
            <a:r>
              <a:rPr lang="en-US" sz="2000" b="1" dirty="0" smtClean="0"/>
              <a:t>publishing </a:t>
            </a:r>
            <a:r>
              <a:rPr lang="en-US" sz="2000" b="1" dirty="0"/>
              <a:t>medium term </a:t>
            </a:r>
            <a:r>
              <a:rPr lang="en-US" sz="2000" b="1" dirty="0" smtClean="0"/>
              <a:t>strategies</a:t>
            </a:r>
            <a:endParaRPr lang="en-US" sz="2000" b="1" dirty="0"/>
          </a:p>
          <a:p>
            <a:pPr marL="342900" indent="-342900">
              <a:buFont typeface="Wingdings" panose="05000000000000000000" pitchFamily="2" charset="2"/>
              <a:buChar char="§"/>
            </a:pPr>
            <a:r>
              <a:rPr lang="en-US" sz="2000" b="1" dirty="0"/>
              <a:t>Enhance Risk Management </a:t>
            </a:r>
            <a:r>
              <a:rPr lang="en-US" sz="2000" b="1" dirty="0" smtClean="0"/>
              <a:t>capabilities</a:t>
            </a:r>
          </a:p>
          <a:p>
            <a:pPr marL="342900" indent="-342900">
              <a:buFont typeface="Wingdings" panose="05000000000000000000" pitchFamily="2" charset="2"/>
              <a:buChar char="§"/>
            </a:pPr>
            <a:r>
              <a:rPr lang="en-US" sz="2000" b="1" dirty="0"/>
              <a:t>Adopt top down strategic budgeting and focus more on value for </a:t>
            </a:r>
            <a:r>
              <a:rPr lang="en-US" sz="2000" b="1" dirty="0" smtClean="0"/>
              <a:t>money</a:t>
            </a:r>
          </a:p>
          <a:p>
            <a:pPr marL="342900" indent="-342900">
              <a:buFont typeface="Wingdings" panose="05000000000000000000" pitchFamily="2" charset="2"/>
              <a:buChar char="§"/>
            </a:pPr>
            <a:endParaRPr lang="en-US" sz="2000" b="1" dirty="0"/>
          </a:p>
          <a:p>
            <a:pPr marL="342900" indent="-342900">
              <a:buFont typeface="Wingdings" panose="05000000000000000000" pitchFamily="2" charset="2"/>
              <a:buChar char="§"/>
            </a:pPr>
            <a:endParaRPr lang="en-US" sz="2000" b="1" dirty="0" smtClean="0"/>
          </a:p>
          <a:p>
            <a:pPr algn="just"/>
            <a:r>
              <a:rPr lang="en-US" sz="2400" b="1" dirty="0">
                <a:solidFill>
                  <a:srgbClr val="800000"/>
                </a:solidFill>
              </a:rPr>
              <a:t>Focusing on sustaining a higher growth path led by the private sector  </a:t>
            </a:r>
            <a:endParaRPr lang="en-US" sz="2000" b="1" dirty="0" smtClean="0"/>
          </a:p>
          <a:p>
            <a:pPr marL="342900" indent="-342900">
              <a:buFont typeface="Wingdings" panose="05000000000000000000" pitchFamily="2" charset="2"/>
              <a:buChar char="§"/>
            </a:pPr>
            <a:r>
              <a:rPr lang="en-US" sz="2000" b="1" dirty="0">
                <a:solidFill>
                  <a:prstClr val="black"/>
                </a:solidFill>
              </a:rPr>
              <a:t>Improve </a:t>
            </a:r>
            <a:r>
              <a:rPr lang="en-US" sz="2000" b="1" dirty="0" smtClean="0">
                <a:solidFill>
                  <a:prstClr val="black"/>
                </a:solidFill>
              </a:rPr>
              <a:t>productivity </a:t>
            </a:r>
            <a:r>
              <a:rPr lang="en-US" b="1" dirty="0" smtClean="0">
                <a:solidFill>
                  <a:prstClr val="black"/>
                </a:solidFill>
              </a:rPr>
              <a:t>(</a:t>
            </a:r>
            <a:r>
              <a:rPr lang="en-US" dirty="0">
                <a:solidFill>
                  <a:prstClr val="black"/>
                </a:solidFill>
              </a:rPr>
              <a:t>Increase </a:t>
            </a:r>
            <a:r>
              <a:rPr lang="en-US" dirty="0" smtClean="0">
                <a:solidFill>
                  <a:prstClr val="black"/>
                </a:solidFill>
              </a:rPr>
              <a:t>land availability</a:t>
            </a:r>
            <a:r>
              <a:rPr lang="en-US" b="1" dirty="0" smtClean="0">
                <a:solidFill>
                  <a:prstClr val="black"/>
                </a:solidFill>
              </a:rPr>
              <a:t>)</a:t>
            </a:r>
          </a:p>
          <a:p>
            <a:pPr marL="342900" indent="-342900">
              <a:buFont typeface="Wingdings" panose="05000000000000000000" pitchFamily="2" charset="2"/>
              <a:buChar char="§"/>
            </a:pPr>
            <a:r>
              <a:rPr lang="en-US" sz="2000" b="1" dirty="0">
                <a:solidFill>
                  <a:prstClr val="black"/>
                </a:solidFill>
              </a:rPr>
              <a:t>Enhance competition </a:t>
            </a:r>
          </a:p>
          <a:p>
            <a:pPr marL="1084263" indent="-457200">
              <a:buFont typeface="+mj-lt"/>
              <a:buAutoNum type="arabicPeriod"/>
            </a:pPr>
            <a:r>
              <a:rPr lang="en-US" dirty="0">
                <a:solidFill>
                  <a:prstClr val="black"/>
                </a:solidFill>
              </a:rPr>
              <a:t>Enhance the independence and capacity of Egyptian Competition Authority.  (A new law was submitted to the parliament)</a:t>
            </a:r>
          </a:p>
          <a:p>
            <a:pPr marL="1084263" indent="-457200">
              <a:buFont typeface="+mj-lt"/>
              <a:buAutoNum type="arabicPeriod"/>
            </a:pPr>
            <a:r>
              <a:rPr lang="en-US" dirty="0">
                <a:solidFill>
                  <a:prstClr val="black"/>
                </a:solidFill>
              </a:rPr>
              <a:t>Ensure more opportunities to the private sector through IPO program, which includes 23 companies, with a potential increase in market value of around EGP430 billion over a duration of around 30 months. </a:t>
            </a:r>
          </a:p>
          <a:p>
            <a:pPr marL="1084263" indent="-457200">
              <a:buFont typeface="+mj-lt"/>
              <a:buAutoNum type="arabicPeriod"/>
            </a:pPr>
            <a:r>
              <a:rPr lang="en-US" dirty="0">
                <a:solidFill>
                  <a:prstClr val="black"/>
                </a:solidFill>
              </a:rPr>
              <a:t>A modern and efficient procurement system is now in place that would help us achieve value for money. </a:t>
            </a:r>
          </a:p>
          <a:p>
            <a:pPr marL="1084263" indent="-457200">
              <a:buFont typeface="+mj-lt"/>
              <a:buAutoNum type="arabicPeriod"/>
            </a:pPr>
            <a:r>
              <a:rPr lang="en-US" dirty="0">
                <a:solidFill>
                  <a:prstClr val="black"/>
                </a:solidFill>
              </a:rPr>
              <a:t>Adopt a modern and effective tax regime for SMEs (pay reduced flat tax rate)</a:t>
            </a:r>
          </a:p>
          <a:p>
            <a:pPr marL="342900" indent="-342900">
              <a:buFont typeface="Wingdings" panose="05000000000000000000" pitchFamily="2" charset="2"/>
              <a:buChar char="§"/>
            </a:pPr>
            <a:r>
              <a:rPr lang="en-US" sz="2000" b="1" dirty="0" smtClean="0">
                <a:solidFill>
                  <a:prstClr val="black"/>
                </a:solidFill>
              </a:rPr>
              <a:t> </a:t>
            </a:r>
            <a:endParaRPr lang="en-US" sz="2000" b="1" dirty="0">
              <a:solidFill>
                <a:prstClr val="black"/>
              </a:solidFill>
            </a:endParaRPr>
          </a:p>
          <a:p>
            <a:pPr marL="342900" indent="-342900">
              <a:buFont typeface="Wingdings" panose="05000000000000000000" pitchFamily="2" charset="2"/>
              <a:buChar char="§"/>
            </a:pPr>
            <a:endParaRPr lang="en-US" sz="2000" b="1" dirty="0"/>
          </a:p>
          <a:p>
            <a:pPr marL="342900" indent="-342900" algn="l">
              <a:buFont typeface="Wingdings" panose="05000000000000000000" pitchFamily="2" charset="2"/>
              <a:buChar char="§"/>
            </a:pPr>
            <a:endParaRPr lang="en-US" sz="2000" b="1" dirty="0"/>
          </a:p>
        </p:txBody>
      </p:sp>
    </p:spTree>
    <p:extLst>
      <p:ext uri="{BB962C8B-B14F-4D97-AF65-F5344CB8AC3E}">
        <p14:creationId xmlns:p14="http://schemas.microsoft.com/office/powerpoint/2010/main" val="3101073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25</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346100" y="138048"/>
            <a:ext cx="8797899" cy="461665"/>
          </a:xfrm>
          <a:prstGeom prst="rect">
            <a:avLst/>
          </a:prstGeom>
          <a:noFill/>
        </p:spPr>
        <p:txBody>
          <a:bodyPr wrap="square" rtlCol="0">
            <a:spAutoFit/>
          </a:bodyPr>
          <a:lstStyle/>
          <a:p>
            <a:pPr algn="just"/>
            <a:r>
              <a:rPr lang="en-US" sz="2400" b="1" dirty="0">
                <a:solidFill>
                  <a:srgbClr val="800000"/>
                </a:solidFill>
              </a:rPr>
              <a:t>Fiscal </a:t>
            </a:r>
            <a:r>
              <a:rPr lang="en-US" sz="2400" b="1" dirty="0" smtClean="0">
                <a:solidFill>
                  <a:srgbClr val="800000"/>
                </a:solidFill>
              </a:rPr>
              <a:t>Reform through Tax </a:t>
            </a:r>
            <a:r>
              <a:rPr lang="en-US" sz="2400" b="1" dirty="0">
                <a:solidFill>
                  <a:srgbClr val="800000"/>
                </a:solidFill>
              </a:rPr>
              <a:t>Modernization</a:t>
            </a:r>
            <a:endParaRPr lang="ar-EG" sz="2400" b="1" dirty="0">
              <a:solidFill>
                <a:srgbClr val="800000"/>
              </a:solidFill>
            </a:endParaRPr>
          </a:p>
        </p:txBody>
      </p:sp>
      <p:sp>
        <p:nvSpPr>
          <p:cNvPr id="5" name="Rectangle 4"/>
          <p:cNvSpPr/>
          <p:nvPr/>
        </p:nvSpPr>
        <p:spPr>
          <a:xfrm>
            <a:off x="533400" y="1295400"/>
            <a:ext cx="8229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533400" y="1295400"/>
            <a:ext cx="8229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46101" y="1028343"/>
            <a:ext cx="8330355" cy="5355312"/>
          </a:xfrm>
          <a:prstGeom prst="rect">
            <a:avLst/>
          </a:prstGeom>
        </p:spPr>
        <p:txBody>
          <a:bodyPr wrap="square">
            <a:spAutoFit/>
          </a:bodyPr>
          <a:lstStyle/>
          <a:p>
            <a:pPr algn="just"/>
            <a:r>
              <a:rPr lang="en-US" dirty="0"/>
              <a:t>A</a:t>
            </a:r>
            <a:r>
              <a:rPr lang="en-US" dirty="0" smtClean="0"/>
              <a:t>s tax </a:t>
            </a:r>
            <a:r>
              <a:rPr lang="en-US" dirty="0"/>
              <a:t>represented around 75% of the </a:t>
            </a:r>
            <a:r>
              <a:rPr lang="en-US" dirty="0" smtClean="0"/>
              <a:t>budget. Realizing </a:t>
            </a:r>
            <a:r>
              <a:rPr lang="en-US" dirty="0"/>
              <a:t>Egypt’s tax potential requires policy reforms, tax administration reforms and institutional reforms such as issuing Medium Term Revenue strategy (MTRS). We are currently working on preparing our first MTRS in the coming period. </a:t>
            </a:r>
          </a:p>
          <a:p>
            <a:pPr marL="285750" indent="-285750" algn="just">
              <a:buFont typeface="Arial" pitchFamily="34" charset="0"/>
              <a:buChar char="•"/>
            </a:pPr>
            <a:endParaRPr lang="en-US" dirty="0"/>
          </a:p>
          <a:p>
            <a:pPr algn="just"/>
            <a:r>
              <a:rPr lang="en-US" u="sng" dirty="0" smtClean="0">
                <a:solidFill>
                  <a:srgbClr val="800000"/>
                </a:solidFill>
              </a:rPr>
              <a:t>Our </a:t>
            </a:r>
            <a:r>
              <a:rPr lang="en-US" u="sng" dirty="0">
                <a:solidFill>
                  <a:srgbClr val="800000"/>
                </a:solidFill>
              </a:rPr>
              <a:t>vision </a:t>
            </a:r>
            <a:r>
              <a:rPr lang="en-US" u="sng" dirty="0" smtClean="0">
                <a:solidFill>
                  <a:srgbClr val="800000"/>
                </a:solidFill>
              </a:rPr>
              <a:t>is: </a:t>
            </a:r>
          </a:p>
          <a:p>
            <a:pPr marL="285750" indent="-285750" algn="just">
              <a:buFont typeface="Arial" pitchFamily="34" charset="0"/>
              <a:buChar char="•"/>
            </a:pPr>
            <a:r>
              <a:rPr lang="en-US" dirty="0" smtClean="0"/>
              <a:t>Set a stable tax policy in both, the short and long </a:t>
            </a:r>
            <a:r>
              <a:rPr lang="en-US" dirty="0" smtClean="0"/>
              <a:t>term</a:t>
            </a:r>
            <a:r>
              <a:rPr lang="en-US" dirty="0"/>
              <a:t>.</a:t>
            </a:r>
            <a:endParaRPr lang="en-US" dirty="0" smtClean="0"/>
          </a:p>
          <a:p>
            <a:pPr marL="285750" indent="-285750" algn="just">
              <a:buFont typeface="Arial" pitchFamily="34" charset="0"/>
              <a:buChar char="•"/>
            </a:pPr>
            <a:r>
              <a:rPr lang="en-US" dirty="0" smtClean="0"/>
              <a:t>Achieve the fiscal, economic and social objectives of the tax, and raise tax revenues ratio to GDP by 1% annually, to reach approximately 18% by fiscal year 2022. </a:t>
            </a:r>
          </a:p>
          <a:p>
            <a:pPr marL="285750" indent="-285750" algn="just">
              <a:buFont typeface="Arial" pitchFamily="34" charset="0"/>
              <a:buChar char="•"/>
            </a:pPr>
            <a:r>
              <a:rPr lang="en-US" dirty="0" smtClean="0"/>
              <a:t>Broadening the tax base by modernizing our current tax legislations and policies in line with international best practices.</a:t>
            </a:r>
          </a:p>
          <a:p>
            <a:pPr marL="285750" indent="-285750" algn="just">
              <a:buFont typeface="Arial" pitchFamily="34" charset="0"/>
              <a:buChar char="•"/>
            </a:pPr>
            <a:r>
              <a:rPr lang="en-US" dirty="0" smtClean="0"/>
              <a:t>Improving effectiveness and efficiency of our tax system by simplifying, automating and streamlining tax procedures.</a:t>
            </a:r>
          </a:p>
          <a:p>
            <a:pPr marL="285750" indent="-285750" algn="just">
              <a:buFont typeface="Arial" pitchFamily="34" charset="0"/>
              <a:buChar char="•"/>
            </a:pPr>
            <a:r>
              <a:rPr lang="en-US" dirty="0" smtClean="0"/>
              <a:t>Enhancing tax administration and upgrading skills of our people through the implementation “Tax Administration Modernization Programs”.</a:t>
            </a:r>
          </a:p>
          <a:p>
            <a:pPr marL="285750" indent="-285750" algn="just">
              <a:buFont typeface="Arial" pitchFamily="34" charset="0"/>
              <a:buChar char="•"/>
            </a:pPr>
            <a:endParaRPr lang="en-US" dirty="0"/>
          </a:p>
          <a:p>
            <a:pPr marL="285750" indent="-285750" algn="just">
              <a:buFont typeface="Arial" pitchFamily="34" charset="0"/>
              <a:buChar char="•"/>
            </a:pPr>
            <a:endParaRPr lang="en-US" dirty="0"/>
          </a:p>
          <a:p>
            <a:pPr marL="285750" indent="-285750" algn="just">
              <a:buFont typeface="Arial" pitchFamily="34" charset="0"/>
              <a:buChar char="•"/>
            </a:pPr>
            <a:endParaRPr lang="en-US" dirty="0"/>
          </a:p>
        </p:txBody>
      </p:sp>
    </p:spTree>
    <p:extLst>
      <p:ext uri="{BB962C8B-B14F-4D97-AF65-F5344CB8AC3E}">
        <p14:creationId xmlns:p14="http://schemas.microsoft.com/office/powerpoint/2010/main" val="11812501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26</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76200" y="263899"/>
            <a:ext cx="9144000" cy="461665"/>
          </a:xfrm>
          <a:prstGeom prst="rect">
            <a:avLst/>
          </a:prstGeom>
          <a:noFill/>
        </p:spPr>
        <p:txBody>
          <a:bodyPr wrap="square" rtlCol="0">
            <a:spAutoFit/>
          </a:bodyPr>
          <a:lstStyle/>
          <a:p>
            <a:pPr algn="just"/>
            <a:r>
              <a:rPr lang="en-US" sz="2400" b="1" dirty="0">
                <a:solidFill>
                  <a:srgbClr val="800000"/>
                </a:solidFill>
              </a:rPr>
              <a:t>Fiscal Reform through Tax Modernization</a:t>
            </a:r>
            <a:endParaRPr lang="ar-EG" sz="2400" b="1" dirty="0">
              <a:solidFill>
                <a:srgbClr val="800000"/>
              </a:solidFill>
            </a:endParaRPr>
          </a:p>
        </p:txBody>
      </p:sp>
      <p:sp>
        <p:nvSpPr>
          <p:cNvPr id="5" name="Rectangle 4"/>
          <p:cNvSpPr/>
          <p:nvPr/>
        </p:nvSpPr>
        <p:spPr>
          <a:xfrm>
            <a:off x="533400" y="1295400"/>
            <a:ext cx="8229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533400" y="1295400"/>
            <a:ext cx="8229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1041698"/>
            <a:ext cx="8928992" cy="6401753"/>
          </a:xfrm>
          <a:prstGeom prst="rect">
            <a:avLst/>
          </a:prstGeom>
        </p:spPr>
        <p:txBody>
          <a:bodyPr wrap="square">
            <a:spAutoFit/>
          </a:bodyPr>
          <a:lstStyle/>
          <a:p>
            <a:pPr marL="285750" indent="-285750" algn="just">
              <a:buFont typeface="Wingdings" panose="05000000000000000000" pitchFamily="2" charset="2"/>
              <a:buChar char="§"/>
            </a:pPr>
            <a:r>
              <a:rPr lang="en-US" b="1" u="sng" dirty="0" smtClean="0">
                <a:cs typeface="Times New Roman" pitchFamily="18" charset="0"/>
              </a:rPr>
              <a:t>Tax </a:t>
            </a:r>
            <a:r>
              <a:rPr lang="en-US" b="1" u="sng" dirty="0">
                <a:cs typeface="Times New Roman" pitchFamily="18" charset="0"/>
              </a:rPr>
              <a:t>Administration Reforms </a:t>
            </a:r>
            <a:endParaRPr lang="en-US" b="1" u="sng" dirty="0" smtClean="0">
              <a:cs typeface="Times New Roman" pitchFamily="18" charset="0"/>
            </a:endParaRPr>
          </a:p>
          <a:p>
            <a:pPr marL="742950" lvl="1" indent="-285750" algn="just">
              <a:buFont typeface="Wingdings" panose="05000000000000000000" pitchFamily="2" charset="2"/>
              <a:buChar char="ü"/>
            </a:pPr>
            <a:r>
              <a:rPr lang="en-US" b="1" u="sng" dirty="0" smtClean="0">
                <a:cs typeface="Times New Roman" pitchFamily="18" charset="0"/>
              </a:rPr>
              <a:t>Starting the compulsory submission of tax returners electronically since 1</a:t>
            </a:r>
            <a:r>
              <a:rPr lang="en-US" b="1" u="sng" baseline="30000" dirty="0" smtClean="0">
                <a:cs typeface="Times New Roman" pitchFamily="18" charset="0"/>
              </a:rPr>
              <a:t>st</a:t>
            </a:r>
            <a:r>
              <a:rPr lang="en-US" b="1" u="sng" dirty="0" smtClean="0">
                <a:cs typeface="Times New Roman" pitchFamily="18" charset="0"/>
              </a:rPr>
              <a:t> January 2019 </a:t>
            </a:r>
          </a:p>
          <a:p>
            <a:pPr marL="742950" lvl="1" indent="-285750" algn="just">
              <a:buFont typeface="Wingdings" panose="05000000000000000000" pitchFamily="2" charset="2"/>
              <a:buChar char="ü"/>
            </a:pPr>
            <a:r>
              <a:rPr lang="en-US" b="1" u="sng" dirty="0" smtClean="0">
                <a:cs typeface="Times New Roman" pitchFamily="18" charset="0"/>
              </a:rPr>
              <a:t>The automated integration of both the income and VAT tax systems </a:t>
            </a:r>
            <a:r>
              <a:rPr lang="en-US" b="1" dirty="0" smtClean="0">
                <a:cs typeface="Times New Roman" pitchFamily="18" charset="0"/>
              </a:rPr>
              <a:t>by unifying procedures, work flow, and database. </a:t>
            </a:r>
          </a:p>
          <a:p>
            <a:pPr marL="742950" lvl="1" indent="-285750" algn="just">
              <a:buFont typeface="Wingdings" panose="05000000000000000000" pitchFamily="2" charset="2"/>
              <a:buChar char="ü"/>
            </a:pPr>
            <a:r>
              <a:rPr lang="en-US" b="1" dirty="0" smtClean="0">
                <a:cs typeface="Times New Roman" pitchFamily="18" charset="0"/>
              </a:rPr>
              <a:t> </a:t>
            </a:r>
            <a:r>
              <a:rPr lang="en-US" b="1" u="sng" dirty="0" smtClean="0">
                <a:cs typeface="Times New Roman" pitchFamily="18" charset="0"/>
              </a:rPr>
              <a:t>The issuance of the </a:t>
            </a:r>
            <a:r>
              <a:rPr lang="en-US" b="1" u="sng" dirty="0">
                <a:cs typeface="Times New Roman" pitchFamily="18" charset="0"/>
              </a:rPr>
              <a:t>smart tax </a:t>
            </a:r>
            <a:r>
              <a:rPr lang="en-US" b="1" u="sng" dirty="0" smtClean="0">
                <a:cs typeface="Times New Roman" pitchFamily="18" charset="0"/>
              </a:rPr>
              <a:t>card for tax payers</a:t>
            </a:r>
            <a:r>
              <a:rPr lang="en-US" b="1" dirty="0" smtClean="0">
                <a:cs typeface="Times New Roman" pitchFamily="18" charset="0"/>
              </a:rPr>
              <a:t>, </a:t>
            </a:r>
            <a:r>
              <a:rPr lang="en-US" b="1" dirty="0">
                <a:cs typeface="Times New Roman" pitchFamily="18" charset="0"/>
              </a:rPr>
              <a:t>which will provide significant control and regulation</a:t>
            </a:r>
            <a:r>
              <a:rPr lang="en-US" b="1" dirty="0" smtClean="0">
                <a:cs typeface="Times New Roman" pitchFamily="18" charset="0"/>
              </a:rPr>
              <a:t>.</a:t>
            </a:r>
            <a:endParaRPr lang="en-US" b="1" dirty="0">
              <a:cs typeface="Times New Roman" pitchFamily="18" charset="0"/>
            </a:endParaRPr>
          </a:p>
          <a:p>
            <a:pPr marL="742950" lvl="1" indent="-285750" algn="just">
              <a:buFont typeface="Wingdings" panose="05000000000000000000" pitchFamily="2" charset="2"/>
              <a:buChar char="ü"/>
            </a:pPr>
            <a:r>
              <a:rPr lang="en-US" b="1" dirty="0" smtClean="0">
                <a:cs typeface="Times New Roman" pitchFamily="18" charset="0"/>
              </a:rPr>
              <a:t> </a:t>
            </a:r>
            <a:r>
              <a:rPr lang="en-US" b="1" u="sng" dirty="0" smtClean="0">
                <a:cs typeface="Times New Roman" pitchFamily="18" charset="0"/>
              </a:rPr>
              <a:t>The introduction of E-Invoice</a:t>
            </a:r>
            <a:r>
              <a:rPr lang="en-US" b="1" dirty="0" smtClean="0">
                <a:cs typeface="Times New Roman" pitchFamily="18" charset="0"/>
              </a:rPr>
              <a:t> </a:t>
            </a:r>
            <a:r>
              <a:rPr lang="en-US" b="1" dirty="0">
                <a:cs typeface="Times New Roman" pitchFamily="18" charset="0"/>
              </a:rPr>
              <a:t>B2B where companies will </a:t>
            </a:r>
            <a:r>
              <a:rPr lang="en-US" b="1" dirty="0" smtClean="0">
                <a:cs typeface="Times New Roman" pitchFamily="18" charset="0"/>
              </a:rPr>
              <a:t>register </a:t>
            </a:r>
            <a:r>
              <a:rPr lang="en-US" b="1" dirty="0">
                <a:cs typeface="Times New Roman" pitchFamily="18" charset="0"/>
              </a:rPr>
              <a:t>and produce all VAT receipts and invoices, </a:t>
            </a:r>
            <a:r>
              <a:rPr lang="en-US" b="1" dirty="0" smtClean="0">
                <a:cs typeface="Times New Roman" pitchFamily="18" charset="0"/>
              </a:rPr>
              <a:t>to oversee </a:t>
            </a:r>
            <a:r>
              <a:rPr lang="en-US" b="1" dirty="0">
                <a:cs typeface="Times New Roman" pitchFamily="18" charset="0"/>
              </a:rPr>
              <a:t>all transactions and reduce fake </a:t>
            </a:r>
            <a:r>
              <a:rPr lang="en-US" b="1" dirty="0" smtClean="0">
                <a:cs typeface="Times New Roman" pitchFamily="18" charset="0"/>
              </a:rPr>
              <a:t>receipts</a:t>
            </a:r>
            <a:r>
              <a:rPr lang="en-US" b="1" dirty="0" smtClean="0">
                <a:cs typeface="Times New Roman" pitchFamily="18" charset="0"/>
              </a:rPr>
              <a:t>.</a:t>
            </a:r>
          </a:p>
          <a:p>
            <a:pPr marL="742950" lvl="1" indent="-285750" algn="just">
              <a:buFont typeface="Wingdings" panose="05000000000000000000" pitchFamily="2" charset="2"/>
              <a:buChar char="ü"/>
            </a:pPr>
            <a:r>
              <a:rPr lang="en-US" b="1" u="sng" dirty="0" smtClean="0">
                <a:cs typeface="Times New Roman" pitchFamily="18" charset="0"/>
              </a:rPr>
              <a:t>The introduction of Small and Micro Business tax treatment </a:t>
            </a:r>
          </a:p>
          <a:p>
            <a:pPr marL="742950" lvl="1" indent="-285750" algn="just">
              <a:buFont typeface="Wingdings" panose="05000000000000000000" pitchFamily="2" charset="2"/>
              <a:buChar char="ü"/>
            </a:pPr>
            <a:r>
              <a:rPr lang="en-US" b="1" u="sng" dirty="0" smtClean="0">
                <a:cs typeface="Times New Roman" pitchFamily="18" charset="0"/>
              </a:rPr>
              <a:t>The introduction of E-Commerce and on-line Advertisements law  </a:t>
            </a:r>
            <a:endParaRPr lang="en-US" b="1" u="sng" dirty="0" smtClean="0">
              <a:cs typeface="Times New Roman" pitchFamily="18" charset="0"/>
            </a:endParaRPr>
          </a:p>
          <a:p>
            <a:pPr marL="742950" lvl="1" indent="-285750" algn="just">
              <a:buFont typeface="Wingdings" panose="05000000000000000000" pitchFamily="2" charset="2"/>
              <a:buChar char="ü"/>
            </a:pPr>
            <a:r>
              <a:rPr lang="en-US" b="1" u="sng" dirty="0" smtClean="0">
                <a:cs typeface="Times New Roman" pitchFamily="18" charset="0"/>
              </a:rPr>
              <a:t>The Modernization </a:t>
            </a:r>
            <a:r>
              <a:rPr lang="en-US" b="1" u="sng" dirty="0">
                <a:cs typeface="Times New Roman" pitchFamily="18" charset="0"/>
              </a:rPr>
              <a:t>of ETA offices</a:t>
            </a:r>
            <a:r>
              <a:rPr lang="en-US" b="1" dirty="0">
                <a:cs typeface="Times New Roman" pitchFamily="18" charset="0"/>
              </a:rPr>
              <a:t> to improve operational </a:t>
            </a:r>
            <a:r>
              <a:rPr lang="en-US" b="1" dirty="0" smtClean="0">
                <a:cs typeface="Times New Roman" pitchFamily="18" charset="0"/>
              </a:rPr>
              <a:t>performance through modernizing The IT system and enhancing ETA asset </a:t>
            </a:r>
            <a:r>
              <a:rPr lang="en-US" b="1" dirty="0" smtClean="0">
                <a:cs typeface="Times New Roman" pitchFamily="18" charset="0"/>
              </a:rPr>
              <a:t>management</a:t>
            </a:r>
            <a:endParaRPr lang="en-US" b="1" dirty="0" smtClean="0">
              <a:cs typeface="Times New Roman" pitchFamily="18" charset="0"/>
            </a:endParaRPr>
          </a:p>
          <a:p>
            <a:pPr marL="742950" lvl="1" indent="-285750" algn="just">
              <a:buFont typeface="Wingdings" panose="05000000000000000000" pitchFamily="2" charset="2"/>
              <a:buChar char="ü"/>
            </a:pPr>
            <a:r>
              <a:rPr lang="en-US" b="1" u="sng" dirty="0" smtClean="0"/>
              <a:t>Aligning tax reform agenda with “international best tax practices”</a:t>
            </a:r>
            <a:r>
              <a:rPr lang="en-US" b="1" dirty="0" smtClean="0"/>
              <a:t> through: </a:t>
            </a:r>
            <a:r>
              <a:rPr lang="en-US" sz="1600" b="1" dirty="0" smtClean="0"/>
              <a:t>Becoming a member of Base Erosion and Profit Shifting (‘</a:t>
            </a:r>
            <a:r>
              <a:rPr lang="en-US" sz="1600" b="1" dirty="0"/>
              <a:t>BEPS’) - </a:t>
            </a:r>
            <a:r>
              <a:rPr lang="en-US" sz="1600" b="1" dirty="0" smtClean="0"/>
              <a:t>activating </a:t>
            </a:r>
            <a:r>
              <a:rPr lang="en-US" sz="1600" b="1" dirty="0"/>
              <a:t>a modern transfer pricing regime to support fair and effective taxation </a:t>
            </a:r>
            <a:r>
              <a:rPr lang="en-US" sz="1600" b="1" dirty="0" smtClean="0"/>
              <a:t>– Joining the Global Forum on Transparency and Exchange of Information.</a:t>
            </a:r>
            <a:endParaRPr lang="en-US" b="1" dirty="0" smtClean="0">
              <a:cs typeface="Times New Roman" pitchFamily="18" charset="0"/>
            </a:endParaRPr>
          </a:p>
          <a:p>
            <a:pPr lvl="1" algn="just"/>
            <a:endParaRPr lang="en-US" dirty="0" smtClean="0">
              <a:cs typeface="Times New Roman" pitchFamily="18" charset="0"/>
            </a:endParaRPr>
          </a:p>
          <a:p>
            <a:pPr marL="742950" lvl="1" indent="-285750" algn="just">
              <a:buFont typeface="Wingdings" panose="05000000000000000000" pitchFamily="2" charset="2"/>
              <a:buChar char="ü"/>
            </a:pPr>
            <a:endParaRPr lang="en-US" dirty="0">
              <a:cs typeface="Times New Roman" pitchFamily="18" charset="0"/>
            </a:endParaRPr>
          </a:p>
          <a:p>
            <a:pPr marL="742950" lvl="1" indent="-285750" algn="just">
              <a:buFont typeface="Wingdings" panose="05000000000000000000" pitchFamily="2" charset="2"/>
              <a:buChar char="ü"/>
            </a:pPr>
            <a:endParaRPr lang="en-US" dirty="0" smtClean="0">
              <a:cs typeface="Times New Roman" pitchFamily="18" charset="0"/>
            </a:endParaRPr>
          </a:p>
          <a:p>
            <a:pPr lvl="1" algn="just">
              <a:buFont typeface="+mj-lt"/>
              <a:buAutoNum type="alphaUcPeriod"/>
            </a:pPr>
            <a:endParaRPr lang="en-US" dirty="0">
              <a:cs typeface="Times New Roman" pitchFamily="18" charset="0"/>
            </a:endParaRPr>
          </a:p>
        </p:txBody>
      </p:sp>
    </p:spTree>
    <p:extLst>
      <p:ext uri="{BB962C8B-B14F-4D97-AF65-F5344CB8AC3E}">
        <p14:creationId xmlns:p14="http://schemas.microsoft.com/office/powerpoint/2010/main" val="389644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27</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0" y="273216"/>
            <a:ext cx="9144000" cy="461665"/>
          </a:xfrm>
          <a:prstGeom prst="rect">
            <a:avLst/>
          </a:prstGeom>
          <a:noFill/>
        </p:spPr>
        <p:txBody>
          <a:bodyPr wrap="square" rtlCol="0">
            <a:spAutoFit/>
          </a:bodyPr>
          <a:lstStyle/>
          <a:p>
            <a:pPr algn="just"/>
            <a:r>
              <a:rPr lang="en-US" sz="2400" b="1" dirty="0">
                <a:solidFill>
                  <a:srgbClr val="800000"/>
                </a:solidFill>
              </a:rPr>
              <a:t>Fiscal Reform through Digitization of Treasury </a:t>
            </a:r>
            <a:r>
              <a:rPr lang="en-US" sz="2400" b="1" dirty="0" smtClean="0">
                <a:solidFill>
                  <a:srgbClr val="800000"/>
                </a:solidFill>
              </a:rPr>
              <a:t>Transactions</a:t>
            </a:r>
            <a:endParaRPr lang="ar-EG" sz="2400" b="1" dirty="0">
              <a:solidFill>
                <a:srgbClr val="800000"/>
              </a:solidFill>
            </a:endParaRPr>
          </a:p>
        </p:txBody>
      </p:sp>
      <p:sp>
        <p:nvSpPr>
          <p:cNvPr id="5" name="Rectangle 4"/>
          <p:cNvSpPr/>
          <p:nvPr/>
        </p:nvSpPr>
        <p:spPr>
          <a:xfrm>
            <a:off x="533400" y="1295400"/>
            <a:ext cx="8229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533400" y="1295400"/>
            <a:ext cx="8229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1103833"/>
            <a:ext cx="8928992" cy="5755422"/>
          </a:xfrm>
          <a:prstGeom prst="rect">
            <a:avLst/>
          </a:prstGeom>
        </p:spPr>
        <p:txBody>
          <a:bodyPr wrap="square">
            <a:spAutoFit/>
          </a:bodyPr>
          <a:lstStyle/>
          <a:p>
            <a:pPr marL="342900" indent="-342900" algn="just">
              <a:buFont typeface="Wingdings" panose="05000000000000000000" pitchFamily="2" charset="2"/>
              <a:buChar char="§"/>
            </a:pPr>
            <a:r>
              <a:rPr lang="en-US" sz="2000" b="1" u="sng" dirty="0" smtClean="0">
                <a:cs typeface="Times New Roman" pitchFamily="18" charset="0"/>
              </a:rPr>
              <a:t>Automation </a:t>
            </a:r>
            <a:r>
              <a:rPr lang="en-US" sz="2000" b="1" u="sng" dirty="0">
                <a:cs typeface="Times New Roman" pitchFamily="18" charset="0"/>
              </a:rPr>
              <a:t>of Payroll System:</a:t>
            </a:r>
          </a:p>
          <a:p>
            <a:pPr algn="just"/>
            <a:endParaRPr lang="en-US" dirty="0" smtClean="0">
              <a:cs typeface="Times New Roman" pitchFamily="18" charset="0"/>
            </a:endParaRPr>
          </a:p>
          <a:p>
            <a:pPr marL="285750" indent="-285750" algn="just">
              <a:buFont typeface="Wingdings" panose="05000000000000000000" pitchFamily="2" charset="2"/>
              <a:buChar char="ü"/>
            </a:pPr>
            <a:r>
              <a:rPr lang="en-US" sz="2400" dirty="0" smtClean="0">
                <a:cs typeface="Times New Roman" pitchFamily="18" charset="0"/>
              </a:rPr>
              <a:t>Issuance </a:t>
            </a:r>
            <a:r>
              <a:rPr lang="en-US" sz="2400" dirty="0">
                <a:cs typeface="Times New Roman" pitchFamily="18" charset="0"/>
              </a:rPr>
              <a:t>of the Egyptian government card for the disbursement of salaries of government employees including all accounting units of the state budget and the economic </a:t>
            </a:r>
            <a:r>
              <a:rPr lang="en-US" sz="2400" dirty="0" smtClean="0">
                <a:cs typeface="Times New Roman" pitchFamily="18" charset="0"/>
              </a:rPr>
              <a:t>authorities.</a:t>
            </a:r>
          </a:p>
          <a:p>
            <a:pPr marL="285750" indent="-285750" algn="just">
              <a:buFont typeface="Wingdings" panose="05000000000000000000" pitchFamily="2" charset="2"/>
              <a:buChar char="ü"/>
            </a:pPr>
            <a:r>
              <a:rPr lang="en-US" sz="2400" dirty="0" smtClean="0">
                <a:cs typeface="Times New Roman" pitchFamily="18" charset="0"/>
              </a:rPr>
              <a:t>Report </a:t>
            </a:r>
            <a:r>
              <a:rPr lang="en-US" sz="2400" dirty="0">
                <a:cs typeface="Times New Roman" pitchFamily="18" charset="0"/>
              </a:rPr>
              <a:t>the breakdown of wages, rewards, allowances and other components of the wage bill, on daily, weekly and monthly </a:t>
            </a:r>
            <a:r>
              <a:rPr lang="en-US" sz="2400" dirty="0" smtClean="0">
                <a:cs typeface="Times New Roman" pitchFamily="18" charset="0"/>
              </a:rPr>
              <a:t>basis.</a:t>
            </a:r>
            <a:endParaRPr lang="en-US" sz="2400" dirty="0">
              <a:cs typeface="Times New Roman" pitchFamily="18" charset="0"/>
            </a:endParaRPr>
          </a:p>
          <a:p>
            <a:pPr marL="285750" indent="-285750" algn="just">
              <a:buFont typeface="Wingdings" panose="05000000000000000000" pitchFamily="2" charset="2"/>
              <a:buChar char="ü"/>
            </a:pPr>
            <a:r>
              <a:rPr lang="en-US" sz="2400" dirty="0" smtClean="0">
                <a:cs typeface="Times New Roman" pitchFamily="18" charset="0"/>
              </a:rPr>
              <a:t>Completion </a:t>
            </a:r>
            <a:r>
              <a:rPr lang="en-US" sz="2400" dirty="0">
                <a:cs typeface="Times New Roman" pitchFamily="18" charset="0"/>
              </a:rPr>
              <a:t>of the contractual procedures of the payroll system for the government employees under </a:t>
            </a:r>
            <a:r>
              <a:rPr lang="en-US" sz="2400" dirty="0" smtClean="0">
                <a:cs typeface="Times New Roman" pitchFamily="18" charset="0"/>
              </a:rPr>
              <a:t>for 3,200 </a:t>
            </a:r>
            <a:r>
              <a:rPr lang="en-US" sz="2400" dirty="0">
                <a:cs typeface="Times New Roman" pitchFamily="18" charset="0"/>
              </a:rPr>
              <a:t>accounting units</a:t>
            </a:r>
            <a:r>
              <a:rPr lang="en-US" sz="2400" dirty="0" smtClean="0">
                <a:cs typeface="Times New Roman" pitchFamily="18" charset="0"/>
              </a:rPr>
              <a:t>.</a:t>
            </a:r>
            <a:endParaRPr lang="en-US" sz="2400" dirty="0">
              <a:cs typeface="Times New Roman" pitchFamily="18" charset="0"/>
            </a:endParaRPr>
          </a:p>
          <a:p>
            <a:pPr marL="285750" indent="-285750" algn="just">
              <a:buFont typeface="Wingdings" panose="05000000000000000000" pitchFamily="2" charset="2"/>
              <a:buChar char="ü"/>
            </a:pPr>
            <a:r>
              <a:rPr lang="en-US" sz="2400" dirty="0">
                <a:cs typeface="Times New Roman" pitchFamily="18" charset="0"/>
              </a:rPr>
              <a:t>Activation of the system through 11 banks in addition to the Egyptian Post Office</a:t>
            </a:r>
            <a:r>
              <a:rPr lang="en-US" sz="2400" dirty="0" smtClean="0">
                <a:cs typeface="Times New Roman" pitchFamily="18" charset="0"/>
              </a:rPr>
              <a:t>.</a:t>
            </a:r>
            <a:endParaRPr lang="en-US" sz="2400" dirty="0">
              <a:cs typeface="Times New Roman" pitchFamily="18" charset="0"/>
            </a:endParaRPr>
          </a:p>
          <a:p>
            <a:pPr marL="285750" indent="-285750" algn="just">
              <a:buFont typeface="Wingdings" panose="05000000000000000000" pitchFamily="2" charset="2"/>
              <a:buChar char="ü"/>
            </a:pPr>
            <a:r>
              <a:rPr lang="en-US" sz="2400" dirty="0">
                <a:cs typeface="Times New Roman" pitchFamily="18" charset="0"/>
              </a:rPr>
              <a:t>Issue 4.9 million cards for employees in service. The E-payment system directly transfer to the employees' bank accounts -opened in advance by the Ministry of Finance –so as to be then cached by ATM cards issued by the Ministry for all employees. </a:t>
            </a:r>
          </a:p>
          <a:p>
            <a:pPr algn="just"/>
            <a:endParaRPr lang="en-US" dirty="0">
              <a:cs typeface="Times New Roman" pitchFamily="18" charset="0"/>
            </a:endParaRPr>
          </a:p>
        </p:txBody>
      </p:sp>
    </p:spTree>
    <p:extLst>
      <p:ext uri="{BB962C8B-B14F-4D97-AF65-F5344CB8AC3E}">
        <p14:creationId xmlns:p14="http://schemas.microsoft.com/office/powerpoint/2010/main" val="1597181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28</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0" y="56818"/>
            <a:ext cx="9144000" cy="830997"/>
          </a:xfrm>
          <a:prstGeom prst="rect">
            <a:avLst/>
          </a:prstGeom>
          <a:noFill/>
        </p:spPr>
        <p:txBody>
          <a:bodyPr wrap="square" rtlCol="0">
            <a:spAutoFit/>
          </a:bodyPr>
          <a:lstStyle/>
          <a:p>
            <a:pPr algn="just"/>
            <a:r>
              <a:rPr lang="en-US" sz="2400" b="1" dirty="0">
                <a:solidFill>
                  <a:srgbClr val="800000"/>
                </a:solidFill>
              </a:rPr>
              <a:t>Digitization of Treasury Transactions is a key tool to reach Fiscal Consolidation</a:t>
            </a:r>
            <a:endParaRPr lang="ar-EG" sz="2400" b="1" dirty="0">
              <a:solidFill>
                <a:srgbClr val="800000"/>
              </a:solidFill>
            </a:endParaRPr>
          </a:p>
        </p:txBody>
      </p:sp>
      <p:sp>
        <p:nvSpPr>
          <p:cNvPr id="5" name="Rectangle 4"/>
          <p:cNvSpPr/>
          <p:nvPr/>
        </p:nvSpPr>
        <p:spPr>
          <a:xfrm>
            <a:off x="533400" y="1295400"/>
            <a:ext cx="8229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533400" y="1295400"/>
            <a:ext cx="8229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07504" y="1103833"/>
            <a:ext cx="8928992" cy="400110"/>
          </a:xfrm>
          <a:prstGeom prst="rect">
            <a:avLst/>
          </a:prstGeom>
        </p:spPr>
        <p:txBody>
          <a:bodyPr wrap="square">
            <a:spAutoFit/>
          </a:bodyPr>
          <a:lstStyle/>
          <a:p>
            <a:pPr algn="just"/>
            <a:endParaRPr lang="en-US" sz="2000" b="1" u="sng" dirty="0">
              <a:cs typeface="Times New Roman" pitchFamily="18" charset="0"/>
            </a:endParaRPr>
          </a:p>
        </p:txBody>
      </p:sp>
      <p:sp>
        <p:nvSpPr>
          <p:cNvPr id="3" name="TextBox 2"/>
          <p:cNvSpPr txBox="1"/>
          <p:nvPr/>
        </p:nvSpPr>
        <p:spPr>
          <a:xfrm>
            <a:off x="0" y="888671"/>
            <a:ext cx="9036496" cy="5909310"/>
          </a:xfrm>
          <a:prstGeom prst="rect">
            <a:avLst/>
          </a:prstGeom>
          <a:noFill/>
        </p:spPr>
        <p:txBody>
          <a:bodyPr wrap="square" rtlCol="0">
            <a:spAutoFit/>
          </a:bodyPr>
          <a:lstStyle/>
          <a:p>
            <a:pPr marL="285750" indent="-285750" algn="just">
              <a:buFont typeface="Wingdings" panose="05000000000000000000" pitchFamily="2" charset="2"/>
              <a:buChar char="§"/>
            </a:pPr>
            <a:r>
              <a:rPr lang="en-US" b="1" u="sng" dirty="0" smtClean="0">
                <a:cs typeface="Times New Roman" pitchFamily="18" charset="0"/>
              </a:rPr>
              <a:t>Payment </a:t>
            </a:r>
            <a:r>
              <a:rPr lang="en-US" b="1" u="sng" dirty="0">
                <a:cs typeface="Times New Roman" pitchFamily="18" charset="0"/>
              </a:rPr>
              <a:t>and Collection:</a:t>
            </a:r>
          </a:p>
          <a:p>
            <a:pPr lvl="1" algn="just"/>
            <a:endParaRPr lang="en-US" dirty="0" smtClean="0">
              <a:cs typeface="Times New Roman" pitchFamily="18" charset="0"/>
            </a:endParaRPr>
          </a:p>
          <a:p>
            <a:pPr marL="742950" lvl="1" indent="-285750" algn="just">
              <a:buFont typeface="Wingdings" panose="05000000000000000000" pitchFamily="2" charset="2"/>
              <a:buChar char="ü"/>
            </a:pPr>
            <a:r>
              <a:rPr lang="en-US" dirty="0" smtClean="0">
                <a:cs typeface="Times New Roman" pitchFamily="18" charset="0"/>
              </a:rPr>
              <a:t>Full activation of GFMIS </a:t>
            </a:r>
          </a:p>
          <a:p>
            <a:pPr marL="742950" lvl="1" indent="-285750" algn="just">
              <a:buFont typeface="Wingdings" panose="05000000000000000000" pitchFamily="2" charset="2"/>
              <a:buChar char="ü"/>
            </a:pPr>
            <a:r>
              <a:rPr lang="en-US" dirty="0" smtClean="0">
                <a:cs typeface="Times New Roman" pitchFamily="18" charset="0"/>
              </a:rPr>
              <a:t>Payable for suppliers </a:t>
            </a:r>
            <a:r>
              <a:rPr lang="en-US" dirty="0">
                <a:cs typeface="Times New Roman" pitchFamily="18" charset="0"/>
              </a:rPr>
              <a:t>and contractors dealing with </a:t>
            </a:r>
            <a:r>
              <a:rPr lang="en-US" dirty="0" smtClean="0">
                <a:cs typeface="Times New Roman" pitchFamily="18" charset="0"/>
              </a:rPr>
              <a:t>the government are transferred </a:t>
            </a:r>
            <a:r>
              <a:rPr lang="en-US" dirty="0">
                <a:cs typeface="Times New Roman" pitchFamily="18" charset="0"/>
              </a:rPr>
              <a:t>directly in their banking accounts after being deducted from the </a:t>
            </a:r>
            <a:r>
              <a:rPr lang="en-US" dirty="0" smtClean="0">
                <a:cs typeface="Times New Roman" pitchFamily="18" charset="0"/>
              </a:rPr>
              <a:t>TSA</a:t>
            </a:r>
          </a:p>
          <a:p>
            <a:pPr marL="742950" lvl="1" indent="-285750" algn="just">
              <a:buFont typeface="Wingdings" panose="05000000000000000000" pitchFamily="2" charset="2"/>
              <a:buChar char="ü"/>
            </a:pPr>
            <a:r>
              <a:rPr lang="en-US" dirty="0" smtClean="0">
                <a:cs typeface="Times New Roman" pitchFamily="18" charset="0"/>
              </a:rPr>
              <a:t>Ministry </a:t>
            </a:r>
            <a:r>
              <a:rPr lang="en-US" dirty="0">
                <a:cs typeface="Times New Roman" pitchFamily="18" charset="0"/>
              </a:rPr>
              <a:t>of Finance </a:t>
            </a:r>
            <a:r>
              <a:rPr lang="en-US" dirty="0" smtClean="0">
                <a:cs typeface="Times New Roman" pitchFamily="18" charset="0"/>
              </a:rPr>
              <a:t>had a cooperation </a:t>
            </a:r>
            <a:r>
              <a:rPr lang="en-US" dirty="0">
                <a:cs typeface="Times New Roman" pitchFamily="18" charset="0"/>
              </a:rPr>
              <a:t>protocol with the CBE under which, sub-accounts related to the different administrative bodies at the CBE, reaching almost 60 thousands in number, were closed and substituted by the TSA at the Central Accounting Unit at the Ministry of </a:t>
            </a:r>
            <a:r>
              <a:rPr lang="en-US" dirty="0" smtClean="0">
                <a:cs typeface="Times New Roman" pitchFamily="18" charset="0"/>
              </a:rPr>
              <a:t>Finance.</a:t>
            </a:r>
          </a:p>
          <a:p>
            <a:pPr marL="742950" lvl="1" indent="-285750" algn="just">
              <a:buFont typeface="Wingdings" panose="05000000000000000000" pitchFamily="2" charset="2"/>
              <a:buChar char="ü"/>
            </a:pPr>
            <a:r>
              <a:rPr lang="en-US" dirty="0" smtClean="0">
                <a:cs typeface="Times New Roman" pitchFamily="18" charset="0"/>
              </a:rPr>
              <a:t>Cancelation of paper </a:t>
            </a:r>
            <a:r>
              <a:rPr lang="en-US" dirty="0">
                <a:cs typeface="Times New Roman" pitchFamily="18" charset="0"/>
              </a:rPr>
              <a:t>checks and </a:t>
            </a:r>
            <a:r>
              <a:rPr lang="en-US" dirty="0" smtClean="0">
                <a:cs typeface="Times New Roman" pitchFamily="18" charset="0"/>
              </a:rPr>
              <a:t>execution of </a:t>
            </a:r>
            <a:r>
              <a:rPr lang="en-US" dirty="0">
                <a:cs typeface="Times New Roman" pitchFamily="18" charset="0"/>
              </a:rPr>
              <a:t>transactions by electronic payment </a:t>
            </a:r>
            <a:r>
              <a:rPr lang="en-US" dirty="0" smtClean="0">
                <a:cs typeface="Times New Roman" pitchFamily="18" charset="0"/>
              </a:rPr>
              <a:t>orders.</a:t>
            </a:r>
          </a:p>
          <a:p>
            <a:pPr marL="742950" lvl="1" indent="-285750" algn="just">
              <a:buFont typeface="Wingdings" panose="05000000000000000000" pitchFamily="2" charset="2"/>
              <a:buChar char="ü"/>
            </a:pPr>
            <a:r>
              <a:rPr lang="en-US" dirty="0" smtClean="0">
                <a:cs typeface="Times New Roman" pitchFamily="18" charset="0"/>
              </a:rPr>
              <a:t>Through </a:t>
            </a:r>
            <a:r>
              <a:rPr lang="en-US" dirty="0">
                <a:cs typeface="Times New Roman" pitchFamily="18" charset="0"/>
              </a:rPr>
              <a:t>settlement between all units in the banking system of the TSA by payment order (settlement permit</a:t>
            </a:r>
            <a:r>
              <a:rPr lang="en-US" dirty="0" smtClean="0">
                <a:cs typeface="Times New Roman" pitchFamily="18" charset="0"/>
              </a:rPr>
              <a:t>).</a:t>
            </a:r>
          </a:p>
          <a:p>
            <a:pPr marL="742950" lvl="1" indent="-285750" algn="just">
              <a:buFont typeface="Wingdings" panose="05000000000000000000" pitchFamily="2" charset="2"/>
              <a:buChar char="ü"/>
            </a:pPr>
            <a:r>
              <a:rPr lang="en-US" dirty="0" smtClean="0">
                <a:cs typeface="Times New Roman" pitchFamily="18" charset="0"/>
              </a:rPr>
              <a:t>Optimizing </a:t>
            </a:r>
            <a:r>
              <a:rPr lang="en-US" dirty="0">
                <a:cs typeface="Times New Roman" pitchFamily="18" charset="0"/>
              </a:rPr>
              <a:t>the E-Collection System of Tax and </a:t>
            </a:r>
            <a:r>
              <a:rPr lang="en-US" dirty="0" smtClean="0">
                <a:cs typeface="Times New Roman" pitchFamily="18" charset="0"/>
              </a:rPr>
              <a:t>Customs through the CBE protocol.</a:t>
            </a:r>
          </a:p>
          <a:p>
            <a:pPr marL="742950" lvl="1" indent="-285750" algn="just">
              <a:buFont typeface="Wingdings" panose="05000000000000000000" pitchFamily="2" charset="2"/>
              <a:buChar char="ü"/>
            </a:pPr>
            <a:r>
              <a:rPr lang="en-US" dirty="0" smtClean="0">
                <a:cs typeface="Times New Roman" pitchFamily="18" charset="0"/>
              </a:rPr>
              <a:t>A new law for “Non-Cash Transactions” are about to be activated, prohibiting cash payments for governmental services. </a:t>
            </a:r>
          </a:p>
          <a:p>
            <a:pPr lvl="1" algn="just"/>
            <a:endParaRPr lang="en-US" b="1" u="sng" dirty="0">
              <a:cs typeface="Times New Roman" pitchFamily="18" charset="0"/>
            </a:endParaRPr>
          </a:p>
          <a:p>
            <a:endParaRPr lang="en-US" dirty="0"/>
          </a:p>
          <a:p>
            <a:pPr marL="742950" lvl="1" indent="-285750" algn="just">
              <a:buFont typeface="Wingdings" panose="05000000000000000000" pitchFamily="2" charset="2"/>
              <a:buChar char="ü"/>
            </a:pPr>
            <a:endParaRPr lang="en-US" dirty="0">
              <a:cs typeface="Times New Roman" pitchFamily="18" charset="0"/>
            </a:endParaRPr>
          </a:p>
          <a:p>
            <a:pPr lvl="1" algn="just"/>
            <a:endParaRPr lang="en-US" dirty="0">
              <a:cs typeface="Times New Roman" pitchFamily="18" charset="0"/>
            </a:endParaRPr>
          </a:p>
        </p:txBody>
      </p:sp>
    </p:spTree>
    <p:extLst>
      <p:ext uri="{BB962C8B-B14F-4D97-AF65-F5344CB8AC3E}">
        <p14:creationId xmlns:p14="http://schemas.microsoft.com/office/powerpoint/2010/main" val="588829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492896"/>
            <a:ext cx="8305800" cy="1287016"/>
          </a:xfrm>
        </p:spPr>
        <p:txBody>
          <a:bodyPr>
            <a:normAutofit/>
          </a:bodyPr>
          <a:lstStyle/>
          <a:p>
            <a:pPr algn="ctr"/>
            <a:r>
              <a:rPr lang="en-US" sz="5400" b="1" dirty="0" smtClean="0">
                <a:solidFill>
                  <a:schemeClr val="tx1"/>
                </a:solidFill>
                <a:latin typeface="+mn-lt"/>
              </a:rPr>
              <a:t>Thank You</a:t>
            </a:r>
            <a:endParaRPr lang="en-US" dirty="0">
              <a:solidFill>
                <a:schemeClr val="tx1"/>
              </a:solidFill>
              <a:latin typeface="+mn-lt"/>
            </a:endParaRPr>
          </a:p>
        </p:txBody>
      </p:sp>
      <p:sp>
        <p:nvSpPr>
          <p:cNvPr id="3" name="Slide Number Placeholder 2"/>
          <p:cNvSpPr>
            <a:spLocks noGrp="1"/>
          </p:cNvSpPr>
          <p:nvPr>
            <p:ph type="sldNum" sz="quarter" idx="12"/>
          </p:nvPr>
        </p:nvSpPr>
        <p:spPr/>
        <p:txBody>
          <a:bodyPr/>
          <a:lstStyle/>
          <a:p>
            <a:fld id="{A99E8A10-FC5B-4BE3-AEF6-9BC8C3FD3625}" type="slidenum">
              <a:rPr lang="en-US" smtClean="0">
                <a:solidFill>
                  <a:srgbClr val="04617B">
                    <a:shade val="90000"/>
                  </a:srgbClr>
                </a:solidFill>
              </a:rPr>
              <a:pPr/>
              <a:t>29</a:t>
            </a:fld>
            <a:endParaRPr lang="en-US" dirty="0">
              <a:solidFill>
                <a:srgbClr val="04617B">
                  <a:shade val="90000"/>
                </a:srgbClr>
              </a:solidFill>
            </a:endParaRPr>
          </a:p>
        </p:txBody>
      </p:sp>
    </p:spTree>
    <p:extLst>
      <p:ext uri="{BB962C8B-B14F-4D97-AF65-F5344CB8AC3E}">
        <p14:creationId xmlns:p14="http://schemas.microsoft.com/office/powerpoint/2010/main" val="366190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8305800" cy="2367136"/>
          </a:xfrm>
        </p:spPr>
        <p:txBody>
          <a:bodyPr>
            <a:noAutofit/>
          </a:bodyPr>
          <a:lstStyle/>
          <a:p>
            <a:pPr algn="ctr"/>
            <a:r>
              <a:rPr lang="en-US" sz="4400" b="1" dirty="0" smtClean="0">
                <a:solidFill>
                  <a:schemeClr val="tx1"/>
                </a:solidFill>
                <a:latin typeface="+mn-lt"/>
              </a:rPr>
              <a:t>(1) </a:t>
            </a:r>
            <a:r>
              <a:rPr lang="en-US" sz="4400" b="1" dirty="0">
                <a:solidFill>
                  <a:schemeClr val="tx1"/>
                </a:solidFill>
                <a:latin typeface="+mn-lt"/>
              </a:rPr>
              <a:t>Digital Economy Opportunities and </a:t>
            </a:r>
            <a:r>
              <a:rPr lang="en-US" sz="4400" b="1" dirty="0" smtClean="0">
                <a:solidFill>
                  <a:schemeClr val="tx1"/>
                </a:solidFill>
                <a:latin typeface="+mn-lt"/>
              </a:rPr>
              <a:t>challenges</a:t>
            </a:r>
            <a:br>
              <a:rPr lang="en-US" sz="4400" b="1" dirty="0" smtClean="0">
                <a:solidFill>
                  <a:schemeClr val="tx1"/>
                </a:solidFill>
                <a:latin typeface="+mn-lt"/>
              </a:rPr>
            </a:br>
            <a:endParaRPr lang="en-US" sz="4000" dirty="0">
              <a:solidFill>
                <a:schemeClr val="tx1"/>
              </a:solidFill>
              <a:latin typeface="+mn-lt"/>
            </a:endParaRPr>
          </a:p>
        </p:txBody>
      </p:sp>
      <p:sp>
        <p:nvSpPr>
          <p:cNvPr id="3" name="Slide Number Placeholder 2"/>
          <p:cNvSpPr>
            <a:spLocks noGrp="1"/>
          </p:cNvSpPr>
          <p:nvPr>
            <p:ph type="sldNum" sz="quarter" idx="12"/>
          </p:nvPr>
        </p:nvSpPr>
        <p:spPr/>
        <p:txBody>
          <a:bodyPr/>
          <a:lstStyle/>
          <a:p>
            <a:fld id="{A99E8A10-FC5B-4BE3-AEF6-9BC8C3FD3625}" type="slidenum">
              <a:rPr lang="en-US" smtClean="0"/>
              <a:pPr/>
              <a:t>3</a:t>
            </a:fld>
            <a:endParaRPr lang="en-US" dirty="0"/>
          </a:p>
        </p:txBody>
      </p:sp>
    </p:spTree>
    <p:extLst>
      <p:ext uri="{BB962C8B-B14F-4D97-AF65-F5344CB8AC3E}">
        <p14:creationId xmlns:p14="http://schemas.microsoft.com/office/powerpoint/2010/main" val="2562419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08912" cy="648072"/>
          </a:xfrm>
        </p:spPr>
        <p:txBody>
          <a:bodyPr>
            <a:noAutofit/>
          </a:bodyPr>
          <a:lstStyle/>
          <a:p>
            <a:r>
              <a:rPr lang="en-US" sz="2400" b="1" u="sng" dirty="0">
                <a:solidFill>
                  <a:srgbClr val="800000"/>
                </a:solidFill>
                <a:latin typeface="Constantia" panose="02030602050306030303" pitchFamily="18" charset="0"/>
                <a:ea typeface="+mn-ea"/>
                <a:cs typeface="+mn-cs"/>
              </a:rPr>
              <a:t>Digital Economy </a:t>
            </a:r>
            <a:r>
              <a:rPr lang="en-US" sz="2400" b="1" u="sng" dirty="0" smtClean="0">
                <a:solidFill>
                  <a:srgbClr val="800000"/>
                </a:solidFill>
                <a:latin typeface="Constantia" panose="02030602050306030303" pitchFamily="18" charset="0"/>
                <a:ea typeface="+mn-ea"/>
                <a:cs typeface="+mn-cs"/>
              </a:rPr>
              <a:t>Opportunities and challenges</a:t>
            </a:r>
            <a:endParaRPr lang="ar-EG" sz="2400" b="1" u="sng" dirty="0">
              <a:solidFill>
                <a:srgbClr val="800000"/>
              </a:solidFill>
              <a:latin typeface="Constantia" panose="02030602050306030303" pitchFamily="18" charset="0"/>
              <a:ea typeface="+mn-ea"/>
              <a:cs typeface="+mn-cs"/>
            </a:endParaRPr>
          </a:p>
        </p:txBody>
      </p:sp>
      <p:sp>
        <p:nvSpPr>
          <p:cNvPr id="3" name="Slide Number Placeholder 2"/>
          <p:cNvSpPr>
            <a:spLocks noGrp="1"/>
          </p:cNvSpPr>
          <p:nvPr>
            <p:ph type="sldNum" sz="quarter" idx="12"/>
          </p:nvPr>
        </p:nvSpPr>
        <p:spPr/>
        <p:txBody>
          <a:bodyPr/>
          <a:lstStyle/>
          <a:p>
            <a:fld id="{A99E8A10-FC5B-4BE3-AEF6-9BC8C3FD3625}" type="slidenum">
              <a:rPr lang="en-US" smtClean="0"/>
              <a:pPr/>
              <a:t>4</a:t>
            </a:fld>
            <a:endParaRPr lang="en-US" dirty="0"/>
          </a:p>
        </p:txBody>
      </p:sp>
      <p:sp>
        <p:nvSpPr>
          <p:cNvPr id="4" name="TextBox 3"/>
          <p:cNvSpPr txBox="1"/>
          <p:nvPr/>
        </p:nvSpPr>
        <p:spPr>
          <a:xfrm>
            <a:off x="539552" y="1124744"/>
            <a:ext cx="8136904" cy="4524315"/>
          </a:xfrm>
          <a:prstGeom prst="rect">
            <a:avLst/>
          </a:prstGeom>
          <a:noFill/>
        </p:spPr>
        <p:txBody>
          <a:bodyPr wrap="square" rtlCol="0">
            <a:spAutoFit/>
          </a:bodyPr>
          <a:lstStyle/>
          <a:p>
            <a:pPr marL="285750" indent="-285750" algn="just">
              <a:buFont typeface="Arial" pitchFamily="34" charset="0"/>
              <a:buChar char="•"/>
            </a:pPr>
            <a:r>
              <a:rPr lang="en-US" b="1" dirty="0" smtClean="0"/>
              <a:t>Countries </a:t>
            </a:r>
            <a:r>
              <a:rPr lang="en-US" b="1" dirty="0"/>
              <a:t>in Africa have a little more than a decade to achieve the Sustainable Development Goals, which are aimed at lifting millions of Africans out of extreme poverty, reducing inequality and enhancing sustainable development. Notwithstanding the effects of fiscal reforms, which resulted in an </a:t>
            </a:r>
            <a:r>
              <a:rPr lang="en-US" b="1" u="sng" dirty="0"/>
              <a:t>increase in revenue to gross domestic product ratios to an annual average that exceeds </a:t>
            </a:r>
            <a:r>
              <a:rPr lang="en-US" b="1" u="sng" dirty="0" smtClean="0"/>
              <a:t>15% </a:t>
            </a:r>
            <a:r>
              <a:rPr lang="en-US" b="1" u="sng" dirty="0"/>
              <a:t>between 2000 and 2017, </a:t>
            </a:r>
            <a:r>
              <a:rPr lang="en-US" b="1" dirty="0"/>
              <a:t>there remains a significant financing gap to bridge in order to achieve the Goals. </a:t>
            </a:r>
          </a:p>
          <a:p>
            <a:pPr marL="285750" indent="-285750" algn="just">
              <a:buFont typeface="Arial" pitchFamily="34" charset="0"/>
              <a:buChar char="•"/>
            </a:pPr>
            <a:r>
              <a:rPr lang="en-US" b="1" dirty="0"/>
              <a:t>Experiences across the globe demonstrate that fiscal policy effectiveness and efficiency can significantly benefit from digitization processes. </a:t>
            </a:r>
            <a:r>
              <a:rPr lang="en-US" b="1" u="sng" dirty="0"/>
              <a:t>African countries have the potential to increase tax revenues by between </a:t>
            </a:r>
            <a:r>
              <a:rPr lang="en-US" b="1" u="sng" dirty="0" smtClean="0"/>
              <a:t>3% </a:t>
            </a:r>
            <a:r>
              <a:rPr lang="en-US" b="1" u="sng" dirty="0"/>
              <a:t>and </a:t>
            </a:r>
            <a:r>
              <a:rPr lang="en-US" b="1" u="sng" dirty="0" smtClean="0"/>
              <a:t>4%, </a:t>
            </a:r>
            <a:r>
              <a:rPr lang="en-US" b="1" u="sng" dirty="0"/>
              <a:t>by bringing into the tax bracket the “hard to tax”</a:t>
            </a:r>
            <a:r>
              <a:rPr lang="en-US" b="1" dirty="0"/>
              <a:t> sectors such as agriculture and the digital economy, and the informal sectors. The use of digital technology alone has the potential to raise fiscal revenue by a similar percentage. </a:t>
            </a:r>
          </a:p>
          <a:p>
            <a:pPr algn="just"/>
            <a:endParaRPr lang="en-US" dirty="0" smtClean="0"/>
          </a:p>
        </p:txBody>
      </p:sp>
    </p:spTree>
    <p:extLst>
      <p:ext uri="{BB962C8B-B14F-4D97-AF65-F5344CB8AC3E}">
        <p14:creationId xmlns:p14="http://schemas.microsoft.com/office/powerpoint/2010/main" val="1890567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08912" cy="648072"/>
          </a:xfrm>
        </p:spPr>
        <p:txBody>
          <a:bodyPr>
            <a:noAutofit/>
          </a:bodyPr>
          <a:lstStyle/>
          <a:p>
            <a:r>
              <a:rPr lang="en-US" sz="2400" b="1" u="sng" dirty="0">
                <a:solidFill>
                  <a:srgbClr val="800000"/>
                </a:solidFill>
                <a:latin typeface="Constantia" panose="02030602050306030303" pitchFamily="18" charset="0"/>
                <a:ea typeface="+mn-ea"/>
                <a:cs typeface="+mn-cs"/>
              </a:rPr>
              <a:t>Digital Economy </a:t>
            </a:r>
            <a:r>
              <a:rPr lang="en-US" sz="2400" b="1" u="sng" dirty="0" smtClean="0">
                <a:solidFill>
                  <a:srgbClr val="800000"/>
                </a:solidFill>
                <a:latin typeface="Constantia" panose="02030602050306030303" pitchFamily="18" charset="0"/>
                <a:ea typeface="+mn-ea"/>
                <a:cs typeface="+mn-cs"/>
              </a:rPr>
              <a:t>Opportunities and challenges</a:t>
            </a:r>
            <a:endParaRPr lang="ar-EG" sz="2400" b="1" u="sng" dirty="0">
              <a:solidFill>
                <a:srgbClr val="800000"/>
              </a:solidFill>
              <a:latin typeface="Constantia" panose="02030602050306030303" pitchFamily="18" charset="0"/>
              <a:ea typeface="+mn-ea"/>
              <a:cs typeface="+mn-cs"/>
            </a:endParaRPr>
          </a:p>
        </p:txBody>
      </p:sp>
      <p:sp>
        <p:nvSpPr>
          <p:cNvPr id="3" name="Slide Number Placeholder 2"/>
          <p:cNvSpPr>
            <a:spLocks noGrp="1"/>
          </p:cNvSpPr>
          <p:nvPr>
            <p:ph type="sldNum" sz="quarter" idx="12"/>
          </p:nvPr>
        </p:nvSpPr>
        <p:spPr/>
        <p:txBody>
          <a:bodyPr/>
          <a:lstStyle/>
          <a:p>
            <a:fld id="{A99E8A10-FC5B-4BE3-AEF6-9BC8C3FD3625}" type="slidenum">
              <a:rPr lang="en-US" smtClean="0"/>
              <a:pPr/>
              <a:t>5</a:t>
            </a:fld>
            <a:endParaRPr lang="en-US" dirty="0"/>
          </a:p>
        </p:txBody>
      </p:sp>
      <p:sp>
        <p:nvSpPr>
          <p:cNvPr id="4" name="TextBox 3"/>
          <p:cNvSpPr txBox="1"/>
          <p:nvPr/>
        </p:nvSpPr>
        <p:spPr>
          <a:xfrm>
            <a:off x="472929" y="980728"/>
            <a:ext cx="8136904" cy="5262979"/>
          </a:xfrm>
          <a:prstGeom prst="rect">
            <a:avLst/>
          </a:prstGeom>
          <a:noFill/>
        </p:spPr>
        <p:txBody>
          <a:bodyPr wrap="square" rtlCol="0">
            <a:spAutoFit/>
          </a:bodyPr>
          <a:lstStyle/>
          <a:p>
            <a:pPr algn="just"/>
            <a:r>
              <a:rPr lang="en-US" sz="2400" dirty="0" smtClean="0"/>
              <a:t>1. </a:t>
            </a:r>
            <a:r>
              <a:rPr lang="en-US" sz="2400" b="1" u="sng" dirty="0" smtClean="0"/>
              <a:t>Opportunities</a:t>
            </a:r>
            <a:r>
              <a:rPr lang="en-US" sz="2400" dirty="0" smtClean="0"/>
              <a:t>:</a:t>
            </a:r>
          </a:p>
          <a:p>
            <a:pPr algn="just"/>
            <a:r>
              <a:rPr lang="en-US" sz="2400" dirty="0" smtClean="0"/>
              <a:t>The </a:t>
            </a:r>
            <a:r>
              <a:rPr lang="en-US" sz="2400" dirty="0"/>
              <a:t>use of digital technology in revenue mobilization and management could potentially strengthen the capacity of African Governments to implement and monitor more effective tax and expenditure policies. Digital technology, especially in big data analytics, has the potential to increase revenue and improve tax administration through:</a:t>
            </a:r>
          </a:p>
          <a:p>
            <a:pPr marL="285750" indent="-285750" algn="just">
              <a:buFontTx/>
              <a:buChar char="-"/>
            </a:pPr>
            <a:r>
              <a:rPr lang="en-US" sz="2400" dirty="0"/>
              <a:t>lowering the cost of compliance,</a:t>
            </a:r>
          </a:p>
          <a:p>
            <a:pPr marL="285750" indent="-285750" algn="just">
              <a:buFontTx/>
              <a:buChar char="-"/>
            </a:pPr>
            <a:r>
              <a:rPr lang="en-US" sz="2400" dirty="0"/>
              <a:t>lowering the cost of tax collection,</a:t>
            </a:r>
          </a:p>
          <a:p>
            <a:pPr marL="285750" indent="-285750" algn="just">
              <a:buFontTx/>
              <a:buChar char="-"/>
            </a:pPr>
            <a:r>
              <a:rPr lang="en-US" sz="2400" dirty="0"/>
              <a:t>Increasing compliance. </a:t>
            </a:r>
          </a:p>
          <a:p>
            <a:pPr algn="just"/>
            <a:r>
              <a:rPr lang="en-US" sz="2400" dirty="0"/>
              <a:t>Through big data analytics, revenue authorities can identify new sources of revenue, in addition to being able to deepen engagement with current and potential taxpayers, in a cost-effective way. </a:t>
            </a:r>
            <a:endParaRPr lang="en-US" sz="2400" dirty="0" smtClean="0"/>
          </a:p>
        </p:txBody>
      </p:sp>
    </p:spTree>
    <p:extLst>
      <p:ext uri="{BB962C8B-B14F-4D97-AF65-F5344CB8AC3E}">
        <p14:creationId xmlns:p14="http://schemas.microsoft.com/office/powerpoint/2010/main" val="153849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08912" cy="648072"/>
          </a:xfrm>
        </p:spPr>
        <p:txBody>
          <a:bodyPr>
            <a:noAutofit/>
          </a:bodyPr>
          <a:lstStyle/>
          <a:p>
            <a:r>
              <a:rPr lang="en-US" sz="2400" b="1" u="sng" dirty="0">
                <a:solidFill>
                  <a:srgbClr val="800000"/>
                </a:solidFill>
                <a:latin typeface="Constantia" panose="02030602050306030303" pitchFamily="18" charset="0"/>
                <a:ea typeface="+mn-ea"/>
                <a:cs typeface="+mn-cs"/>
              </a:rPr>
              <a:t>Digital Economy </a:t>
            </a:r>
            <a:r>
              <a:rPr lang="en-US" sz="2400" b="1" u="sng" dirty="0" smtClean="0">
                <a:solidFill>
                  <a:srgbClr val="800000"/>
                </a:solidFill>
                <a:latin typeface="Constantia" panose="02030602050306030303" pitchFamily="18" charset="0"/>
                <a:ea typeface="+mn-ea"/>
                <a:cs typeface="+mn-cs"/>
              </a:rPr>
              <a:t>Opportunities and challenges</a:t>
            </a:r>
            <a:endParaRPr lang="ar-EG" sz="2400" b="1" u="sng" dirty="0">
              <a:solidFill>
                <a:srgbClr val="800000"/>
              </a:solidFill>
              <a:latin typeface="Constantia" panose="02030602050306030303" pitchFamily="18" charset="0"/>
              <a:ea typeface="+mn-ea"/>
              <a:cs typeface="+mn-cs"/>
            </a:endParaRPr>
          </a:p>
        </p:txBody>
      </p:sp>
      <p:sp>
        <p:nvSpPr>
          <p:cNvPr id="3" name="Slide Number Placeholder 2"/>
          <p:cNvSpPr>
            <a:spLocks noGrp="1"/>
          </p:cNvSpPr>
          <p:nvPr>
            <p:ph type="sldNum" sz="quarter" idx="12"/>
          </p:nvPr>
        </p:nvSpPr>
        <p:spPr/>
        <p:txBody>
          <a:bodyPr/>
          <a:lstStyle/>
          <a:p>
            <a:fld id="{A99E8A10-FC5B-4BE3-AEF6-9BC8C3FD3625}" type="slidenum">
              <a:rPr lang="en-US" smtClean="0"/>
              <a:pPr/>
              <a:t>6</a:t>
            </a:fld>
            <a:endParaRPr lang="en-US" dirty="0"/>
          </a:p>
        </p:txBody>
      </p:sp>
      <p:sp>
        <p:nvSpPr>
          <p:cNvPr id="4" name="TextBox 3"/>
          <p:cNvSpPr txBox="1"/>
          <p:nvPr/>
        </p:nvSpPr>
        <p:spPr>
          <a:xfrm>
            <a:off x="472929" y="980728"/>
            <a:ext cx="8136904" cy="5262979"/>
          </a:xfrm>
          <a:prstGeom prst="rect">
            <a:avLst/>
          </a:prstGeom>
          <a:noFill/>
        </p:spPr>
        <p:txBody>
          <a:bodyPr wrap="square" rtlCol="0">
            <a:spAutoFit/>
          </a:bodyPr>
          <a:lstStyle/>
          <a:p>
            <a:pPr algn="just"/>
            <a:r>
              <a:rPr lang="en-US" sz="2400" b="1" u="sng" dirty="0" smtClean="0"/>
              <a:t>2</a:t>
            </a:r>
            <a:r>
              <a:rPr lang="en-US" sz="2400" b="1" u="sng" dirty="0"/>
              <a:t>. Challenges:</a:t>
            </a:r>
          </a:p>
          <a:p>
            <a:pPr algn="just"/>
            <a:r>
              <a:rPr lang="en-US" sz="2400" dirty="0" smtClean="0"/>
              <a:t>The </a:t>
            </a:r>
            <a:r>
              <a:rPr lang="en-US" sz="2400" dirty="0"/>
              <a:t>digital economy, however, presents several challenges that make it difficult for Governments to collect revenue. It has certain attributes and among them: </a:t>
            </a:r>
            <a:endParaRPr lang="en-US" sz="2400" dirty="0" smtClean="0"/>
          </a:p>
          <a:p>
            <a:pPr marL="285750" indent="-285750" algn="just">
              <a:buFontTx/>
              <a:buChar char="-"/>
            </a:pPr>
            <a:r>
              <a:rPr lang="en-US" sz="2400" dirty="0" smtClean="0"/>
              <a:t>The </a:t>
            </a:r>
            <a:r>
              <a:rPr lang="en-US" sz="2400" dirty="0"/>
              <a:t>use of data, the value of </a:t>
            </a:r>
            <a:r>
              <a:rPr lang="en-US" sz="2400" dirty="0" smtClean="0"/>
              <a:t>which is </a:t>
            </a:r>
            <a:r>
              <a:rPr lang="en-US" sz="2400" dirty="0"/>
              <a:t>often difficult to </a:t>
            </a:r>
            <a:r>
              <a:rPr lang="en-US" sz="2400" dirty="0" smtClean="0"/>
              <a:t>estimate,</a:t>
            </a:r>
          </a:p>
          <a:p>
            <a:pPr marL="285750" indent="-285750" algn="just">
              <a:buFontTx/>
              <a:buChar char="-"/>
            </a:pPr>
            <a:r>
              <a:rPr lang="en-US" sz="2400" dirty="0" smtClean="0"/>
              <a:t>The </a:t>
            </a:r>
            <a:r>
              <a:rPr lang="en-US" sz="2400" dirty="0"/>
              <a:t>ability to conduct business without a physical presence. At present, tax policies in most countries in Africa are aimed at a more traditional economy, and do not consider the distinctive nature of the digital economy, resulting in loss of revenue for </a:t>
            </a:r>
            <a:r>
              <a:rPr lang="en-US" sz="2400" dirty="0" smtClean="0"/>
              <a:t>Governments.</a:t>
            </a:r>
          </a:p>
          <a:p>
            <a:pPr algn="just"/>
            <a:r>
              <a:rPr lang="en-US" sz="2400" dirty="0" smtClean="0"/>
              <a:t>Accordingly</a:t>
            </a:r>
            <a:r>
              <a:rPr lang="en-US" sz="2400" dirty="0"/>
              <a:t>, Governments need to rethink their taxation frameworks with the aim of accommodating the digital economy. </a:t>
            </a:r>
          </a:p>
        </p:txBody>
      </p:sp>
    </p:spTree>
    <p:extLst>
      <p:ext uri="{BB962C8B-B14F-4D97-AF65-F5344CB8AC3E}">
        <p14:creationId xmlns:p14="http://schemas.microsoft.com/office/powerpoint/2010/main" val="3568859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060848"/>
            <a:ext cx="8305800" cy="2367136"/>
          </a:xfrm>
        </p:spPr>
        <p:txBody>
          <a:bodyPr>
            <a:normAutofit fontScale="90000"/>
          </a:bodyPr>
          <a:lstStyle/>
          <a:p>
            <a:pPr algn="ctr"/>
            <a:r>
              <a:rPr lang="en-US" sz="5400" b="1" dirty="0" smtClean="0">
                <a:solidFill>
                  <a:schemeClr val="tx1"/>
                </a:solidFill>
                <a:latin typeface="+mn-lt"/>
              </a:rPr>
              <a:t>(2) Egypt </a:t>
            </a:r>
            <a:r>
              <a:rPr lang="en-US" sz="5400" b="1" dirty="0">
                <a:solidFill>
                  <a:schemeClr val="tx1"/>
                </a:solidFill>
                <a:latin typeface="+mn-lt"/>
              </a:rPr>
              <a:t>Economic and Social Reform Program</a:t>
            </a:r>
            <a:br>
              <a:rPr lang="en-US" sz="5400" b="1" dirty="0">
                <a:solidFill>
                  <a:schemeClr val="tx1"/>
                </a:solidFill>
                <a:latin typeface="+mn-lt"/>
              </a:rPr>
            </a:br>
            <a:endParaRPr lang="en-US" dirty="0">
              <a:solidFill>
                <a:schemeClr val="tx1"/>
              </a:solidFill>
              <a:latin typeface="+mn-lt"/>
            </a:endParaRPr>
          </a:p>
        </p:txBody>
      </p:sp>
      <p:sp>
        <p:nvSpPr>
          <p:cNvPr id="3" name="Slide Number Placeholder 2"/>
          <p:cNvSpPr>
            <a:spLocks noGrp="1"/>
          </p:cNvSpPr>
          <p:nvPr>
            <p:ph type="sldNum" sz="quarter" idx="12"/>
          </p:nvPr>
        </p:nvSpPr>
        <p:spPr/>
        <p:txBody>
          <a:bodyPr/>
          <a:lstStyle/>
          <a:p>
            <a:fld id="{A99E8A10-FC5B-4BE3-AEF6-9BC8C3FD3625}" type="slidenum">
              <a:rPr lang="en-US" smtClean="0"/>
              <a:pPr/>
              <a:t>7</a:t>
            </a:fld>
            <a:endParaRPr lang="en-US" dirty="0"/>
          </a:p>
        </p:txBody>
      </p:sp>
    </p:spTree>
    <p:extLst>
      <p:ext uri="{BB962C8B-B14F-4D97-AF65-F5344CB8AC3E}">
        <p14:creationId xmlns:p14="http://schemas.microsoft.com/office/powerpoint/2010/main" val="3379042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8</a:t>
            </a:fld>
            <a:endParaRPr lang="en-US" dirty="0"/>
          </a:p>
        </p:txBody>
      </p:sp>
      <p:sp>
        <p:nvSpPr>
          <p:cNvPr id="11" name="Rectangle 10"/>
          <p:cNvSpPr/>
          <p:nvPr/>
        </p:nvSpPr>
        <p:spPr>
          <a:xfrm>
            <a:off x="346101" y="332656"/>
            <a:ext cx="8330355" cy="523220"/>
          </a:xfrm>
          <a:prstGeom prst="rect">
            <a:avLst/>
          </a:prstGeom>
        </p:spPr>
        <p:txBody>
          <a:bodyPr wrap="square">
            <a:spAutoFit/>
          </a:bodyPr>
          <a:lstStyle/>
          <a:p>
            <a:pPr algn="r" rtl="1"/>
            <a:r>
              <a:rPr lang="ar-EG" sz="2800" b="1" dirty="0">
                <a:solidFill>
                  <a:srgbClr val="800000"/>
                </a:solidFill>
              </a:rPr>
              <a:t> </a:t>
            </a:r>
            <a:endParaRPr lang="en-US" sz="2800" b="1" dirty="0">
              <a:solidFill>
                <a:srgbClr val="800000"/>
              </a:solidFill>
            </a:endParaRPr>
          </a:p>
        </p:txBody>
      </p:sp>
      <p:sp>
        <p:nvSpPr>
          <p:cNvPr id="6" name="TextBox 5"/>
          <p:cNvSpPr txBox="1"/>
          <p:nvPr/>
        </p:nvSpPr>
        <p:spPr>
          <a:xfrm>
            <a:off x="346101" y="156588"/>
            <a:ext cx="8797899" cy="461665"/>
          </a:xfrm>
          <a:prstGeom prst="rect">
            <a:avLst/>
          </a:prstGeom>
          <a:noFill/>
        </p:spPr>
        <p:txBody>
          <a:bodyPr wrap="square" rtlCol="0">
            <a:spAutoFit/>
          </a:bodyPr>
          <a:lstStyle/>
          <a:p>
            <a:pPr algn="just"/>
            <a:r>
              <a:rPr lang="en-US" sz="2400" b="1" dirty="0" smtClean="0">
                <a:solidFill>
                  <a:srgbClr val="800000"/>
                </a:solidFill>
              </a:rPr>
              <a:t>Economic Reform Program</a:t>
            </a:r>
            <a:endParaRPr lang="ar-EG" sz="2400" b="1" dirty="0">
              <a:solidFill>
                <a:srgbClr val="800000"/>
              </a:solidFill>
            </a:endParaRPr>
          </a:p>
        </p:txBody>
      </p:sp>
      <p:sp>
        <p:nvSpPr>
          <p:cNvPr id="5" name="Rectangle 4"/>
          <p:cNvSpPr/>
          <p:nvPr/>
        </p:nvSpPr>
        <p:spPr>
          <a:xfrm>
            <a:off x="533400" y="1295400"/>
            <a:ext cx="8229600" cy="457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7" name="Rectangle 6"/>
          <p:cNvSpPr/>
          <p:nvPr/>
        </p:nvSpPr>
        <p:spPr>
          <a:xfrm>
            <a:off x="533400" y="1295400"/>
            <a:ext cx="8229600" cy="48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14300" y="1135342"/>
            <a:ext cx="8922196" cy="5416868"/>
          </a:xfrm>
          <a:prstGeom prst="rect">
            <a:avLst/>
          </a:prstGeom>
          <a:noFill/>
        </p:spPr>
        <p:txBody>
          <a:bodyPr wrap="square" rtlCol="0">
            <a:spAutoFit/>
          </a:bodyPr>
          <a:lstStyle/>
          <a:p>
            <a:pPr marL="342900" lvl="0" indent="-342900" algn="just">
              <a:buFont typeface="Arial" pitchFamily="34" charset="0"/>
              <a:buChar char="•"/>
            </a:pPr>
            <a:r>
              <a:rPr lang="en-US" sz="2400" dirty="0"/>
              <a:t>During the past two years, the Egyptian government started a comprehensive economic and social reform </a:t>
            </a:r>
            <a:r>
              <a:rPr lang="en-US" sz="2400" dirty="0" smtClean="0"/>
              <a:t>program, </a:t>
            </a:r>
            <a:r>
              <a:rPr lang="en-US" sz="2400" dirty="0"/>
              <a:t>that aims at enhancing competitiveness of the Egyptian economy addressing macroeconomic imbalances, upgrading our infrastructure base and public services, and improving our human capital base.  </a:t>
            </a:r>
            <a:endParaRPr lang="en-US" sz="2400" dirty="0" smtClean="0"/>
          </a:p>
          <a:p>
            <a:pPr marL="342900" lvl="0" indent="-342900" algn="just">
              <a:buFont typeface="Arial" pitchFamily="34" charset="0"/>
              <a:buChar char="•"/>
            </a:pPr>
            <a:endParaRPr lang="en-US" sz="2400" dirty="0"/>
          </a:p>
          <a:p>
            <a:pPr marL="342900" lvl="0" indent="-342900" algn="just">
              <a:buFont typeface="Arial" pitchFamily="34" charset="0"/>
              <a:buChar char="•"/>
            </a:pPr>
            <a:r>
              <a:rPr lang="en-US" sz="2400" dirty="0" smtClean="0"/>
              <a:t>This </a:t>
            </a:r>
            <a:r>
              <a:rPr lang="en-US" sz="2400" dirty="0"/>
              <a:t>reform program will help Egypt achieve its sustainable development goals (SDGs) targets and contribute to better living conditions for our people. Particularly, Egypt's fiscal reforms aim at improving the structure of the budget, while allowing the redirection of part of the savings to finance a number of social </a:t>
            </a:r>
            <a:r>
              <a:rPr lang="en-US" sz="2400" dirty="0" smtClean="0"/>
              <a:t>programs</a:t>
            </a:r>
            <a:r>
              <a:rPr lang="en-US" sz="2400" dirty="0"/>
              <a:t>. </a:t>
            </a:r>
          </a:p>
          <a:p>
            <a:pPr algn="just"/>
            <a:endParaRPr lang="en-US" sz="1700" dirty="0"/>
          </a:p>
          <a:p>
            <a:pPr marL="0" lvl="1" algn="just"/>
            <a:endParaRPr lang="en-US" sz="1700" dirty="0"/>
          </a:p>
        </p:txBody>
      </p:sp>
    </p:spTree>
    <p:extLst>
      <p:ext uri="{BB962C8B-B14F-4D97-AF65-F5344CB8AC3E}">
        <p14:creationId xmlns:p14="http://schemas.microsoft.com/office/powerpoint/2010/main" val="94788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99E8A10-FC5B-4BE3-AEF6-9BC8C3FD3625}" type="slidenum">
              <a:rPr lang="en-US" smtClean="0"/>
              <a:pPr/>
              <a:t>9</a:t>
            </a:fld>
            <a:endParaRPr lang="en-US" dirty="0"/>
          </a:p>
        </p:txBody>
      </p:sp>
      <p:sp>
        <p:nvSpPr>
          <p:cNvPr id="6" name="TextBox 5"/>
          <p:cNvSpPr txBox="1"/>
          <p:nvPr/>
        </p:nvSpPr>
        <p:spPr>
          <a:xfrm>
            <a:off x="0" y="30262"/>
            <a:ext cx="9144000" cy="707886"/>
          </a:xfrm>
          <a:prstGeom prst="rect">
            <a:avLst/>
          </a:prstGeom>
          <a:noFill/>
        </p:spPr>
        <p:txBody>
          <a:bodyPr wrap="square" rtlCol="0">
            <a:spAutoFit/>
          </a:bodyPr>
          <a:lstStyle/>
          <a:p>
            <a:pPr algn="just"/>
            <a:r>
              <a:rPr lang="en-US" sz="2000" b="1" dirty="0">
                <a:solidFill>
                  <a:srgbClr val="800000"/>
                </a:solidFill>
                <a:latin typeface="Constantia" panose="02030602050306030303" pitchFamily="18" charset="0"/>
              </a:rPr>
              <a:t>Objectives of the Economic Reform Program: Stability, inclusion, and structural reforms to support competitiveness &amp; job creation</a:t>
            </a:r>
          </a:p>
        </p:txBody>
      </p:sp>
      <p:sp>
        <p:nvSpPr>
          <p:cNvPr id="17" name="TextBox 16"/>
          <p:cNvSpPr txBox="1"/>
          <p:nvPr/>
        </p:nvSpPr>
        <p:spPr>
          <a:xfrm>
            <a:off x="2103308" y="838448"/>
            <a:ext cx="4968552" cy="1477328"/>
          </a:xfrm>
          <a:prstGeom prst="rect">
            <a:avLst/>
          </a:prstGeom>
          <a:noFill/>
        </p:spPr>
        <p:txBody>
          <a:bodyPr wrap="square" rtlCol="0">
            <a:spAutoFit/>
          </a:bodyP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rPr>
              <a:t>Key  Reform Pillars</a:t>
            </a:r>
            <a:endParaRPr kumimoji="0" lang="ar-EG" sz="2000" b="1" i="0" u="none" strike="noStrike" kern="0" cap="none" spc="0" normalizeH="0" baseline="0" noProof="0" dirty="0">
              <a:ln>
                <a:noFill/>
              </a:ln>
              <a:solidFill>
                <a:prstClr val="black"/>
              </a:solidFill>
              <a:effectLst/>
              <a:uLnTx/>
              <a:uFillTx/>
              <a:cs typeface="Arial"/>
            </a:endParaRPr>
          </a:p>
          <a:p>
            <a:pPr marL="0" marR="0" lvl="0" indent="0" algn="just" defTabSz="914400" rtl="1" eaLnBrk="1" fontAlgn="auto" latinLnBrk="0" hangingPunct="1">
              <a:lnSpc>
                <a:spcPct val="150000"/>
              </a:lnSpc>
              <a:spcBef>
                <a:spcPts val="0"/>
              </a:spcBef>
              <a:spcAft>
                <a:spcPts val="0"/>
              </a:spcAft>
              <a:buClrTx/>
              <a:buSzTx/>
              <a:buFontTx/>
              <a:buNone/>
              <a:tabLst/>
              <a:defRPr/>
            </a:pPr>
            <a:r>
              <a:rPr kumimoji="0" lang="ar-EG" sz="2000" b="1" i="0" u="none" strike="noStrike" kern="0" cap="none" spc="0" normalizeH="0" baseline="0" noProof="0" dirty="0">
                <a:ln>
                  <a:noFill/>
                </a:ln>
                <a:solidFill>
                  <a:prstClr val="black"/>
                </a:solidFill>
                <a:effectLst/>
                <a:uLnTx/>
                <a:uFillTx/>
                <a:latin typeface="Calibri"/>
                <a:cs typeface="Arial"/>
              </a:rPr>
              <a:t> </a:t>
            </a:r>
            <a:endParaRPr kumimoji="0" lang="en-US" sz="2000" b="1" i="0" u="none" strike="noStrike" kern="0" cap="none" spc="0" normalizeH="0" baseline="0" noProof="0" dirty="0">
              <a:ln>
                <a:noFill/>
              </a:ln>
              <a:solidFill>
                <a:prstClr val="black"/>
              </a:solidFill>
              <a:effectLst/>
              <a:uLnTx/>
              <a:uFillTx/>
              <a:latin typeface="Calibri"/>
            </a:endParaRPr>
          </a:p>
          <a:p>
            <a:pPr marL="0" marR="0" lvl="0" indent="0" algn="just" defTabSz="914400" rtl="1" eaLnBrk="1" fontAlgn="auto" latinLnBrk="0" hangingPunct="1">
              <a:lnSpc>
                <a:spcPct val="15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a:endParaRPr>
          </a:p>
        </p:txBody>
      </p:sp>
      <p:graphicFrame>
        <p:nvGraphicFramePr>
          <p:cNvPr id="18" name="Diagram 17"/>
          <p:cNvGraphicFramePr/>
          <p:nvPr>
            <p:extLst>
              <p:ext uri="{D42A27DB-BD31-4B8C-83A1-F6EECF244321}">
                <p14:modId xmlns:p14="http://schemas.microsoft.com/office/powerpoint/2010/main" val="380907162"/>
              </p:ext>
            </p:extLst>
          </p:nvPr>
        </p:nvGraphicFramePr>
        <p:xfrm>
          <a:off x="1157535" y="1395889"/>
          <a:ext cx="6535761" cy="46974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p:cNvSpPr txBox="1"/>
          <p:nvPr/>
        </p:nvSpPr>
        <p:spPr>
          <a:xfrm>
            <a:off x="-84097" y="3901022"/>
            <a:ext cx="2200910" cy="1954381"/>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UHC for all the population</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New </a:t>
            </a:r>
            <a:r>
              <a:rPr lang="en-US" sz="1200" kern="0" dirty="0">
                <a:solidFill>
                  <a:prstClr val="black"/>
                </a:solidFill>
                <a:latin typeface="Constantia" panose="02030602050306030303" pitchFamily="18" charset="0"/>
              </a:rPr>
              <a:t>modern education system</a:t>
            </a: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 </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Social security pensions reforms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Cash transfer programs</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Social Housing Project</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Increasing spending on education and health</a:t>
            </a: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ar-EG" sz="1300" b="0" i="0" u="none" strike="noStrike" kern="0" cap="none" spc="0" normalizeH="0" baseline="0" noProof="0" dirty="0">
              <a:ln>
                <a:noFill/>
              </a:ln>
              <a:solidFill>
                <a:prstClr val="black"/>
              </a:solidFill>
              <a:effectLst/>
              <a:uLnTx/>
              <a:uFillTx/>
              <a:latin typeface="Constantia" panose="02030602050306030303" pitchFamily="18" charset="0"/>
              <a:cs typeface="Arial"/>
            </a:endParaRPr>
          </a:p>
        </p:txBody>
      </p:sp>
      <p:sp>
        <p:nvSpPr>
          <p:cNvPr id="20" name="TextBox 19"/>
          <p:cNvSpPr txBox="1"/>
          <p:nvPr/>
        </p:nvSpPr>
        <p:spPr>
          <a:xfrm>
            <a:off x="29880" y="1268997"/>
            <a:ext cx="3132634" cy="1384995"/>
          </a:xfrm>
          <a:prstGeom prst="rect">
            <a:avLst/>
          </a:prstGeom>
          <a:noFill/>
        </p:spPr>
        <p:txBody>
          <a:bodyPr wrap="square" rtlCol="0">
            <a:spAutoFit/>
          </a:bodyPr>
          <a:lstStyle/>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Growth friendly rationalization of spending and enhancing of revenues</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Controlling inflation and establishing a flexible ER regime to maintain competitiveness </a:t>
            </a:r>
          </a:p>
          <a:p>
            <a:pPr marL="171450" marR="0" lvl="0" indent="-171450" algn="just" defTabSz="91440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n-US" sz="1200" kern="0" dirty="0">
                <a:solidFill>
                  <a:prstClr val="black"/>
                </a:solidFill>
                <a:latin typeface="Constantia" panose="02030602050306030303" pitchFamily="18" charset="0"/>
              </a:rPr>
              <a:t>Securing reliable energy supplies over the medium term </a:t>
            </a:r>
            <a:endParaRPr kumimoji="0" lang="en-US" sz="1200" b="0" i="0" u="none" strike="noStrike" kern="0" cap="none" spc="0" normalizeH="0" baseline="0" noProof="0" dirty="0">
              <a:ln>
                <a:noFill/>
              </a:ln>
              <a:solidFill>
                <a:prstClr val="black"/>
              </a:solidFill>
              <a:effectLst/>
              <a:uLnTx/>
              <a:uFillTx/>
              <a:latin typeface="Constantia" panose="02030602050306030303" pitchFamily="18" charset="0"/>
            </a:endParaRPr>
          </a:p>
        </p:txBody>
      </p:sp>
      <p:sp>
        <p:nvSpPr>
          <p:cNvPr id="21" name="TextBox 20"/>
          <p:cNvSpPr txBox="1"/>
          <p:nvPr/>
        </p:nvSpPr>
        <p:spPr>
          <a:xfrm>
            <a:off x="6831050" y="2839193"/>
            <a:ext cx="2362200" cy="2308324"/>
          </a:xfrm>
          <a:prstGeom prst="rect">
            <a:avLst/>
          </a:prstGeom>
          <a:noFill/>
        </p:spPr>
        <p:txBody>
          <a:bodyPr wrap="square" rtlCol="0">
            <a:spAutoFit/>
          </a:bodyPr>
          <a:lstStyle/>
          <a:p>
            <a:pPr marL="171450" marR="0" lvl="0" indent="-171450" defTabSz="914400" eaLnBrk="1" fontAlgn="b"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Improving and easing the  business environment</a:t>
            </a:r>
          </a:p>
          <a:p>
            <a:pPr marL="171450" marR="0" lvl="0" indent="-171450" defTabSz="914400" eaLnBrk="1" fontAlgn="b" latinLnBrk="0" hangingPunct="1">
              <a:lnSpc>
                <a:spcPct val="100000"/>
              </a:lnSpc>
              <a:spcBef>
                <a:spcPts val="0"/>
              </a:spcBef>
              <a:spcAft>
                <a:spcPts val="0"/>
              </a:spcAft>
              <a:buClrTx/>
              <a:buSzTx/>
              <a:buFont typeface="Wingdings" panose="05000000000000000000" pitchFamily="2" charset="2"/>
              <a:buChar char="ü"/>
              <a:tabLst/>
              <a:defRPr/>
            </a:pPr>
            <a:r>
              <a:rPr lang="en-US" sz="1200" kern="0" dirty="0">
                <a:solidFill>
                  <a:prstClr val="black"/>
                </a:solidFill>
                <a:latin typeface="Constantia" panose="02030602050306030303" pitchFamily="18" charset="0"/>
              </a:rPr>
              <a:t>Stabilization on tax policies</a:t>
            </a:r>
            <a:endParaRPr kumimoji="0" lang="en-US" sz="1200" b="0" i="0" u="none" strike="noStrike" kern="0" cap="none" spc="0" normalizeH="0" baseline="0" noProof="0" dirty="0">
              <a:ln>
                <a:noFill/>
              </a:ln>
              <a:solidFill>
                <a:prstClr val="black"/>
              </a:solidFill>
              <a:effectLst/>
              <a:uLnTx/>
              <a:uFillTx/>
              <a:latin typeface="Constantia" panose="02030602050306030303" pitchFamily="18" charset="0"/>
            </a:endParaRPr>
          </a:p>
          <a:p>
            <a:pPr marL="171450" marR="0" lvl="0" indent="-171450" defTabSz="914400" eaLnBrk="1" fontAlgn="b"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Infrastructure development with expanding private sector role</a:t>
            </a:r>
          </a:p>
          <a:p>
            <a:pPr marL="171450" marR="0" lvl="0" indent="-171450" defTabSz="914400" eaLnBrk="1" fontAlgn="b"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Streamlining and supporting manufacturing base</a:t>
            </a:r>
          </a:p>
          <a:p>
            <a:pPr marL="171450" marR="0" lvl="0" indent="-171450" defTabSz="914400" eaLnBrk="1" fontAlgn="b"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Encouraging export-oriented sectors</a:t>
            </a:r>
          </a:p>
          <a:p>
            <a:pPr marL="171450" marR="0" lvl="0" indent="-171450" defTabSz="914400" eaLnBrk="1" fontAlgn="b"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0" cap="none" spc="0" normalizeH="0" baseline="0" noProof="0" dirty="0">
                <a:ln>
                  <a:noFill/>
                </a:ln>
                <a:solidFill>
                  <a:prstClr val="black"/>
                </a:solidFill>
                <a:effectLst/>
                <a:uLnTx/>
                <a:uFillTx/>
                <a:latin typeface="Constantia" panose="02030602050306030303" pitchFamily="18" charset="0"/>
              </a:rPr>
              <a:t>Supporting SMEs and Entrepreneurship</a:t>
            </a:r>
          </a:p>
        </p:txBody>
      </p:sp>
      <p:cxnSp>
        <p:nvCxnSpPr>
          <p:cNvPr id="22" name="Elbow Connector 21"/>
          <p:cNvCxnSpPr/>
          <p:nvPr/>
        </p:nvCxnSpPr>
        <p:spPr>
          <a:xfrm flipV="1">
            <a:off x="3258830" y="1756537"/>
            <a:ext cx="1295400" cy="225251"/>
          </a:xfrm>
          <a:prstGeom prst="bentConnector3">
            <a:avLst/>
          </a:prstGeom>
          <a:noFill/>
          <a:ln w="22225" cap="flat" cmpd="sng" algn="ctr">
            <a:solidFill>
              <a:srgbClr val="800000"/>
            </a:solidFill>
            <a:prstDash val="solid"/>
            <a:tailEnd type="arrow"/>
          </a:ln>
          <a:effectLst/>
        </p:spPr>
      </p:cxnSp>
      <p:cxnSp>
        <p:nvCxnSpPr>
          <p:cNvPr id="23" name="Elbow Connector 22"/>
          <p:cNvCxnSpPr/>
          <p:nvPr/>
        </p:nvCxnSpPr>
        <p:spPr>
          <a:xfrm flipV="1">
            <a:off x="605597" y="5101550"/>
            <a:ext cx="1981200" cy="609600"/>
          </a:xfrm>
          <a:prstGeom prst="bentConnector3">
            <a:avLst>
              <a:gd name="adj1" fmla="val 60577"/>
            </a:avLst>
          </a:prstGeom>
          <a:noFill/>
          <a:ln w="22225" cap="flat" cmpd="sng" algn="ctr">
            <a:solidFill>
              <a:srgbClr val="800000"/>
            </a:solidFill>
            <a:prstDash val="solid"/>
            <a:tailEnd type="arrow"/>
          </a:ln>
          <a:effectLst/>
        </p:spPr>
      </p:cxnSp>
      <p:cxnSp>
        <p:nvCxnSpPr>
          <p:cNvPr id="24" name="Elbow Connector 23"/>
          <p:cNvCxnSpPr/>
          <p:nvPr/>
        </p:nvCxnSpPr>
        <p:spPr>
          <a:xfrm rot="10800000">
            <a:off x="6118302" y="3810001"/>
            <a:ext cx="1425498" cy="1337517"/>
          </a:xfrm>
          <a:prstGeom prst="bentConnector3">
            <a:avLst>
              <a:gd name="adj1" fmla="val 50000"/>
            </a:avLst>
          </a:prstGeom>
          <a:noFill/>
          <a:ln w="22225" cap="flat" cmpd="sng" algn="ctr">
            <a:solidFill>
              <a:srgbClr val="800000"/>
            </a:solidFill>
            <a:prstDash val="solid"/>
            <a:tailEnd type="arrow"/>
          </a:ln>
          <a:effectLst/>
        </p:spPr>
      </p:cxnSp>
    </p:spTree>
    <p:extLst>
      <p:ext uri="{BB962C8B-B14F-4D97-AF65-F5344CB8AC3E}">
        <p14:creationId xmlns:p14="http://schemas.microsoft.com/office/powerpoint/2010/main" val="3301181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0.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11.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12.xml.rels><?xml version="1.0" encoding="UTF-8" standalone="yes"?>
<Relationships xmlns="http://schemas.openxmlformats.org/package/2006/relationships"><Relationship Id="rId1" Type="http://schemas.openxmlformats.org/officeDocument/2006/relationships/image" Target="../media/image6.jpeg"/></Relationships>
</file>

<file path=ppt/theme/_rels/themeOverride13.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Custom Design">
  <a:themeElements>
    <a:clrScheme name="Egypt">
      <a:dk1>
        <a:sysClr val="windowText" lastClr="000000"/>
      </a:dk1>
      <a:lt1>
        <a:sysClr val="window" lastClr="FFFFFF"/>
      </a:lt1>
      <a:dk2>
        <a:srgbClr val="1F497D"/>
      </a:dk2>
      <a:lt2>
        <a:srgbClr val="E6E7E8"/>
      </a:lt2>
      <a:accent1>
        <a:srgbClr val="CE1126"/>
      </a:accent1>
      <a:accent2>
        <a:srgbClr val="C09300"/>
      </a:accent2>
      <a:accent3>
        <a:srgbClr val="000000"/>
      </a:accent3>
      <a:accent4>
        <a:srgbClr val="7297A9"/>
      </a:accent4>
      <a:accent5>
        <a:srgbClr val="02466B"/>
      </a:accent5>
      <a:accent6>
        <a:srgbClr val="C0C0C0"/>
      </a:accent6>
      <a:hlink>
        <a:srgbClr val="969696"/>
      </a:hlink>
      <a:folHlink>
        <a:srgbClr val="5F5F5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11.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12.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13.xml><?xml version="1.0" encoding="utf-8"?>
<a:themeOverride xmlns:a="http://schemas.openxmlformats.org/drawingml/2006/main">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28424</TotalTime>
  <Words>1972</Words>
  <Application>Microsoft Office PowerPoint</Application>
  <PresentationFormat>On-screen Show (4:3)</PresentationFormat>
  <Paragraphs>225</Paragraphs>
  <Slides>29</Slides>
  <Notes>6</Notes>
  <HiddenSlides>0</HiddenSlides>
  <MMClips>0</MMClips>
  <ScaleCrop>false</ScaleCrop>
  <HeadingPairs>
    <vt:vector size="4" baseType="variant">
      <vt:variant>
        <vt:lpstr>Theme</vt:lpstr>
      </vt:variant>
      <vt:variant>
        <vt:i4>2</vt:i4>
      </vt:variant>
      <vt:variant>
        <vt:lpstr>Slide Titles</vt:lpstr>
      </vt:variant>
      <vt:variant>
        <vt:i4>29</vt:i4>
      </vt:variant>
    </vt:vector>
  </HeadingPairs>
  <TitlesOfParts>
    <vt:vector size="31" baseType="lpstr">
      <vt:lpstr>Flow</vt:lpstr>
      <vt:lpstr>Custom Design</vt:lpstr>
      <vt:lpstr>PowerPoint Presentation</vt:lpstr>
      <vt:lpstr>Agenda</vt:lpstr>
      <vt:lpstr>(1) Digital Economy Opportunities and challenges </vt:lpstr>
      <vt:lpstr>Digital Economy Opportunities and challenges</vt:lpstr>
      <vt:lpstr>Digital Economy Opportunities and challenges</vt:lpstr>
      <vt:lpstr>Digital Economy Opportunities and challenges</vt:lpstr>
      <vt:lpstr>(2) Egypt Economic and Social Reform Program </vt:lpstr>
      <vt:lpstr>PowerPoint Presentation</vt:lpstr>
      <vt:lpstr>PowerPoint Presentation</vt:lpstr>
      <vt:lpstr>PowerPoint Presentation</vt:lpstr>
      <vt:lpstr>(3) Macro-fiscal Results of Program Implementation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The Way Forward</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Short Term Vision for Economic Recovery</dc:title>
  <dc:creator>user new</dc:creator>
  <cp:lastModifiedBy>Mohammed</cp:lastModifiedBy>
  <cp:revision>5129</cp:revision>
  <cp:lastPrinted>2018-12-12T06:54:57Z</cp:lastPrinted>
  <dcterms:created xsi:type="dcterms:W3CDTF">2013-11-25T10:11:48Z</dcterms:created>
  <dcterms:modified xsi:type="dcterms:W3CDTF">2019-03-25T12:09:10Z</dcterms:modified>
</cp:coreProperties>
</file>