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4"/>
    <p:restoredTop sz="93996"/>
  </p:normalViewPr>
  <p:slideViewPr>
    <p:cSldViewPr snapToGrid="0" snapToObjects="1">
      <p:cViewPr>
        <p:scale>
          <a:sx n="107" d="100"/>
          <a:sy n="107" d="100"/>
        </p:scale>
        <p:origin x="480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DC7C1-1F8B-6D45-BDE7-2A0557D7D112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CCC28A-7B16-A44C-8C0B-ADDBBA17192D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Raising Revenues</a:t>
          </a:r>
          <a:endParaRPr lang="en-US" dirty="0"/>
        </a:p>
      </dgm:t>
    </dgm:pt>
    <dgm:pt modelId="{2B24BDE8-CE2B-8B4C-ACB6-A5CCC0AD7E55}" type="parTrans" cxnId="{400EAEB2-A34E-E441-84FF-DB2037808906}">
      <dgm:prSet/>
      <dgm:spPr/>
      <dgm:t>
        <a:bodyPr/>
        <a:lstStyle/>
        <a:p>
          <a:endParaRPr lang="en-US"/>
        </a:p>
      </dgm:t>
    </dgm:pt>
    <dgm:pt modelId="{7A46A97B-1357-E64E-BA57-34A50DAA74A3}" type="sibTrans" cxnId="{400EAEB2-A34E-E441-84FF-DB2037808906}">
      <dgm:prSet/>
      <dgm:spPr/>
      <dgm:t>
        <a:bodyPr/>
        <a:lstStyle/>
        <a:p>
          <a:endParaRPr lang="en-US"/>
        </a:p>
      </dgm:t>
    </dgm:pt>
    <dgm:pt modelId="{54C2AF56-0CF6-994D-ADB0-AABDE9F5D7C2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Expense rationalization</a:t>
          </a:r>
          <a:endParaRPr lang="en-US" dirty="0"/>
        </a:p>
      </dgm:t>
    </dgm:pt>
    <dgm:pt modelId="{D8B9ACA2-C6A3-D64E-ADDE-3C57CC768286}" type="parTrans" cxnId="{6ED249A1-ED2B-574F-B108-8CD5D3DB9B23}">
      <dgm:prSet/>
      <dgm:spPr/>
      <dgm:t>
        <a:bodyPr/>
        <a:lstStyle/>
        <a:p>
          <a:endParaRPr lang="en-US"/>
        </a:p>
      </dgm:t>
    </dgm:pt>
    <dgm:pt modelId="{57C3BDA2-CD0A-354C-97FB-BB0CD913AE6A}" type="sibTrans" cxnId="{6ED249A1-ED2B-574F-B108-8CD5D3DB9B23}">
      <dgm:prSet/>
      <dgm:spPr/>
      <dgm:t>
        <a:bodyPr/>
        <a:lstStyle/>
        <a:p>
          <a:endParaRPr lang="en-US"/>
        </a:p>
      </dgm:t>
    </dgm:pt>
    <dgm:pt modelId="{4A1C5E3F-6CCF-3648-9045-79537C484797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Addressing corruption</a:t>
          </a:r>
          <a:endParaRPr lang="en-US" dirty="0"/>
        </a:p>
      </dgm:t>
    </dgm:pt>
    <dgm:pt modelId="{4B47B114-1AC4-E24A-ADFD-63FC17F98EBC}" type="parTrans" cxnId="{4CC0BDB2-BACD-6743-BBBB-06FBA9A45C5C}">
      <dgm:prSet/>
      <dgm:spPr/>
      <dgm:t>
        <a:bodyPr/>
        <a:lstStyle/>
        <a:p>
          <a:endParaRPr lang="en-US"/>
        </a:p>
      </dgm:t>
    </dgm:pt>
    <dgm:pt modelId="{EA553E44-B5A2-594D-8991-5DE50EF05B67}" type="sibTrans" cxnId="{4CC0BDB2-BACD-6743-BBBB-06FBA9A45C5C}">
      <dgm:prSet/>
      <dgm:spPr/>
      <dgm:t>
        <a:bodyPr/>
        <a:lstStyle/>
        <a:p>
          <a:endParaRPr lang="en-US"/>
        </a:p>
      </dgm:t>
    </dgm:pt>
    <dgm:pt modelId="{2A54A7AA-2D13-AB42-A3E5-CFD9B7BDD21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Fiscal Policy Toolbox</a:t>
          </a:r>
          <a:endParaRPr lang="en-US" sz="1800" b="1" dirty="0">
            <a:solidFill>
              <a:schemeClr val="bg1"/>
            </a:solidFill>
          </a:endParaRPr>
        </a:p>
      </dgm:t>
    </dgm:pt>
    <dgm:pt modelId="{06964F2C-C1D7-D141-8E00-3F0B3BD162DD}" type="parTrans" cxnId="{23CA2F2C-CF86-0B4B-951D-0336C8883AB2}">
      <dgm:prSet/>
      <dgm:spPr/>
      <dgm:t>
        <a:bodyPr/>
        <a:lstStyle/>
        <a:p>
          <a:endParaRPr lang="en-US"/>
        </a:p>
      </dgm:t>
    </dgm:pt>
    <dgm:pt modelId="{7204BD91-916A-5644-82E8-1D6B4FF0DD8C}" type="sibTrans" cxnId="{23CA2F2C-CF86-0B4B-951D-0336C8883AB2}">
      <dgm:prSet/>
      <dgm:spPr/>
      <dgm:t>
        <a:bodyPr/>
        <a:lstStyle/>
        <a:p>
          <a:endParaRPr lang="en-US"/>
        </a:p>
      </dgm:t>
    </dgm:pt>
    <dgm:pt modelId="{D109CA20-9EB4-114B-BCF3-DF4A578AB937}" type="pres">
      <dgm:prSet presAssocID="{429DC7C1-1F8B-6D45-BDE7-2A0557D7D11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C3EBDA-820F-4A4A-B565-03FDCDF975D9}" type="pres">
      <dgm:prSet presAssocID="{429DC7C1-1F8B-6D45-BDE7-2A0557D7D112}" presName="ellipse" presStyleLbl="trBgShp" presStyleIdx="0" presStyleCnt="1"/>
      <dgm:spPr/>
    </dgm:pt>
    <dgm:pt modelId="{F077AD3F-FA65-B14C-BD27-550986AAA6E0}" type="pres">
      <dgm:prSet presAssocID="{429DC7C1-1F8B-6D45-BDE7-2A0557D7D112}" presName="arrow1" presStyleLbl="fgShp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94CB710A-4E8D-B04C-B957-435EA871A869}" type="pres">
      <dgm:prSet presAssocID="{429DC7C1-1F8B-6D45-BDE7-2A0557D7D112}" presName="rectangle" presStyleLbl="revTx" presStyleIdx="0" presStyleCnt="1" custScaleX="57633" custScaleY="88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BD7E5-608E-7645-AF7D-F97BBEE985A6}" type="pres">
      <dgm:prSet presAssocID="{54C2AF56-0CF6-994D-ADB0-AABDE9F5D7C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76A17-A64C-D346-8214-4C40705ADCB1}" type="pres">
      <dgm:prSet presAssocID="{4A1C5E3F-6CCF-3648-9045-79537C48479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06A4C-D2CE-514D-8AC4-1EC47E131869}" type="pres">
      <dgm:prSet presAssocID="{2A54A7AA-2D13-AB42-A3E5-CFD9B7BDD21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C3019-95F5-FD44-87D7-E3F10FC4572A}" type="pres">
      <dgm:prSet presAssocID="{429DC7C1-1F8B-6D45-BDE7-2A0557D7D112}" presName="funnel" presStyleLbl="trAlignAcc1" presStyleIdx="0" presStyleCnt="1"/>
      <dgm:spPr/>
    </dgm:pt>
  </dgm:ptLst>
  <dgm:cxnLst>
    <dgm:cxn modelId="{400EAEB2-A34E-E441-84FF-DB2037808906}" srcId="{429DC7C1-1F8B-6D45-BDE7-2A0557D7D112}" destId="{2BCCC28A-7B16-A44C-8C0B-ADDBBA17192D}" srcOrd="0" destOrd="0" parTransId="{2B24BDE8-CE2B-8B4C-ACB6-A5CCC0AD7E55}" sibTransId="{7A46A97B-1357-E64E-BA57-34A50DAA74A3}"/>
    <dgm:cxn modelId="{4CC0BDB2-BACD-6743-BBBB-06FBA9A45C5C}" srcId="{429DC7C1-1F8B-6D45-BDE7-2A0557D7D112}" destId="{4A1C5E3F-6CCF-3648-9045-79537C484797}" srcOrd="2" destOrd="0" parTransId="{4B47B114-1AC4-E24A-ADFD-63FC17F98EBC}" sibTransId="{EA553E44-B5A2-594D-8991-5DE50EF05B67}"/>
    <dgm:cxn modelId="{831F66B2-E584-984D-8060-95EA68A4BC9D}" type="presOf" srcId="{4A1C5E3F-6CCF-3648-9045-79537C484797}" destId="{3F6BD7E5-608E-7645-AF7D-F97BBEE985A6}" srcOrd="0" destOrd="0" presId="urn:microsoft.com/office/officeart/2005/8/layout/funnel1"/>
    <dgm:cxn modelId="{BF2A98CA-0A31-4A45-A0F7-3030ACD8DC48}" type="presOf" srcId="{54C2AF56-0CF6-994D-ADB0-AABDE9F5D7C2}" destId="{06176A17-A64C-D346-8214-4C40705ADCB1}" srcOrd="0" destOrd="0" presId="urn:microsoft.com/office/officeart/2005/8/layout/funnel1"/>
    <dgm:cxn modelId="{23CA2F2C-CF86-0B4B-951D-0336C8883AB2}" srcId="{429DC7C1-1F8B-6D45-BDE7-2A0557D7D112}" destId="{2A54A7AA-2D13-AB42-A3E5-CFD9B7BDD218}" srcOrd="3" destOrd="0" parTransId="{06964F2C-C1D7-D141-8E00-3F0B3BD162DD}" sibTransId="{7204BD91-916A-5644-82E8-1D6B4FF0DD8C}"/>
    <dgm:cxn modelId="{D6B0BBDD-CB54-1545-973F-BB3A3A6359FE}" type="presOf" srcId="{2A54A7AA-2D13-AB42-A3E5-CFD9B7BDD218}" destId="{94CB710A-4E8D-B04C-B957-435EA871A869}" srcOrd="0" destOrd="0" presId="urn:microsoft.com/office/officeart/2005/8/layout/funnel1"/>
    <dgm:cxn modelId="{08B31858-EA58-3242-BD2E-B71967AFD97C}" type="presOf" srcId="{429DC7C1-1F8B-6D45-BDE7-2A0557D7D112}" destId="{D109CA20-9EB4-114B-BCF3-DF4A578AB937}" srcOrd="0" destOrd="0" presId="urn:microsoft.com/office/officeart/2005/8/layout/funnel1"/>
    <dgm:cxn modelId="{74F49007-2109-AE42-A7D2-8C410F7B2510}" type="presOf" srcId="{2BCCC28A-7B16-A44C-8C0B-ADDBBA17192D}" destId="{24206A4C-D2CE-514D-8AC4-1EC47E131869}" srcOrd="0" destOrd="0" presId="urn:microsoft.com/office/officeart/2005/8/layout/funnel1"/>
    <dgm:cxn modelId="{6ED249A1-ED2B-574F-B108-8CD5D3DB9B23}" srcId="{429DC7C1-1F8B-6D45-BDE7-2A0557D7D112}" destId="{54C2AF56-0CF6-994D-ADB0-AABDE9F5D7C2}" srcOrd="1" destOrd="0" parTransId="{D8B9ACA2-C6A3-D64E-ADDE-3C57CC768286}" sibTransId="{57C3BDA2-CD0A-354C-97FB-BB0CD913AE6A}"/>
    <dgm:cxn modelId="{3895C7DA-FCDD-5340-9911-4D571085CB52}" type="presParOf" srcId="{D109CA20-9EB4-114B-BCF3-DF4A578AB937}" destId="{66C3EBDA-820F-4A4A-B565-03FDCDF975D9}" srcOrd="0" destOrd="0" presId="urn:microsoft.com/office/officeart/2005/8/layout/funnel1"/>
    <dgm:cxn modelId="{54343887-E47D-5144-8BE3-6D510263BF92}" type="presParOf" srcId="{D109CA20-9EB4-114B-BCF3-DF4A578AB937}" destId="{F077AD3F-FA65-B14C-BD27-550986AAA6E0}" srcOrd="1" destOrd="0" presId="urn:microsoft.com/office/officeart/2005/8/layout/funnel1"/>
    <dgm:cxn modelId="{ABFA8B6E-019D-444A-B44D-E883A73AF908}" type="presParOf" srcId="{D109CA20-9EB4-114B-BCF3-DF4A578AB937}" destId="{94CB710A-4E8D-B04C-B957-435EA871A869}" srcOrd="2" destOrd="0" presId="urn:microsoft.com/office/officeart/2005/8/layout/funnel1"/>
    <dgm:cxn modelId="{EAEDDD17-8903-F441-9DCC-0A1A99AA5766}" type="presParOf" srcId="{D109CA20-9EB4-114B-BCF3-DF4A578AB937}" destId="{3F6BD7E5-608E-7645-AF7D-F97BBEE985A6}" srcOrd="3" destOrd="0" presId="urn:microsoft.com/office/officeart/2005/8/layout/funnel1"/>
    <dgm:cxn modelId="{0394C207-054C-2447-9A9C-09E84AE05030}" type="presParOf" srcId="{D109CA20-9EB4-114B-BCF3-DF4A578AB937}" destId="{06176A17-A64C-D346-8214-4C40705ADCB1}" srcOrd="4" destOrd="0" presId="urn:microsoft.com/office/officeart/2005/8/layout/funnel1"/>
    <dgm:cxn modelId="{EB2873C5-5A1F-E54B-ADAE-8DF121634535}" type="presParOf" srcId="{D109CA20-9EB4-114B-BCF3-DF4A578AB937}" destId="{24206A4C-D2CE-514D-8AC4-1EC47E131869}" srcOrd="5" destOrd="0" presId="urn:microsoft.com/office/officeart/2005/8/layout/funnel1"/>
    <dgm:cxn modelId="{10B8FF05-7137-5841-ADD4-98C8748A3EFE}" type="presParOf" srcId="{D109CA20-9EB4-114B-BCF3-DF4A578AB937}" destId="{4D8C3019-95F5-FD44-87D7-E3F10FC4572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585A92-9C31-3B4D-BC78-3BDA3A62E62B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8E8CD11-1767-2949-916D-F788F389D86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Fiscal Reform</a:t>
          </a:r>
          <a:endParaRPr lang="en-US" dirty="0"/>
        </a:p>
      </dgm:t>
    </dgm:pt>
    <dgm:pt modelId="{E49B2534-1A71-1947-86AA-6EB6128D2BF6}" type="parTrans" cxnId="{CF88C4C5-CE82-7A45-8BF1-8F0CD1AE5F7D}">
      <dgm:prSet/>
      <dgm:spPr/>
      <dgm:t>
        <a:bodyPr/>
        <a:lstStyle/>
        <a:p>
          <a:endParaRPr lang="en-US"/>
        </a:p>
      </dgm:t>
    </dgm:pt>
    <dgm:pt modelId="{E3C30741-17A7-D747-9D31-8DB5FE3E0E67}" type="sibTrans" cxnId="{CF88C4C5-CE82-7A45-8BF1-8F0CD1AE5F7D}">
      <dgm:prSet/>
      <dgm:spPr/>
      <dgm:t>
        <a:bodyPr/>
        <a:lstStyle/>
        <a:p>
          <a:endParaRPr lang="en-US"/>
        </a:p>
      </dgm:t>
    </dgm:pt>
    <dgm:pt modelId="{22EFF7D7-0C12-EB42-AEDE-4B609558C582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Increased Fiscal Space</a:t>
          </a:r>
          <a:endParaRPr lang="en-US" dirty="0"/>
        </a:p>
      </dgm:t>
    </dgm:pt>
    <dgm:pt modelId="{6AFC0F01-B8D4-8448-966D-3B541B937799}" type="parTrans" cxnId="{DE59929F-7495-AB45-A7AB-C6D091CB58BA}">
      <dgm:prSet/>
      <dgm:spPr/>
      <dgm:t>
        <a:bodyPr/>
        <a:lstStyle/>
        <a:p>
          <a:endParaRPr lang="en-US"/>
        </a:p>
      </dgm:t>
    </dgm:pt>
    <dgm:pt modelId="{E22A2D9D-B988-C443-B34E-AB040E5F4AD4}" type="sibTrans" cxnId="{DE59929F-7495-AB45-A7AB-C6D091CB58BA}">
      <dgm:prSet/>
      <dgm:spPr/>
      <dgm:t>
        <a:bodyPr/>
        <a:lstStyle/>
        <a:p>
          <a:endParaRPr lang="en-US"/>
        </a:p>
      </dgm:t>
    </dgm:pt>
    <dgm:pt modelId="{42C0C8DE-637A-B043-96A0-E44C99209C57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Development Outcomes</a:t>
          </a:r>
          <a:endParaRPr lang="en-US" dirty="0"/>
        </a:p>
      </dgm:t>
    </dgm:pt>
    <dgm:pt modelId="{332CE5AA-8E8C-CF40-9D2C-8604FBB50595}" type="parTrans" cxnId="{5D526F15-BB4E-3A4D-837B-05E82380A71E}">
      <dgm:prSet/>
      <dgm:spPr/>
      <dgm:t>
        <a:bodyPr/>
        <a:lstStyle/>
        <a:p>
          <a:endParaRPr lang="en-US"/>
        </a:p>
      </dgm:t>
    </dgm:pt>
    <dgm:pt modelId="{53F07FFA-1E70-5F49-B0D2-861BC04CCE7D}" type="sibTrans" cxnId="{5D526F15-BB4E-3A4D-837B-05E82380A71E}">
      <dgm:prSet/>
      <dgm:spPr/>
      <dgm:t>
        <a:bodyPr/>
        <a:lstStyle/>
        <a:p>
          <a:endParaRPr lang="en-US"/>
        </a:p>
      </dgm:t>
    </dgm:pt>
    <dgm:pt modelId="{0F25F7EC-4AE9-3E49-A864-C9A3F8E83BF2}" type="pres">
      <dgm:prSet presAssocID="{AC585A92-9C31-3B4D-BC78-3BDA3A62E62B}" presName="Name0" presStyleCnt="0">
        <dgm:presLayoutVars>
          <dgm:dir/>
          <dgm:resizeHandles val="exact"/>
        </dgm:presLayoutVars>
      </dgm:prSet>
      <dgm:spPr/>
    </dgm:pt>
    <dgm:pt modelId="{13C4BDE8-B284-AD44-B553-3C6D04FFCD92}" type="pres">
      <dgm:prSet presAssocID="{68E8CD11-1767-2949-916D-F788F389D8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9B32E-CA61-944E-AC56-DDC8904F00E9}" type="pres">
      <dgm:prSet presAssocID="{E3C30741-17A7-D747-9D31-8DB5FE3E0E6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CF06E41-1CC5-0C41-91A0-686923169ED8}" type="pres">
      <dgm:prSet presAssocID="{E3C30741-17A7-D747-9D31-8DB5FE3E0E6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0C70556-50FB-1946-B85C-E161C86FADCB}" type="pres">
      <dgm:prSet presAssocID="{22EFF7D7-0C12-EB42-AEDE-4B609558C5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F63B5-7F78-5B4D-A112-E07EC9C6EB67}" type="pres">
      <dgm:prSet presAssocID="{E22A2D9D-B988-C443-B34E-AB040E5F4AD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EF6EF7D-22B3-D942-B5BC-372A79D45A90}" type="pres">
      <dgm:prSet presAssocID="{E22A2D9D-B988-C443-B34E-AB040E5F4AD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ECA821D-6E7A-5B4E-BD5F-8A1742F1FBF4}" type="pres">
      <dgm:prSet presAssocID="{42C0C8DE-637A-B043-96A0-E44C99209C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CC10F-D710-604A-932B-3FC6B218F77B}" type="presOf" srcId="{AC585A92-9C31-3B4D-BC78-3BDA3A62E62B}" destId="{0F25F7EC-4AE9-3E49-A864-C9A3F8E83BF2}" srcOrd="0" destOrd="0" presId="urn:microsoft.com/office/officeart/2005/8/layout/process1"/>
    <dgm:cxn modelId="{617AC5A8-5CCA-B442-A468-34445A3CDBB5}" type="presOf" srcId="{42C0C8DE-637A-B043-96A0-E44C99209C57}" destId="{4ECA821D-6E7A-5B4E-BD5F-8A1742F1FBF4}" srcOrd="0" destOrd="0" presId="urn:microsoft.com/office/officeart/2005/8/layout/process1"/>
    <dgm:cxn modelId="{7490D2B3-AECB-FC4A-89AF-A9F18381AA81}" type="presOf" srcId="{E22A2D9D-B988-C443-B34E-AB040E5F4AD4}" destId="{FEF6EF7D-22B3-D942-B5BC-372A79D45A90}" srcOrd="1" destOrd="0" presId="urn:microsoft.com/office/officeart/2005/8/layout/process1"/>
    <dgm:cxn modelId="{E1A5EF85-703D-4942-BD6C-1E2EF7CADC8D}" type="presOf" srcId="{E22A2D9D-B988-C443-B34E-AB040E5F4AD4}" destId="{D48F63B5-7F78-5B4D-A112-E07EC9C6EB67}" srcOrd="0" destOrd="0" presId="urn:microsoft.com/office/officeart/2005/8/layout/process1"/>
    <dgm:cxn modelId="{6D0CBDEA-69A0-A44D-A843-4ABAFFC7B1CA}" type="presOf" srcId="{E3C30741-17A7-D747-9D31-8DB5FE3E0E67}" destId="{9CC9B32E-CA61-944E-AC56-DDC8904F00E9}" srcOrd="0" destOrd="0" presId="urn:microsoft.com/office/officeart/2005/8/layout/process1"/>
    <dgm:cxn modelId="{6724F6F7-DFBE-9240-B07A-AC0808C57BDA}" type="presOf" srcId="{68E8CD11-1767-2949-916D-F788F389D869}" destId="{13C4BDE8-B284-AD44-B553-3C6D04FFCD92}" srcOrd="0" destOrd="0" presId="urn:microsoft.com/office/officeart/2005/8/layout/process1"/>
    <dgm:cxn modelId="{25A99AFD-B05E-1C4B-A416-F5D027943B36}" type="presOf" srcId="{22EFF7D7-0C12-EB42-AEDE-4B609558C582}" destId="{70C70556-50FB-1946-B85C-E161C86FADCB}" srcOrd="0" destOrd="0" presId="urn:microsoft.com/office/officeart/2005/8/layout/process1"/>
    <dgm:cxn modelId="{CF88C4C5-CE82-7A45-8BF1-8F0CD1AE5F7D}" srcId="{AC585A92-9C31-3B4D-BC78-3BDA3A62E62B}" destId="{68E8CD11-1767-2949-916D-F788F389D869}" srcOrd="0" destOrd="0" parTransId="{E49B2534-1A71-1947-86AA-6EB6128D2BF6}" sibTransId="{E3C30741-17A7-D747-9D31-8DB5FE3E0E67}"/>
    <dgm:cxn modelId="{5D526F15-BB4E-3A4D-837B-05E82380A71E}" srcId="{AC585A92-9C31-3B4D-BC78-3BDA3A62E62B}" destId="{42C0C8DE-637A-B043-96A0-E44C99209C57}" srcOrd="2" destOrd="0" parTransId="{332CE5AA-8E8C-CF40-9D2C-8604FBB50595}" sibTransId="{53F07FFA-1E70-5F49-B0D2-861BC04CCE7D}"/>
    <dgm:cxn modelId="{6D75AAB0-0856-4F45-8B15-DC7A527DA15D}" type="presOf" srcId="{E3C30741-17A7-D747-9D31-8DB5FE3E0E67}" destId="{3CF06E41-1CC5-0C41-91A0-686923169ED8}" srcOrd="1" destOrd="0" presId="urn:microsoft.com/office/officeart/2005/8/layout/process1"/>
    <dgm:cxn modelId="{DE59929F-7495-AB45-A7AB-C6D091CB58BA}" srcId="{AC585A92-9C31-3B4D-BC78-3BDA3A62E62B}" destId="{22EFF7D7-0C12-EB42-AEDE-4B609558C582}" srcOrd="1" destOrd="0" parTransId="{6AFC0F01-B8D4-8448-966D-3B541B937799}" sibTransId="{E22A2D9D-B988-C443-B34E-AB040E5F4AD4}"/>
    <dgm:cxn modelId="{F82D8C69-9422-234D-B988-01497187E077}" type="presParOf" srcId="{0F25F7EC-4AE9-3E49-A864-C9A3F8E83BF2}" destId="{13C4BDE8-B284-AD44-B553-3C6D04FFCD92}" srcOrd="0" destOrd="0" presId="urn:microsoft.com/office/officeart/2005/8/layout/process1"/>
    <dgm:cxn modelId="{296DEECF-B15C-7845-A99F-5AF06ACBC542}" type="presParOf" srcId="{0F25F7EC-4AE9-3E49-A864-C9A3F8E83BF2}" destId="{9CC9B32E-CA61-944E-AC56-DDC8904F00E9}" srcOrd="1" destOrd="0" presId="urn:microsoft.com/office/officeart/2005/8/layout/process1"/>
    <dgm:cxn modelId="{6F3A2D3A-B341-4D4C-95D9-2FFF223B6273}" type="presParOf" srcId="{9CC9B32E-CA61-944E-AC56-DDC8904F00E9}" destId="{3CF06E41-1CC5-0C41-91A0-686923169ED8}" srcOrd="0" destOrd="0" presId="urn:microsoft.com/office/officeart/2005/8/layout/process1"/>
    <dgm:cxn modelId="{5AAEC71A-249F-BC4B-B73F-EFE53DACCCA0}" type="presParOf" srcId="{0F25F7EC-4AE9-3E49-A864-C9A3F8E83BF2}" destId="{70C70556-50FB-1946-B85C-E161C86FADCB}" srcOrd="2" destOrd="0" presId="urn:microsoft.com/office/officeart/2005/8/layout/process1"/>
    <dgm:cxn modelId="{82D58B13-FB7E-6445-AFB3-893E2AFFB796}" type="presParOf" srcId="{0F25F7EC-4AE9-3E49-A864-C9A3F8E83BF2}" destId="{D48F63B5-7F78-5B4D-A112-E07EC9C6EB67}" srcOrd="3" destOrd="0" presId="urn:microsoft.com/office/officeart/2005/8/layout/process1"/>
    <dgm:cxn modelId="{E2F76199-E151-E549-AA60-69B62F3564E8}" type="presParOf" srcId="{D48F63B5-7F78-5B4D-A112-E07EC9C6EB67}" destId="{FEF6EF7D-22B3-D942-B5BC-372A79D45A90}" srcOrd="0" destOrd="0" presId="urn:microsoft.com/office/officeart/2005/8/layout/process1"/>
    <dgm:cxn modelId="{3F97BF73-0542-6C44-8239-359BD481F2D0}" type="presParOf" srcId="{0F25F7EC-4AE9-3E49-A864-C9A3F8E83BF2}" destId="{4ECA821D-6E7A-5B4E-BD5F-8A1742F1FB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C3EBE0-12C3-A642-A909-78D7AA12153E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C6A65-40DA-124F-AEA4-5A7468CF0CB3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Structural Reform</a:t>
          </a:r>
          <a:endParaRPr lang="en-US" dirty="0"/>
        </a:p>
      </dgm:t>
    </dgm:pt>
    <dgm:pt modelId="{D90DA2CE-326F-DF41-9F2A-A5A779F9DB8E}" type="parTrans" cxnId="{F7610C16-FCA8-FC4E-AFD3-90EC8514862C}">
      <dgm:prSet/>
      <dgm:spPr/>
      <dgm:t>
        <a:bodyPr/>
        <a:lstStyle/>
        <a:p>
          <a:endParaRPr lang="en-US"/>
        </a:p>
      </dgm:t>
    </dgm:pt>
    <dgm:pt modelId="{B9E88BE9-E50D-6B44-9003-8A1B95CD2C79}" type="sibTrans" cxnId="{F7610C16-FCA8-FC4E-AFD3-90EC8514862C}">
      <dgm:prSet/>
      <dgm:spPr/>
      <dgm:t>
        <a:bodyPr/>
        <a:lstStyle/>
        <a:p>
          <a:endParaRPr lang="en-US"/>
        </a:p>
      </dgm:t>
    </dgm:pt>
    <dgm:pt modelId="{CC66840D-9041-3648-B5EF-88112A5852A8}">
      <dgm:prSet phldrT="[Text]" custT="1"/>
      <dgm:spPr/>
      <dgm:t>
        <a:bodyPr/>
        <a:lstStyle/>
        <a:p>
          <a:r>
            <a:rPr lang="en-US" sz="1000" dirty="0" smtClean="0"/>
            <a:t>ease of doing business</a:t>
          </a:r>
          <a:endParaRPr lang="en-US" sz="1000" dirty="0"/>
        </a:p>
      </dgm:t>
    </dgm:pt>
    <dgm:pt modelId="{0D35FB63-B632-0149-9F15-95A8319F9ECC}" type="parTrans" cxnId="{22698F80-1D61-CA4A-8C66-3AA1035F627F}">
      <dgm:prSet/>
      <dgm:spPr/>
      <dgm:t>
        <a:bodyPr/>
        <a:lstStyle/>
        <a:p>
          <a:endParaRPr lang="en-US"/>
        </a:p>
      </dgm:t>
    </dgm:pt>
    <dgm:pt modelId="{C8F5A040-6D43-AE4F-AE90-DD9DAA5DE48F}" type="sibTrans" cxnId="{22698F80-1D61-CA4A-8C66-3AA1035F627F}">
      <dgm:prSet/>
      <dgm:spPr/>
      <dgm:t>
        <a:bodyPr/>
        <a:lstStyle/>
        <a:p>
          <a:endParaRPr lang="en-US"/>
        </a:p>
      </dgm:t>
    </dgm:pt>
    <dgm:pt modelId="{0469912D-7EEC-7C4C-8F69-543EE582AE2A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Fiscal Reform</a:t>
          </a:r>
          <a:endParaRPr lang="en-US" dirty="0"/>
        </a:p>
      </dgm:t>
    </dgm:pt>
    <dgm:pt modelId="{76C2CFBC-1468-E24B-A73F-7595653C86C5}" type="parTrans" cxnId="{3DE1828A-A6A0-E24B-9AA8-661AB9CC65CF}">
      <dgm:prSet/>
      <dgm:spPr/>
      <dgm:t>
        <a:bodyPr/>
        <a:lstStyle/>
        <a:p>
          <a:endParaRPr lang="en-US"/>
        </a:p>
      </dgm:t>
    </dgm:pt>
    <dgm:pt modelId="{DBBB0C66-4655-7F42-B6E4-2297820F5FD8}" type="sibTrans" cxnId="{3DE1828A-A6A0-E24B-9AA8-661AB9CC65CF}">
      <dgm:prSet/>
      <dgm:spPr/>
      <dgm:t>
        <a:bodyPr/>
        <a:lstStyle/>
        <a:p>
          <a:endParaRPr lang="en-US"/>
        </a:p>
      </dgm:t>
    </dgm:pt>
    <dgm:pt modelId="{770141F4-D604-2D4F-B359-EAF9F21443F7}">
      <dgm:prSet phldrT="[Text]" custT="1"/>
      <dgm:spPr/>
      <dgm:t>
        <a:bodyPr/>
        <a:lstStyle/>
        <a:p>
          <a:r>
            <a:rPr lang="en-US" sz="1000" dirty="0" smtClean="0"/>
            <a:t>revenue optimization</a:t>
          </a:r>
          <a:endParaRPr lang="en-US" sz="1000" dirty="0"/>
        </a:p>
      </dgm:t>
    </dgm:pt>
    <dgm:pt modelId="{B50CF94E-E6E4-4648-848D-DA2A85DA010B}" type="parTrans" cxnId="{56548908-20D6-4B46-918C-6AA6EAC75168}">
      <dgm:prSet/>
      <dgm:spPr/>
      <dgm:t>
        <a:bodyPr/>
        <a:lstStyle/>
        <a:p>
          <a:endParaRPr lang="en-US"/>
        </a:p>
      </dgm:t>
    </dgm:pt>
    <dgm:pt modelId="{E090E92B-EF1F-664A-9AB1-C4B2F300554F}" type="sibTrans" cxnId="{56548908-20D6-4B46-918C-6AA6EAC75168}">
      <dgm:prSet/>
      <dgm:spPr/>
      <dgm:t>
        <a:bodyPr/>
        <a:lstStyle/>
        <a:p>
          <a:endParaRPr lang="en-US"/>
        </a:p>
      </dgm:t>
    </dgm:pt>
    <dgm:pt modelId="{D5D4F0E9-4645-A34D-B6CA-0B1A75C6549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Investment</a:t>
          </a:r>
          <a:endParaRPr lang="en-US" dirty="0"/>
        </a:p>
      </dgm:t>
    </dgm:pt>
    <dgm:pt modelId="{399E4B7C-5013-5B42-90A9-A0E0A8FF936A}" type="parTrans" cxnId="{837E8AA7-E8FF-FE45-AB48-B7D6ABBC33C2}">
      <dgm:prSet/>
      <dgm:spPr/>
      <dgm:t>
        <a:bodyPr/>
        <a:lstStyle/>
        <a:p>
          <a:endParaRPr lang="en-US"/>
        </a:p>
      </dgm:t>
    </dgm:pt>
    <dgm:pt modelId="{2B0E62DC-9930-024D-87E7-0EEEE86460A3}" type="sibTrans" cxnId="{837E8AA7-E8FF-FE45-AB48-B7D6ABBC33C2}">
      <dgm:prSet/>
      <dgm:spPr/>
      <dgm:t>
        <a:bodyPr/>
        <a:lstStyle/>
        <a:p>
          <a:endParaRPr lang="en-US"/>
        </a:p>
      </dgm:t>
    </dgm:pt>
    <dgm:pt modelId="{6F1AEE03-958B-D642-A398-0F4FAB89FC5C}">
      <dgm:prSet phldrT="[Text]" custT="1"/>
      <dgm:spPr/>
      <dgm:t>
        <a:bodyPr/>
        <a:lstStyle/>
        <a:p>
          <a:r>
            <a:rPr lang="en-US" sz="1000" dirty="0" smtClean="0"/>
            <a:t>Investing in health, education, infrastructure</a:t>
          </a:r>
          <a:endParaRPr lang="en-US" sz="1000" dirty="0"/>
        </a:p>
      </dgm:t>
    </dgm:pt>
    <dgm:pt modelId="{C87E3E40-35A6-9349-8926-F6E6BF6ECFFE}" type="parTrans" cxnId="{62191321-52D5-5A49-8BE8-696D6BEF320E}">
      <dgm:prSet/>
      <dgm:spPr/>
      <dgm:t>
        <a:bodyPr/>
        <a:lstStyle/>
        <a:p>
          <a:endParaRPr lang="en-US"/>
        </a:p>
      </dgm:t>
    </dgm:pt>
    <dgm:pt modelId="{A14F80EE-FBA5-8E4F-9964-F8408BB88840}" type="sibTrans" cxnId="{62191321-52D5-5A49-8BE8-696D6BEF320E}">
      <dgm:prSet/>
      <dgm:spPr/>
      <dgm:t>
        <a:bodyPr/>
        <a:lstStyle/>
        <a:p>
          <a:endParaRPr lang="en-US"/>
        </a:p>
      </dgm:t>
    </dgm:pt>
    <dgm:pt modelId="{56AB68C4-80BC-854E-9BD0-C8339D6C5A0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Liberalization</a:t>
          </a:r>
          <a:endParaRPr lang="en-US" dirty="0"/>
        </a:p>
      </dgm:t>
    </dgm:pt>
    <dgm:pt modelId="{91F7352C-E85F-EA4B-93C6-167587D666EC}" type="parTrans" cxnId="{759831D0-9AAF-0A46-999D-819BC99B1422}">
      <dgm:prSet/>
      <dgm:spPr/>
      <dgm:t>
        <a:bodyPr/>
        <a:lstStyle/>
        <a:p>
          <a:endParaRPr lang="en-US"/>
        </a:p>
      </dgm:t>
    </dgm:pt>
    <dgm:pt modelId="{901A7162-1553-D148-82D2-88ACA984900C}" type="sibTrans" cxnId="{759831D0-9AAF-0A46-999D-819BC99B1422}">
      <dgm:prSet/>
      <dgm:spPr/>
      <dgm:t>
        <a:bodyPr/>
        <a:lstStyle/>
        <a:p>
          <a:endParaRPr lang="en-US"/>
        </a:p>
      </dgm:t>
    </dgm:pt>
    <dgm:pt modelId="{120FEA92-2E7A-1846-88A4-52A847B5EB39}">
      <dgm:prSet phldrT="[Text]" custT="1"/>
      <dgm:spPr/>
      <dgm:t>
        <a:bodyPr/>
        <a:lstStyle/>
        <a:p>
          <a:r>
            <a:rPr lang="en-US" sz="1000" dirty="0" smtClean="0"/>
            <a:t>trade/tariff liberalization</a:t>
          </a:r>
          <a:endParaRPr lang="en-US" sz="1000" dirty="0"/>
        </a:p>
      </dgm:t>
    </dgm:pt>
    <dgm:pt modelId="{1466D4CA-6089-5848-A9C7-374C537605D5}" type="parTrans" cxnId="{8680335C-76CD-154B-BAB7-9E4FBEF39054}">
      <dgm:prSet/>
      <dgm:spPr/>
      <dgm:t>
        <a:bodyPr/>
        <a:lstStyle/>
        <a:p>
          <a:endParaRPr lang="en-US"/>
        </a:p>
      </dgm:t>
    </dgm:pt>
    <dgm:pt modelId="{5EE6E6E9-BDA0-C744-836D-B5E93E9A536B}" type="sibTrans" cxnId="{8680335C-76CD-154B-BAB7-9E4FBEF39054}">
      <dgm:prSet/>
      <dgm:spPr/>
      <dgm:t>
        <a:bodyPr/>
        <a:lstStyle/>
        <a:p>
          <a:endParaRPr lang="en-US"/>
        </a:p>
      </dgm:t>
    </dgm:pt>
    <dgm:pt modelId="{31D1342D-CD03-2C4F-9AD7-F08DBD0D527C}">
      <dgm:prSet phldrT="[Text]" custT="1"/>
      <dgm:spPr/>
      <dgm:t>
        <a:bodyPr/>
        <a:lstStyle/>
        <a:p>
          <a:r>
            <a:rPr lang="en-US" sz="1000" dirty="0" smtClean="0"/>
            <a:t>expense rationalization</a:t>
          </a:r>
          <a:endParaRPr lang="en-US" sz="1000" dirty="0"/>
        </a:p>
      </dgm:t>
    </dgm:pt>
    <dgm:pt modelId="{F2F4C1E3-02A0-3542-99A8-26906CF21DC8}" type="parTrans" cxnId="{FB6A9AF8-CF5E-CB49-9AD8-5F35989FF86B}">
      <dgm:prSet/>
      <dgm:spPr/>
      <dgm:t>
        <a:bodyPr/>
        <a:lstStyle/>
        <a:p>
          <a:endParaRPr lang="en-US"/>
        </a:p>
      </dgm:t>
    </dgm:pt>
    <dgm:pt modelId="{5BBF3161-6F47-E443-ACDF-8F21BEE47AB2}" type="sibTrans" cxnId="{FB6A9AF8-CF5E-CB49-9AD8-5F35989FF86B}">
      <dgm:prSet/>
      <dgm:spPr/>
      <dgm:t>
        <a:bodyPr/>
        <a:lstStyle/>
        <a:p>
          <a:endParaRPr lang="en-US"/>
        </a:p>
      </dgm:t>
    </dgm:pt>
    <dgm:pt modelId="{E953ACC2-53CB-CD40-8A0A-232B82739769}">
      <dgm:prSet phldrT="[Text]" custT="1"/>
      <dgm:spPr/>
      <dgm:t>
        <a:bodyPr/>
        <a:lstStyle/>
        <a:p>
          <a:r>
            <a:rPr lang="en-US" sz="1000" dirty="0" smtClean="0"/>
            <a:t>minimizing leakages</a:t>
          </a:r>
          <a:endParaRPr lang="en-US" sz="1000" dirty="0"/>
        </a:p>
      </dgm:t>
    </dgm:pt>
    <dgm:pt modelId="{49C887EA-730D-D44B-8BB5-B0794FC78193}" type="parTrans" cxnId="{5FB1CF79-EFEF-1D4F-B57E-300F9F29E438}">
      <dgm:prSet/>
      <dgm:spPr/>
      <dgm:t>
        <a:bodyPr/>
        <a:lstStyle/>
        <a:p>
          <a:endParaRPr lang="en-US"/>
        </a:p>
      </dgm:t>
    </dgm:pt>
    <dgm:pt modelId="{56772376-7B71-F945-B7ED-61D7B0E3E8E2}" type="sibTrans" cxnId="{5FB1CF79-EFEF-1D4F-B57E-300F9F29E438}">
      <dgm:prSet/>
      <dgm:spPr/>
      <dgm:t>
        <a:bodyPr/>
        <a:lstStyle/>
        <a:p>
          <a:endParaRPr lang="en-US"/>
        </a:p>
      </dgm:t>
    </dgm:pt>
    <dgm:pt modelId="{3C8F2A5B-93F1-4146-9175-A1D14F7F8037}">
      <dgm:prSet phldrT="[Text]" custT="1"/>
      <dgm:spPr/>
      <dgm:t>
        <a:bodyPr/>
        <a:lstStyle/>
        <a:p>
          <a:r>
            <a:rPr lang="en-US" sz="1000" dirty="0" smtClean="0"/>
            <a:t>prudent debt management</a:t>
          </a:r>
          <a:endParaRPr lang="en-US" sz="1000" dirty="0"/>
        </a:p>
      </dgm:t>
    </dgm:pt>
    <dgm:pt modelId="{2902ABE8-AD77-514C-8451-09C736BDE4A1}" type="parTrans" cxnId="{976BA809-1C19-664A-9F57-316733435B3E}">
      <dgm:prSet/>
      <dgm:spPr/>
      <dgm:t>
        <a:bodyPr/>
        <a:lstStyle/>
        <a:p>
          <a:endParaRPr lang="en-US"/>
        </a:p>
      </dgm:t>
    </dgm:pt>
    <dgm:pt modelId="{8E7F6D0F-A57B-9E4A-B231-726B39B23D0D}" type="sibTrans" cxnId="{976BA809-1C19-664A-9F57-316733435B3E}">
      <dgm:prSet/>
      <dgm:spPr/>
      <dgm:t>
        <a:bodyPr/>
        <a:lstStyle/>
        <a:p>
          <a:endParaRPr lang="en-US"/>
        </a:p>
      </dgm:t>
    </dgm:pt>
    <dgm:pt modelId="{AF113592-C0CD-E04F-BE82-62FC2C703BB9}">
      <dgm:prSet phldrT="[Text]" custT="1"/>
      <dgm:spPr/>
      <dgm:t>
        <a:bodyPr/>
        <a:lstStyle/>
        <a:p>
          <a:r>
            <a:rPr lang="en-US" sz="1000" dirty="0" smtClean="0"/>
            <a:t>enforcing and strengthening the rule of law</a:t>
          </a:r>
          <a:endParaRPr lang="en-US" sz="1000" dirty="0"/>
        </a:p>
      </dgm:t>
    </dgm:pt>
    <dgm:pt modelId="{0C944E81-0741-F14A-BF3D-26C28E086C88}" type="parTrans" cxnId="{5C4CD719-7A14-2843-AB50-C5D0BD35FDE8}">
      <dgm:prSet/>
      <dgm:spPr/>
      <dgm:t>
        <a:bodyPr/>
        <a:lstStyle/>
        <a:p>
          <a:endParaRPr lang="en-US"/>
        </a:p>
      </dgm:t>
    </dgm:pt>
    <dgm:pt modelId="{C118BDF4-22BD-8846-9D67-A951008C824A}" type="sibTrans" cxnId="{5C4CD719-7A14-2843-AB50-C5D0BD35FDE8}">
      <dgm:prSet/>
      <dgm:spPr/>
      <dgm:t>
        <a:bodyPr/>
        <a:lstStyle/>
        <a:p>
          <a:endParaRPr lang="en-US"/>
        </a:p>
      </dgm:t>
    </dgm:pt>
    <dgm:pt modelId="{2D4AD180-3A19-1B46-A388-92ED6DC33D83}">
      <dgm:prSet phldrT="[Text]" custT="1"/>
      <dgm:spPr/>
      <dgm:t>
        <a:bodyPr/>
        <a:lstStyle/>
        <a:p>
          <a:endParaRPr lang="en-US" sz="1000" dirty="0"/>
        </a:p>
      </dgm:t>
    </dgm:pt>
    <dgm:pt modelId="{CF43326B-7389-A640-B3F9-025C2C2FF846}" type="parTrans" cxnId="{9C70CA3D-84A2-854D-8D53-3B262BB70EC7}">
      <dgm:prSet/>
      <dgm:spPr/>
      <dgm:t>
        <a:bodyPr/>
        <a:lstStyle/>
        <a:p>
          <a:endParaRPr lang="en-US"/>
        </a:p>
      </dgm:t>
    </dgm:pt>
    <dgm:pt modelId="{07E54AF8-EF12-E442-B2E9-F192BB9EDD0E}" type="sibTrans" cxnId="{9C70CA3D-84A2-854D-8D53-3B262BB70EC7}">
      <dgm:prSet/>
      <dgm:spPr/>
      <dgm:t>
        <a:bodyPr/>
        <a:lstStyle/>
        <a:p>
          <a:endParaRPr lang="en-US"/>
        </a:p>
      </dgm:t>
    </dgm:pt>
    <dgm:pt modelId="{5D755D6C-5809-9E43-AE39-CF3A79C66614}">
      <dgm:prSet phldrT="[Text]" custT="1"/>
      <dgm:spPr/>
      <dgm:t>
        <a:bodyPr/>
        <a:lstStyle/>
        <a:p>
          <a:endParaRPr lang="en-US" sz="1000" dirty="0"/>
        </a:p>
      </dgm:t>
    </dgm:pt>
    <dgm:pt modelId="{A94E5390-75BB-5E4F-8D00-F1A22EEE2688}" type="parTrans" cxnId="{4C05C44D-AE88-9847-A808-BD94AD025026}">
      <dgm:prSet/>
      <dgm:spPr/>
      <dgm:t>
        <a:bodyPr/>
        <a:lstStyle/>
        <a:p>
          <a:endParaRPr lang="en-US"/>
        </a:p>
      </dgm:t>
    </dgm:pt>
    <dgm:pt modelId="{129F468D-D0D5-3C47-91CD-754287CCCD59}" type="sibTrans" cxnId="{4C05C44D-AE88-9847-A808-BD94AD025026}">
      <dgm:prSet/>
      <dgm:spPr/>
      <dgm:t>
        <a:bodyPr/>
        <a:lstStyle/>
        <a:p>
          <a:endParaRPr lang="en-US"/>
        </a:p>
      </dgm:t>
    </dgm:pt>
    <dgm:pt modelId="{6E75EF2A-E287-214A-B4BA-67E37D80621C}">
      <dgm:prSet phldrT="[Text]" custT="1"/>
      <dgm:spPr/>
      <dgm:t>
        <a:bodyPr/>
        <a:lstStyle/>
        <a:p>
          <a:r>
            <a:rPr lang="en-US" sz="1000" dirty="0" smtClean="0"/>
            <a:t>liberalization of industries (case to case basis)</a:t>
          </a:r>
          <a:endParaRPr lang="en-US" sz="1000" dirty="0"/>
        </a:p>
      </dgm:t>
    </dgm:pt>
    <dgm:pt modelId="{ABE6F87B-C416-2A45-9DF9-A5F13FD1A7BA}" type="parTrans" cxnId="{7C940AD3-4C10-9B4C-B61A-CB93F8ED0284}">
      <dgm:prSet/>
      <dgm:spPr/>
      <dgm:t>
        <a:bodyPr/>
        <a:lstStyle/>
        <a:p>
          <a:endParaRPr lang="en-US"/>
        </a:p>
      </dgm:t>
    </dgm:pt>
    <dgm:pt modelId="{DBD1143E-CB74-D64E-BFAC-181D8647EE95}" type="sibTrans" cxnId="{7C940AD3-4C10-9B4C-B61A-CB93F8ED0284}">
      <dgm:prSet/>
      <dgm:spPr/>
      <dgm:t>
        <a:bodyPr/>
        <a:lstStyle/>
        <a:p>
          <a:endParaRPr lang="en-US"/>
        </a:p>
      </dgm:t>
    </dgm:pt>
    <dgm:pt modelId="{8755B64C-02B2-AE4B-B6B2-42B34E611C43}">
      <dgm:prSet phldrT="[Text]" custT="1"/>
      <dgm:spPr/>
      <dgm:t>
        <a:bodyPr/>
        <a:lstStyle/>
        <a:p>
          <a:endParaRPr lang="en-US" sz="1000" dirty="0"/>
        </a:p>
      </dgm:t>
    </dgm:pt>
    <dgm:pt modelId="{F7B2E34F-82C3-8044-9EAE-11C0A4593783}" type="parTrans" cxnId="{EC8F82C6-6225-E849-BDE3-B6024F5E133E}">
      <dgm:prSet/>
      <dgm:spPr/>
      <dgm:t>
        <a:bodyPr/>
        <a:lstStyle/>
        <a:p>
          <a:endParaRPr lang="en-US"/>
        </a:p>
      </dgm:t>
    </dgm:pt>
    <dgm:pt modelId="{5FE16103-29AB-B346-81E4-8EF8AF892169}" type="sibTrans" cxnId="{EC8F82C6-6225-E849-BDE3-B6024F5E133E}">
      <dgm:prSet/>
      <dgm:spPr/>
      <dgm:t>
        <a:bodyPr/>
        <a:lstStyle/>
        <a:p>
          <a:endParaRPr lang="en-US"/>
        </a:p>
      </dgm:t>
    </dgm:pt>
    <dgm:pt modelId="{C8702875-ACA4-384C-B721-44F074653EBA}">
      <dgm:prSet phldrT="[Text]" custT="1"/>
      <dgm:spPr/>
      <dgm:t>
        <a:bodyPr/>
        <a:lstStyle/>
        <a:p>
          <a:endParaRPr lang="en-US" sz="1000" dirty="0"/>
        </a:p>
      </dgm:t>
    </dgm:pt>
    <dgm:pt modelId="{CC06653E-F6D8-7B41-A7F3-E8AE1CA8B313}" type="parTrans" cxnId="{6603E7D9-A341-9046-A6E0-2F381B5A70DB}">
      <dgm:prSet/>
      <dgm:spPr/>
      <dgm:t>
        <a:bodyPr/>
        <a:lstStyle/>
        <a:p>
          <a:endParaRPr lang="en-US"/>
        </a:p>
      </dgm:t>
    </dgm:pt>
    <dgm:pt modelId="{741B4EF0-57FB-0244-B8EF-4FC4DA66B79F}" type="sibTrans" cxnId="{6603E7D9-A341-9046-A6E0-2F381B5A70DB}">
      <dgm:prSet/>
      <dgm:spPr/>
      <dgm:t>
        <a:bodyPr/>
        <a:lstStyle/>
        <a:p>
          <a:endParaRPr lang="en-US"/>
        </a:p>
      </dgm:t>
    </dgm:pt>
    <dgm:pt modelId="{974DAAF1-37FB-AD41-B058-03C5409737DF}">
      <dgm:prSet phldrT="[Text]" custT="1"/>
      <dgm:spPr/>
      <dgm:t>
        <a:bodyPr/>
        <a:lstStyle/>
        <a:p>
          <a:r>
            <a:rPr lang="en-US" sz="1000" dirty="0" smtClean="0"/>
            <a:t>entry of foreign investment and players</a:t>
          </a:r>
          <a:endParaRPr lang="en-US" sz="1000" dirty="0"/>
        </a:p>
      </dgm:t>
    </dgm:pt>
    <dgm:pt modelId="{9CEA3927-D290-BB45-9D35-0210D6BBFF64}" type="parTrans" cxnId="{43833677-D954-B841-82D5-9A199103FE76}">
      <dgm:prSet/>
      <dgm:spPr/>
      <dgm:t>
        <a:bodyPr/>
        <a:lstStyle/>
        <a:p>
          <a:endParaRPr lang="en-US"/>
        </a:p>
      </dgm:t>
    </dgm:pt>
    <dgm:pt modelId="{754D620A-B0A7-1C4C-90B3-625A81DA3FD0}" type="sibTrans" cxnId="{43833677-D954-B841-82D5-9A199103FE76}">
      <dgm:prSet/>
      <dgm:spPr/>
      <dgm:t>
        <a:bodyPr/>
        <a:lstStyle/>
        <a:p>
          <a:endParaRPr lang="en-US"/>
        </a:p>
      </dgm:t>
    </dgm:pt>
    <dgm:pt modelId="{92AE0362-5784-5745-8970-E9BE6331E2D6}">
      <dgm:prSet phldrT="[Text]" custT="1"/>
      <dgm:spPr/>
      <dgm:t>
        <a:bodyPr/>
        <a:lstStyle/>
        <a:p>
          <a:r>
            <a:rPr lang="en-US" sz="1000" dirty="0" smtClean="0"/>
            <a:t>eliminating corruption</a:t>
          </a:r>
          <a:endParaRPr lang="en-US" sz="1000" dirty="0"/>
        </a:p>
      </dgm:t>
    </dgm:pt>
    <dgm:pt modelId="{776DAE16-8598-F14F-91B1-FFA63B058E56}" type="parTrans" cxnId="{26F92B2A-B267-6646-A6B1-11BD953A2683}">
      <dgm:prSet/>
      <dgm:spPr/>
      <dgm:t>
        <a:bodyPr/>
        <a:lstStyle/>
        <a:p>
          <a:endParaRPr lang="en-US"/>
        </a:p>
      </dgm:t>
    </dgm:pt>
    <dgm:pt modelId="{3BBAED24-C65E-7746-942A-690F3D5D67B6}" type="sibTrans" cxnId="{26F92B2A-B267-6646-A6B1-11BD953A2683}">
      <dgm:prSet/>
      <dgm:spPr/>
      <dgm:t>
        <a:bodyPr/>
        <a:lstStyle/>
        <a:p>
          <a:endParaRPr lang="en-US"/>
        </a:p>
      </dgm:t>
    </dgm:pt>
    <dgm:pt modelId="{E42CEF5C-29F5-DE49-B59B-18E23543EC5E}">
      <dgm:prSet phldrT="[Text]" custT="1"/>
      <dgm:spPr/>
      <dgm:t>
        <a:bodyPr/>
        <a:lstStyle/>
        <a:p>
          <a:r>
            <a:rPr lang="en-US" sz="1000" dirty="0" smtClean="0"/>
            <a:t>creating competitive  labor markets</a:t>
          </a:r>
          <a:endParaRPr lang="en-US" sz="1000" dirty="0"/>
        </a:p>
      </dgm:t>
    </dgm:pt>
    <dgm:pt modelId="{A153D156-F084-F040-9E96-8DF5FB808774}" type="parTrans" cxnId="{A8214EE6-7B66-D34A-9B4C-8ACC86C0336B}">
      <dgm:prSet/>
      <dgm:spPr/>
      <dgm:t>
        <a:bodyPr/>
        <a:lstStyle/>
        <a:p>
          <a:endParaRPr lang="en-US"/>
        </a:p>
      </dgm:t>
    </dgm:pt>
    <dgm:pt modelId="{091B82D2-1315-7545-93F4-E64CF2C834E5}" type="sibTrans" cxnId="{A8214EE6-7B66-D34A-9B4C-8ACC86C0336B}">
      <dgm:prSet/>
      <dgm:spPr/>
      <dgm:t>
        <a:bodyPr/>
        <a:lstStyle/>
        <a:p>
          <a:endParaRPr lang="en-US"/>
        </a:p>
      </dgm:t>
    </dgm:pt>
    <dgm:pt modelId="{82666CA6-D5C4-DC49-9FBB-AC2B2043198D}">
      <dgm:prSet phldrT="[Text]" custT="1"/>
      <dgm:spPr/>
      <dgm:t>
        <a:bodyPr/>
        <a:lstStyle/>
        <a:p>
          <a:endParaRPr lang="en-US" sz="1000" dirty="0"/>
        </a:p>
      </dgm:t>
    </dgm:pt>
    <dgm:pt modelId="{13311A66-779B-8C4D-A017-33C0DB6D16BA}" type="parTrans" cxnId="{17858EA5-344C-374D-A181-ACA52A533A78}">
      <dgm:prSet/>
      <dgm:spPr/>
      <dgm:t>
        <a:bodyPr/>
        <a:lstStyle/>
        <a:p>
          <a:endParaRPr lang="en-US"/>
        </a:p>
      </dgm:t>
    </dgm:pt>
    <dgm:pt modelId="{9B583F5F-730C-D944-9887-7B22B0E73AB6}" type="sibTrans" cxnId="{17858EA5-344C-374D-A181-ACA52A533A78}">
      <dgm:prSet/>
      <dgm:spPr/>
      <dgm:t>
        <a:bodyPr/>
        <a:lstStyle/>
        <a:p>
          <a:endParaRPr lang="en-US"/>
        </a:p>
      </dgm:t>
    </dgm:pt>
    <dgm:pt modelId="{95DC8642-2F33-B84A-8611-C41DBE178E27}">
      <dgm:prSet phldrT="[Text]" custT="1"/>
      <dgm:spPr/>
      <dgm:t>
        <a:bodyPr/>
        <a:lstStyle/>
        <a:p>
          <a:endParaRPr lang="en-US" sz="1000" dirty="0"/>
        </a:p>
      </dgm:t>
    </dgm:pt>
    <dgm:pt modelId="{0B47238A-5AFD-B74B-B6A4-248649115640}" type="parTrans" cxnId="{33C47F59-18E5-8C44-9ECC-0BEC7C3842CB}">
      <dgm:prSet/>
      <dgm:spPr/>
      <dgm:t>
        <a:bodyPr/>
        <a:lstStyle/>
        <a:p>
          <a:endParaRPr lang="en-US"/>
        </a:p>
      </dgm:t>
    </dgm:pt>
    <dgm:pt modelId="{8114D954-D92C-FC47-AF27-A652F716D817}" type="sibTrans" cxnId="{33C47F59-18E5-8C44-9ECC-0BEC7C3842CB}">
      <dgm:prSet/>
      <dgm:spPr/>
      <dgm:t>
        <a:bodyPr/>
        <a:lstStyle/>
        <a:p>
          <a:endParaRPr lang="en-US"/>
        </a:p>
      </dgm:t>
    </dgm:pt>
    <dgm:pt modelId="{B77A251E-8919-1043-825B-A7ED55091DB9}">
      <dgm:prSet phldrT="[Text]" custT="1"/>
      <dgm:spPr/>
      <dgm:t>
        <a:bodyPr/>
        <a:lstStyle/>
        <a:p>
          <a:r>
            <a:rPr lang="en-US" sz="1000" dirty="0" smtClean="0"/>
            <a:t>increasing productivity</a:t>
          </a:r>
          <a:endParaRPr lang="en-US" sz="1000" dirty="0"/>
        </a:p>
      </dgm:t>
    </dgm:pt>
    <dgm:pt modelId="{F9CDDCDD-5456-1745-A6EA-C9E4389EE1F7}" type="parTrans" cxnId="{3F289777-5A79-A94A-AB96-44D77B2BCAFD}">
      <dgm:prSet/>
      <dgm:spPr/>
      <dgm:t>
        <a:bodyPr/>
        <a:lstStyle/>
        <a:p>
          <a:endParaRPr lang="en-US"/>
        </a:p>
      </dgm:t>
    </dgm:pt>
    <dgm:pt modelId="{4A7DE03F-A0B9-8B46-904E-6F591185FD00}" type="sibTrans" cxnId="{3F289777-5A79-A94A-AB96-44D77B2BCAFD}">
      <dgm:prSet/>
      <dgm:spPr/>
      <dgm:t>
        <a:bodyPr/>
        <a:lstStyle/>
        <a:p>
          <a:endParaRPr lang="en-US"/>
        </a:p>
      </dgm:t>
    </dgm:pt>
    <dgm:pt modelId="{E17FF138-CC41-C64B-A9D9-9C506D2FE372}">
      <dgm:prSet phldrT="[Text]" custT="1"/>
      <dgm:spPr/>
      <dgm:t>
        <a:bodyPr/>
        <a:lstStyle/>
        <a:p>
          <a:r>
            <a:rPr lang="en-US" sz="1000" dirty="0" smtClean="0"/>
            <a:t>judicious incentives</a:t>
          </a:r>
          <a:endParaRPr lang="en-US" sz="1000" dirty="0"/>
        </a:p>
      </dgm:t>
    </dgm:pt>
    <dgm:pt modelId="{65A65A44-2C2F-D546-A58C-B7C55D2D81A5}" type="parTrans" cxnId="{FB65406D-8A6E-9E46-891C-A1147AC292C0}">
      <dgm:prSet/>
      <dgm:spPr/>
      <dgm:t>
        <a:bodyPr/>
        <a:lstStyle/>
        <a:p>
          <a:endParaRPr lang="en-US"/>
        </a:p>
      </dgm:t>
    </dgm:pt>
    <dgm:pt modelId="{57EC4D29-4066-4340-9862-9A397EB22EDA}" type="sibTrans" cxnId="{FB65406D-8A6E-9E46-891C-A1147AC292C0}">
      <dgm:prSet/>
      <dgm:spPr/>
      <dgm:t>
        <a:bodyPr/>
        <a:lstStyle/>
        <a:p>
          <a:endParaRPr lang="en-US"/>
        </a:p>
      </dgm:t>
    </dgm:pt>
    <dgm:pt modelId="{A1A6A9F5-ACD1-254A-882F-0F02CE82AA5A}" type="pres">
      <dgm:prSet presAssocID="{41C3EBE0-12C3-A642-A909-78D7AA12153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DBF913-8E48-B645-98F1-AB7EED93B8D2}" type="pres">
      <dgm:prSet presAssocID="{41C3EBE0-12C3-A642-A909-78D7AA12153E}" presName="children" presStyleCnt="0"/>
      <dgm:spPr/>
    </dgm:pt>
    <dgm:pt modelId="{27D1C966-7C41-E749-A608-25284B936BFF}" type="pres">
      <dgm:prSet presAssocID="{41C3EBE0-12C3-A642-A909-78D7AA12153E}" presName="child1group" presStyleCnt="0"/>
      <dgm:spPr/>
    </dgm:pt>
    <dgm:pt modelId="{E651DE1A-BCE5-2D47-8F8D-703251DDBB09}" type="pres">
      <dgm:prSet presAssocID="{41C3EBE0-12C3-A642-A909-78D7AA12153E}" presName="child1" presStyleLbl="bgAcc1" presStyleIdx="0" presStyleCnt="4"/>
      <dgm:spPr/>
      <dgm:t>
        <a:bodyPr/>
        <a:lstStyle/>
        <a:p>
          <a:endParaRPr lang="en-US"/>
        </a:p>
      </dgm:t>
    </dgm:pt>
    <dgm:pt modelId="{1EF8B5FA-DC59-FD4D-BF0B-A0CF493A6E6B}" type="pres">
      <dgm:prSet presAssocID="{41C3EBE0-12C3-A642-A909-78D7AA12153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B4D9B-4304-2044-BA7A-09C20B7B77A2}" type="pres">
      <dgm:prSet presAssocID="{41C3EBE0-12C3-A642-A909-78D7AA12153E}" presName="child2group" presStyleCnt="0"/>
      <dgm:spPr/>
    </dgm:pt>
    <dgm:pt modelId="{E1F87F85-ED38-404A-A798-E5986959E48E}" type="pres">
      <dgm:prSet presAssocID="{41C3EBE0-12C3-A642-A909-78D7AA12153E}" presName="child2" presStyleLbl="bgAcc1" presStyleIdx="1" presStyleCnt="4"/>
      <dgm:spPr/>
      <dgm:t>
        <a:bodyPr/>
        <a:lstStyle/>
        <a:p>
          <a:endParaRPr lang="en-US"/>
        </a:p>
      </dgm:t>
    </dgm:pt>
    <dgm:pt modelId="{94E4E09D-2A5F-EE4B-BB99-065D2ACB493F}" type="pres">
      <dgm:prSet presAssocID="{41C3EBE0-12C3-A642-A909-78D7AA12153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E72F7-8C41-A34B-BFC2-2ABED9B81B5E}" type="pres">
      <dgm:prSet presAssocID="{41C3EBE0-12C3-A642-A909-78D7AA12153E}" presName="child3group" presStyleCnt="0"/>
      <dgm:spPr/>
    </dgm:pt>
    <dgm:pt modelId="{28413E1E-664C-BA4B-8511-C0478B759A26}" type="pres">
      <dgm:prSet presAssocID="{41C3EBE0-12C3-A642-A909-78D7AA12153E}" presName="child3" presStyleLbl="bgAcc1" presStyleIdx="2" presStyleCnt="4"/>
      <dgm:spPr/>
      <dgm:t>
        <a:bodyPr/>
        <a:lstStyle/>
        <a:p>
          <a:endParaRPr lang="en-US"/>
        </a:p>
      </dgm:t>
    </dgm:pt>
    <dgm:pt modelId="{D14EED1B-4A02-D64A-B8D4-D3B22E5234FC}" type="pres">
      <dgm:prSet presAssocID="{41C3EBE0-12C3-A642-A909-78D7AA12153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89C35-ED7B-FD4E-A641-471CAF075A14}" type="pres">
      <dgm:prSet presAssocID="{41C3EBE0-12C3-A642-A909-78D7AA12153E}" presName="child4group" presStyleCnt="0"/>
      <dgm:spPr/>
    </dgm:pt>
    <dgm:pt modelId="{3D07757F-1297-6445-B388-1D7C549C5BB9}" type="pres">
      <dgm:prSet presAssocID="{41C3EBE0-12C3-A642-A909-78D7AA12153E}" presName="child4" presStyleLbl="bgAcc1" presStyleIdx="3" presStyleCnt="4"/>
      <dgm:spPr/>
      <dgm:t>
        <a:bodyPr/>
        <a:lstStyle/>
        <a:p>
          <a:endParaRPr lang="en-US"/>
        </a:p>
      </dgm:t>
    </dgm:pt>
    <dgm:pt modelId="{5D670394-A15F-6D47-9932-147743A0D7A0}" type="pres">
      <dgm:prSet presAssocID="{41C3EBE0-12C3-A642-A909-78D7AA12153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C09DC-AD3C-4649-95E7-BCEFE9BF6468}" type="pres">
      <dgm:prSet presAssocID="{41C3EBE0-12C3-A642-A909-78D7AA12153E}" presName="childPlaceholder" presStyleCnt="0"/>
      <dgm:spPr/>
    </dgm:pt>
    <dgm:pt modelId="{33E2047D-4082-9F4D-B03C-B0F33D25EB3E}" type="pres">
      <dgm:prSet presAssocID="{41C3EBE0-12C3-A642-A909-78D7AA12153E}" presName="circle" presStyleCnt="0"/>
      <dgm:spPr/>
    </dgm:pt>
    <dgm:pt modelId="{5AB24000-526D-E941-90AA-F4756ABFADB9}" type="pres">
      <dgm:prSet presAssocID="{41C3EBE0-12C3-A642-A909-78D7AA12153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00707-5F58-654D-A1E6-A66723084800}" type="pres">
      <dgm:prSet presAssocID="{41C3EBE0-12C3-A642-A909-78D7AA12153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F003D-6CB4-C54B-A547-3C300AB6851C}" type="pres">
      <dgm:prSet presAssocID="{41C3EBE0-12C3-A642-A909-78D7AA12153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FDEE9-9DDB-0943-93DD-31CB1F2FABA1}" type="pres">
      <dgm:prSet presAssocID="{41C3EBE0-12C3-A642-A909-78D7AA12153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51C93-D873-2046-9DA5-6971BEA7222C}" type="pres">
      <dgm:prSet presAssocID="{41C3EBE0-12C3-A642-A909-78D7AA12153E}" presName="quadrantPlaceholder" presStyleCnt="0"/>
      <dgm:spPr/>
    </dgm:pt>
    <dgm:pt modelId="{4C3DACE8-5CBE-6946-AF90-179B5D742EA7}" type="pres">
      <dgm:prSet presAssocID="{41C3EBE0-12C3-A642-A909-78D7AA12153E}" presName="center1" presStyleLbl="fgShp" presStyleIdx="0" presStyleCnt="2"/>
      <dgm:spPr>
        <a:solidFill>
          <a:srgbClr val="00B0F0"/>
        </a:solidFill>
      </dgm:spPr>
    </dgm:pt>
    <dgm:pt modelId="{2A268999-D9F9-9A4F-811A-77EA5EB3DE03}" type="pres">
      <dgm:prSet presAssocID="{41C3EBE0-12C3-A642-A909-78D7AA12153E}" presName="center2" presStyleLbl="fgShp" presStyleIdx="1" presStyleCnt="2"/>
      <dgm:spPr>
        <a:solidFill>
          <a:srgbClr val="00B0F0"/>
        </a:solidFill>
      </dgm:spPr>
    </dgm:pt>
  </dgm:ptLst>
  <dgm:cxnLst>
    <dgm:cxn modelId="{053F53BD-F75C-A844-9363-13F769752FD0}" type="presOf" srcId="{3C8F2A5B-93F1-4146-9175-A1D14F7F8037}" destId="{E1F87F85-ED38-404A-A798-E5986959E48E}" srcOrd="0" destOrd="3" presId="urn:microsoft.com/office/officeart/2005/8/layout/cycle4"/>
    <dgm:cxn modelId="{56548908-20D6-4B46-918C-6AA6EAC75168}" srcId="{0469912D-7EEC-7C4C-8F69-543EE582AE2A}" destId="{770141F4-D604-2D4F-B359-EAF9F21443F7}" srcOrd="0" destOrd="0" parTransId="{B50CF94E-E6E4-4648-848D-DA2A85DA010B}" sibTransId="{E090E92B-EF1F-664A-9AB1-C4B2F300554F}"/>
    <dgm:cxn modelId="{D6840BAA-B2F3-FC48-ADA5-446A785B73EB}" type="presOf" srcId="{8755B64C-02B2-AE4B-B6B2-42B34E611C43}" destId="{3D07757F-1297-6445-B388-1D7C549C5BB9}" srcOrd="0" destOrd="4" presId="urn:microsoft.com/office/officeart/2005/8/layout/cycle4"/>
    <dgm:cxn modelId="{6603E7D9-A341-9046-A6E0-2F381B5A70DB}" srcId="{56AB68C4-80BC-854E-9BD0-C8339D6C5A06}" destId="{C8702875-ACA4-384C-B721-44F074653EBA}" srcOrd="3" destOrd="0" parTransId="{CC06653E-F6D8-7B41-A7F3-E8AE1CA8B313}" sibTransId="{741B4EF0-57FB-0244-B8EF-4FC4DA66B79F}"/>
    <dgm:cxn modelId="{F35D0932-D365-BB45-895A-79A8641C6C92}" type="presOf" srcId="{31D1342D-CD03-2C4F-9AD7-F08DBD0D527C}" destId="{E1F87F85-ED38-404A-A798-E5986959E48E}" srcOrd="0" destOrd="1" presId="urn:microsoft.com/office/officeart/2005/8/layout/cycle4"/>
    <dgm:cxn modelId="{976BA809-1C19-664A-9F57-316733435B3E}" srcId="{0469912D-7EEC-7C4C-8F69-543EE582AE2A}" destId="{3C8F2A5B-93F1-4146-9175-A1D14F7F8037}" srcOrd="3" destOrd="0" parTransId="{2902ABE8-AD77-514C-8451-09C736BDE4A1}" sibTransId="{8E7F6D0F-A57B-9E4A-B231-726B39B23D0D}"/>
    <dgm:cxn modelId="{25DC0FE2-F63C-BD4A-8EF6-51F522F9A64C}" type="presOf" srcId="{AF113592-C0CD-E04F-BE82-62FC2C703BB9}" destId="{1EF8B5FA-DC59-FD4D-BF0B-A0CF493A6E6B}" srcOrd="1" destOrd="1" presId="urn:microsoft.com/office/officeart/2005/8/layout/cycle4"/>
    <dgm:cxn modelId="{EBB8CF59-B0A8-5247-B8A8-02FDA4A38A8B}" type="presOf" srcId="{974DAAF1-37FB-AD41-B058-03C5409737DF}" destId="{3D07757F-1297-6445-B388-1D7C549C5BB9}" srcOrd="0" destOrd="2" presId="urn:microsoft.com/office/officeart/2005/8/layout/cycle4"/>
    <dgm:cxn modelId="{759831D0-9AAF-0A46-999D-819BC99B1422}" srcId="{41C3EBE0-12C3-A642-A909-78D7AA12153E}" destId="{56AB68C4-80BC-854E-9BD0-C8339D6C5A06}" srcOrd="3" destOrd="0" parTransId="{91F7352C-E85F-EA4B-93C6-167587D666EC}" sibTransId="{901A7162-1553-D148-82D2-88ACA984900C}"/>
    <dgm:cxn modelId="{9FB270F9-2F26-454B-BD08-B45F207CF403}" type="presOf" srcId="{E953ACC2-53CB-CD40-8A0A-232B82739769}" destId="{94E4E09D-2A5F-EE4B-BB99-065D2ACB493F}" srcOrd="1" destOrd="2" presId="urn:microsoft.com/office/officeart/2005/8/layout/cycle4"/>
    <dgm:cxn modelId="{CBA056EA-9C13-C14E-A995-C0E09CAD1815}" type="presOf" srcId="{6E75EF2A-E287-214A-B4BA-67E37D80621C}" destId="{5D670394-A15F-6D47-9932-147743A0D7A0}" srcOrd="1" destOrd="1" presId="urn:microsoft.com/office/officeart/2005/8/layout/cycle4"/>
    <dgm:cxn modelId="{8680335C-76CD-154B-BAB7-9E4FBEF39054}" srcId="{56AB68C4-80BC-854E-9BD0-C8339D6C5A06}" destId="{120FEA92-2E7A-1846-88A4-52A847B5EB39}" srcOrd="0" destOrd="0" parTransId="{1466D4CA-6089-5848-A9C7-374C537605D5}" sibTransId="{5EE6E6E9-BDA0-C744-836D-B5E93E9A536B}"/>
    <dgm:cxn modelId="{62191321-52D5-5A49-8BE8-696D6BEF320E}" srcId="{D5D4F0E9-4645-A34D-B6CA-0B1A75C65498}" destId="{6F1AEE03-958B-D642-A398-0F4FAB89FC5C}" srcOrd="1" destOrd="0" parTransId="{C87E3E40-35A6-9349-8926-F6E6BF6ECFFE}" sibTransId="{A14F80EE-FBA5-8E4F-9964-F8408BB88840}"/>
    <dgm:cxn modelId="{2F72E112-8C9D-F145-9EA5-0C7CD340FDBA}" type="presOf" srcId="{31D1342D-CD03-2C4F-9AD7-F08DBD0D527C}" destId="{94E4E09D-2A5F-EE4B-BB99-065D2ACB493F}" srcOrd="1" destOrd="1" presId="urn:microsoft.com/office/officeart/2005/8/layout/cycle4"/>
    <dgm:cxn modelId="{F5495C5F-9FE4-B441-B2B9-B852BAE08266}" type="presOf" srcId="{82666CA6-D5C4-DC49-9FBB-AC2B2043198D}" destId="{28413E1E-664C-BA4B-8511-C0478B759A26}" srcOrd="0" destOrd="3" presId="urn:microsoft.com/office/officeart/2005/8/layout/cycle4"/>
    <dgm:cxn modelId="{8790F613-F4D0-3745-8301-45EBDE1BC2C9}" type="presOf" srcId="{AF113592-C0CD-E04F-BE82-62FC2C703BB9}" destId="{E651DE1A-BCE5-2D47-8F8D-703251DDBB09}" srcOrd="0" destOrd="1" presId="urn:microsoft.com/office/officeart/2005/8/layout/cycle4"/>
    <dgm:cxn modelId="{280FB02D-7A7B-0E42-8247-2D7175993824}" type="presOf" srcId="{41C3EBE0-12C3-A642-A909-78D7AA12153E}" destId="{A1A6A9F5-ACD1-254A-882F-0F02CE82AA5A}" srcOrd="0" destOrd="0" presId="urn:microsoft.com/office/officeart/2005/8/layout/cycle4"/>
    <dgm:cxn modelId="{B55E485F-E962-D949-BA11-74C49647BA51}" type="presOf" srcId="{B77A251E-8919-1043-825B-A7ED55091DB9}" destId="{D14EED1B-4A02-D64A-B8D4-D3B22E5234FC}" srcOrd="1" destOrd="2" presId="urn:microsoft.com/office/officeart/2005/8/layout/cycle4"/>
    <dgm:cxn modelId="{855748D9-0DF2-5147-A6CF-94E64508D7DE}" type="presOf" srcId="{770141F4-D604-2D4F-B359-EAF9F21443F7}" destId="{94E4E09D-2A5F-EE4B-BB99-065D2ACB493F}" srcOrd="1" destOrd="0" presId="urn:microsoft.com/office/officeart/2005/8/layout/cycle4"/>
    <dgm:cxn modelId="{5FFBA5A1-709B-8247-843C-0DD4690F7563}" type="presOf" srcId="{120FEA92-2E7A-1846-88A4-52A847B5EB39}" destId="{5D670394-A15F-6D47-9932-147743A0D7A0}" srcOrd="1" destOrd="0" presId="urn:microsoft.com/office/officeart/2005/8/layout/cycle4"/>
    <dgm:cxn modelId="{4C05C44D-AE88-9847-A808-BD94AD025026}" srcId="{BE1C6A65-40DA-124F-AEA4-5A7468CF0CB3}" destId="{5D755D6C-5809-9E43-AE39-CF3A79C66614}" srcOrd="5" destOrd="0" parTransId="{A94E5390-75BB-5E4F-8D00-F1A22EEE2688}" sibTransId="{129F468D-D0D5-3C47-91CD-754287CCCD59}"/>
    <dgm:cxn modelId="{22698F80-1D61-CA4A-8C66-3AA1035F627F}" srcId="{BE1C6A65-40DA-124F-AEA4-5A7468CF0CB3}" destId="{CC66840D-9041-3648-B5EF-88112A5852A8}" srcOrd="0" destOrd="0" parTransId="{0D35FB63-B632-0149-9F15-95A8319F9ECC}" sibTransId="{C8F5A040-6D43-AE4F-AE90-DD9DAA5DE48F}"/>
    <dgm:cxn modelId="{E5B9A826-2BE4-3B49-AA1F-52E8CD7BBD1B}" type="presOf" srcId="{56AB68C4-80BC-854E-9BD0-C8339D6C5A06}" destId="{4AAFDEE9-9DDB-0943-93DD-31CB1F2FABA1}" srcOrd="0" destOrd="0" presId="urn:microsoft.com/office/officeart/2005/8/layout/cycle4"/>
    <dgm:cxn modelId="{17858EA5-344C-374D-A181-ACA52A533A78}" srcId="{D5D4F0E9-4645-A34D-B6CA-0B1A75C65498}" destId="{82666CA6-D5C4-DC49-9FBB-AC2B2043198D}" srcOrd="3" destOrd="0" parTransId="{13311A66-779B-8C4D-A017-33C0DB6D16BA}" sibTransId="{9B583F5F-730C-D944-9887-7B22B0E73AB6}"/>
    <dgm:cxn modelId="{E98056AC-379A-6446-A27F-E9296B0B9AE7}" type="presOf" srcId="{E42CEF5C-29F5-DE49-B59B-18E23543EC5E}" destId="{1EF8B5FA-DC59-FD4D-BF0B-A0CF493A6E6B}" srcOrd="1" destOrd="3" presId="urn:microsoft.com/office/officeart/2005/8/layout/cycle4"/>
    <dgm:cxn modelId="{F08330EA-4D18-9442-BBD8-917390A2B942}" type="presOf" srcId="{C8702875-ACA4-384C-B721-44F074653EBA}" destId="{5D670394-A15F-6D47-9932-147743A0D7A0}" srcOrd="1" destOrd="3" presId="urn:microsoft.com/office/officeart/2005/8/layout/cycle4"/>
    <dgm:cxn modelId="{5C4CD719-7A14-2843-AB50-C5D0BD35FDE8}" srcId="{BE1C6A65-40DA-124F-AEA4-5A7468CF0CB3}" destId="{AF113592-C0CD-E04F-BE82-62FC2C703BB9}" srcOrd="1" destOrd="0" parTransId="{0C944E81-0741-F14A-BF3D-26C28E086C88}" sibTransId="{C118BDF4-22BD-8846-9D67-A951008C824A}"/>
    <dgm:cxn modelId="{EC8F82C6-6225-E849-BDE3-B6024F5E133E}" srcId="{56AB68C4-80BC-854E-9BD0-C8339D6C5A06}" destId="{8755B64C-02B2-AE4B-B6B2-42B34E611C43}" srcOrd="4" destOrd="0" parTransId="{F7B2E34F-82C3-8044-9EAE-11C0A4593783}" sibTransId="{5FE16103-29AB-B346-81E4-8EF8AF892169}"/>
    <dgm:cxn modelId="{9C70CA3D-84A2-854D-8D53-3B262BB70EC7}" srcId="{BE1C6A65-40DA-124F-AEA4-5A7468CF0CB3}" destId="{2D4AD180-3A19-1B46-A388-92ED6DC33D83}" srcOrd="6" destOrd="0" parTransId="{CF43326B-7389-A640-B3F9-025C2C2FF846}" sibTransId="{07E54AF8-EF12-E442-B2E9-F192BB9EDD0E}"/>
    <dgm:cxn modelId="{FB65406D-8A6E-9E46-891C-A1147AC292C0}" srcId="{BE1C6A65-40DA-124F-AEA4-5A7468CF0CB3}" destId="{E17FF138-CC41-C64B-A9D9-9C506D2FE372}" srcOrd="4" destOrd="0" parTransId="{65A65A44-2C2F-D546-A58C-B7C55D2D81A5}" sibTransId="{57EC4D29-4066-4340-9862-9A397EB22EDA}"/>
    <dgm:cxn modelId="{5FB1CF79-EFEF-1D4F-B57E-300F9F29E438}" srcId="{0469912D-7EEC-7C4C-8F69-543EE582AE2A}" destId="{E953ACC2-53CB-CD40-8A0A-232B82739769}" srcOrd="2" destOrd="0" parTransId="{49C887EA-730D-D44B-8BB5-B0794FC78193}" sibTransId="{56772376-7B71-F945-B7ED-61D7B0E3E8E2}"/>
    <dgm:cxn modelId="{212B3D73-A6C7-7140-85D8-F87EBC0FDE32}" type="presOf" srcId="{E42CEF5C-29F5-DE49-B59B-18E23543EC5E}" destId="{E651DE1A-BCE5-2D47-8F8D-703251DDBB09}" srcOrd="0" destOrd="3" presId="urn:microsoft.com/office/officeart/2005/8/layout/cycle4"/>
    <dgm:cxn modelId="{F1034A5F-C0B6-5241-B10A-82AD32CF473B}" type="presOf" srcId="{3C8F2A5B-93F1-4146-9175-A1D14F7F8037}" destId="{94E4E09D-2A5F-EE4B-BB99-065D2ACB493F}" srcOrd="1" destOrd="3" presId="urn:microsoft.com/office/officeart/2005/8/layout/cycle4"/>
    <dgm:cxn modelId="{FB6A9AF8-CF5E-CB49-9AD8-5F35989FF86B}" srcId="{0469912D-7EEC-7C4C-8F69-543EE582AE2A}" destId="{31D1342D-CD03-2C4F-9AD7-F08DBD0D527C}" srcOrd="1" destOrd="0" parTransId="{F2F4C1E3-02A0-3542-99A8-26906CF21DC8}" sibTransId="{5BBF3161-6F47-E443-ACDF-8F21BEE47AB2}"/>
    <dgm:cxn modelId="{DF0D5009-12A9-1C41-A1E1-78E25884E057}" type="presOf" srcId="{82666CA6-D5C4-DC49-9FBB-AC2B2043198D}" destId="{D14EED1B-4A02-D64A-B8D4-D3B22E5234FC}" srcOrd="1" destOrd="3" presId="urn:microsoft.com/office/officeart/2005/8/layout/cycle4"/>
    <dgm:cxn modelId="{720E973C-5EC4-7A40-9957-F2770F7D4127}" type="presOf" srcId="{5D755D6C-5809-9E43-AE39-CF3A79C66614}" destId="{1EF8B5FA-DC59-FD4D-BF0B-A0CF493A6E6B}" srcOrd="1" destOrd="5" presId="urn:microsoft.com/office/officeart/2005/8/layout/cycle4"/>
    <dgm:cxn modelId="{3AC5B70A-E7B0-AD41-8E0C-D03086672477}" type="presOf" srcId="{D5D4F0E9-4645-A34D-B6CA-0B1A75C65498}" destId="{837F003D-6CB4-C54B-A547-3C300AB6851C}" srcOrd="0" destOrd="0" presId="urn:microsoft.com/office/officeart/2005/8/layout/cycle4"/>
    <dgm:cxn modelId="{43833677-D954-B841-82D5-9A199103FE76}" srcId="{56AB68C4-80BC-854E-9BD0-C8339D6C5A06}" destId="{974DAAF1-37FB-AD41-B058-03C5409737DF}" srcOrd="2" destOrd="0" parTransId="{9CEA3927-D290-BB45-9D35-0210D6BBFF64}" sibTransId="{754D620A-B0A7-1C4C-90B3-625A81DA3FD0}"/>
    <dgm:cxn modelId="{87B62A09-ECEF-CB4A-9D23-AB1A7C9101D3}" type="presOf" srcId="{95DC8642-2F33-B84A-8611-C41DBE178E27}" destId="{28413E1E-664C-BA4B-8511-C0478B759A26}" srcOrd="0" destOrd="0" presId="urn:microsoft.com/office/officeart/2005/8/layout/cycle4"/>
    <dgm:cxn modelId="{C2B90C12-9B25-8047-AEB1-0034C88C327B}" type="presOf" srcId="{E953ACC2-53CB-CD40-8A0A-232B82739769}" destId="{E1F87F85-ED38-404A-A798-E5986959E48E}" srcOrd="0" destOrd="2" presId="urn:microsoft.com/office/officeart/2005/8/layout/cycle4"/>
    <dgm:cxn modelId="{08544D19-02FF-EF46-99EE-EFA9D7B2F72B}" type="presOf" srcId="{E17FF138-CC41-C64B-A9D9-9C506D2FE372}" destId="{1EF8B5FA-DC59-FD4D-BF0B-A0CF493A6E6B}" srcOrd="1" destOrd="4" presId="urn:microsoft.com/office/officeart/2005/8/layout/cycle4"/>
    <dgm:cxn modelId="{08331D0D-D476-1443-A14C-317F83C1ED87}" type="presOf" srcId="{92AE0362-5784-5745-8970-E9BE6331E2D6}" destId="{1EF8B5FA-DC59-FD4D-BF0B-A0CF493A6E6B}" srcOrd="1" destOrd="2" presId="urn:microsoft.com/office/officeart/2005/8/layout/cycle4"/>
    <dgm:cxn modelId="{0410638B-9B06-634E-AAC2-55048BB241D1}" type="presOf" srcId="{0469912D-7EEC-7C4C-8F69-543EE582AE2A}" destId="{5A500707-5F58-654D-A1E6-A66723084800}" srcOrd="0" destOrd="0" presId="urn:microsoft.com/office/officeart/2005/8/layout/cycle4"/>
    <dgm:cxn modelId="{B3594404-7498-5345-89D0-9C4EB6AAACE1}" type="presOf" srcId="{95DC8642-2F33-B84A-8611-C41DBE178E27}" destId="{D14EED1B-4A02-D64A-B8D4-D3B22E5234FC}" srcOrd="1" destOrd="0" presId="urn:microsoft.com/office/officeart/2005/8/layout/cycle4"/>
    <dgm:cxn modelId="{24EA64C5-8E4C-0941-829D-6F0A28145992}" type="presOf" srcId="{BE1C6A65-40DA-124F-AEA4-5A7468CF0CB3}" destId="{5AB24000-526D-E941-90AA-F4756ABFADB9}" srcOrd="0" destOrd="0" presId="urn:microsoft.com/office/officeart/2005/8/layout/cycle4"/>
    <dgm:cxn modelId="{F7610C16-FCA8-FC4E-AFD3-90EC8514862C}" srcId="{41C3EBE0-12C3-A642-A909-78D7AA12153E}" destId="{BE1C6A65-40DA-124F-AEA4-5A7468CF0CB3}" srcOrd="0" destOrd="0" parTransId="{D90DA2CE-326F-DF41-9F2A-A5A779F9DB8E}" sibTransId="{B9E88BE9-E50D-6B44-9003-8A1B95CD2C79}"/>
    <dgm:cxn modelId="{CD295788-EF50-E644-ADDC-18321ED5BE1C}" type="presOf" srcId="{770141F4-D604-2D4F-B359-EAF9F21443F7}" destId="{E1F87F85-ED38-404A-A798-E5986959E48E}" srcOrd="0" destOrd="0" presId="urn:microsoft.com/office/officeart/2005/8/layout/cycle4"/>
    <dgm:cxn modelId="{4190A150-8013-D441-8F27-3F522386F644}" type="presOf" srcId="{5D755D6C-5809-9E43-AE39-CF3A79C66614}" destId="{E651DE1A-BCE5-2D47-8F8D-703251DDBB09}" srcOrd="0" destOrd="5" presId="urn:microsoft.com/office/officeart/2005/8/layout/cycle4"/>
    <dgm:cxn modelId="{E1938535-5C2A-4D4E-A307-2488804FD07A}" type="presOf" srcId="{CC66840D-9041-3648-B5EF-88112A5852A8}" destId="{E651DE1A-BCE5-2D47-8F8D-703251DDBB09}" srcOrd="0" destOrd="0" presId="urn:microsoft.com/office/officeart/2005/8/layout/cycle4"/>
    <dgm:cxn modelId="{F8DD3105-EAB8-2D40-BB42-C7AC89AFEC21}" type="presOf" srcId="{C8702875-ACA4-384C-B721-44F074653EBA}" destId="{3D07757F-1297-6445-B388-1D7C549C5BB9}" srcOrd="0" destOrd="3" presId="urn:microsoft.com/office/officeart/2005/8/layout/cycle4"/>
    <dgm:cxn modelId="{2F445211-3E0F-CA4E-B6A4-A717B981EDD1}" type="presOf" srcId="{92AE0362-5784-5745-8970-E9BE6331E2D6}" destId="{E651DE1A-BCE5-2D47-8F8D-703251DDBB09}" srcOrd="0" destOrd="2" presId="urn:microsoft.com/office/officeart/2005/8/layout/cycle4"/>
    <dgm:cxn modelId="{FD109B72-13D1-D646-A4B7-610FA53F1987}" type="presOf" srcId="{B77A251E-8919-1043-825B-A7ED55091DB9}" destId="{28413E1E-664C-BA4B-8511-C0478B759A26}" srcOrd="0" destOrd="2" presId="urn:microsoft.com/office/officeart/2005/8/layout/cycle4"/>
    <dgm:cxn modelId="{3F289777-5A79-A94A-AB96-44D77B2BCAFD}" srcId="{D5D4F0E9-4645-A34D-B6CA-0B1A75C65498}" destId="{B77A251E-8919-1043-825B-A7ED55091DB9}" srcOrd="2" destOrd="0" parTransId="{F9CDDCDD-5456-1745-A6EA-C9E4389EE1F7}" sibTransId="{4A7DE03F-A0B9-8B46-904E-6F591185FD00}"/>
    <dgm:cxn modelId="{3DE1828A-A6A0-E24B-9AA8-661AB9CC65CF}" srcId="{41C3EBE0-12C3-A642-A909-78D7AA12153E}" destId="{0469912D-7EEC-7C4C-8F69-543EE582AE2A}" srcOrd="1" destOrd="0" parTransId="{76C2CFBC-1468-E24B-A73F-7595653C86C5}" sibTransId="{DBBB0C66-4655-7F42-B6E4-2297820F5FD8}"/>
    <dgm:cxn modelId="{585D6766-2738-6E4E-8AAD-6DE1172C0F49}" type="presOf" srcId="{8755B64C-02B2-AE4B-B6B2-42B34E611C43}" destId="{5D670394-A15F-6D47-9932-147743A0D7A0}" srcOrd="1" destOrd="4" presId="urn:microsoft.com/office/officeart/2005/8/layout/cycle4"/>
    <dgm:cxn modelId="{7C940AD3-4C10-9B4C-B61A-CB93F8ED0284}" srcId="{56AB68C4-80BC-854E-9BD0-C8339D6C5A06}" destId="{6E75EF2A-E287-214A-B4BA-67E37D80621C}" srcOrd="1" destOrd="0" parTransId="{ABE6F87B-C416-2A45-9DF9-A5F13FD1A7BA}" sibTransId="{DBD1143E-CB74-D64E-BFAC-181D8647EE95}"/>
    <dgm:cxn modelId="{039D90BC-FF77-AF4E-9C6A-1DC9452EC9E1}" type="presOf" srcId="{2D4AD180-3A19-1B46-A388-92ED6DC33D83}" destId="{1EF8B5FA-DC59-FD4D-BF0B-A0CF493A6E6B}" srcOrd="1" destOrd="6" presId="urn:microsoft.com/office/officeart/2005/8/layout/cycle4"/>
    <dgm:cxn modelId="{A796CBA8-1287-DA4C-B4E8-E4FE92EBA0D7}" type="presOf" srcId="{CC66840D-9041-3648-B5EF-88112A5852A8}" destId="{1EF8B5FA-DC59-FD4D-BF0B-A0CF493A6E6B}" srcOrd="1" destOrd="0" presId="urn:microsoft.com/office/officeart/2005/8/layout/cycle4"/>
    <dgm:cxn modelId="{43BE8ABE-4F45-8F45-B8EA-C8E400628425}" type="presOf" srcId="{2D4AD180-3A19-1B46-A388-92ED6DC33D83}" destId="{E651DE1A-BCE5-2D47-8F8D-703251DDBB09}" srcOrd="0" destOrd="6" presId="urn:microsoft.com/office/officeart/2005/8/layout/cycle4"/>
    <dgm:cxn modelId="{DCB2CBE9-5714-0144-A506-47B6DAE3F61C}" type="presOf" srcId="{120FEA92-2E7A-1846-88A4-52A847B5EB39}" destId="{3D07757F-1297-6445-B388-1D7C549C5BB9}" srcOrd="0" destOrd="0" presId="urn:microsoft.com/office/officeart/2005/8/layout/cycle4"/>
    <dgm:cxn modelId="{837E8AA7-E8FF-FE45-AB48-B7D6ABBC33C2}" srcId="{41C3EBE0-12C3-A642-A909-78D7AA12153E}" destId="{D5D4F0E9-4645-A34D-B6CA-0B1A75C65498}" srcOrd="2" destOrd="0" parTransId="{399E4B7C-5013-5B42-90A9-A0E0A8FF936A}" sibTransId="{2B0E62DC-9930-024D-87E7-0EEEE86460A3}"/>
    <dgm:cxn modelId="{92551875-D206-774E-A59A-561AD5CD7E25}" type="presOf" srcId="{6F1AEE03-958B-D642-A398-0F4FAB89FC5C}" destId="{28413E1E-664C-BA4B-8511-C0478B759A26}" srcOrd="0" destOrd="1" presId="urn:microsoft.com/office/officeart/2005/8/layout/cycle4"/>
    <dgm:cxn modelId="{A8214EE6-7B66-D34A-9B4C-8ACC86C0336B}" srcId="{BE1C6A65-40DA-124F-AEA4-5A7468CF0CB3}" destId="{E42CEF5C-29F5-DE49-B59B-18E23543EC5E}" srcOrd="3" destOrd="0" parTransId="{A153D156-F084-F040-9E96-8DF5FB808774}" sibTransId="{091B82D2-1315-7545-93F4-E64CF2C834E5}"/>
    <dgm:cxn modelId="{551BA571-DB1F-3546-AA87-C10FD26AB96D}" type="presOf" srcId="{6E75EF2A-E287-214A-B4BA-67E37D80621C}" destId="{3D07757F-1297-6445-B388-1D7C549C5BB9}" srcOrd="0" destOrd="1" presId="urn:microsoft.com/office/officeart/2005/8/layout/cycle4"/>
    <dgm:cxn modelId="{74A26B32-5EA8-464E-AAA0-F238DC00B152}" type="presOf" srcId="{E17FF138-CC41-C64B-A9D9-9C506D2FE372}" destId="{E651DE1A-BCE5-2D47-8F8D-703251DDBB09}" srcOrd="0" destOrd="4" presId="urn:microsoft.com/office/officeart/2005/8/layout/cycle4"/>
    <dgm:cxn modelId="{33C47F59-18E5-8C44-9ECC-0BEC7C3842CB}" srcId="{D5D4F0E9-4645-A34D-B6CA-0B1A75C65498}" destId="{95DC8642-2F33-B84A-8611-C41DBE178E27}" srcOrd="0" destOrd="0" parTransId="{0B47238A-5AFD-B74B-B6A4-248649115640}" sibTransId="{8114D954-D92C-FC47-AF27-A652F716D817}"/>
    <dgm:cxn modelId="{26F92B2A-B267-6646-A6B1-11BD953A2683}" srcId="{BE1C6A65-40DA-124F-AEA4-5A7468CF0CB3}" destId="{92AE0362-5784-5745-8970-E9BE6331E2D6}" srcOrd="2" destOrd="0" parTransId="{776DAE16-8598-F14F-91B1-FFA63B058E56}" sibTransId="{3BBAED24-C65E-7746-942A-690F3D5D67B6}"/>
    <dgm:cxn modelId="{3BD9A4C3-EE96-6640-A389-DFE0DEB2D057}" type="presOf" srcId="{6F1AEE03-958B-D642-A398-0F4FAB89FC5C}" destId="{D14EED1B-4A02-D64A-B8D4-D3B22E5234FC}" srcOrd="1" destOrd="1" presId="urn:microsoft.com/office/officeart/2005/8/layout/cycle4"/>
    <dgm:cxn modelId="{55A0E1D2-DA07-D643-9872-B0163FA507F4}" type="presOf" srcId="{974DAAF1-37FB-AD41-B058-03C5409737DF}" destId="{5D670394-A15F-6D47-9932-147743A0D7A0}" srcOrd="1" destOrd="2" presId="urn:microsoft.com/office/officeart/2005/8/layout/cycle4"/>
    <dgm:cxn modelId="{A126A722-1445-174C-AC6F-8EA97222F1E6}" type="presParOf" srcId="{A1A6A9F5-ACD1-254A-882F-0F02CE82AA5A}" destId="{9EDBF913-8E48-B645-98F1-AB7EED93B8D2}" srcOrd="0" destOrd="0" presId="urn:microsoft.com/office/officeart/2005/8/layout/cycle4"/>
    <dgm:cxn modelId="{9823138E-8E49-FF43-B3F7-1BCAC75E633D}" type="presParOf" srcId="{9EDBF913-8E48-B645-98F1-AB7EED93B8D2}" destId="{27D1C966-7C41-E749-A608-25284B936BFF}" srcOrd="0" destOrd="0" presId="urn:microsoft.com/office/officeart/2005/8/layout/cycle4"/>
    <dgm:cxn modelId="{D8EAC080-74F8-0F43-AD83-F09EBECEA4AA}" type="presParOf" srcId="{27D1C966-7C41-E749-A608-25284B936BFF}" destId="{E651DE1A-BCE5-2D47-8F8D-703251DDBB09}" srcOrd="0" destOrd="0" presId="urn:microsoft.com/office/officeart/2005/8/layout/cycle4"/>
    <dgm:cxn modelId="{8B87407F-A3EA-084F-BE42-E313D15AAEB6}" type="presParOf" srcId="{27D1C966-7C41-E749-A608-25284B936BFF}" destId="{1EF8B5FA-DC59-FD4D-BF0B-A0CF493A6E6B}" srcOrd="1" destOrd="0" presId="urn:microsoft.com/office/officeart/2005/8/layout/cycle4"/>
    <dgm:cxn modelId="{829F136C-4014-9349-9949-B1B788C56062}" type="presParOf" srcId="{9EDBF913-8E48-B645-98F1-AB7EED93B8D2}" destId="{EACB4D9B-4304-2044-BA7A-09C20B7B77A2}" srcOrd="1" destOrd="0" presId="urn:microsoft.com/office/officeart/2005/8/layout/cycle4"/>
    <dgm:cxn modelId="{52E3E8C9-421C-5F45-8A58-2F3C54E21344}" type="presParOf" srcId="{EACB4D9B-4304-2044-BA7A-09C20B7B77A2}" destId="{E1F87F85-ED38-404A-A798-E5986959E48E}" srcOrd="0" destOrd="0" presId="urn:microsoft.com/office/officeart/2005/8/layout/cycle4"/>
    <dgm:cxn modelId="{2ECFEFBB-F1D9-1640-9C87-D8EF76064993}" type="presParOf" srcId="{EACB4D9B-4304-2044-BA7A-09C20B7B77A2}" destId="{94E4E09D-2A5F-EE4B-BB99-065D2ACB493F}" srcOrd="1" destOrd="0" presId="urn:microsoft.com/office/officeart/2005/8/layout/cycle4"/>
    <dgm:cxn modelId="{DACCB738-32E8-BF4B-8147-1D9282FDD3A7}" type="presParOf" srcId="{9EDBF913-8E48-B645-98F1-AB7EED93B8D2}" destId="{482E72F7-8C41-A34B-BFC2-2ABED9B81B5E}" srcOrd="2" destOrd="0" presId="urn:microsoft.com/office/officeart/2005/8/layout/cycle4"/>
    <dgm:cxn modelId="{DF02F5D8-1B01-294D-9C08-481609BFC9C9}" type="presParOf" srcId="{482E72F7-8C41-A34B-BFC2-2ABED9B81B5E}" destId="{28413E1E-664C-BA4B-8511-C0478B759A26}" srcOrd="0" destOrd="0" presId="urn:microsoft.com/office/officeart/2005/8/layout/cycle4"/>
    <dgm:cxn modelId="{28BFCEB7-B9E7-AA48-8163-F12836E149C0}" type="presParOf" srcId="{482E72F7-8C41-A34B-BFC2-2ABED9B81B5E}" destId="{D14EED1B-4A02-D64A-B8D4-D3B22E5234FC}" srcOrd="1" destOrd="0" presId="urn:microsoft.com/office/officeart/2005/8/layout/cycle4"/>
    <dgm:cxn modelId="{B3A173A1-1680-834B-A645-774A72DC53E8}" type="presParOf" srcId="{9EDBF913-8E48-B645-98F1-AB7EED93B8D2}" destId="{44089C35-ED7B-FD4E-A641-471CAF075A14}" srcOrd="3" destOrd="0" presId="urn:microsoft.com/office/officeart/2005/8/layout/cycle4"/>
    <dgm:cxn modelId="{7C6FB0FE-E21D-064B-9286-55058B336FDE}" type="presParOf" srcId="{44089C35-ED7B-FD4E-A641-471CAF075A14}" destId="{3D07757F-1297-6445-B388-1D7C549C5BB9}" srcOrd="0" destOrd="0" presId="urn:microsoft.com/office/officeart/2005/8/layout/cycle4"/>
    <dgm:cxn modelId="{F0ED0342-41F3-4F4A-97ED-ECA02CD64339}" type="presParOf" srcId="{44089C35-ED7B-FD4E-A641-471CAF075A14}" destId="{5D670394-A15F-6D47-9932-147743A0D7A0}" srcOrd="1" destOrd="0" presId="urn:microsoft.com/office/officeart/2005/8/layout/cycle4"/>
    <dgm:cxn modelId="{2CCBFEAE-7F97-3B4F-8490-CEA6B9E274E4}" type="presParOf" srcId="{9EDBF913-8E48-B645-98F1-AB7EED93B8D2}" destId="{FEAC09DC-AD3C-4649-95E7-BCEFE9BF6468}" srcOrd="4" destOrd="0" presId="urn:microsoft.com/office/officeart/2005/8/layout/cycle4"/>
    <dgm:cxn modelId="{E351971A-C84E-1848-8F19-38C6D0A9FEEE}" type="presParOf" srcId="{A1A6A9F5-ACD1-254A-882F-0F02CE82AA5A}" destId="{33E2047D-4082-9F4D-B03C-B0F33D25EB3E}" srcOrd="1" destOrd="0" presId="urn:microsoft.com/office/officeart/2005/8/layout/cycle4"/>
    <dgm:cxn modelId="{893F040B-0E60-9146-AB6C-DEFAE97C0CA3}" type="presParOf" srcId="{33E2047D-4082-9F4D-B03C-B0F33D25EB3E}" destId="{5AB24000-526D-E941-90AA-F4756ABFADB9}" srcOrd="0" destOrd="0" presId="urn:microsoft.com/office/officeart/2005/8/layout/cycle4"/>
    <dgm:cxn modelId="{9E9359EF-E4E5-E44C-860A-26D0076EDF9B}" type="presParOf" srcId="{33E2047D-4082-9F4D-B03C-B0F33D25EB3E}" destId="{5A500707-5F58-654D-A1E6-A66723084800}" srcOrd="1" destOrd="0" presId="urn:microsoft.com/office/officeart/2005/8/layout/cycle4"/>
    <dgm:cxn modelId="{DC9EB32A-1518-C54A-BA9C-83725993CB2B}" type="presParOf" srcId="{33E2047D-4082-9F4D-B03C-B0F33D25EB3E}" destId="{837F003D-6CB4-C54B-A547-3C300AB6851C}" srcOrd="2" destOrd="0" presId="urn:microsoft.com/office/officeart/2005/8/layout/cycle4"/>
    <dgm:cxn modelId="{A42A957B-9F23-F24B-912E-942F600742BF}" type="presParOf" srcId="{33E2047D-4082-9F4D-B03C-B0F33D25EB3E}" destId="{4AAFDEE9-9DDB-0943-93DD-31CB1F2FABA1}" srcOrd="3" destOrd="0" presId="urn:microsoft.com/office/officeart/2005/8/layout/cycle4"/>
    <dgm:cxn modelId="{80159574-591B-B449-9B1C-A9EAAFB70310}" type="presParOf" srcId="{33E2047D-4082-9F4D-B03C-B0F33D25EB3E}" destId="{B6F51C93-D873-2046-9DA5-6971BEA7222C}" srcOrd="4" destOrd="0" presId="urn:microsoft.com/office/officeart/2005/8/layout/cycle4"/>
    <dgm:cxn modelId="{58936985-755E-5E4E-A922-D508DBBF5869}" type="presParOf" srcId="{A1A6A9F5-ACD1-254A-882F-0F02CE82AA5A}" destId="{4C3DACE8-5CBE-6946-AF90-179B5D742EA7}" srcOrd="2" destOrd="0" presId="urn:microsoft.com/office/officeart/2005/8/layout/cycle4"/>
    <dgm:cxn modelId="{043ED48E-F30D-5745-A77C-E255507E23A9}" type="presParOf" srcId="{A1A6A9F5-ACD1-254A-882F-0F02CE82AA5A}" destId="{2A268999-D9F9-9A4F-811A-77EA5EB3DE0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3EBDA-820F-4A4A-B565-03FDCDF975D9}">
      <dsp:nvSpPr>
        <dsp:cNvPr id="0" name=""/>
        <dsp:cNvSpPr/>
      </dsp:nvSpPr>
      <dsp:spPr>
        <a:xfrm>
          <a:off x="781864" y="153016"/>
          <a:ext cx="2668210" cy="92663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7AD3F-FA65-B14C-BD27-550986AAA6E0}">
      <dsp:nvSpPr>
        <dsp:cNvPr id="0" name=""/>
        <dsp:cNvSpPr/>
      </dsp:nvSpPr>
      <dsp:spPr>
        <a:xfrm>
          <a:off x="1861559" y="2422029"/>
          <a:ext cx="517095" cy="330940"/>
        </a:xfrm>
        <a:prstGeom prst="down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4CB710A-4E8D-B04C-B957-435EA871A869}">
      <dsp:nvSpPr>
        <dsp:cNvPr id="0" name=""/>
        <dsp:cNvSpPr/>
      </dsp:nvSpPr>
      <dsp:spPr>
        <a:xfrm>
          <a:off x="1404864" y="2723926"/>
          <a:ext cx="1430483" cy="54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Fiscal Policy Toolbox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404864" y="2723926"/>
        <a:ext cx="1430483" cy="546226"/>
      </dsp:txXfrm>
    </dsp:sp>
    <dsp:sp modelId="{3F6BD7E5-608E-7645-AF7D-F97BBEE985A6}">
      <dsp:nvSpPr>
        <dsp:cNvPr id="0" name=""/>
        <dsp:cNvSpPr/>
      </dsp:nvSpPr>
      <dsp:spPr>
        <a:xfrm>
          <a:off x="1751934" y="1151216"/>
          <a:ext cx="930771" cy="930771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Addressing corruption</a:t>
          </a:r>
          <a:endParaRPr lang="en-US" sz="800" kern="1200" dirty="0"/>
        </a:p>
      </dsp:txBody>
      <dsp:txXfrm>
        <a:off x="1888242" y="1287524"/>
        <a:ext cx="658155" cy="658155"/>
      </dsp:txXfrm>
    </dsp:sp>
    <dsp:sp modelId="{06176A17-A64C-D346-8214-4C40705ADCB1}">
      <dsp:nvSpPr>
        <dsp:cNvPr id="0" name=""/>
        <dsp:cNvSpPr/>
      </dsp:nvSpPr>
      <dsp:spPr>
        <a:xfrm>
          <a:off x="1085916" y="452931"/>
          <a:ext cx="930771" cy="930771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Expense rationalization</a:t>
          </a:r>
          <a:endParaRPr lang="en-US" sz="800" kern="1200" dirty="0"/>
        </a:p>
      </dsp:txBody>
      <dsp:txXfrm>
        <a:off x="1222224" y="589239"/>
        <a:ext cx="658155" cy="658155"/>
      </dsp:txXfrm>
    </dsp:sp>
    <dsp:sp modelId="{24206A4C-D2CE-514D-8AC4-1EC47E131869}">
      <dsp:nvSpPr>
        <dsp:cNvPr id="0" name=""/>
        <dsp:cNvSpPr/>
      </dsp:nvSpPr>
      <dsp:spPr>
        <a:xfrm>
          <a:off x="2037371" y="227892"/>
          <a:ext cx="930771" cy="930771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Raising Revenues</a:t>
          </a:r>
          <a:endParaRPr lang="en-US" sz="800" kern="1200" dirty="0"/>
        </a:p>
      </dsp:txBody>
      <dsp:txXfrm>
        <a:off x="2173679" y="364200"/>
        <a:ext cx="658155" cy="658155"/>
      </dsp:txXfrm>
    </dsp:sp>
    <dsp:sp modelId="{4D8C3019-95F5-FD44-87D7-E3F10FC4572A}">
      <dsp:nvSpPr>
        <dsp:cNvPr id="0" name=""/>
        <dsp:cNvSpPr/>
      </dsp:nvSpPr>
      <dsp:spPr>
        <a:xfrm>
          <a:off x="672240" y="39255"/>
          <a:ext cx="2895732" cy="23165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4BDE8-B284-AD44-B553-3C6D04FFCD92}">
      <dsp:nvSpPr>
        <dsp:cNvPr id="0" name=""/>
        <dsp:cNvSpPr/>
      </dsp:nvSpPr>
      <dsp:spPr>
        <a:xfrm>
          <a:off x="6000" y="747295"/>
          <a:ext cx="1793470" cy="107608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Fiscal Reform</a:t>
          </a:r>
          <a:endParaRPr lang="en-US" sz="2200" kern="1200" dirty="0"/>
        </a:p>
      </dsp:txBody>
      <dsp:txXfrm>
        <a:off x="37517" y="778812"/>
        <a:ext cx="1730436" cy="1013048"/>
      </dsp:txXfrm>
    </dsp:sp>
    <dsp:sp modelId="{9CC9B32E-CA61-944E-AC56-DDC8904F00E9}">
      <dsp:nvSpPr>
        <dsp:cNvPr id="0" name=""/>
        <dsp:cNvSpPr/>
      </dsp:nvSpPr>
      <dsp:spPr>
        <a:xfrm>
          <a:off x="1978817" y="1062946"/>
          <a:ext cx="380215" cy="444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978817" y="1151902"/>
        <a:ext cx="266151" cy="266868"/>
      </dsp:txXfrm>
    </dsp:sp>
    <dsp:sp modelId="{70C70556-50FB-1946-B85C-E161C86FADCB}">
      <dsp:nvSpPr>
        <dsp:cNvPr id="0" name=""/>
        <dsp:cNvSpPr/>
      </dsp:nvSpPr>
      <dsp:spPr>
        <a:xfrm>
          <a:off x="2516858" y="747295"/>
          <a:ext cx="1793470" cy="107608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Increased Fiscal Space</a:t>
          </a:r>
          <a:endParaRPr lang="en-US" sz="2200" kern="1200" dirty="0"/>
        </a:p>
      </dsp:txBody>
      <dsp:txXfrm>
        <a:off x="2548375" y="778812"/>
        <a:ext cx="1730436" cy="1013048"/>
      </dsp:txXfrm>
    </dsp:sp>
    <dsp:sp modelId="{D48F63B5-7F78-5B4D-A112-E07EC9C6EB67}">
      <dsp:nvSpPr>
        <dsp:cNvPr id="0" name=""/>
        <dsp:cNvSpPr/>
      </dsp:nvSpPr>
      <dsp:spPr>
        <a:xfrm>
          <a:off x="4489675" y="1062946"/>
          <a:ext cx="380215" cy="444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89675" y="1151902"/>
        <a:ext cx="266151" cy="266868"/>
      </dsp:txXfrm>
    </dsp:sp>
    <dsp:sp modelId="{4ECA821D-6E7A-5B4E-BD5F-8A1742F1FBF4}">
      <dsp:nvSpPr>
        <dsp:cNvPr id="0" name=""/>
        <dsp:cNvSpPr/>
      </dsp:nvSpPr>
      <dsp:spPr>
        <a:xfrm>
          <a:off x="5027716" y="747295"/>
          <a:ext cx="1793470" cy="107608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Development Outcomes</a:t>
          </a:r>
          <a:endParaRPr lang="en-US" sz="2200" kern="1200" dirty="0"/>
        </a:p>
      </dsp:txBody>
      <dsp:txXfrm>
        <a:off x="5059233" y="778812"/>
        <a:ext cx="1730436" cy="1013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13E1E-664C-BA4B-8511-C0478B759A26}">
      <dsp:nvSpPr>
        <dsp:cNvPr id="0" name=""/>
        <dsp:cNvSpPr/>
      </dsp:nvSpPr>
      <dsp:spPr>
        <a:xfrm>
          <a:off x="3957579" y="3120609"/>
          <a:ext cx="2267031" cy="1468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Investing in health, education, infrastructure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increasing productivity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4669947" y="3519999"/>
        <a:ext cx="1522403" cy="1036873"/>
      </dsp:txXfrm>
    </dsp:sp>
    <dsp:sp modelId="{3D07757F-1297-6445-B388-1D7C549C5BB9}">
      <dsp:nvSpPr>
        <dsp:cNvPr id="0" name=""/>
        <dsp:cNvSpPr/>
      </dsp:nvSpPr>
      <dsp:spPr>
        <a:xfrm>
          <a:off x="258739" y="3120609"/>
          <a:ext cx="2267031" cy="1468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trade/tariff liberalization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liberalization of industries (case to case basis)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entry of foreign investment and players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290998" y="3519999"/>
        <a:ext cx="1522403" cy="1036873"/>
      </dsp:txXfrm>
    </dsp:sp>
    <dsp:sp modelId="{E1F87F85-ED38-404A-A798-E5986959E48E}">
      <dsp:nvSpPr>
        <dsp:cNvPr id="0" name=""/>
        <dsp:cNvSpPr/>
      </dsp:nvSpPr>
      <dsp:spPr>
        <a:xfrm>
          <a:off x="3957579" y="0"/>
          <a:ext cx="2267031" cy="1468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revenue optimization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expense rationalization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minimizing leakages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prudent debt management</a:t>
          </a:r>
          <a:endParaRPr lang="en-US" sz="1000" kern="1200" dirty="0"/>
        </a:p>
      </dsp:txBody>
      <dsp:txXfrm>
        <a:off x="4669947" y="32259"/>
        <a:ext cx="1522403" cy="1036873"/>
      </dsp:txXfrm>
    </dsp:sp>
    <dsp:sp modelId="{E651DE1A-BCE5-2D47-8F8D-703251DDBB09}">
      <dsp:nvSpPr>
        <dsp:cNvPr id="0" name=""/>
        <dsp:cNvSpPr/>
      </dsp:nvSpPr>
      <dsp:spPr>
        <a:xfrm>
          <a:off x="258739" y="0"/>
          <a:ext cx="2267031" cy="1468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ease of doing business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enforcing and strengthening the rule of law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eliminating corruption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creating competitive  labor markets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judicious incentives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290998" y="32259"/>
        <a:ext cx="1522403" cy="1036873"/>
      </dsp:txXfrm>
    </dsp:sp>
    <dsp:sp modelId="{5AB24000-526D-E941-90AA-F4756ABFADB9}">
      <dsp:nvSpPr>
        <dsp:cNvPr id="0" name=""/>
        <dsp:cNvSpPr/>
      </dsp:nvSpPr>
      <dsp:spPr>
        <a:xfrm>
          <a:off x="1208689" y="261580"/>
          <a:ext cx="1987094" cy="1987094"/>
        </a:xfrm>
        <a:prstGeom prst="pieWedg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Structural Reform</a:t>
          </a:r>
          <a:endParaRPr lang="en-US" sz="1600" kern="1200" dirty="0"/>
        </a:p>
      </dsp:txBody>
      <dsp:txXfrm>
        <a:off x="1790695" y="843586"/>
        <a:ext cx="1405088" cy="1405088"/>
      </dsp:txXfrm>
    </dsp:sp>
    <dsp:sp modelId="{5A500707-5F58-654D-A1E6-A66723084800}">
      <dsp:nvSpPr>
        <dsp:cNvPr id="0" name=""/>
        <dsp:cNvSpPr/>
      </dsp:nvSpPr>
      <dsp:spPr>
        <a:xfrm rot="5400000">
          <a:off x="3287566" y="261580"/>
          <a:ext cx="1987094" cy="1987094"/>
        </a:xfrm>
        <a:prstGeom prst="pieWedge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Fiscal Reform</a:t>
          </a:r>
          <a:endParaRPr lang="en-US" sz="1600" kern="1200" dirty="0"/>
        </a:p>
      </dsp:txBody>
      <dsp:txXfrm rot="-5400000">
        <a:off x="3287566" y="843586"/>
        <a:ext cx="1405088" cy="1405088"/>
      </dsp:txXfrm>
    </dsp:sp>
    <dsp:sp modelId="{837F003D-6CB4-C54B-A547-3C300AB6851C}">
      <dsp:nvSpPr>
        <dsp:cNvPr id="0" name=""/>
        <dsp:cNvSpPr/>
      </dsp:nvSpPr>
      <dsp:spPr>
        <a:xfrm rot="10800000">
          <a:off x="3287566" y="2340457"/>
          <a:ext cx="1987094" cy="1987094"/>
        </a:xfrm>
        <a:prstGeom prst="pieWedge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Investment</a:t>
          </a:r>
          <a:endParaRPr lang="en-US" sz="1600" kern="1200" dirty="0"/>
        </a:p>
      </dsp:txBody>
      <dsp:txXfrm rot="10800000">
        <a:off x="3287566" y="2340457"/>
        <a:ext cx="1405088" cy="1405088"/>
      </dsp:txXfrm>
    </dsp:sp>
    <dsp:sp modelId="{4AAFDEE9-9DDB-0943-93DD-31CB1F2FABA1}">
      <dsp:nvSpPr>
        <dsp:cNvPr id="0" name=""/>
        <dsp:cNvSpPr/>
      </dsp:nvSpPr>
      <dsp:spPr>
        <a:xfrm rot="16200000">
          <a:off x="1208689" y="2340457"/>
          <a:ext cx="1987094" cy="1987094"/>
        </a:xfrm>
        <a:prstGeom prst="pieWedge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Liberalization</a:t>
          </a:r>
          <a:endParaRPr lang="en-US" sz="1600" kern="1200" dirty="0"/>
        </a:p>
      </dsp:txBody>
      <dsp:txXfrm rot="5400000">
        <a:off x="1790695" y="2340457"/>
        <a:ext cx="1405088" cy="1405088"/>
      </dsp:txXfrm>
    </dsp:sp>
    <dsp:sp modelId="{4C3DACE8-5CBE-6946-AF90-179B5D742EA7}">
      <dsp:nvSpPr>
        <dsp:cNvPr id="0" name=""/>
        <dsp:cNvSpPr/>
      </dsp:nvSpPr>
      <dsp:spPr>
        <a:xfrm>
          <a:off x="2898637" y="1881544"/>
          <a:ext cx="686075" cy="596587"/>
        </a:xfrm>
        <a:prstGeom prst="circular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A268999-D9F9-9A4F-811A-77EA5EB3DE03}">
      <dsp:nvSpPr>
        <dsp:cNvPr id="0" name=""/>
        <dsp:cNvSpPr/>
      </dsp:nvSpPr>
      <dsp:spPr>
        <a:xfrm rot="10800000">
          <a:off x="2898637" y="2111000"/>
          <a:ext cx="686075" cy="596587"/>
        </a:xfrm>
        <a:prstGeom prst="circular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54487-266B-014E-A129-A231794918B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65F5-301A-8749-A0BE-E42DC25D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7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E6D5-32DB-A14F-8FED-DDCDC8E75746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92106-92A3-3C49-AC90-60FE3D06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4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92106-92A3-3C49-AC90-60FE3D0621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92106-92A3-3C49-AC90-60FE3D0621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92106-92A3-3C49-AC90-60FE3D0621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7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3C38-4437-5F4A-979D-D2B45EC92AFD}" type="datetime1">
              <a:rPr lang="en-PH" smtClean="0"/>
              <a:t>24/03/2019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4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FB5E-60BD-6C42-B14F-5C416DF8CBED}" type="datetime1">
              <a:rPr lang="en-PH" smtClean="0"/>
              <a:t>24/03/2019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4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7937-014D-704B-B213-EF90E48ED0C8}" type="datetime1">
              <a:rPr lang="en-PH" smtClean="0"/>
              <a:t>24/03/2019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9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2325-8A6C-344A-A942-C9F47E066113}" type="datetime1">
              <a:rPr lang="en-PH" smtClean="0"/>
              <a:t>24/03/2019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9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60E5-2A3D-6640-BE7D-FE76F74B62FF}" type="datetime1">
              <a:rPr lang="en-PH" smtClean="0"/>
              <a:t>24/03/2019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53A-C188-5B46-87DA-46D95261AF19}" type="datetime1">
              <a:rPr lang="en-PH" smtClean="0"/>
              <a:t>24/03/2019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3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3B2A-F32E-C140-B33B-42BFF4C982E6}" type="datetime1">
              <a:rPr lang="en-PH" smtClean="0"/>
              <a:t>24/03/2019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8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972D-BAA6-2B48-A4FC-2DF635F301CB}" type="datetime1">
              <a:rPr lang="en-PH" smtClean="0"/>
              <a:t>24/03/2019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4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D03F-D3B3-454E-B54C-F52C43994668}" type="datetime1">
              <a:rPr lang="en-PH" smtClean="0"/>
              <a:t>24/03/2019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49C5-17FA-7842-ADF0-5625A89B0E26}" type="datetime1">
              <a:rPr lang="en-PH" smtClean="0"/>
              <a:t>24/03/2019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4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91E1-1089-E341-AC59-B42A5146AD78}" type="datetime1">
              <a:rPr lang="en-PH" smtClean="0"/>
              <a:t>24/03/2019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2B1-2BB3-3044-9131-DA18118D5485}" type="datetime1">
              <a:rPr lang="en-PH" smtClean="0"/>
              <a:t>24/03/2019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1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8B15-7EFE-B44F-BCB9-36FA775F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Fiscal Reform in the Philippines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Case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Institutionalize reforms to make them last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476" y="1045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mage result for bangko sentral ng pilipina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15" y="3129795"/>
            <a:ext cx="1809742" cy="18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png;base64,iVBORw0KGgoAAAANSUhEUgAAAVQAAACUCAMAAAD70yGHAAAA6lBMVEX///8Pdbw5tUoAaLcAcLoAbrkAbbkAcrvx9fqBq9QAa7iStdk2NzqqxeEAZrZBQkRGR0k9PkBMTU83gsFlmsy0y+Tp7/f4+Pg0NTjT4O9SU1V2d3itra6QkJGHiIn19fXi4uLr6+vU1dWkpKXMzMybm5xxcnPOzs9paWu5ubqSkpO2trdPUFLd5/LC1enCwsOdvNwpfb95ptIqLC8drzXL2+xeX2FpamtZk8lMjcYjJSjx+fIlJyrT69V/yodNulvc794AW7KOz5UUrjBnwnKj2Kl1xn4XGR1ZvmU+tk/H5sqr2rCIzZC84sA/HCYRAAAWf0lEQVR4nO1dC3fiOLI2DZgEHCyZJHYwYGMe4ZEOSeiQpKe7d3Z7Zuexd///37klyYAly9iSM53sHL45Z5rYllz6XCqVqgpjGEccccQRRxxxxBFHHPHj8dPPX3/+6a2F+Fvh67cPnyi+/fnWovxd8PWPTx+2+PTHkdbXwLc9pZTWf7+1QH8D/M5zCvjHW4skw8nJifvWMhTG7yKl74zVjxet806jStFu3j+fXnx8a5Fy8a+UnhIL8C233W2rEO7Obq8utYV7bHWqTbPeaFS2aDRqZrP6fJbRp5svz8XjxxNtgZKyZZ/6+buE0w8fvn/N6/OhWS+CWh04qHZOL9QH8vhgNut7OpNo1KudM5kxOGnnywMC1Z9bt2WZrZxlnvpFymkBA3Bakw5XDlCvDBYycVdpygnd8/qQVteTakGB6iBQq4wduWg2sk5lKCoYgJ9zOlUidctCYe1oNev5Pdba52KHRUmlAtXgQRcVKIVKxcxq/GsGpx8+/CunU2VSKQutQgKf1QtQSnkRO1QhlbQ3m8UkSuHChOFknMua/R8+/J7Tqw6plUq9kj/lLjtNhQ4b3IKhSCqg1rwryCMHYprqGS0zOf3wKadXPVJBty5yOj5rH7SlKVQfEo3VSYVpXLlSYDMW0iQtm/KTWSYVSM0JrmiSWqm0D2vGuYKaMtTv95ZVh1R40KeqpDLzVJPbDpmT+heTWjmkqyf3Ba0pR0pzp2papIKydtQ2a3exlFVps2xSv+f0q09qpZ1pV08aalN/1+P2OWmSCnsKpR2KGTerS1X8H9lG9a8jtVHJ4rSmxymwelaOVNB2Bae1tRt7W+Yk/l8mp3kb1RKkVky5LXIrhzhtNLLVuLadvtqkwlQuzKq7v0ntQXL+z6z5/+m/aqQ2siAfgLTL+wzSGnXY6TbuO537RptEAiScbrsoQWqlWXRrcpqw+1JVzVyncnvmST2X47ljViUsSD28c+kaVW82Hs6udqJf3rZeqibfY+1l14dAaq0pwjRrWTYm0yoJ4O7RkKnqf+Sq+ulXJVIbnewLL8861fQw0tedSXyphlmTbdAvnquJu9f3nAqk1lpXIh4v7h46VVNqu2rPeYOmeOAat2Ur3B9ay5QCqYCre3EQaQN2KZm45n2W93X5sHtQZpIKntR61u788bRuSvS1WSQUcNLmn/u55BppSOX7z7l9q5AKT9fkxU/P/05qkI3MiAXB5TPjz+QGVZBUwK1sM1wtYFYfBEGlC9yfaVa/F8j9qZEqzJlKTXy+F6khms85DvktUbYmb9OKkwrtGykj3ng51IDisi22kRqNr6JZLcKpKqkpTRROp8ZXzQ8fnXTqAqdKpMKTTpmc6m3eTc9TM0q+l/nplyStn34vVFKhSuoVr4qCU9USSc2Nu1C8iDsaNVKNi5Ta3ee0+Ci2yFbvr798Z7x++v57wbS/KqmCF1rlF01x8rdzNUYORVKNR1FXmzk3fpasb9WsKNdP//3127+//frfwoU/yqTyysjvCu8ERS20DMugSqrxKGhejqpKFLXY6ItBmdRbzgHgSRUef13mphSCMqkp9zhT7ShepBuH6oHMqhJek9RbcfZrS6VOqrjySP3OLa7ku+BXU1VlUi94UpM2VRjXYWU5CA1SDcGFlsclGNLOdDwazSVAhDKpfLCAE73AHqUgdEg941k1s/2O1LK2EznPaSgIZVL5tSgphTD7pbvpgtAh1RAIyn6mWWE0UNVCHmAuVEnlF38uDslv/Mooqh6pvGHKSudJTH8SJYTeQ5HUW36KN5PrJb+DbepbVE1SBS85U4BsRT1QWaEENVJbojVKnBPjU2Wk0iOVD0xktUqHJ5LILAJSgQKpl3di6IIzQfzsq2uWjDDokfrISZBlfw5R+kqqyi/m97cXcpy1zitVMZrKPwNhq1Vm9muSavBzRb6UC05CRcwUZRUBqUBIp5gZqNclQXZ+fee304fcxHxokvpSQASBQ/NWcFqzioBUUCbvz7vK98lzBSKah6BJqjBZZD6doKjgmYrOgFlKcooSFSrC9oPzC2rKFTgcNEkVdnuyrby4Ktym9lcZRUAq0CW13hBiupo8yKHZGR/sNSWbTiGORleFRzEWU/qLHnqkNtqplO5l7oAUoEnqZW4zgT+22RetarlZZmiS2jhPm6uPnLzlFn9dUl2+WXrJafGjjd0XMRYgraxQgeb0P02xyk89lZImCXRtCV8ukCLVFdjbBlBFqyqrrFCBJqm11PwXSC0RTTFei9TUinMqWNSti/Laqqq9+osr1f+Apgr1E4mAr5AJkBYBKaCMn8rFyT6+A1JPDttUoWgh4UuLqYAyYUujXCkl56nypJrl0j2apAoyCMHRlKImHryoqmXilkW3qXX5V/aS9Qc8Dwfi7kWgSSofURHdOqHQhytJEVW1eJWrDMUCKmet84asljIZ3+N5KLct0ST17FBMRyz04XkTVbVY5WAGiof+Lu/uU9+ITDofrxf31yaV10WhTO1wujVlVcuoqlKQ+vFeiJslLTr/rMtF0DRJ5WI6Qj7lY85aJKpqmYiQYjrlThAt8byFNGup9VOPVH6XKtDynLMUiUUrJRLsyom/j4Ku7v1k3qCVi6jokcpLwAfK8p0mkfUSlRXKKWphGu2dQd77LxdQ1SOV323yDki+ey/aB2nksBiUSRUSZ4kmvFBFqpkzoUWqwApngIpsREVV1a+sUCdVUIg9ebwylHKqtEgV/FCOkyIhk5SqaocvNUjl4+v7vZMQAC6TltAhVUiRcw81FYeWTiPR6dJWVQ1Ss0LB4qhKZNB0SBVmL7d6C/UTGckecXugXQSkQSqfjUpohCB6CauqQWqqRiJxTsztZUmW+iKApvivSaqYANLf6qmTKtbHcPNEeNqZ5l5UVd3KCg1ST7J2+WIYSLs6XYNU8UvGSWUUKtcqzczMnqiqmkVAGqTytdRJlRBl0o71KJMqlvFyy3tFOJftl7ySqmqQ+pLpY4tOSeGsyqlg5BRJPUkV8iU3TGKhT2aNpZH+HqBeCEOd1FueOS7AJn5BoVEvxOp5tcLPSDVSH1NBSU5Rxa93HPJKRFXVc2HUt6mHVtL0V2kKfOPj8r4OPiHHqgqpbvoLf5zVvBO/T3tQGCHlclCtM6FK6kVqBNzp81R2pppXmnBHv0jd4HS1OKknrWY6IcStkEKhj3lY98TXN2gVAamR+vgieoPChs9NV9TWK4e2e7sQLcdqUVJvz9uSVzZwwRzxC3N5VlJM2ukUARUn1X1sSV6GKG6QZXXKzU4WrbedfY9JC5BL6snl1UX63Rbb+yUtkljTt331zWUGxNimThGQkKNqncrx8FJpm7L3eKR2+M+S9Gyj2ZC8meLqtMaRkmBVmIT1agrNppn1vo920owLhT5bz9Ntp7tkEHMbOpUVgrbXMpD1hh6JyZG/66feNM/vbrfvkb18vDs3U8ZwH8Eo9WKapNEUC322DuBp8ZeRaRQBlcn7V6SbE9kLPyjoy33b1TronfRlPwlWS5BqchykyNPoX11Vy5Eq3Yheyb6iXAy1+H1/+qTyr2MQ+9kqqug4HYR6EVApUjNyJrf6rMavUNMmVXDgxEKfeCak3vWRI5RqErMMqY1ahruhzeq2PEuX1DY/c1IB0tgLSb/r4yCUixjKvOvPzHyCHw+/iDqzw+2WV4/UWl1IK2eE8qWvUDgE1cCQPqkH3wB50km5JrkwO7sVQYvUqqhQWYoqe9fHQahGhrVJbebkoE8V3/TLvZdag1QzvXETFTXe2mS8QuEQFIuANEmt55f1XaVqhA7B7CTlViW1YUrCSWIgchvbkb/r43D/alUMOqQ2zIyXfAo4k+7BZDCFnagaqbXmvcy1yyg5yXyFwiGoFQGpv+ffrL4UzjLeSd/Fl+oxXUheeOAN2Ko9SEecKjmNr8p618fh2ygVARUmtdFo1OpmtXGu9ksfFy/SutZ9t7V2J/2MCpDaoD+/0n5pZelQRhnfwVcoZEPpTUAPmZEFPn7RuH85Pz171Mg6X969VDN2pTWzfd+S+RAn/8yTp9J5fmgd+qGgW6GLf8bk14sNWET7dd5Z8Ypwb1svTdjwk8AMQ538wM39g8bv2xyRxOXVxd3pw/kz4PyhdXb7/n+O6ogjjjjiiCOOUIM/YOgNNTsIFxvL6i50mycR+INyHawG/iuIUR5rhGyK9Vyr/cQjHSDkTcrL0sPeuGQHVnkpXgGWM+sDpthZ6yjbADuW3+sNsH0TlJYl9OxynfRsu7QQrwELjei/K9vuqbceW06XPgt38B5+EPj9kBrPW8sm7AYjf9ofhhNyMFzMNj4zCqvBZjOI6MfxYDYbXMetNwhzurUc+H06g5eTyOgNBiugezJhV/cm5AbXpCd6yWQSzKdPxBhD77M+9B5OFkHcy+KaNQnjXraI+lO/B72P4eKecd0fjNjDHILck2D5vkgNJsiDcUSejTG2BnhtGPM1tgBPcPYJE3gL+Diw4CheM60OPJQ0pUMEV9m0xdQadC1s4ylpfENPrq0eaU5vQNaTtf2EbRv3jSkmXX6Zw92JCQpt2gu0NDZW34FerN3yQ5tbTxtrZKy8m75HOgjh+MqzSasBeiekOohQZyFiBgLPwaNxDyEHG4aH+sPhqgu6M7DxIor62BoTs9cbhr0ZaxxhfJ3oCyE8mYN5BQ588nn5hDCoE8ZExyc2LCIjGPh1NMF4Se98M1l4xrVlz4fhyCfdWUPDtUGGuY9t8ARmpJceTIclu8EIo9lqNbAcmFUrG6z5so9RFx4YyA13tpDzbkilaogc0KORbYVwLIBxGa5nx9Mu8Gw6qAWwNcbJ+T5mfMVYsta0Ex/Rz08ItPQGEU3DaEH+RzW7Z2/InTe02dzGcQeU1B7rBWbOEEi1iMXeIHYlNCf6C3egpJIOobUVkQdG2lzj90Iq6oeA6ymylsbUZhNtgmCcMxvPBmAagTrkEzwhx3AthKeDUcgaR9hO+EC+PWVdwpLns55WtkfI9gJjRQgLsTMlPU0dj1zG9G+4RrZP/WRK6lYG0F8QgTquc9ILILTiZ2hRUq1ge90Tu86Yvpfpv7WKRKlmNvtjSZTHHXhg6sCewUSj1tUiljbceHub6noo4a5P7QX99waG7Nt98vEak5ET+ijjEd729NmFo/FMiDa07xUjdRPLQLyRWJ6VzdzPEGPm9rHpzw6SzrdtFu+N1AHyYORP8Wc6I91ovEBWRPQxZCBHg2jsI6Y6ZJbH898lppfNUsYhJXVMSV3ACQ+DTg9BrVhHkbEnFY5HKzC/jNRY3wNyWiAVmtOJ4VocqfOd3Jt3M/0nbhAEwx4GE9ezMRloZJGFah7S8yCzxfSR0jchcy7EFlOZEFYI6nStYC1ZYfp5QKwhRyqQ0QfTYRDzShkLXSNB6oT8dW17LiV1jqkM0EsgkgorYdel5wRSYWYRUzKy3wupbPXHtkO2iDA9pyOyimIjXFvT3nyKPHAV4cBisvFgzZ971mC+7KLt2rL0HNvagMvl/BYRr/Wp3wVXweBJBVuH2NZiDJva/uTJ6wZ7Ukce7s97N8A6JdWAzqd9+N/ESJE6h3W/P+liRyDVgNV2M+ji97L6f8YMlkOGGCLwLS2n560N17fgKPaIxw7jJn4q7JqGXeay7jypaweTyAEmDLlP1tadnXpUucfrL4TU6zVeMyd9btHmUzj6ec1IDR1yHwzrd7T+AqQGG9oLoXND+zJW6y/x3SbEj/YmT+sJHPzMBuAtaRs40R153g8hLQ/ja4pou/FfTRZzIxgT2xWO+tt1PphPJnN2yXgy6PeS26iot+iPYpLD3mhJL4vGtOFwzLyD1Wrrermr0WRJz43H23uSLpdAOtzWZT2O5rJeyMfeAhwScnx7MO4G2qxiuY844ogjjjjiCBFsT6MQ5x+qXKzSbXggsp0noRsdPP2jYTHH1PLDgg0G6+lfIQeyDiW20Hp0sDXOOf+D4bBoH0LesliDvv0qScqev0j+ucKOI8vTLaZUrO7h9I77BcP2YjiY/SWTSB0O8kmwb2I53nX+1carkepjLgO9QQ6SEWdjejCHVPD2XZKp8N4NqWxwIagK/eBGq4hYtyCId0pB4MaH6Z9bUodRyK534XQYBfG1xP7R0+FuoxVut0uko2FsOn07SWoEm/YpQnGH+34Nx96R6u7tahjv+eityUYrIJ8iFgwMdh2UT+lqYksqCUrRRIcX77WXXz6H9Pj6NxB1QQ8Tw8VIjboWZoHl0ZdNZMc7eGO97pHNeuTOvPiIEd2QvfyGhJ0/fwnI8T7cZQ2aaX3ZWRwfYZI5oPt/i9nH0RoZT57j2BbIAaSCYLQXMBUI7n1D9qCDL4MBHO4a3rrn/gZqgS0MRv/zkPXzlxj/ItiRGpAYPcxK+8bvYhIVoimPOP8xtclhmxympI7XyCL/TcjDuLFhobNpKtV24DMMbgb/2CRhZERrhKdTjLBLJoMNdCCY+AKpQ5ozdFiiJFbOnt01ZjtSCV/QI4k79Tx6b28OsiBE7t03kL1kpHrYCOlASHbhzVyCHamGBSReM4HmJOdBk3MsUzdmSklTIZRUjDYB0S8SCrQd0DB3jgn58HlshEAY6NSIqv4NInlBt2uPKKkRDY6GJIjd3wuxIFFXEgglNCRIJX+whcohcb8RifDCA/BdI5iRECuQOgiM1dCg9jiMU2Yb+jRn21zWGyBJ6gSk7IZRFIUIpA88Epz0iYQDtNkd7tOMH4tLIxhqz7ZpZLpHckc2IlQtWaoYw0hBbZbQMprYGxg0C5rSJ5S0qW4c+GapPI5UFJOKaDS/ay+ImSIfA9JLPzbDW1KZVCsSOQwtnKgQ+MHYkQpDnhtT5LAcNVl0fSDCpcw+7Q4vKak9mw1mQD+zXBHoSWjYlINrbJG1YgPaOY4TUTD/d1klorUcqSPb7hHmWdZVSio7Rhr144wiSUXtPBGOVHiaoz3fb4EdqVOa+ECbPiv8G7N8JksZTxOHGaksqO4zUkPymUbqU6ReYxRXEg6ySbXBcrLMOBHmhhE4yiB1EaegutmkTuwbSuybISbVHdjkw8h2Euc2du+J5jAmdIAMZCCRResmAiJ5z2Y9gJoZaVIDb5/RyyJ1brN5APrsgKGcxusVYjY16aeSRnNGXYhjU0SxtamM1CEsD8h7w3oux+n6vj+zEHJcugxvrofhiKbUQP4buoKQwzM4PCGH6UC6oEHhuEs4gIXK9scr8A8mElKBB9wLh6vuSiB1YturFeOgi1DAMCZPaYltP7qe2Q4hdYq60Zwj1YBFfhWuEJnePKmBhwYRfYTg8qKS1a2lgOKSVGtKeVytbZaBoicxiqWe7w/3MRwa0molez2mLhX4NeBREf3CdAM0tqiadPGIrPuYXvo5gLWD7Xjo8SG4WswhHVt4t13aEI9jA51Zlk9nx5hcNjZuML2UbsNYiRctQ+nj2BVlG68B3GpNu8QOrVJ5K9ByE39XZmKE4PFgP56yvdksEg+PpsR9dSddyxkQjoDUYGB7G0rMdEqz2tMnmjxm+3bYDngbkswOp1NKqj8l7kLod2e0zcKf7mbqmHYw2jiwd5757Ej3aRU3MSZTwu2wf2N1aUkgk2V3X2i48ektMJq9PlU/ED3ODL8PwIb1fzvp9x5J9dH7k0kJPfyGDqEcQ0+nEPw9YXnTzb/ox2LUdd5DffwRRxxxxBFHHHHEEUccccTfFf8PuVwjmoWo3O8AAAAASUVORK5CYII="/>
          <p:cNvSpPr>
            <a:spLocks noChangeAspect="1" noChangeArrowheads="1"/>
          </p:cNvSpPr>
          <p:nvPr/>
        </p:nvSpPr>
        <p:spPr bwMode="auto">
          <a:xfrm>
            <a:off x="0" y="365125"/>
            <a:ext cx="8772525" cy="87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ile:Bases Conversion and Development Authority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5" y="1951237"/>
            <a:ext cx="2651653" cy="11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age result for PEZA philippine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1" y="3696841"/>
            <a:ext cx="1242140" cy="17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03" y="5206752"/>
            <a:ext cx="6028854" cy="962160"/>
          </a:xfrm>
          <a:prstGeom prst="rect">
            <a:avLst/>
          </a:prstGeom>
        </p:spPr>
      </p:pic>
      <p:pic>
        <p:nvPicPr>
          <p:cNvPr id="4110" name="Picture 14" descr="mage result for ppp center philippines logo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28" y="1543928"/>
            <a:ext cx="1566607" cy="19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ompetitive.org.ph/files/imagecache/ranking/ranking/nc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90" y="3518643"/>
            <a:ext cx="22383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management association of the philippines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799" y="5687832"/>
            <a:ext cx="2857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makati business club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697" y="1452557"/>
            <a:ext cx="2295704" cy="14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3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Using technology and media to disrupt the status quo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476" y="1045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54891"/>
              </p:ext>
            </p:extLst>
          </p:nvPr>
        </p:nvGraphicFramePr>
        <p:xfrm>
          <a:off x="838200" y="3314912"/>
          <a:ext cx="4339441" cy="16994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39441"/>
              </a:tblGrid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2) Taking on a Law Enforcement Role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RATS – 222 cases filed worth PHP 26.2 billion in duties and taxes</a:t>
                      </a:r>
                    </a:p>
                  </a:txBody>
                  <a:tcPr/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RATE – 463 cases filed with PHP 77.4 billion worth of tax liabilities</a:t>
                      </a:r>
                    </a:p>
                  </a:txBody>
                  <a:tcPr/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RIPS - 282 revenue collection officers charged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5812"/>
              </p:ext>
            </p:extLst>
          </p:nvPr>
        </p:nvGraphicFramePr>
        <p:xfrm>
          <a:off x="838200" y="1657137"/>
          <a:ext cx="4339442" cy="16577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39442"/>
              </a:tblGrid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1) 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Technology for Greater Transparency &amp; Accountability</a:t>
                      </a:r>
                      <a:endParaRPr lang="en-US" sz="1400" b="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err="1" smtClean="0">
                          <a:solidFill>
                            <a:sysClr val="windowText" lastClr="000000"/>
                          </a:solidFill>
                        </a:rPr>
                        <a:t>eFiling</a:t>
                      </a:r>
                      <a:endParaRPr lang="en-US" sz="14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IRSIS – revenue stamping system with QR codes</a:t>
                      </a:r>
                    </a:p>
                  </a:txBody>
                  <a:tcPr/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Customs Modernization &amp; National Single Window</a:t>
                      </a:r>
                    </a:p>
                  </a:txBody>
                  <a:tcPr/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Open Data, Tax Watch, 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FIU, Name 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&amp; Shame Campaigns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847964"/>
              </p:ext>
            </p:extLst>
          </p:nvPr>
        </p:nvGraphicFramePr>
        <p:xfrm>
          <a:off x="838199" y="5014342"/>
          <a:ext cx="4339441" cy="12994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39441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3) Restructuring Incentives to Reshape Behavior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Lateral Attrition Law</a:t>
                      </a:r>
                    </a:p>
                  </a:txBody>
                  <a:tcPr/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Exemption from Salary Standardization</a:t>
                      </a:r>
                    </a:p>
                  </a:txBody>
                  <a:tcPr/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Agency Budget Autonomy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5239"/>
              </p:ext>
            </p:extLst>
          </p:nvPr>
        </p:nvGraphicFramePr>
        <p:xfrm>
          <a:off x="6497670" y="3217788"/>
          <a:ext cx="4534505" cy="16310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34505"/>
              </a:tblGrid>
              <a:tr h="260974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Summary of Key Objectives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Use technology to disrupt low tax compliance status quo</a:t>
                      </a:r>
                    </a:p>
                  </a:txBody>
                  <a:tcPr/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Make tax compliance and administration easier and simpler</a:t>
                      </a:r>
                    </a:p>
                  </a:txBody>
                  <a:tcPr/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Increase the risks of corruption</a:t>
                      </a:r>
                    </a:p>
                  </a:txBody>
                  <a:tcPr/>
                </a:tc>
              </a:tr>
              <a:tr h="3315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Increase the incentives to perform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284519" y="1816925"/>
            <a:ext cx="1116281" cy="1400863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84519" y="5014342"/>
            <a:ext cx="1116281" cy="1299466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74511" y="4150045"/>
            <a:ext cx="1126289" cy="14582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Think Holistically: fiscal reform as part of larger whole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476" y="1045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4555560"/>
              </p:ext>
            </p:extLst>
          </p:nvPr>
        </p:nvGraphicFramePr>
        <p:xfrm>
          <a:off x="2689225" y="1951237"/>
          <a:ext cx="6483350" cy="458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Fear not the multilaterals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476" y="1045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mage result for IMF log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438" y="2860630"/>
            <a:ext cx="2258212" cy="22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29" y="2292199"/>
            <a:ext cx="31750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32" y="2860630"/>
            <a:ext cx="2311608" cy="2331885"/>
          </a:xfrm>
          <a:prstGeom prst="rect">
            <a:avLst/>
          </a:prstGeom>
        </p:spPr>
      </p:pic>
      <p:pic>
        <p:nvPicPr>
          <p:cNvPr id="2050" name="Picture 2" descr="mage result for united nation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" y="2459978"/>
            <a:ext cx="3007221" cy="30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3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Compromise is not only acceptable, but necessary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476" y="1045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02" y="2458667"/>
            <a:ext cx="5158997" cy="2179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707" y="2184457"/>
            <a:ext cx="4620093" cy="272805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73924" y="14756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2060"/>
                </a:solidFill>
              </a:rPr>
              <a:t>example 1: earmarking tobacco taxation to the health budget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5907" y="47434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2060"/>
                </a:solidFill>
              </a:rPr>
              <a:t>example 2: negotiating with the Department of Trade and Industry on Tax Incentives Management and Transparency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1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Stakeholders strengthen the reform process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476" y="1045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employing creative approaches to weaken or deal with entrenched interests (case: sin tax reform of 2012)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consulting each antagonistic stakeholder group and finding a way to bypass opposition (case: subsidies for public utility vehicle drivers in raising fuel excises taxes)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this inclusive approach ensures that reforms are less likely to be reversed as there are more groups with interests vested in the enacted reform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4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Reform is always a work in progress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948" y="10457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mage result for fourth industrial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3036574"/>
            <a:ext cx="6357258" cy="30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3366" y="1830714"/>
            <a:ext cx="6669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Ongoing process in an infinite continuum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Not always a straight line, often incremental at best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What’s on the horizon?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4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/>
          <p:cNvSpPr txBox="1">
            <a:spLocks/>
          </p:cNvSpPr>
          <p:nvPr/>
        </p:nvSpPr>
        <p:spPr>
          <a:xfrm>
            <a:off x="838200" y="1687488"/>
            <a:ext cx="7734300" cy="2631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END</a:t>
            </a:r>
          </a:p>
        </p:txBody>
      </p:sp>
      <p:sp>
        <p:nvSpPr>
          <p:cNvPr id="3" name="Vertical Text Placeholder 2"/>
          <p:cNvSpPr txBox="1">
            <a:spLocks/>
          </p:cNvSpPr>
          <p:nvPr/>
        </p:nvSpPr>
        <p:spPr>
          <a:xfrm>
            <a:off x="838200" y="5134708"/>
            <a:ext cx="7616483" cy="883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b="1" dirty="0" smtClean="0">
                <a:solidFill>
                  <a:srgbClr val="002060"/>
                </a:solidFill>
              </a:rPr>
              <a:t>Cesar V. Purisima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1400" dirty="0" smtClean="0">
                <a:solidFill>
                  <a:srgbClr val="002060"/>
                </a:solidFill>
              </a:rPr>
              <a:t>Asia Fellow, Milken Institute</a:t>
            </a:r>
            <a:br>
              <a:rPr lang="en-US" sz="1400" dirty="0" smtClean="0">
                <a:solidFill>
                  <a:srgbClr val="002060"/>
                </a:solidFill>
              </a:rPr>
            </a:br>
            <a:r>
              <a:rPr lang="en-US" sz="1400" dirty="0" smtClean="0">
                <a:solidFill>
                  <a:srgbClr val="002060"/>
                </a:solidFill>
              </a:rPr>
              <a:t>Secretary of Finance, Republic of the Philippines (2005, 2010-2016)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6" y="932843"/>
            <a:ext cx="3958883" cy="104418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</a:rPr>
              <a:t>6.2% GDP growth in 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6% average from 2010-present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20 years of uninterrupted economic expansion</a:t>
            </a:r>
            <a:endParaRPr lang="en-US" sz="2300" dirty="0">
              <a:solidFill>
                <a:srgbClr val="002060"/>
              </a:solidFill>
            </a:endParaRPr>
          </a:p>
        </p:txBody>
      </p:sp>
      <p:pic>
        <p:nvPicPr>
          <p:cNvPr id="4" name="Picture 3" descr="mage result for philippines in world map 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17" y="1741219"/>
            <a:ext cx="2991315" cy="287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ge result for philippines 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41" y="828833"/>
            <a:ext cx="2736215" cy="47047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707955" y="1133971"/>
            <a:ext cx="3958883" cy="51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 Investment Grade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20407"/>
              </p:ext>
            </p:extLst>
          </p:nvPr>
        </p:nvGraphicFramePr>
        <p:xfrm>
          <a:off x="8785227" y="1526129"/>
          <a:ext cx="3116980" cy="107056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58490"/>
                <a:gridCol w="1558490"/>
              </a:tblGrid>
              <a:tr h="29332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Credit Rating Agency</a:t>
                      </a:r>
                      <a:endParaRPr lang="en-US" sz="1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Rating</a:t>
                      </a:r>
                      <a:endParaRPr lang="en-US" sz="1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178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Moody’s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Baa2/stable</a:t>
                      </a:r>
                      <a:endParaRPr lang="en-US" sz="1100" dirty="0"/>
                    </a:p>
                  </a:txBody>
                  <a:tcPr/>
                </a:tc>
              </a:tr>
              <a:tr h="2178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S&amp;P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BBB/positive</a:t>
                      </a:r>
                      <a:endParaRPr lang="en-US" sz="1100" dirty="0"/>
                    </a:p>
                  </a:txBody>
                  <a:tcPr/>
                </a:tc>
              </a:tr>
              <a:tr h="2178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Fitch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BBB/stable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866496" y="5974315"/>
            <a:ext cx="3958883" cy="1044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Moderate inflation pressures in 2018 at 5.2%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385356"/>
            <a:ext cx="3958883" cy="1044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Average fiscal deficit over 10 years at 2.2%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785227" y="3132287"/>
            <a:ext cx="3958883" cy="51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Declining Debt Burden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630271"/>
              </p:ext>
            </p:extLst>
          </p:nvPr>
        </p:nvGraphicFramePr>
        <p:xfrm>
          <a:off x="8825379" y="3558047"/>
          <a:ext cx="3116980" cy="214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65709"/>
                <a:gridCol w="951271"/>
              </a:tblGrid>
              <a:tr h="2673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Indicator</a:t>
                      </a:r>
                      <a:endParaRPr lang="en-US" sz="1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2018</a:t>
                      </a:r>
                      <a:endParaRPr lang="en-US" sz="1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8885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National Government Debt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41.9% of GDP</a:t>
                      </a:r>
                      <a:endParaRPr lang="en-US" sz="1100" dirty="0"/>
                    </a:p>
                  </a:txBody>
                  <a:tcPr/>
                </a:tc>
              </a:tr>
              <a:tr h="23609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Debt</a:t>
                      </a:r>
                      <a:r>
                        <a:rPr lang="en-US" sz="1100" baseline="0" dirty="0" smtClean="0"/>
                        <a:t> Service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2.6% of GDP</a:t>
                      </a:r>
                    </a:p>
                  </a:txBody>
                  <a:tcPr/>
                </a:tc>
              </a:tr>
              <a:tr h="38885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Outstanding External Debt Stock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23.3% of GDP</a:t>
                      </a:r>
                    </a:p>
                  </a:txBody>
                  <a:tcPr/>
                </a:tc>
              </a:tr>
              <a:tr h="69439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External Debt Share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34.5% of</a:t>
                      </a:r>
                      <a:r>
                        <a:rPr lang="en-US" sz="1100" baseline="0" dirty="0" smtClean="0"/>
                        <a:t> total</a:t>
                      </a:r>
                      <a:r>
                        <a:rPr lang="en-US" sz="1100" dirty="0" smtClean="0"/>
                        <a:t> debt stock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1190995" y="5533548"/>
            <a:ext cx="3541539" cy="7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5.3% </a:t>
            </a:r>
            <a:r>
              <a:rPr lang="en-US" sz="2200" b="1" smtClean="0">
                <a:solidFill>
                  <a:srgbClr val="002060"/>
                </a:solidFill>
              </a:rPr>
              <a:t>unemployment in 2018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30367" y="105696"/>
            <a:ext cx="3958883" cy="1044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The Philippines Today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sJ1Lz6lxy2c/TWUAhhplAmI/AAAAAAAAACU/5eLbWIMQYR8/s1600/edsapeople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32" y="1741219"/>
            <a:ext cx="5050151" cy="333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pB0dI8boQJODvFHnBMYSof92tgZj3FL-YKTQDhXbB8x41wBkv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20" y="2533272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officialgazette.gov.ph/images/uploads/FM-Declares-Martial-law-596x7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8" y="1914482"/>
            <a:ext cx="2515981" cy="30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2686051" y="554159"/>
            <a:ext cx="9086850" cy="1044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Tug of War Between Reform and Regress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Overview of Reforms after the 1986 Revolution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657684"/>
            <a:ext cx="1270000" cy="119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23" y="1657684"/>
            <a:ext cx="1206500" cy="119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66" y="1657684"/>
            <a:ext cx="1193800" cy="119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9" y="1657684"/>
            <a:ext cx="1193800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02" y="1670384"/>
            <a:ext cx="1193800" cy="12446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73931"/>
              </p:ext>
            </p:extLst>
          </p:nvPr>
        </p:nvGraphicFramePr>
        <p:xfrm>
          <a:off x="203200" y="2966932"/>
          <a:ext cx="1965842" cy="259200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965842"/>
              </a:tblGrid>
              <a:tr h="73185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restructuring/rescheduling but honoring all debts</a:t>
                      </a:r>
                      <a:endParaRPr lang="en-US" sz="14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9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asset</a:t>
                      </a:r>
                      <a:r>
                        <a:rPr lang="en-US" sz="1400" baseline="0" dirty="0" smtClean="0"/>
                        <a:t> privatization</a:t>
                      </a:r>
                      <a:endParaRPr lang="en-US" sz="14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tax reform (introduction of VAT</a:t>
                      </a:r>
                      <a:r>
                        <a:rPr lang="en-US" sz="1400" baseline="0" dirty="0" smtClean="0"/>
                        <a:t> at 10%)</a:t>
                      </a:r>
                      <a:endParaRPr lang="en-US" sz="14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Build-Operate-Transfer Law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foreign</a:t>
                      </a:r>
                      <a:r>
                        <a:rPr lang="en-US" sz="1400" baseline="0" dirty="0" smtClean="0"/>
                        <a:t> investments incentives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9245"/>
              </p:ext>
            </p:extLst>
          </p:nvPr>
        </p:nvGraphicFramePr>
        <p:xfrm>
          <a:off x="2327802" y="2960030"/>
          <a:ext cx="2319712" cy="228600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319712"/>
              </a:tblGrid>
              <a:tr h="714240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liberalization: tariff, industries, foreign investments</a:t>
                      </a:r>
                    </a:p>
                  </a:txBody>
                  <a:tcPr/>
                </a:tc>
              </a:tr>
              <a:tr h="505920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institutional reforms: BSP, PEZA, BCDA</a:t>
                      </a:r>
                    </a:p>
                  </a:txBody>
                  <a:tcPr/>
                </a:tc>
              </a:tr>
              <a:tr h="505920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1997 National Internal Revenue Code (NIRC)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592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VAT restructuring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 &amp; exemptions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82675"/>
              </p:ext>
            </p:extLst>
          </p:nvPr>
        </p:nvGraphicFramePr>
        <p:xfrm>
          <a:off x="4806274" y="2960030"/>
          <a:ext cx="1840251" cy="2245684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840251"/>
              </a:tblGrid>
              <a:tr h="345602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EDSA People Power 2</a:t>
                      </a:r>
                    </a:p>
                  </a:txBody>
                  <a:tcPr/>
                </a:tc>
              </a:tr>
              <a:tr h="345602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Microfinance framework</a:t>
                      </a:r>
                    </a:p>
                  </a:txBody>
                  <a:tcPr/>
                </a:tc>
              </a:tr>
              <a:tr h="345602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General Banking Law</a:t>
                      </a:r>
                    </a:p>
                  </a:txBody>
                  <a:tcPr/>
                </a:tc>
              </a:tr>
              <a:tr h="345602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Motor Vehicle User Charge</a:t>
                      </a:r>
                    </a:p>
                  </a:txBody>
                  <a:tcPr/>
                </a:tc>
              </a:tr>
              <a:tr h="345602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Retail Trade Liberalization Act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64320"/>
              </p:ext>
            </p:extLst>
          </p:nvPr>
        </p:nvGraphicFramePr>
        <p:xfrm>
          <a:off x="6805285" y="2960030"/>
          <a:ext cx="2535365" cy="307848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535365"/>
              </a:tblGrid>
              <a:tr h="273600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Liberalization of Energy Sector</a:t>
                      </a: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Credit Information System</a:t>
                      </a: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Expanded VAT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US" sz="1400" b="0" baseline="30000" dirty="0" smtClean="0">
                          <a:solidFill>
                            <a:sysClr val="windowText" lastClr="000000"/>
                          </a:solidFill>
                        </a:rPr>
                        <a:t>nd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 Sin Tax Reform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Expanded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 personal income tax exemptions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Raised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 then lowered corporate income taxes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Revenue administration and enforcement programs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Procurement Reform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79299"/>
              </p:ext>
            </p:extLst>
          </p:nvPr>
        </p:nvGraphicFramePr>
        <p:xfrm>
          <a:off x="9563205" y="2960030"/>
          <a:ext cx="2535365" cy="365760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535365"/>
              </a:tblGrid>
              <a:tr h="198546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Anti-corruption campaign</a:t>
                      </a: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Budget reforms; open gov’t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GCG Law</a:t>
                      </a: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PPP Program Launched</a:t>
                      </a: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Open Skies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 Policy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Sin Tax Reform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K-12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 and </a:t>
                      </a:r>
                      <a:r>
                        <a:rPr lang="en-US" sz="1400" b="0" baseline="0" dirty="0" err="1" smtClean="0">
                          <a:solidFill>
                            <a:sysClr val="windowText" lastClr="000000"/>
                          </a:solidFill>
                        </a:rPr>
                        <a:t>Ladderized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 Education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Tax Incentives Transparency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Customs Modernization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Data Privacy</a:t>
                      </a: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Mining Sector Reforms</a:t>
                      </a: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Full Banking Liberalization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6038510"/>
            <a:ext cx="242455" cy="231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18542" y="5969674"/>
            <a:ext cx="371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refers to fiscal reforms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Overview of Ongoing Reforms under Rodrigo </a:t>
            </a:r>
            <a:r>
              <a:rPr lang="en-US" sz="3600" b="1" dirty="0" err="1" smtClean="0">
                <a:solidFill>
                  <a:srgbClr val="002060"/>
                </a:solidFill>
              </a:rPr>
              <a:t>Duterte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21393"/>
              </p:ext>
            </p:extLst>
          </p:nvPr>
        </p:nvGraphicFramePr>
        <p:xfrm>
          <a:off x="2058962" y="1917290"/>
          <a:ext cx="8074075" cy="368808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8074075"/>
              </a:tblGrid>
              <a:tr h="316135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</a:rPr>
                        <a:t>Tax Reform for Acceleration and Inclusion (comprehensive tax reform, first since 1997)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</a:rPr>
                        <a:t>US$180 billion Build, Build, Build Infrastructure Program</a:t>
                      </a: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</a:rPr>
                        <a:t>Ease of Doing Business Act</a:t>
                      </a: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</a:rPr>
                        <a:t>National ID</a:t>
                      </a: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National Payments System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Universal Health</a:t>
                      </a:r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</a:rPr>
                        <a:t> Care</a:t>
                      </a:r>
                      <a:endParaRPr lang="en-US" sz="16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BSP Charter strengthening</a:t>
                      </a:r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</a:rPr>
                        <a:t> the central bank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Social Security Act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Rice </a:t>
                      </a:r>
                      <a:r>
                        <a:rPr lang="en-US" sz="1600" b="0" dirty="0" err="1" smtClean="0">
                          <a:solidFill>
                            <a:sysClr val="windowText" lastClr="000000"/>
                          </a:solidFill>
                        </a:rPr>
                        <a:t>Tariffication</a:t>
                      </a:r>
                      <a:endParaRPr lang="en-US" sz="16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pending in Congress: TRAIN</a:t>
                      </a:r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</a:rPr>
                        <a:t> Package 2</a:t>
                      </a:r>
                      <a:endParaRPr lang="en-US" sz="16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pending in Congress: Sin</a:t>
                      </a:r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</a:rPr>
                        <a:t> Tax 2+</a:t>
                      </a:r>
                      <a:endParaRPr lang="en-US" sz="16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6038510"/>
            <a:ext cx="242455" cy="231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8542" y="5969674"/>
            <a:ext cx="371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refers to fiscal reforms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5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10 Lessons Learned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4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Confidence as our first 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urrency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477" y="1045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0" y="1533520"/>
            <a:ext cx="1206500" cy="119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0" y="2859083"/>
            <a:ext cx="1193800" cy="119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0" y="4184646"/>
            <a:ext cx="1193800" cy="127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0" y="5613400"/>
            <a:ext cx="1193800" cy="12446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86806"/>
              </p:ext>
            </p:extLst>
          </p:nvPr>
        </p:nvGraphicFramePr>
        <p:xfrm>
          <a:off x="2403936" y="1533520"/>
          <a:ext cx="3692064" cy="1188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23016"/>
                <a:gridCol w="923016"/>
                <a:gridCol w="923016"/>
                <a:gridCol w="923016"/>
              </a:tblGrid>
              <a:tr h="3806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Ratings Change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Outlook Change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755485"/>
              </p:ext>
            </p:extLst>
          </p:nvPr>
        </p:nvGraphicFramePr>
        <p:xfrm>
          <a:off x="2403936" y="2864883"/>
          <a:ext cx="3692064" cy="1188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23016"/>
                <a:gridCol w="923016"/>
                <a:gridCol w="923016"/>
                <a:gridCol w="923016"/>
              </a:tblGrid>
              <a:tr h="3806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Ratings Change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Outlook Change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21187"/>
              </p:ext>
            </p:extLst>
          </p:nvPr>
        </p:nvGraphicFramePr>
        <p:xfrm>
          <a:off x="2403936" y="4184646"/>
          <a:ext cx="3692064" cy="1188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23016"/>
                <a:gridCol w="923016"/>
                <a:gridCol w="923016"/>
                <a:gridCol w="923016"/>
              </a:tblGrid>
              <a:tr h="3806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Ratings Change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Outlook Change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9713"/>
              </p:ext>
            </p:extLst>
          </p:nvPr>
        </p:nvGraphicFramePr>
        <p:xfrm>
          <a:off x="2403936" y="5577920"/>
          <a:ext cx="3692064" cy="1188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23016"/>
                <a:gridCol w="923016"/>
                <a:gridCol w="923016"/>
                <a:gridCol w="923016"/>
              </a:tblGrid>
              <a:tr h="3806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Ratings Change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Outlook Change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1" name="Group 60"/>
          <p:cNvGrpSpPr/>
          <p:nvPr/>
        </p:nvGrpSpPr>
        <p:grpSpPr>
          <a:xfrm>
            <a:off x="6936721" y="1533520"/>
            <a:ext cx="4417079" cy="4300538"/>
            <a:chOff x="2532063" y="3752850"/>
            <a:chExt cx="3125787" cy="3108325"/>
          </a:xfrm>
        </p:grpSpPr>
        <p:grpSp>
          <p:nvGrpSpPr>
            <p:cNvPr id="32" name="Group 70"/>
            <p:cNvGrpSpPr>
              <a:grpSpLocks/>
            </p:cNvGrpSpPr>
            <p:nvPr/>
          </p:nvGrpSpPr>
          <p:grpSpPr bwMode="auto">
            <a:xfrm>
              <a:off x="2532063" y="3752850"/>
              <a:ext cx="3125787" cy="3108325"/>
              <a:chOff x="1707" y="2364"/>
              <a:chExt cx="1969" cy="1958"/>
            </a:xfrm>
          </p:grpSpPr>
          <p:grpSp>
            <p:nvGrpSpPr>
              <p:cNvPr id="38" name="Group 54"/>
              <p:cNvGrpSpPr>
                <a:grpSpLocks/>
              </p:cNvGrpSpPr>
              <p:nvPr/>
            </p:nvGrpSpPr>
            <p:grpSpPr bwMode="auto">
              <a:xfrm>
                <a:off x="1707" y="2364"/>
                <a:ext cx="1969" cy="1958"/>
                <a:chOff x="2262" y="1440"/>
                <a:chExt cx="1643" cy="1634"/>
              </a:xfrm>
            </p:grpSpPr>
            <p:sp>
              <p:nvSpPr>
                <p:cNvPr id="40" name="Freeform 55"/>
                <p:cNvSpPr>
                  <a:spLocks/>
                </p:cNvSpPr>
                <p:nvPr/>
              </p:nvSpPr>
              <p:spPr bwMode="auto">
                <a:xfrm>
                  <a:off x="2375" y="1440"/>
                  <a:ext cx="888" cy="717"/>
                </a:xfrm>
                <a:custGeom>
                  <a:avLst/>
                  <a:gdLst>
                    <a:gd name="T0" fmla="*/ 1472 w 1776"/>
                    <a:gd name="T1" fmla="*/ 176 h 1434"/>
                    <a:gd name="T2" fmla="*/ 1324 w 1776"/>
                    <a:gd name="T3" fmla="*/ 0 h 1434"/>
                    <a:gd name="T4" fmla="*/ 1324 w 1776"/>
                    <a:gd name="T5" fmla="*/ 182 h 1434"/>
                    <a:gd name="T6" fmla="*/ 1324 w 1776"/>
                    <a:gd name="T7" fmla="*/ 182 h 1434"/>
                    <a:gd name="T8" fmla="*/ 1268 w 1776"/>
                    <a:gd name="T9" fmla="*/ 188 h 1434"/>
                    <a:gd name="T10" fmla="*/ 1210 w 1776"/>
                    <a:gd name="T11" fmla="*/ 198 h 1434"/>
                    <a:gd name="T12" fmla="*/ 1154 w 1776"/>
                    <a:gd name="T13" fmla="*/ 208 h 1434"/>
                    <a:gd name="T14" fmla="*/ 1098 w 1776"/>
                    <a:gd name="T15" fmla="*/ 220 h 1434"/>
                    <a:gd name="T16" fmla="*/ 1042 w 1776"/>
                    <a:gd name="T17" fmla="*/ 234 h 1434"/>
                    <a:gd name="T18" fmla="*/ 988 w 1776"/>
                    <a:gd name="T19" fmla="*/ 252 h 1434"/>
                    <a:gd name="T20" fmla="*/ 936 w 1776"/>
                    <a:gd name="T21" fmla="*/ 270 h 1434"/>
                    <a:gd name="T22" fmla="*/ 884 w 1776"/>
                    <a:gd name="T23" fmla="*/ 290 h 1434"/>
                    <a:gd name="T24" fmla="*/ 832 w 1776"/>
                    <a:gd name="T25" fmla="*/ 312 h 1434"/>
                    <a:gd name="T26" fmla="*/ 782 w 1776"/>
                    <a:gd name="T27" fmla="*/ 336 h 1434"/>
                    <a:gd name="T28" fmla="*/ 732 w 1776"/>
                    <a:gd name="T29" fmla="*/ 360 h 1434"/>
                    <a:gd name="T30" fmla="*/ 684 w 1776"/>
                    <a:gd name="T31" fmla="*/ 388 h 1434"/>
                    <a:gd name="T32" fmla="*/ 636 w 1776"/>
                    <a:gd name="T33" fmla="*/ 418 h 1434"/>
                    <a:gd name="T34" fmla="*/ 590 w 1776"/>
                    <a:gd name="T35" fmla="*/ 448 h 1434"/>
                    <a:gd name="T36" fmla="*/ 546 w 1776"/>
                    <a:gd name="T37" fmla="*/ 480 h 1434"/>
                    <a:gd name="T38" fmla="*/ 502 w 1776"/>
                    <a:gd name="T39" fmla="*/ 514 h 1434"/>
                    <a:gd name="T40" fmla="*/ 460 w 1776"/>
                    <a:gd name="T41" fmla="*/ 548 h 1434"/>
                    <a:gd name="T42" fmla="*/ 418 w 1776"/>
                    <a:gd name="T43" fmla="*/ 586 h 1434"/>
                    <a:gd name="T44" fmla="*/ 378 w 1776"/>
                    <a:gd name="T45" fmla="*/ 624 h 1434"/>
                    <a:gd name="T46" fmla="*/ 340 w 1776"/>
                    <a:gd name="T47" fmla="*/ 662 h 1434"/>
                    <a:gd name="T48" fmla="*/ 302 w 1776"/>
                    <a:gd name="T49" fmla="*/ 704 h 1434"/>
                    <a:gd name="T50" fmla="*/ 268 w 1776"/>
                    <a:gd name="T51" fmla="*/ 746 h 1434"/>
                    <a:gd name="T52" fmla="*/ 234 w 1776"/>
                    <a:gd name="T53" fmla="*/ 788 h 1434"/>
                    <a:gd name="T54" fmla="*/ 200 w 1776"/>
                    <a:gd name="T55" fmla="*/ 834 h 1434"/>
                    <a:gd name="T56" fmla="*/ 170 w 1776"/>
                    <a:gd name="T57" fmla="*/ 880 h 1434"/>
                    <a:gd name="T58" fmla="*/ 140 w 1776"/>
                    <a:gd name="T59" fmla="*/ 926 h 1434"/>
                    <a:gd name="T60" fmla="*/ 112 w 1776"/>
                    <a:gd name="T61" fmla="*/ 974 h 1434"/>
                    <a:gd name="T62" fmla="*/ 86 w 1776"/>
                    <a:gd name="T63" fmla="*/ 1024 h 1434"/>
                    <a:gd name="T64" fmla="*/ 62 w 1776"/>
                    <a:gd name="T65" fmla="*/ 1074 h 1434"/>
                    <a:gd name="T66" fmla="*/ 40 w 1776"/>
                    <a:gd name="T67" fmla="*/ 1124 h 1434"/>
                    <a:gd name="T68" fmla="*/ 18 w 1776"/>
                    <a:gd name="T69" fmla="*/ 1176 h 1434"/>
                    <a:gd name="T70" fmla="*/ 0 w 1776"/>
                    <a:gd name="T71" fmla="*/ 1230 h 1434"/>
                    <a:gd name="T72" fmla="*/ 426 w 1776"/>
                    <a:gd name="T73" fmla="*/ 1058 h 1434"/>
                    <a:gd name="T74" fmla="*/ 660 w 1776"/>
                    <a:gd name="T75" fmla="*/ 1434 h 1434"/>
                    <a:gd name="T76" fmla="*/ 660 w 1776"/>
                    <a:gd name="T77" fmla="*/ 1434 h 1434"/>
                    <a:gd name="T78" fmla="*/ 682 w 1776"/>
                    <a:gd name="T79" fmla="*/ 1380 h 1434"/>
                    <a:gd name="T80" fmla="*/ 706 w 1776"/>
                    <a:gd name="T81" fmla="*/ 1330 h 1434"/>
                    <a:gd name="T82" fmla="*/ 734 w 1776"/>
                    <a:gd name="T83" fmla="*/ 1280 h 1434"/>
                    <a:gd name="T84" fmla="*/ 764 w 1776"/>
                    <a:gd name="T85" fmla="*/ 1232 h 1434"/>
                    <a:gd name="T86" fmla="*/ 798 w 1776"/>
                    <a:gd name="T87" fmla="*/ 1188 h 1434"/>
                    <a:gd name="T88" fmla="*/ 834 w 1776"/>
                    <a:gd name="T89" fmla="*/ 1146 h 1434"/>
                    <a:gd name="T90" fmla="*/ 874 w 1776"/>
                    <a:gd name="T91" fmla="*/ 1106 h 1434"/>
                    <a:gd name="T92" fmla="*/ 916 w 1776"/>
                    <a:gd name="T93" fmla="*/ 1068 h 1434"/>
                    <a:gd name="T94" fmla="*/ 960 w 1776"/>
                    <a:gd name="T95" fmla="*/ 1032 h 1434"/>
                    <a:gd name="T96" fmla="*/ 1006 w 1776"/>
                    <a:gd name="T97" fmla="*/ 1002 h 1434"/>
                    <a:gd name="T98" fmla="*/ 1054 w 1776"/>
                    <a:gd name="T99" fmla="*/ 972 h 1434"/>
                    <a:gd name="T100" fmla="*/ 1106 w 1776"/>
                    <a:gd name="T101" fmla="*/ 946 h 1434"/>
                    <a:gd name="T102" fmla="*/ 1158 w 1776"/>
                    <a:gd name="T103" fmla="*/ 924 h 1434"/>
                    <a:gd name="T104" fmla="*/ 1212 w 1776"/>
                    <a:gd name="T105" fmla="*/ 906 h 1434"/>
                    <a:gd name="T106" fmla="*/ 1268 w 1776"/>
                    <a:gd name="T107" fmla="*/ 890 h 1434"/>
                    <a:gd name="T108" fmla="*/ 1324 w 1776"/>
                    <a:gd name="T109" fmla="*/ 878 h 1434"/>
                    <a:gd name="T110" fmla="*/ 1324 w 1776"/>
                    <a:gd name="T111" fmla="*/ 1078 h 1434"/>
                    <a:gd name="T112" fmla="*/ 1500 w 1776"/>
                    <a:gd name="T113" fmla="*/ 868 h 1434"/>
                    <a:gd name="T114" fmla="*/ 1776 w 1776"/>
                    <a:gd name="T115" fmla="*/ 538 h 1434"/>
                    <a:gd name="T116" fmla="*/ 1472 w 1776"/>
                    <a:gd name="T117" fmla="*/ 176 h 143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76"/>
                    <a:gd name="T178" fmla="*/ 0 h 1434"/>
                    <a:gd name="T179" fmla="*/ 1776 w 1776"/>
                    <a:gd name="T180" fmla="*/ 1434 h 143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76" h="1434">
                      <a:moveTo>
                        <a:pt x="1472" y="176"/>
                      </a:moveTo>
                      <a:lnTo>
                        <a:pt x="1324" y="0"/>
                      </a:lnTo>
                      <a:lnTo>
                        <a:pt x="1324" y="182"/>
                      </a:lnTo>
                      <a:lnTo>
                        <a:pt x="1268" y="188"/>
                      </a:lnTo>
                      <a:lnTo>
                        <a:pt x="1210" y="198"/>
                      </a:lnTo>
                      <a:lnTo>
                        <a:pt x="1154" y="208"/>
                      </a:lnTo>
                      <a:lnTo>
                        <a:pt x="1098" y="220"/>
                      </a:lnTo>
                      <a:lnTo>
                        <a:pt x="1042" y="234"/>
                      </a:lnTo>
                      <a:lnTo>
                        <a:pt x="988" y="252"/>
                      </a:lnTo>
                      <a:lnTo>
                        <a:pt x="936" y="270"/>
                      </a:lnTo>
                      <a:lnTo>
                        <a:pt x="884" y="290"/>
                      </a:lnTo>
                      <a:lnTo>
                        <a:pt x="832" y="312"/>
                      </a:lnTo>
                      <a:lnTo>
                        <a:pt x="782" y="336"/>
                      </a:lnTo>
                      <a:lnTo>
                        <a:pt x="732" y="360"/>
                      </a:lnTo>
                      <a:lnTo>
                        <a:pt x="684" y="388"/>
                      </a:lnTo>
                      <a:lnTo>
                        <a:pt x="636" y="418"/>
                      </a:lnTo>
                      <a:lnTo>
                        <a:pt x="590" y="448"/>
                      </a:lnTo>
                      <a:lnTo>
                        <a:pt x="546" y="480"/>
                      </a:lnTo>
                      <a:lnTo>
                        <a:pt x="502" y="514"/>
                      </a:lnTo>
                      <a:lnTo>
                        <a:pt x="460" y="548"/>
                      </a:lnTo>
                      <a:lnTo>
                        <a:pt x="418" y="586"/>
                      </a:lnTo>
                      <a:lnTo>
                        <a:pt x="378" y="624"/>
                      </a:lnTo>
                      <a:lnTo>
                        <a:pt x="340" y="662"/>
                      </a:lnTo>
                      <a:lnTo>
                        <a:pt x="302" y="704"/>
                      </a:lnTo>
                      <a:lnTo>
                        <a:pt x="268" y="746"/>
                      </a:lnTo>
                      <a:lnTo>
                        <a:pt x="234" y="788"/>
                      </a:lnTo>
                      <a:lnTo>
                        <a:pt x="200" y="834"/>
                      </a:lnTo>
                      <a:lnTo>
                        <a:pt x="170" y="880"/>
                      </a:lnTo>
                      <a:lnTo>
                        <a:pt x="140" y="926"/>
                      </a:lnTo>
                      <a:lnTo>
                        <a:pt x="112" y="974"/>
                      </a:lnTo>
                      <a:lnTo>
                        <a:pt x="86" y="1024"/>
                      </a:lnTo>
                      <a:lnTo>
                        <a:pt x="62" y="1074"/>
                      </a:lnTo>
                      <a:lnTo>
                        <a:pt x="40" y="1124"/>
                      </a:lnTo>
                      <a:lnTo>
                        <a:pt x="18" y="1176"/>
                      </a:lnTo>
                      <a:lnTo>
                        <a:pt x="0" y="1230"/>
                      </a:lnTo>
                      <a:lnTo>
                        <a:pt x="426" y="1058"/>
                      </a:lnTo>
                      <a:lnTo>
                        <a:pt x="660" y="1434"/>
                      </a:lnTo>
                      <a:lnTo>
                        <a:pt x="682" y="1380"/>
                      </a:lnTo>
                      <a:lnTo>
                        <a:pt x="706" y="1330"/>
                      </a:lnTo>
                      <a:lnTo>
                        <a:pt x="734" y="1280"/>
                      </a:lnTo>
                      <a:lnTo>
                        <a:pt x="764" y="1232"/>
                      </a:lnTo>
                      <a:lnTo>
                        <a:pt x="798" y="1188"/>
                      </a:lnTo>
                      <a:lnTo>
                        <a:pt x="834" y="1146"/>
                      </a:lnTo>
                      <a:lnTo>
                        <a:pt x="874" y="1106"/>
                      </a:lnTo>
                      <a:lnTo>
                        <a:pt x="916" y="1068"/>
                      </a:lnTo>
                      <a:lnTo>
                        <a:pt x="960" y="1032"/>
                      </a:lnTo>
                      <a:lnTo>
                        <a:pt x="1006" y="1002"/>
                      </a:lnTo>
                      <a:lnTo>
                        <a:pt x="1054" y="972"/>
                      </a:lnTo>
                      <a:lnTo>
                        <a:pt x="1106" y="946"/>
                      </a:lnTo>
                      <a:lnTo>
                        <a:pt x="1158" y="924"/>
                      </a:lnTo>
                      <a:lnTo>
                        <a:pt x="1212" y="906"/>
                      </a:lnTo>
                      <a:lnTo>
                        <a:pt x="1268" y="890"/>
                      </a:lnTo>
                      <a:lnTo>
                        <a:pt x="1324" y="878"/>
                      </a:lnTo>
                      <a:lnTo>
                        <a:pt x="1324" y="1078"/>
                      </a:lnTo>
                      <a:lnTo>
                        <a:pt x="1500" y="868"/>
                      </a:lnTo>
                      <a:lnTo>
                        <a:pt x="1776" y="538"/>
                      </a:lnTo>
                      <a:lnTo>
                        <a:pt x="1472" y="17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40000"/>
                    </a:spcBef>
                    <a:spcAft>
                      <a:spcPct val="4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56"/>
                <p:cNvSpPr>
                  <a:spLocks/>
                </p:cNvSpPr>
                <p:nvPr/>
              </p:nvSpPr>
              <p:spPr bwMode="auto">
                <a:xfrm>
                  <a:off x="2262" y="1969"/>
                  <a:ext cx="582" cy="948"/>
                </a:xfrm>
                <a:custGeom>
                  <a:avLst/>
                  <a:gdLst>
                    <a:gd name="T0" fmla="*/ 1164 w 1164"/>
                    <a:gd name="T1" fmla="*/ 1336 h 1896"/>
                    <a:gd name="T2" fmla="*/ 1092 w 1164"/>
                    <a:gd name="T3" fmla="*/ 1274 h 1896"/>
                    <a:gd name="T4" fmla="*/ 1028 w 1164"/>
                    <a:gd name="T5" fmla="*/ 1204 h 1896"/>
                    <a:gd name="T6" fmla="*/ 972 w 1164"/>
                    <a:gd name="T7" fmla="*/ 1126 h 1896"/>
                    <a:gd name="T8" fmla="*/ 926 w 1164"/>
                    <a:gd name="T9" fmla="*/ 1044 h 1896"/>
                    <a:gd name="T10" fmla="*/ 888 w 1164"/>
                    <a:gd name="T11" fmla="*/ 956 h 1896"/>
                    <a:gd name="T12" fmla="*/ 860 w 1164"/>
                    <a:gd name="T13" fmla="*/ 862 h 1896"/>
                    <a:gd name="T14" fmla="*/ 842 w 1164"/>
                    <a:gd name="T15" fmla="*/ 764 h 1896"/>
                    <a:gd name="T16" fmla="*/ 836 w 1164"/>
                    <a:gd name="T17" fmla="*/ 664 h 1896"/>
                    <a:gd name="T18" fmla="*/ 840 w 1164"/>
                    <a:gd name="T19" fmla="*/ 600 h 1896"/>
                    <a:gd name="T20" fmla="*/ 1024 w 1164"/>
                    <a:gd name="T21" fmla="*/ 596 h 1896"/>
                    <a:gd name="T22" fmla="*/ 652 w 1164"/>
                    <a:gd name="T23" fmla="*/ 0 h 1896"/>
                    <a:gd name="T24" fmla="*/ 0 w 1164"/>
                    <a:gd name="T25" fmla="*/ 262 h 1896"/>
                    <a:gd name="T26" fmla="*/ 184 w 1164"/>
                    <a:gd name="T27" fmla="*/ 322 h 1896"/>
                    <a:gd name="T28" fmla="*/ 156 w 1164"/>
                    <a:gd name="T29" fmla="*/ 490 h 1896"/>
                    <a:gd name="T30" fmla="*/ 148 w 1164"/>
                    <a:gd name="T31" fmla="*/ 576 h 1896"/>
                    <a:gd name="T32" fmla="*/ 146 w 1164"/>
                    <a:gd name="T33" fmla="*/ 664 h 1896"/>
                    <a:gd name="T34" fmla="*/ 146 w 1164"/>
                    <a:gd name="T35" fmla="*/ 710 h 1896"/>
                    <a:gd name="T36" fmla="*/ 152 w 1164"/>
                    <a:gd name="T37" fmla="*/ 804 h 1896"/>
                    <a:gd name="T38" fmla="*/ 162 w 1164"/>
                    <a:gd name="T39" fmla="*/ 896 h 1896"/>
                    <a:gd name="T40" fmla="*/ 180 w 1164"/>
                    <a:gd name="T41" fmla="*/ 986 h 1896"/>
                    <a:gd name="T42" fmla="*/ 200 w 1164"/>
                    <a:gd name="T43" fmla="*/ 1072 h 1896"/>
                    <a:gd name="T44" fmla="*/ 226 w 1164"/>
                    <a:gd name="T45" fmla="*/ 1158 h 1896"/>
                    <a:gd name="T46" fmla="*/ 258 w 1164"/>
                    <a:gd name="T47" fmla="*/ 1242 h 1896"/>
                    <a:gd name="T48" fmla="*/ 294 w 1164"/>
                    <a:gd name="T49" fmla="*/ 1324 h 1896"/>
                    <a:gd name="T50" fmla="*/ 334 w 1164"/>
                    <a:gd name="T51" fmla="*/ 1402 h 1896"/>
                    <a:gd name="T52" fmla="*/ 378 w 1164"/>
                    <a:gd name="T53" fmla="*/ 1478 h 1896"/>
                    <a:gd name="T54" fmla="*/ 426 w 1164"/>
                    <a:gd name="T55" fmla="*/ 1552 h 1896"/>
                    <a:gd name="T56" fmla="*/ 478 w 1164"/>
                    <a:gd name="T57" fmla="*/ 1622 h 1896"/>
                    <a:gd name="T58" fmla="*/ 534 w 1164"/>
                    <a:gd name="T59" fmla="*/ 1688 h 1896"/>
                    <a:gd name="T60" fmla="*/ 594 w 1164"/>
                    <a:gd name="T61" fmla="*/ 1752 h 1896"/>
                    <a:gd name="T62" fmla="*/ 658 w 1164"/>
                    <a:gd name="T63" fmla="*/ 1814 h 1896"/>
                    <a:gd name="T64" fmla="*/ 724 w 1164"/>
                    <a:gd name="T65" fmla="*/ 1870 h 1896"/>
                    <a:gd name="T66" fmla="*/ 728 w 1164"/>
                    <a:gd name="T67" fmla="*/ 1444 h 18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4"/>
                    <a:gd name="T103" fmla="*/ 0 h 1896"/>
                    <a:gd name="T104" fmla="*/ 1164 w 1164"/>
                    <a:gd name="T105" fmla="*/ 1896 h 189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4" h="1896">
                      <a:moveTo>
                        <a:pt x="1164" y="1336"/>
                      </a:moveTo>
                      <a:lnTo>
                        <a:pt x="1164" y="1336"/>
                      </a:lnTo>
                      <a:lnTo>
                        <a:pt x="1126" y="1306"/>
                      </a:lnTo>
                      <a:lnTo>
                        <a:pt x="1092" y="1274"/>
                      </a:lnTo>
                      <a:lnTo>
                        <a:pt x="1060" y="1240"/>
                      </a:lnTo>
                      <a:lnTo>
                        <a:pt x="1028" y="1204"/>
                      </a:lnTo>
                      <a:lnTo>
                        <a:pt x="1000" y="1166"/>
                      </a:lnTo>
                      <a:lnTo>
                        <a:pt x="972" y="1126"/>
                      </a:lnTo>
                      <a:lnTo>
                        <a:pt x="948" y="1086"/>
                      </a:lnTo>
                      <a:lnTo>
                        <a:pt x="926" y="1044"/>
                      </a:lnTo>
                      <a:lnTo>
                        <a:pt x="906" y="1000"/>
                      </a:lnTo>
                      <a:lnTo>
                        <a:pt x="888" y="956"/>
                      </a:lnTo>
                      <a:lnTo>
                        <a:pt x="872" y="910"/>
                      </a:lnTo>
                      <a:lnTo>
                        <a:pt x="860" y="862"/>
                      </a:lnTo>
                      <a:lnTo>
                        <a:pt x="850" y="814"/>
                      </a:lnTo>
                      <a:lnTo>
                        <a:pt x="842" y="764"/>
                      </a:lnTo>
                      <a:lnTo>
                        <a:pt x="838" y="714"/>
                      </a:lnTo>
                      <a:lnTo>
                        <a:pt x="836" y="664"/>
                      </a:lnTo>
                      <a:lnTo>
                        <a:pt x="840" y="600"/>
                      </a:lnTo>
                      <a:lnTo>
                        <a:pt x="846" y="538"/>
                      </a:lnTo>
                      <a:lnTo>
                        <a:pt x="1024" y="596"/>
                      </a:lnTo>
                      <a:lnTo>
                        <a:pt x="886" y="376"/>
                      </a:lnTo>
                      <a:lnTo>
                        <a:pt x="652" y="0"/>
                      </a:lnTo>
                      <a:lnTo>
                        <a:pt x="226" y="172"/>
                      </a:lnTo>
                      <a:lnTo>
                        <a:pt x="0" y="262"/>
                      </a:lnTo>
                      <a:lnTo>
                        <a:pt x="184" y="322"/>
                      </a:lnTo>
                      <a:lnTo>
                        <a:pt x="168" y="406"/>
                      </a:lnTo>
                      <a:lnTo>
                        <a:pt x="156" y="490"/>
                      </a:lnTo>
                      <a:lnTo>
                        <a:pt x="152" y="534"/>
                      </a:lnTo>
                      <a:lnTo>
                        <a:pt x="148" y="576"/>
                      </a:lnTo>
                      <a:lnTo>
                        <a:pt x="146" y="620"/>
                      </a:lnTo>
                      <a:lnTo>
                        <a:pt x="146" y="664"/>
                      </a:lnTo>
                      <a:lnTo>
                        <a:pt x="146" y="710"/>
                      </a:lnTo>
                      <a:lnTo>
                        <a:pt x="148" y="758"/>
                      </a:lnTo>
                      <a:lnTo>
                        <a:pt x="152" y="804"/>
                      </a:lnTo>
                      <a:lnTo>
                        <a:pt x="156" y="850"/>
                      </a:lnTo>
                      <a:lnTo>
                        <a:pt x="162" y="896"/>
                      </a:lnTo>
                      <a:lnTo>
                        <a:pt x="170" y="940"/>
                      </a:lnTo>
                      <a:lnTo>
                        <a:pt x="180" y="986"/>
                      </a:lnTo>
                      <a:lnTo>
                        <a:pt x="190" y="1030"/>
                      </a:lnTo>
                      <a:lnTo>
                        <a:pt x="200" y="1072"/>
                      </a:lnTo>
                      <a:lnTo>
                        <a:pt x="212" y="1116"/>
                      </a:lnTo>
                      <a:lnTo>
                        <a:pt x="226" y="1158"/>
                      </a:lnTo>
                      <a:lnTo>
                        <a:pt x="242" y="1200"/>
                      </a:lnTo>
                      <a:lnTo>
                        <a:pt x="258" y="1242"/>
                      </a:lnTo>
                      <a:lnTo>
                        <a:pt x="274" y="1284"/>
                      </a:lnTo>
                      <a:lnTo>
                        <a:pt x="294" y="1324"/>
                      </a:lnTo>
                      <a:lnTo>
                        <a:pt x="312" y="1364"/>
                      </a:lnTo>
                      <a:lnTo>
                        <a:pt x="334" y="1402"/>
                      </a:lnTo>
                      <a:lnTo>
                        <a:pt x="354" y="1440"/>
                      </a:lnTo>
                      <a:lnTo>
                        <a:pt x="378" y="1478"/>
                      </a:lnTo>
                      <a:lnTo>
                        <a:pt x="402" y="1516"/>
                      </a:lnTo>
                      <a:lnTo>
                        <a:pt x="426" y="1552"/>
                      </a:lnTo>
                      <a:lnTo>
                        <a:pt x="452" y="1588"/>
                      </a:lnTo>
                      <a:lnTo>
                        <a:pt x="478" y="1622"/>
                      </a:lnTo>
                      <a:lnTo>
                        <a:pt x="506" y="1656"/>
                      </a:lnTo>
                      <a:lnTo>
                        <a:pt x="534" y="1688"/>
                      </a:lnTo>
                      <a:lnTo>
                        <a:pt x="564" y="1722"/>
                      </a:lnTo>
                      <a:lnTo>
                        <a:pt x="594" y="1752"/>
                      </a:lnTo>
                      <a:lnTo>
                        <a:pt x="626" y="1784"/>
                      </a:lnTo>
                      <a:lnTo>
                        <a:pt x="658" y="1814"/>
                      </a:lnTo>
                      <a:lnTo>
                        <a:pt x="690" y="1842"/>
                      </a:lnTo>
                      <a:lnTo>
                        <a:pt x="724" y="1870"/>
                      </a:lnTo>
                      <a:lnTo>
                        <a:pt x="760" y="1896"/>
                      </a:lnTo>
                      <a:lnTo>
                        <a:pt x="728" y="1444"/>
                      </a:lnTo>
                      <a:lnTo>
                        <a:pt x="1164" y="1336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40000"/>
                    </a:spcBef>
                    <a:spcAft>
                      <a:spcPct val="4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57"/>
                <p:cNvSpPr>
                  <a:spLocks/>
                </p:cNvSpPr>
                <p:nvPr/>
              </p:nvSpPr>
              <p:spPr bwMode="auto">
                <a:xfrm>
                  <a:off x="2626" y="2606"/>
                  <a:ext cx="924" cy="468"/>
                </a:xfrm>
                <a:custGeom>
                  <a:avLst/>
                  <a:gdLst>
                    <a:gd name="T0" fmla="*/ 1398 w 1848"/>
                    <a:gd name="T1" fmla="*/ 544 h 936"/>
                    <a:gd name="T2" fmla="*/ 1428 w 1848"/>
                    <a:gd name="T3" fmla="*/ 106 h 936"/>
                    <a:gd name="T4" fmla="*/ 1428 w 1848"/>
                    <a:gd name="T5" fmla="*/ 106 h 936"/>
                    <a:gd name="T6" fmla="*/ 1376 w 1848"/>
                    <a:gd name="T7" fmla="*/ 138 h 936"/>
                    <a:gd name="T8" fmla="*/ 1324 w 1848"/>
                    <a:gd name="T9" fmla="*/ 164 h 936"/>
                    <a:gd name="T10" fmla="*/ 1268 w 1848"/>
                    <a:gd name="T11" fmla="*/ 188 h 936"/>
                    <a:gd name="T12" fmla="*/ 1210 w 1848"/>
                    <a:gd name="T13" fmla="*/ 208 h 936"/>
                    <a:gd name="T14" fmla="*/ 1150 w 1848"/>
                    <a:gd name="T15" fmla="*/ 224 h 936"/>
                    <a:gd name="T16" fmla="*/ 1090 w 1848"/>
                    <a:gd name="T17" fmla="*/ 236 h 936"/>
                    <a:gd name="T18" fmla="*/ 1026 w 1848"/>
                    <a:gd name="T19" fmla="*/ 242 h 936"/>
                    <a:gd name="T20" fmla="*/ 964 w 1848"/>
                    <a:gd name="T21" fmla="*/ 244 h 936"/>
                    <a:gd name="T22" fmla="*/ 964 w 1848"/>
                    <a:gd name="T23" fmla="*/ 244 h 936"/>
                    <a:gd name="T24" fmla="*/ 910 w 1848"/>
                    <a:gd name="T25" fmla="*/ 242 h 936"/>
                    <a:gd name="T26" fmla="*/ 860 w 1848"/>
                    <a:gd name="T27" fmla="*/ 238 h 936"/>
                    <a:gd name="T28" fmla="*/ 808 w 1848"/>
                    <a:gd name="T29" fmla="*/ 230 h 936"/>
                    <a:gd name="T30" fmla="*/ 760 w 1848"/>
                    <a:gd name="T31" fmla="*/ 220 h 936"/>
                    <a:gd name="T32" fmla="*/ 710 w 1848"/>
                    <a:gd name="T33" fmla="*/ 206 h 936"/>
                    <a:gd name="T34" fmla="*/ 664 w 1848"/>
                    <a:gd name="T35" fmla="*/ 190 h 936"/>
                    <a:gd name="T36" fmla="*/ 618 w 1848"/>
                    <a:gd name="T37" fmla="*/ 172 h 936"/>
                    <a:gd name="T38" fmla="*/ 572 w 1848"/>
                    <a:gd name="T39" fmla="*/ 150 h 936"/>
                    <a:gd name="T40" fmla="*/ 682 w 1848"/>
                    <a:gd name="T41" fmla="*/ 0 h 936"/>
                    <a:gd name="T42" fmla="*/ 436 w 1848"/>
                    <a:gd name="T43" fmla="*/ 62 h 936"/>
                    <a:gd name="T44" fmla="*/ 0 w 1848"/>
                    <a:gd name="T45" fmla="*/ 170 h 936"/>
                    <a:gd name="T46" fmla="*/ 32 w 1848"/>
                    <a:gd name="T47" fmla="*/ 622 h 936"/>
                    <a:gd name="T48" fmla="*/ 48 w 1848"/>
                    <a:gd name="T49" fmla="*/ 872 h 936"/>
                    <a:gd name="T50" fmla="*/ 164 w 1848"/>
                    <a:gd name="T51" fmla="*/ 712 h 936"/>
                    <a:gd name="T52" fmla="*/ 164 w 1848"/>
                    <a:gd name="T53" fmla="*/ 712 h 936"/>
                    <a:gd name="T54" fmla="*/ 208 w 1848"/>
                    <a:gd name="T55" fmla="*/ 738 h 936"/>
                    <a:gd name="T56" fmla="*/ 254 w 1848"/>
                    <a:gd name="T57" fmla="*/ 764 h 936"/>
                    <a:gd name="T58" fmla="*/ 300 w 1848"/>
                    <a:gd name="T59" fmla="*/ 786 h 936"/>
                    <a:gd name="T60" fmla="*/ 346 w 1848"/>
                    <a:gd name="T61" fmla="*/ 808 h 936"/>
                    <a:gd name="T62" fmla="*/ 394 w 1848"/>
                    <a:gd name="T63" fmla="*/ 828 h 936"/>
                    <a:gd name="T64" fmla="*/ 442 w 1848"/>
                    <a:gd name="T65" fmla="*/ 846 h 936"/>
                    <a:gd name="T66" fmla="*/ 492 w 1848"/>
                    <a:gd name="T67" fmla="*/ 862 h 936"/>
                    <a:gd name="T68" fmla="*/ 542 w 1848"/>
                    <a:gd name="T69" fmla="*/ 878 h 936"/>
                    <a:gd name="T70" fmla="*/ 592 w 1848"/>
                    <a:gd name="T71" fmla="*/ 890 h 936"/>
                    <a:gd name="T72" fmla="*/ 644 w 1848"/>
                    <a:gd name="T73" fmla="*/ 902 h 936"/>
                    <a:gd name="T74" fmla="*/ 696 w 1848"/>
                    <a:gd name="T75" fmla="*/ 912 h 936"/>
                    <a:gd name="T76" fmla="*/ 748 w 1848"/>
                    <a:gd name="T77" fmla="*/ 920 h 936"/>
                    <a:gd name="T78" fmla="*/ 800 w 1848"/>
                    <a:gd name="T79" fmla="*/ 926 h 936"/>
                    <a:gd name="T80" fmla="*/ 854 w 1848"/>
                    <a:gd name="T81" fmla="*/ 932 h 936"/>
                    <a:gd name="T82" fmla="*/ 908 w 1848"/>
                    <a:gd name="T83" fmla="*/ 934 h 936"/>
                    <a:gd name="T84" fmla="*/ 964 w 1848"/>
                    <a:gd name="T85" fmla="*/ 936 h 936"/>
                    <a:gd name="T86" fmla="*/ 964 w 1848"/>
                    <a:gd name="T87" fmla="*/ 936 h 936"/>
                    <a:gd name="T88" fmla="*/ 1024 w 1848"/>
                    <a:gd name="T89" fmla="*/ 934 h 936"/>
                    <a:gd name="T90" fmla="*/ 1086 w 1848"/>
                    <a:gd name="T91" fmla="*/ 930 h 936"/>
                    <a:gd name="T92" fmla="*/ 1146 w 1848"/>
                    <a:gd name="T93" fmla="*/ 924 h 936"/>
                    <a:gd name="T94" fmla="*/ 1204 w 1848"/>
                    <a:gd name="T95" fmla="*/ 916 h 936"/>
                    <a:gd name="T96" fmla="*/ 1264 w 1848"/>
                    <a:gd name="T97" fmla="*/ 906 h 936"/>
                    <a:gd name="T98" fmla="*/ 1322 w 1848"/>
                    <a:gd name="T99" fmla="*/ 894 h 936"/>
                    <a:gd name="T100" fmla="*/ 1378 w 1848"/>
                    <a:gd name="T101" fmla="*/ 878 h 936"/>
                    <a:gd name="T102" fmla="*/ 1434 w 1848"/>
                    <a:gd name="T103" fmla="*/ 862 h 936"/>
                    <a:gd name="T104" fmla="*/ 1490 w 1848"/>
                    <a:gd name="T105" fmla="*/ 844 h 936"/>
                    <a:gd name="T106" fmla="*/ 1544 w 1848"/>
                    <a:gd name="T107" fmla="*/ 822 h 936"/>
                    <a:gd name="T108" fmla="*/ 1598 w 1848"/>
                    <a:gd name="T109" fmla="*/ 800 h 936"/>
                    <a:gd name="T110" fmla="*/ 1650 w 1848"/>
                    <a:gd name="T111" fmla="*/ 774 h 936"/>
                    <a:gd name="T112" fmla="*/ 1702 w 1848"/>
                    <a:gd name="T113" fmla="*/ 748 h 936"/>
                    <a:gd name="T114" fmla="*/ 1752 w 1848"/>
                    <a:gd name="T115" fmla="*/ 720 h 936"/>
                    <a:gd name="T116" fmla="*/ 1800 w 1848"/>
                    <a:gd name="T117" fmla="*/ 690 h 936"/>
                    <a:gd name="T118" fmla="*/ 1848 w 1848"/>
                    <a:gd name="T119" fmla="*/ 658 h 936"/>
                    <a:gd name="T120" fmla="*/ 1398 w 1848"/>
                    <a:gd name="T121" fmla="*/ 544 h 9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48"/>
                    <a:gd name="T184" fmla="*/ 0 h 936"/>
                    <a:gd name="T185" fmla="*/ 1848 w 1848"/>
                    <a:gd name="T186" fmla="*/ 936 h 9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48" h="936">
                      <a:moveTo>
                        <a:pt x="1398" y="544"/>
                      </a:moveTo>
                      <a:lnTo>
                        <a:pt x="1428" y="106"/>
                      </a:lnTo>
                      <a:lnTo>
                        <a:pt x="1376" y="138"/>
                      </a:lnTo>
                      <a:lnTo>
                        <a:pt x="1324" y="164"/>
                      </a:lnTo>
                      <a:lnTo>
                        <a:pt x="1268" y="188"/>
                      </a:lnTo>
                      <a:lnTo>
                        <a:pt x="1210" y="208"/>
                      </a:lnTo>
                      <a:lnTo>
                        <a:pt x="1150" y="224"/>
                      </a:lnTo>
                      <a:lnTo>
                        <a:pt x="1090" y="236"/>
                      </a:lnTo>
                      <a:lnTo>
                        <a:pt x="1026" y="242"/>
                      </a:lnTo>
                      <a:lnTo>
                        <a:pt x="964" y="244"/>
                      </a:lnTo>
                      <a:lnTo>
                        <a:pt x="910" y="242"/>
                      </a:lnTo>
                      <a:lnTo>
                        <a:pt x="860" y="238"/>
                      </a:lnTo>
                      <a:lnTo>
                        <a:pt x="808" y="230"/>
                      </a:lnTo>
                      <a:lnTo>
                        <a:pt x="760" y="220"/>
                      </a:lnTo>
                      <a:lnTo>
                        <a:pt x="710" y="206"/>
                      </a:lnTo>
                      <a:lnTo>
                        <a:pt x="664" y="190"/>
                      </a:lnTo>
                      <a:lnTo>
                        <a:pt x="618" y="172"/>
                      </a:lnTo>
                      <a:lnTo>
                        <a:pt x="572" y="150"/>
                      </a:lnTo>
                      <a:lnTo>
                        <a:pt x="682" y="0"/>
                      </a:lnTo>
                      <a:lnTo>
                        <a:pt x="436" y="62"/>
                      </a:lnTo>
                      <a:lnTo>
                        <a:pt x="0" y="170"/>
                      </a:lnTo>
                      <a:lnTo>
                        <a:pt x="32" y="622"/>
                      </a:lnTo>
                      <a:lnTo>
                        <a:pt x="48" y="872"/>
                      </a:lnTo>
                      <a:lnTo>
                        <a:pt x="164" y="712"/>
                      </a:lnTo>
                      <a:lnTo>
                        <a:pt x="208" y="738"/>
                      </a:lnTo>
                      <a:lnTo>
                        <a:pt x="254" y="764"/>
                      </a:lnTo>
                      <a:lnTo>
                        <a:pt x="300" y="786"/>
                      </a:lnTo>
                      <a:lnTo>
                        <a:pt x="346" y="808"/>
                      </a:lnTo>
                      <a:lnTo>
                        <a:pt x="394" y="828"/>
                      </a:lnTo>
                      <a:lnTo>
                        <a:pt x="442" y="846"/>
                      </a:lnTo>
                      <a:lnTo>
                        <a:pt x="492" y="862"/>
                      </a:lnTo>
                      <a:lnTo>
                        <a:pt x="542" y="878"/>
                      </a:lnTo>
                      <a:lnTo>
                        <a:pt x="592" y="890"/>
                      </a:lnTo>
                      <a:lnTo>
                        <a:pt x="644" y="902"/>
                      </a:lnTo>
                      <a:lnTo>
                        <a:pt x="696" y="912"/>
                      </a:lnTo>
                      <a:lnTo>
                        <a:pt x="748" y="920"/>
                      </a:lnTo>
                      <a:lnTo>
                        <a:pt x="800" y="926"/>
                      </a:lnTo>
                      <a:lnTo>
                        <a:pt x="854" y="932"/>
                      </a:lnTo>
                      <a:lnTo>
                        <a:pt x="908" y="934"/>
                      </a:lnTo>
                      <a:lnTo>
                        <a:pt x="964" y="936"/>
                      </a:lnTo>
                      <a:lnTo>
                        <a:pt x="1024" y="934"/>
                      </a:lnTo>
                      <a:lnTo>
                        <a:pt x="1086" y="930"/>
                      </a:lnTo>
                      <a:lnTo>
                        <a:pt x="1146" y="924"/>
                      </a:lnTo>
                      <a:lnTo>
                        <a:pt x="1204" y="916"/>
                      </a:lnTo>
                      <a:lnTo>
                        <a:pt x="1264" y="906"/>
                      </a:lnTo>
                      <a:lnTo>
                        <a:pt x="1322" y="894"/>
                      </a:lnTo>
                      <a:lnTo>
                        <a:pt x="1378" y="878"/>
                      </a:lnTo>
                      <a:lnTo>
                        <a:pt x="1434" y="862"/>
                      </a:lnTo>
                      <a:lnTo>
                        <a:pt x="1490" y="844"/>
                      </a:lnTo>
                      <a:lnTo>
                        <a:pt x="1544" y="822"/>
                      </a:lnTo>
                      <a:lnTo>
                        <a:pt x="1598" y="800"/>
                      </a:lnTo>
                      <a:lnTo>
                        <a:pt x="1650" y="774"/>
                      </a:lnTo>
                      <a:lnTo>
                        <a:pt x="1702" y="748"/>
                      </a:lnTo>
                      <a:lnTo>
                        <a:pt x="1752" y="720"/>
                      </a:lnTo>
                      <a:lnTo>
                        <a:pt x="1800" y="690"/>
                      </a:lnTo>
                      <a:lnTo>
                        <a:pt x="1848" y="658"/>
                      </a:lnTo>
                      <a:lnTo>
                        <a:pt x="1398" y="5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40000"/>
                    </a:spcBef>
                    <a:spcAft>
                      <a:spcPct val="4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58"/>
                <p:cNvSpPr>
                  <a:spLocks/>
                </p:cNvSpPr>
                <p:nvPr/>
              </p:nvSpPr>
              <p:spPr bwMode="auto">
                <a:xfrm>
                  <a:off x="3325" y="2069"/>
                  <a:ext cx="555" cy="895"/>
                </a:xfrm>
                <a:custGeom>
                  <a:avLst/>
                  <a:gdLst>
                    <a:gd name="T0" fmla="*/ 1110 w 1110"/>
                    <a:gd name="T1" fmla="*/ 464 h 1790"/>
                    <a:gd name="T2" fmla="*/ 1110 w 1110"/>
                    <a:gd name="T3" fmla="*/ 464 h 1790"/>
                    <a:gd name="T4" fmla="*/ 1110 w 1110"/>
                    <a:gd name="T5" fmla="*/ 404 h 1790"/>
                    <a:gd name="T6" fmla="*/ 1106 w 1110"/>
                    <a:gd name="T7" fmla="*/ 344 h 1790"/>
                    <a:gd name="T8" fmla="*/ 1100 w 1110"/>
                    <a:gd name="T9" fmla="*/ 286 h 1790"/>
                    <a:gd name="T10" fmla="*/ 1092 w 1110"/>
                    <a:gd name="T11" fmla="*/ 226 h 1790"/>
                    <a:gd name="T12" fmla="*/ 1082 w 1110"/>
                    <a:gd name="T13" fmla="*/ 170 h 1790"/>
                    <a:gd name="T14" fmla="*/ 1070 w 1110"/>
                    <a:gd name="T15" fmla="*/ 112 h 1790"/>
                    <a:gd name="T16" fmla="*/ 1056 w 1110"/>
                    <a:gd name="T17" fmla="*/ 56 h 1790"/>
                    <a:gd name="T18" fmla="*/ 1040 w 1110"/>
                    <a:gd name="T19" fmla="*/ 0 h 1790"/>
                    <a:gd name="T20" fmla="*/ 788 w 1110"/>
                    <a:gd name="T21" fmla="*/ 406 h 1790"/>
                    <a:gd name="T22" fmla="*/ 392 w 1110"/>
                    <a:gd name="T23" fmla="*/ 246 h 1790"/>
                    <a:gd name="T24" fmla="*/ 392 w 1110"/>
                    <a:gd name="T25" fmla="*/ 246 h 1790"/>
                    <a:gd name="T26" fmla="*/ 404 w 1110"/>
                    <a:gd name="T27" fmla="*/ 298 h 1790"/>
                    <a:gd name="T28" fmla="*/ 412 w 1110"/>
                    <a:gd name="T29" fmla="*/ 352 h 1790"/>
                    <a:gd name="T30" fmla="*/ 418 w 1110"/>
                    <a:gd name="T31" fmla="*/ 408 h 1790"/>
                    <a:gd name="T32" fmla="*/ 420 w 1110"/>
                    <a:gd name="T33" fmla="*/ 464 h 1790"/>
                    <a:gd name="T34" fmla="*/ 420 w 1110"/>
                    <a:gd name="T35" fmla="*/ 464 h 1790"/>
                    <a:gd name="T36" fmla="*/ 418 w 1110"/>
                    <a:gd name="T37" fmla="*/ 508 h 1790"/>
                    <a:gd name="T38" fmla="*/ 416 w 1110"/>
                    <a:gd name="T39" fmla="*/ 552 h 1790"/>
                    <a:gd name="T40" fmla="*/ 410 w 1110"/>
                    <a:gd name="T41" fmla="*/ 596 h 1790"/>
                    <a:gd name="T42" fmla="*/ 402 w 1110"/>
                    <a:gd name="T43" fmla="*/ 638 h 1790"/>
                    <a:gd name="T44" fmla="*/ 392 w 1110"/>
                    <a:gd name="T45" fmla="*/ 680 h 1790"/>
                    <a:gd name="T46" fmla="*/ 380 w 1110"/>
                    <a:gd name="T47" fmla="*/ 722 h 1790"/>
                    <a:gd name="T48" fmla="*/ 366 w 1110"/>
                    <a:gd name="T49" fmla="*/ 762 h 1790"/>
                    <a:gd name="T50" fmla="*/ 350 w 1110"/>
                    <a:gd name="T51" fmla="*/ 800 h 1790"/>
                    <a:gd name="T52" fmla="*/ 332 w 1110"/>
                    <a:gd name="T53" fmla="*/ 840 h 1790"/>
                    <a:gd name="T54" fmla="*/ 314 w 1110"/>
                    <a:gd name="T55" fmla="*/ 876 h 1790"/>
                    <a:gd name="T56" fmla="*/ 292 w 1110"/>
                    <a:gd name="T57" fmla="*/ 912 h 1790"/>
                    <a:gd name="T58" fmla="*/ 270 w 1110"/>
                    <a:gd name="T59" fmla="*/ 948 h 1790"/>
                    <a:gd name="T60" fmla="*/ 246 w 1110"/>
                    <a:gd name="T61" fmla="*/ 982 h 1790"/>
                    <a:gd name="T62" fmla="*/ 220 w 1110"/>
                    <a:gd name="T63" fmla="*/ 1014 h 1790"/>
                    <a:gd name="T64" fmla="*/ 192 w 1110"/>
                    <a:gd name="T65" fmla="*/ 1044 h 1790"/>
                    <a:gd name="T66" fmla="*/ 162 w 1110"/>
                    <a:gd name="T67" fmla="*/ 1074 h 1790"/>
                    <a:gd name="T68" fmla="*/ 48 w 1110"/>
                    <a:gd name="T69" fmla="*/ 918 h 1790"/>
                    <a:gd name="T70" fmla="*/ 30 w 1110"/>
                    <a:gd name="T71" fmla="*/ 1180 h 1790"/>
                    <a:gd name="T72" fmla="*/ 0 w 1110"/>
                    <a:gd name="T73" fmla="*/ 1618 h 1790"/>
                    <a:gd name="T74" fmla="*/ 450 w 1110"/>
                    <a:gd name="T75" fmla="*/ 1732 h 1790"/>
                    <a:gd name="T76" fmla="*/ 682 w 1110"/>
                    <a:gd name="T77" fmla="*/ 1790 h 1790"/>
                    <a:gd name="T78" fmla="*/ 572 w 1110"/>
                    <a:gd name="T79" fmla="*/ 1638 h 1790"/>
                    <a:gd name="T80" fmla="*/ 572 w 1110"/>
                    <a:gd name="T81" fmla="*/ 1638 h 1790"/>
                    <a:gd name="T82" fmla="*/ 632 w 1110"/>
                    <a:gd name="T83" fmla="*/ 1582 h 1790"/>
                    <a:gd name="T84" fmla="*/ 690 w 1110"/>
                    <a:gd name="T85" fmla="*/ 1524 h 1790"/>
                    <a:gd name="T86" fmla="*/ 744 w 1110"/>
                    <a:gd name="T87" fmla="*/ 1464 h 1790"/>
                    <a:gd name="T88" fmla="*/ 794 w 1110"/>
                    <a:gd name="T89" fmla="*/ 1400 h 1790"/>
                    <a:gd name="T90" fmla="*/ 842 w 1110"/>
                    <a:gd name="T91" fmla="*/ 1334 h 1790"/>
                    <a:gd name="T92" fmla="*/ 888 w 1110"/>
                    <a:gd name="T93" fmla="*/ 1266 h 1790"/>
                    <a:gd name="T94" fmla="*/ 928 w 1110"/>
                    <a:gd name="T95" fmla="*/ 1194 h 1790"/>
                    <a:gd name="T96" fmla="*/ 964 w 1110"/>
                    <a:gd name="T97" fmla="*/ 1120 h 1790"/>
                    <a:gd name="T98" fmla="*/ 998 w 1110"/>
                    <a:gd name="T99" fmla="*/ 1044 h 1790"/>
                    <a:gd name="T100" fmla="*/ 1028 w 1110"/>
                    <a:gd name="T101" fmla="*/ 966 h 1790"/>
                    <a:gd name="T102" fmla="*/ 1052 w 1110"/>
                    <a:gd name="T103" fmla="*/ 886 h 1790"/>
                    <a:gd name="T104" fmla="*/ 1072 w 1110"/>
                    <a:gd name="T105" fmla="*/ 806 h 1790"/>
                    <a:gd name="T106" fmla="*/ 1090 w 1110"/>
                    <a:gd name="T107" fmla="*/ 722 h 1790"/>
                    <a:gd name="T108" fmla="*/ 1102 w 1110"/>
                    <a:gd name="T109" fmla="*/ 638 h 1790"/>
                    <a:gd name="T110" fmla="*/ 1106 w 1110"/>
                    <a:gd name="T111" fmla="*/ 594 h 1790"/>
                    <a:gd name="T112" fmla="*/ 1108 w 1110"/>
                    <a:gd name="T113" fmla="*/ 552 h 1790"/>
                    <a:gd name="T114" fmla="*/ 1110 w 1110"/>
                    <a:gd name="T115" fmla="*/ 508 h 1790"/>
                    <a:gd name="T116" fmla="*/ 1110 w 1110"/>
                    <a:gd name="T117" fmla="*/ 464 h 1790"/>
                    <a:gd name="T118" fmla="*/ 1110 w 1110"/>
                    <a:gd name="T119" fmla="*/ 464 h 179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10"/>
                    <a:gd name="T181" fmla="*/ 0 h 1790"/>
                    <a:gd name="T182" fmla="*/ 1110 w 1110"/>
                    <a:gd name="T183" fmla="*/ 1790 h 179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10" h="1790">
                      <a:moveTo>
                        <a:pt x="1110" y="464"/>
                      </a:moveTo>
                      <a:lnTo>
                        <a:pt x="1110" y="464"/>
                      </a:lnTo>
                      <a:lnTo>
                        <a:pt x="1110" y="404"/>
                      </a:lnTo>
                      <a:lnTo>
                        <a:pt x="1106" y="344"/>
                      </a:lnTo>
                      <a:lnTo>
                        <a:pt x="1100" y="286"/>
                      </a:lnTo>
                      <a:lnTo>
                        <a:pt x="1092" y="226"/>
                      </a:lnTo>
                      <a:lnTo>
                        <a:pt x="1082" y="170"/>
                      </a:lnTo>
                      <a:lnTo>
                        <a:pt x="1070" y="112"/>
                      </a:lnTo>
                      <a:lnTo>
                        <a:pt x="1056" y="56"/>
                      </a:lnTo>
                      <a:lnTo>
                        <a:pt x="1040" y="0"/>
                      </a:lnTo>
                      <a:lnTo>
                        <a:pt x="788" y="406"/>
                      </a:lnTo>
                      <a:lnTo>
                        <a:pt x="392" y="246"/>
                      </a:lnTo>
                      <a:lnTo>
                        <a:pt x="404" y="298"/>
                      </a:lnTo>
                      <a:lnTo>
                        <a:pt x="412" y="352"/>
                      </a:lnTo>
                      <a:lnTo>
                        <a:pt x="418" y="408"/>
                      </a:lnTo>
                      <a:lnTo>
                        <a:pt x="420" y="464"/>
                      </a:lnTo>
                      <a:lnTo>
                        <a:pt x="418" y="508"/>
                      </a:lnTo>
                      <a:lnTo>
                        <a:pt x="416" y="552"/>
                      </a:lnTo>
                      <a:lnTo>
                        <a:pt x="410" y="596"/>
                      </a:lnTo>
                      <a:lnTo>
                        <a:pt x="402" y="638"/>
                      </a:lnTo>
                      <a:lnTo>
                        <a:pt x="392" y="680"/>
                      </a:lnTo>
                      <a:lnTo>
                        <a:pt x="380" y="722"/>
                      </a:lnTo>
                      <a:lnTo>
                        <a:pt x="366" y="762"/>
                      </a:lnTo>
                      <a:lnTo>
                        <a:pt x="350" y="800"/>
                      </a:lnTo>
                      <a:lnTo>
                        <a:pt x="332" y="840"/>
                      </a:lnTo>
                      <a:lnTo>
                        <a:pt x="314" y="876"/>
                      </a:lnTo>
                      <a:lnTo>
                        <a:pt x="292" y="912"/>
                      </a:lnTo>
                      <a:lnTo>
                        <a:pt x="270" y="948"/>
                      </a:lnTo>
                      <a:lnTo>
                        <a:pt x="246" y="982"/>
                      </a:lnTo>
                      <a:lnTo>
                        <a:pt x="220" y="1014"/>
                      </a:lnTo>
                      <a:lnTo>
                        <a:pt x="192" y="1044"/>
                      </a:lnTo>
                      <a:lnTo>
                        <a:pt x="162" y="1074"/>
                      </a:lnTo>
                      <a:lnTo>
                        <a:pt x="48" y="918"/>
                      </a:lnTo>
                      <a:lnTo>
                        <a:pt x="30" y="1180"/>
                      </a:lnTo>
                      <a:lnTo>
                        <a:pt x="0" y="1618"/>
                      </a:lnTo>
                      <a:lnTo>
                        <a:pt x="450" y="1732"/>
                      </a:lnTo>
                      <a:lnTo>
                        <a:pt x="682" y="1790"/>
                      </a:lnTo>
                      <a:lnTo>
                        <a:pt x="572" y="1638"/>
                      </a:lnTo>
                      <a:lnTo>
                        <a:pt x="632" y="1582"/>
                      </a:lnTo>
                      <a:lnTo>
                        <a:pt x="690" y="1524"/>
                      </a:lnTo>
                      <a:lnTo>
                        <a:pt x="744" y="1464"/>
                      </a:lnTo>
                      <a:lnTo>
                        <a:pt x="794" y="1400"/>
                      </a:lnTo>
                      <a:lnTo>
                        <a:pt x="842" y="1334"/>
                      </a:lnTo>
                      <a:lnTo>
                        <a:pt x="888" y="1266"/>
                      </a:lnTo>
                      <a:lnTo>
                        <a:pt x="928" y="1194"/>
                      </a:lnTo>
                      <a:lnTo>
                        <a:pt x="964" y="1120"/>
                      </a:lnTo>
                      <a:lnTo>
                        <a:pt x="998" y="1044"/>
                      </a:lnTo>
                      <a:lnTo>
                        <a:pt x="1028" y="966"/>
                      </a:lnTo>
                      <a:lnTo>
                        <a:pt x="1052" y="886"/>
                      </a:lnTo>
                      <a:lnTo>
                        <a:pt x="1072" y="806"/>
                      </a:lnTo>
                      <a:lnTo>
                        <a:pt x="1090" y="722"/>
                      </a:lnTo>
                      <a:lnTo>
                        <a:pt x="1102" y="638"/>
                      </a:lnTo>
                      <a:lnTo>
                        <a:pt x="1106" y="594"/>
                      </a:lnTo>
                      <a:lnTo>
                        <a:pt x="1108" y="552"/>
                      </a:lnTo>
                      <a:lnTo>
                        <a:pt x="1110" y="508"/>
                      </a:lnTo>
                      <a:lnTo>
                        <a:pt x="1110" y="46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40000"/>
                    </a:spcBef>
                    <a:spcAft>
                      <a:spcPct val="4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59"/>
                <p:cNvSpPr>
                  <a:spLocks/>
                </p:cNvSpPr>
                <p:nvPr/>
              </p:nvSpPr>
              <p:spPr bwMode="auto">
                <a:xfrm>
                  <a:off x="3111" y="1528"/>
                  <a:ext cx="794" cy="744"/>
                </a:xfrm>
                <a:custGeom>
                  <a:avLst/>
                  <a:gdLst>
                    <a:gd name="T0" fmla="*/ 1418 w 1588"/>
                    <a:gd name="T1" fmla="*/ 946 h 1488"/>
                    <a:gd name="T2" fmla="*/ 1418 w 1588"/>
                    <a:gd name="T3" fmla="*/ 946 h 1488"/>
                    <a:gd name="T4" fmla="*/ 1396 w 1588"/>
                    <a:gd name="T5" fmla="*/ 894 h 1488"/>
                    <a:gd name="T6" fmla="*/ 1370 w 1588"/>
                    <a:gd name="T7" fmla="*/ 844 h 1488"/>
                    <a:gd name="T8" fmla="*/ 1344 w 1588"/>
                    <a:gd name="T9" fmla="*/ 796 h 1488"/>
                    <a:gd name="T10" fmla="*/ 1316 w 1588"/>
                    <a:gd name="T11" fmla="*/ 746 h 1488"/>
                    <a:gd name="T12" fmla="*/ 1286 w 1588"/>
                    <a:gd name="T13" fmla="*/ 700 h 1488"/>
                    <a:gd name="T14" fmla="*/ 1256 w 1588"/>
                    <a:gd name="T15" fmla="*/ 654 h 1488"/>
                    <a:gd name="T16" fmla="*/ 1222 w 1588"/>
                    <a:gd name="T17" fmla="*/ 608 h 1488"/>
                    <a:gd name="T18" fmla="*/ 1188 w 1588"/>
                    <a:gd name="T19" fmla="*/ 566 h 1488"/>
                    <a:gd name="T20" fmla="*/ 1152 w 1588"/>
                    <a:gd name="T21" fmla="*/ 524 h 1488"/>
                    <a:gd name="T22" fmla="*/ 1114 w 1588"/>
                    <a:gd name="T23" fmla="*/ 482 h 1488"/>
                    <a:gd name="T24" fmla="*/ 1076 w 1588"/>
                    <a:gd name="T25" fmla="*/ 442 h 1488"/>
                    <a:gd name="T26" fmla="*/ 1036 w 1588"/>
                    <a:gd name="T27" fmla="*/ 404 h 1488"/>
                    <a:gd name="T28" fmla="*/ 994 w 1588"/>
                    <a:gd name="T29" fmla="*/ 368 h 1488"/>
                    <a:gd name="T30" fmla="*/ 950 w 1588"/>
                    <a:gd name="T31" fmla="*/ 332 h 1488"/>
                    <a:gd name="T32" fmla="*/ 906 w 1588"/>
                    <a:gd name="T33" fmla="*/ 298 h 1488"/>
                    <a:gd name="T34" fmla="*/ 862 w 1588"/>
                    <a:gd name="T35" fmla="*/ 266 h 1488"/>
                    <a:gd name="T36" fmla="*/ 814 w 1588"/>
                    <a:gd name="T37" fmla="*/ 236 h 1488"/>
                    <a:gd name="T38" fmla="*/ 766 w 1588"/>
                    <a:gd name="T39" fmla="*/ 208 h 1488"/>
                    <a:gd name="T40" fmla="*/ 718 w 1588"/>
                    <a:gd name="T41" fmla="*/ 180 h 1488"/>
                    <a:gd name="T42" fmla="*/ 668 w 1588"/>
                    <a:gd name="T43" fmla="*/ 156 h 1488"/>
                    <a:gd name="T44" fmla="*/ 618 w 1588"/>
                    <a:gd name="T45" fmla="*/ 132 h 1488"/>
                    <a:gd name="T46" fmla="*/ 566 w 1588"/>
                    <a:gd name="T47" fmla="*/ 110 h 1488"/>
                    <a:gd name="T48" fmla="*/ 512 w 1588"/>
                    <a:gd name="T49" fmla="*/ 90 h 1488"/>
                    <a:gd name="T50" fmla="*/ 458 w 1588"/>
                    <a:gd name="T51" fmla="*/ 72 h 1488"/>
                    <a:gd name="T52" fmla="*/ 404 w 1588"/>
                    <a:gd name="T53" fmla="*/ 56 h 1488"/>
                    <a:gd name="T54" fmla="*/ 348 w 1588"/>
                    <a:gd name="T55" fmla="*/ 42 h 1488"/>
                    <a:gd name="T56" fmla="*/ 292 w 1588"/>
                    <a:gd name="T57" fmla="*/ 30 h 1488"/>
                    <a:gd name="T58" fmla="*/ 236 w 1588"/>
                    <a:gd name="T59" fmla="*/ 20 h 1488"/>
                    <a:gd name="T60" fmla="*/ 178 w 1588"/>
                    <a:gd name="T61" fmla="*/ 12 h 1488"/>
                    <a:gd name="T62" fmla="*/ 120 w 1588"/>
                    <a:gd name="T63" fmla="*/ 6 h 1488"/>
                    <a:gd name="T64" fmla="*/ 60 w 1588"/>
                    <a:gd name="T65" fmla="*/ 2 h 1488"/>
                    <a:gd name="T66" fmla="*/ 0 w 1588"/>
                    <a:gd name="T67" fmla="*/ 0 h 1488"/>
                    <a:gd name="T68" fmla="*/ 304 w 1588"/>
                    <a:gd name="T69" fmla="*/ 362 h 1488"/>
                    <a:gd name="T70" fmla="*/ 28 w 1588"/>
                    <a:gd name="T71" fmla="*/ 692 h 1488"/>
                    <a:gd name="T72" fmla="*/ 28 w 1588"/>
                    <a:gd name="T73" fmla="*/ 692 h 1488"/>
                    <a:gd name="T74" fmla="*/ 88 w 1588"/>
                    <a:gd name="T75" fmla="*/ 696 h 1488"/>
                    <a:gd name="T76" fmla="*/ 146 w 1588"/>
                    <a:gd name="T77" fmla="*/ 706 h 1488"/>
                    <a:gd name="T78" fmla="*/ 202 w 1588"/>
                    <a:gd name="T79" fmla="*/ 718 h 1488"/>
                    <a:gd name="T80" fmla="*/ 258 w 1588"/>
                    <a:gd name="T81" fmla="*/ 734 h 1488"/>
                    <a:gd name="T82" fmla="*/ 310 w 1588"/>
                    <a:gd name="T83" fmla="*/ 752 h 1488"/>
                    <a:gd name="T84" fmla="*/ 362 w 1588"/>
                    <a:gd name="T85" fmla="*/ 776 h 1488"/>
                    <a:gd name="T86" fmla="*/ 412 w 1588"/>
                    <a:gd name="T87" fmla="*/ 802 h 1488"/>
                    <a:gd name="T88" fmla="*/ 460 w 1588"/>
                    <a:gd name="T89" fmla="*/ 830 h 1488"/>
                    <a:gd name="T90" fmla="*/ 506 w 1588"/>
                    <a:gd name="T91" fmla="*/ 862 h 1488"/>
                    <a:gd name="T92" fmla="*/ 550 w 1588"/>
                    <a:gd name="T93" fmla="*/ 898 h 1488"/>
                    <a:gd name="T94" fmla="*/ 592 w 1588"/>
                    <a:gd name="T95" fmla="*/ 936 h 1488"/>
                    <a:gd name="T96" fmla="*/ 630 w 1588"/>
                    <a:gd name="T97" fmla="*/ 976 h 1488"/>
                    <a:gd name="T98" fmla="*/ 666 w 1588"/>
                    <a:gd name="T99" fmla="*/ 1020 h 1488"/>
                    <a:gd name="T100" fmla="*/ 700 w 1588"/>
                    <a:gd name="T101" fmla="*/ 1064 h 1488"/>
                    <a:gd name="T102" fmla="*/ 730 w 1588"/>
                    <a:gd name="T103" fmla="*/ 1112 h 1488"/>
                    <a:gd name="T104" fmla="*/ 756 w 1588"/>
                    <a:gd name="T105" fmla="*/ 1162 h 1488"/>
                    <a:gd name="T106" fmla="*/ 564 w 1588"/>
                    <a:gd name="T107" fmla="*/ 1224 h 1488"/>
                    <a:gd name="T108" fmla="*/ 820 w 1588"/>
                    <a:gd name="T109" fmla="*/ 1328 h 1488"/>
                    <a:gd name="T110" fmla="*/ 1216 w 1588"/>
                    <a:gd name="T111" fmla="*/ 1488 h 1488"/>
                    <a:gd name="T112" fmla="*/ 1468 w 1588"/>
                    <a:gd name="T113" fmla="*/ 1082 h 1488"/>
                    <a:gd name="T114" fmla="*/ 1588 w 1588"/>
                    <a:gd name="T115" fmla="*/ 892 h 1488"/>
                    <a:gd name="T116" fmla="*/ 1418 w 1588"/>
                    <a:gd name="T117" fmla="*/ 946 h 148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588"/>
                    <a:gd name="T178" fmla="*/ 0 h 1488"/>
                    <a:gd name="T179" fmla="*/ 1588 w 1588"/>
                    <a:gd name="T180" fmla="*/ 1488 h 148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588" h="1488">
                      <a:moveTo>
                        <a:pt x="1418" y="946"/>
                      </a:moveTo>
                      <a:lnTo>
                        <a:pt x="1418" y="946"/>
                      </a:lnTo>
                      <a:lnTo>
                        <a:pt x="1396" y="894"/>
                      </a:lnTo>
                      <a:lnTo>
                        <a:pt x="1370" y="844"/>
                      </a:lnTo>
                      <a:lnTo>
                        <a:pt x="1344" y="796"/>
                      </a:lnTo>
                      <a:lnTo>
                        <a:pt x="1316" y="746"/>
                      </a:lnTo>
                      <a:lnTo>
                        <a:pt x="1286" y="700"/>
                      </a:lnTo>
                      <a:lnTo>
                        <a:pt x="1256" y="654"/>
                      </a:lnTo>
                      <a:lnTo>
                        <a:pt x="1222" y="608"/>
                      </a:lnTo>
                      <a:lnTo>
                        <a:pt x="1188" y="566"/>
                      </a:lnTo>
                      <a:lnTo>
                        <a:pt x="1152" y="524"/>
                      </a:lnTo>
                      <a:lnTo>
                        <a:pt x="1114" y="482"/>
                      </a:lnTo>
                      <a:lnTo>
                        <a:pt x="1076" y="442"/>
                      </a:lnTo>
                      <a:lnTo>
                        <a:pt x="1036" y="404"/>
                      </a:lnTo>
                      <a:lnTo>
                        <a:pt x="994" y="368"/>
                      </a:lnTo>
                      <a:lnTo>
                        <a:pt x="950" y="332"/>
                      </a:lnTo>
                      <a:lnTo>
                        <a:pt x="906" y="298"/>
                      </a:lnTo>
                      <a:lnTo>
                        <a:pt x="862" y="266"/>
                      </a:lnTo>
                      <a:lnTo>
                        <a:pt x="814" y="236"/>
                      </a:lnTo>
                      <a:lnTo>
                        <a:pt x="766" y="208"/>
                      </a:lnTo>
                      <a:lnTo>
                        <a:pt x="718" y="180"/>
                      </a:lnTo>
                      <a:lnTo>
                        <a:pt x="668" y="156"/>
                      </a:lnTo>
                      <a:lnTo>
                        <a:pt x="618" y="132"/>
                      </a:lnTo>
                      <a:lnTo>
                        <a:pt x="566" y="110"/>
                      </a:lnTo>
                      <a:lnTo>
                        <a:pt x="512" y="90"/>
                      </a:lnTo>
                      <a:lnTo>
                        <a:pt x="458" y="72"/>
                      </a:lnTo>
                      <a:lnTo>
                        <a:pt x="404" y="56"/>
                      </a:lnTo>
                      <a:lnTo>
                        <a:pt x="348" y="42"/>
                      </a:lnTo>
                      <a:lnTo>
                        <a:pt x="292" y="30"/>
                      </a:lnTo>
                      <a:lnTo>
                        <a:pt x="236" y="20"/>
                      </a:lnTo>
                      <a:lnTo>
                        <a:pt x="178" y="12"/>
                      </a:lnTo>
                      <a:lnTo>
                        <a:pt x="120" y="6"/>
                      </a:lnTo>
                      <a:lnTo>
                        <a:pt x="60" y="2"/>
                      </a:lnTo>
                      <a:lnTo>
                        <a:pt x="0" y="0"/>
                      </a:lnTo>
                      <a:lnTo>
                        <a:pt x="304" y="362"/>
                      </a:lnTo>
                      <a:lnTo>
                        <a:pt x="28" y="692"/>
                      </a:lnTo>
                      <a:lnTo>
                        <a:pt x="88" y="696"/>
                      </a:lnTo>
                      <a:lnTo>
                        <a:pt x="146" y="706"/>
                      </a:lnTo>
                      <a:lnTo>
                        <a:pt x="202" y="718"/>
                      </a:lnTo>
                      <a:lnTo>
                        <a:pt x="258" y="734"/>
                      </a:lnTo>
                      <a:lnTo>
                        <a:pt x="310" y="752"/>
                      </a:lnTo>
                      <a:lnTo>
                        <a:pt x="362" y="776"/>
                      </a:lnTo>
                      <a:lnTo>
                        <a:pt x="412" y="802"/>
                      </a:lnTo>
                      <a:lnTo>
                        <a:pt x="460" y="830"/>
                      </a:lnTo>
                      <a:lnTo>
                        <a:pt x="506" y="862"/>
                      </a:lnTo>
                      <a:lnTo>
                        <a:pt x="550" y="898"/>
                      </a:lnTo>
                      <a:lnTo>
                        <a:pt x="592" y="936"/>
                      </a:lnTo>
                      <a:lnTo>
                        <a:pt x="630" y="976"/>
                      </a:lnTo>
                      <a:lnTo>
                        <a:pt x="666" y="1020"/>
                      </a:lnTo>
                      <a:lnTo>
                        <a:pt x="700" y="1064"/>
                      </a:lnTo>
                      <a:lnTo>
                        <a:pt x="730" y="1112"/>
                      </a:lnTo>
                      <a:lnTo>
                        <a:pt x="756" y="1162"/>
                      </a:lnTo>
                      <a:lnTo>
                        <a:pt x="564" y="1224"/>
                      </a:lnTo>
                      <a:lnTo>
                        <a:pt x="820" y="1328"/>
                      </a:lnTo>
                      <a:lnTo>
                        <a:pt x="1216" y="1488"/>
                      </a:lnTo>
                      <a:lnTo>
                        <a:pt x="1468" y="1082"/>
                      </a:lnTo>
                      <a:lnTo>
                        <a:pt x="1588" y="892"/>
                      </a:lnTo>
                      <a:lnTo>
                        <a:pt x="1418" y="9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40000"/>
                    </a:spcBef>
                    <a:spcAft>
                      <a:spcPct val="4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9" name="Rectangle 43"/>
              <p:cNvSpPr>
                <a:spLocks noChangeArrowheads="1"/>
              </p:cNvSpPr>
              <p:nvPr/>
            </p:nvSpPr>
            <p:spPr bwMode="auto">
              <a:xfrm>
                <a:off x="2262" y="3251"/>
                <a:ext cx="868" cy="3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lvl="0" algn="ctr" defTabSz="957715" fontAlgn="base">
                  <a:spcBef>
                    <a:spcPct val="40000"/>
                  </a:spcBef>
                  <a:spcAft>
                    <a:spcPct val="40000"/>
                  </a:spcAft>
                  <a:defRPr/>
                </a:pPr>
                <a:r>
                  <a:rPr lang="en-US" sz="2000" b="1" kern="0" dirty="0" smtClean="0">
                    <a:solidFill>
                      <a:srgbClr val="005C87"/>
                    </a:solidFill>
                  </a:rPr>
                  <a:t>Virtuous Cycle </a:t>
                </a:r>
              </a:p>
            </p:txBody>
          </p:sp>
        </p:grp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4437365" y="4319007"/>
              <a:ext cx="936218" cy="378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 defTabSz="957715" fontAlgn="base">
                <a:spcBef>
                  <a:spcPct val="40000"/>
                </a:spcBef>
                <a:spcAft>
                  <a:spcPct val="40000"/>
                </a:spcAft>
                <a:defRPr/>
              </a:pPr>
              <a:r>
                <a:rPr lang="en-GB" sz="1400" b="1" kern="0" dirty="0" smtClean="0">
                  <a:solidFill>
                    <a:srgbClr val="FFFFFF"/>
                  </a:solidFill>
                </a:rPr>
                <a:t>Good Governance</a:t>
              </a:r>
            </a:p>
          </p:txBody>
        </p:sp>
        <p:sp>
          <p:nvSpPr>
            <p:cNvPr id="34" name="Text Box 47"/>
            <p:cNvSpPr txBox="1">
              <a:spLocks noChangeArrowheads="1"/>
            </p:cNvSpPr>
            <p:nvPr/>
          </p:nvSpPr>
          <p:spPr bwMode="auto">
            <a:xfrm>
              <a:off x="4891996" y="5667375"/>
              <a:ext cx="556437" cy="378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 defTabSz="957715" fontAlgn="base">
                <a:spcBef>
                  <a:spcPct val="40000"/>
                </a:spcBef>
                <a:spcAft>
                  <a:spcPct val="40000"/>
                </a:spcAft>
                <a:defRPr/>
              </a:pPr>
              <a:r>
                <a:rPr lang="en-GB" sz="1400" b="1" kern="0" dirty="0" smtClean="0">
                  <a:solidFill>
                    <a:srgbClr val="FFFFFF"/>
                  </a:solidFill>
                </a:rPr>
                <a:t>GDP growth</a:t>
              </a:r>
            </a:p>
          </p:txBody>
        </p:sp>
        <p:sp>
          <p:nvSpPr>
            <p:cNvPr id="35" name="Text Box 48"/>
            <p:cNvSpPr txBox="1">
              <a:spLocks noChangeArrowheads="1"/>
            </p:cNvSpPr>
            <p:nvPr/>
          </p:nvSpPr>
          <p:spPr bwMode="auto">
            <a:xfrm>
              <a:off x="3576216" y="6364288"/>
              <a:ext cx="948776" cy="378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 defTabSz="957715" fontAlgn="base">
                <a:spcBef>
                  <a:spcPct val="40000"/>
                </a:spcBef>
                <a:spcAft>
                  <a:spcPct val="40000"/>
                </a:spcAft>
                <a:defRPr/>
              </a:pPr>
              <a:r>
                <a:rPr lang="en-GB" sz="1400" b="1" kern="0" dirty="0" smtClean="0">
                  <a:solidFill>
                    <a:srgbClr val="FFFFFF"/>
                  </a:solidFill>
                </a:rPr>
                <a:t>Investor Confidence</a:t>
              </a:r>
            </a:p>
          </p:txBody>
        </p:sp>
        <p:sp>
          <p:nvSpPr>
            <p:cNvPr id="36" name="Text Box 49"/>
            <p:cNvSpPr txBox="1">
              <a:spLocks noChangeArrowheads="1"/>
            </p:cNvSpPr>
            <p:nvPr/>
          </p:nvSpPr>
          <p:spPr bwMode="auto">
            <a:xfrm>
              <a:off x="2659294" y="5513388"/>
              <a:ext cx="834407" cy="378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 defTabSz="957715" fontAlgn="base">
                <a:spcBef>
                  <a:spcPct val="40000"/>
                </a:spcBef>
                <a:spcAft>
                  <a:spcPct val="40000"/>
                </a:spcAft>
                <a:defRPr/>
              </a:pPr>
              <a:r>
                <a:rPr lang="en-GB" sz="1400" b="1" kern="0" dirty="0" smtClean="0">
                  <a:solidFill>
                    <a:srgbClr val="FFFFFF"/>
                  </a:solidFill>
                </a:rPr>
                <a:t>Ratings upgrades</a:t>
              </a:r>
            </a:p>
          </p:txBody>
        </p:sp>
        <p:sp>
          <p:nvSpPr>
            <p:cNvPr id="37" name="Text Box 51"/>
            <p:cNvSpPr txBox="1">
              <a:spLocks noChangeArrowheads="1"/>
            </p:cNvSpPr>
            <p:nvPr/>
          </p:nvSpPr>
          <p:spPr bwMode="auto">
            <a:xfrm>
              <a:off x="3089274" y="4228502"/>
              <a:ext cx="889116" cy="378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 defTabSz="957715" fontAlgn="base">
                <a:spcBef>
                  <a:spcPct val="40000"/>
                </a:spcBef>
                <a:spcAft>
                  <a:spcPct val="40000"/>
                </a:spcAft>
                <a:defRPr/>
              </a:pPr>
              <a:r>
                <a:rPr lang="en-GB" sz="1400" b="1" kern="0" dirty="0" smtClean="0">
                  <a:solidFill>
                    <a:srgbClr val="FFFFFF"/>
                  </a:solidFill>
                </a:rPr>
                <a:t>Higher Investment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161" y="491383"/>
            <a:ext cx="548041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There’s more to fiscal reform than revenues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476" y="1045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s://cdn.pixabay.com/photo/2014/04/02/16/16/toolbox-306789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3824">
            <a:off x="401530" y="3462929"/>
            <a:ext cx="3221080" cy="319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08847255"/>
              </p:ext>
            </p:extLst>
          </p:nvPr>
        </p:nvGraphicFramePr>
        <p:xfrm>
          <a:off x="-424993" y="1816946"/>
          <a:ext cx="4240213" cy="3309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94" y="331960"/>
            <a:ext cx="4889555" cy="3226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94" y="3651231"/>
            <a:ext cx="4908373" cy="2950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7595" y="2731325"/>
            <a:ext cx="2814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Increase in revenue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reduction in expense wastage </a:t>
            </a:r>
            <a:r>
              <a:rPr lang="en-US" dirty="0" smtClean="0"/>
              <a:t>+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reduction in interest expense </a:t>
            </a:r>
            <a:r>
              <a:rPr lang="en-US" dirty="0" smtClean="0"/>
              <a:t>=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expanded fiscal space for public investments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Trojan horses 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an </a:t>
            </a:r>
            <a:r>
              <a:rPr lang="en-US" dirty="0">
                <a:solidFill>
                  <a:srgbClr val="002060"/>
                </a:solidFill>
              </a:rPr>
              <a:t>h</a:t>
            </a:r>
            <a:r>
              <a:rPr lang="en-US" dirty="0" smtClean="0">
                <a:solidFill>
                  <a:srgbClr val="002060"/>
                </a:solidFill>
              </a:rPr>
              <a:t>ouse </a:t>
            </a:r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iscal 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eforms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476" y="1045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37332487"/>
              </p:ext>
            </p:extLst>
          </p:nvPr>
        </p:nvGraphicFramePr>
        <p:xfrm>
          <a:off x="302476" y="1472853"/>
          <a:ext cx="6827187" cy="257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87394" y="1802637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Logic of Reform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6713" y="2358232"/>
            <a:ext cx="420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Packaging and Selling the Reform reflects the logic of reform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84" name="Picture 12" descr="mage result for open bo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74" y="3662582"/>
            <a:ext cx="4167266" cy="30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 rot="19211821">
            <a:off x="9392799" y="3245192"/>
            <a:ext cx="1393110" cy="885297"/>
            <a:chOff x="9414798" y="5307535"/>
            <a:chExt cx="1349115" cy="885297"/>
          </a:xfrm>
        </p:grpSpPr>
        <p:sp>
          <p:nvSpPr>
            <p:cNvPr id="18" name="Oval 17"/>
            <p:cNvSpPr/>
            <p:nvPr/>
          </p:nvSpPr>
          <p:spPr>
            <a:xfrm>
              <a:off x="9414798" y="5307535"/>
              <a:ext cx="1349115" cy="88529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77627" y="5570183"/>
              <a:ext cx="1023455" cy="36000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Fiscal Reform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214608" y="5182178"/>
            <a:ext cx="187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Intended Outcome (e.g. expanded health coverage, better infrastructure)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B15-7EFE-B44F-BCB9-36FA775F32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3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852</Words>
  <Application>Microsoft Macintosh PowerPoint</Application>
  <PresentationFormat>Widescreen</PresentationFormat>
  <Paragraphs>229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Fiscal Reform in the Philippines</vt:lpstr>
      <vt:lpstr>PowerPoint Presentation</vt:lpstr>
      <vt:lpstr>PowerPoint Presentation</vt:lpstr>
      <vt:lpstr>Overview of Reforms after the 1986 Revolution</vt:lpstr>
      <vt:lpstr>Overview of Ongoing Reforms under Rodrigo Duterte</vt:lpstr>
      <vt:lpstr>10 Lessons Learned</vt:lpstr>
      <vt:lpstr>Confidence as our first currency </vt:lpstr>
      <vt:lpstr>There’s more to fiscal reform than revenues</vt:lpstr>
      <vt:lpstr>Trojan horses can house fiscal reforms</vt:lpstr>
      <vt:lpstr>Institutionalize reforms to make them last</vt:lpstr>
      <vt:lpstr>Using technology and media to disrupt the status quo</vt:lpstr>
      <vt:lpstr>Think Holistically: fiscal reform as part of larger whole</vt:lpstr>
      <vt:lpstr>Fear not the multilaterals</vt:lpstr>
      <vt:lpstr>Compromise is not only acceptable, but necessary</vt:lpstr>
      <vt:lpstr>Stakeholders strengthen the reform process</vt:lpstr>
      <vt:lpstr>Reform is always a work in progress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Reform in the Philippines</dc:title>
  <dc:creator>Harvey Chua</dc:creator>
  <cp:lastModifiedBy>Harvey Chua</cp:lastModifiedBy>
  <cp:revision>62</cp:revision>
  <cp:lastPrinted>2019-03-24T10:19:47Z</cp:lastPrinted>
  <dcterms:created xsi:type="dcterms:W3CDTF">2019-03-23T11:15:23Z</dcterms:created>
  <dcterms:modified xsi:type="dcterms:W3CDTF">2019-03-24T10:19:54Z</dcterms:modified>
</cp:coreProperties>
</file>