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1"/>
  </p:notesMasterIdLst>
  <p:sldIdLst>
    <p:sldId id="261" r:id="rId2"/>
    <p:sldId id="267" r:id="rId3"/>
    <p:sldId id="268" r:id="rId4"/>
    <p:sldId id="287" r:id="rId5"/>
    <p:sldId id="288" r:id="rId6"/>
    <p:sldId id="269" r:id="rId7"/>
    <p:sldId id="284" r:id="rId8"/>
    <p:sldId id="276" r:id="rId9"/>
    <p:sldId id="282" r:id="rId10"/>
    <p:sldId id="286" r:id="rId11"/>
    <p:sldId id="278" r:id="rId12"/>
    <p:sldId id="272" r:id="rId13"/>
    <p:sldId id="270" r:id="rId14"/>
    <p:sldId id="273" r:id="rId15"/>
    <p:sldId id="281" r:id="rId16"/>
    <p:sldId id="289" r:id="rId17"/>
    <p:sldId id="283" r:id="rId18"/>
    <p:sldId id="290" r:id="rId19"/>
    <p:sldId id="26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86424" autoAdjust="0"/>
  </p:normalViewPr>
  <p:slideViewPr>
    <p:cSldViewPr snapToGrid="0">
      <p:cViewPr varScale="1">
        <p:scale>
          <a:sx n="59" d="100"/>
          <a:sy n="59" d="100"/>
        </p:scale>
        <p:origin x="1648"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tsowou\Documents\ECA\a_Research%20work%20ATPC\Ad%20hoc%20requests%202018\ES%20Article%20Urban\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My%20Documents\ARIA\RECs%20and%20Africa%20intra-trade%20rev.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'Fig 1.4 &amp; 1.14'!$A$3</c:f>
              <c:strCache>
                <c:ptCount val="1"/>
                <c:pt idx="0">
                  <c:v>Central Africa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'Fig 1.4 &amp; 1.14'!$F$2:$J$2</c:f>
              <c:strCache>
                <c:ptCount val="5"/>
                <c:pt idx="0">
                  <c:v>2016</c:v>
                </c:pt>
                <c:pt idx="1">
                  <c:v>2017</c:v>
                </c:pt>
                <c:pt idx="2">
                  <c:v>2018e</c:v>
                </c:pt>
                <c:pt idx="3">
                  <c:v>2019f</c:v>
                </c:pt>
                <c:pt idx="4">
                  <c:v>2020f</c:v>
                </c:pt>
              </c:strCache>
            </c:strRef>
          </c:cat>
          <c:val>
            <c:numRef>
              <c:f>'Fig 1.4 &amp; 1.14'!$F$3:$J$3</c:f>
              <c:numCache>
                <c:formatCode>0.0</c:formatCode>
                <c:ptCount val="5"/>
                <c:pt idx="0">
                  <c:v>-0.512814023643548</c:v>
                </c:pt>
                <c:pt idx="1">
                  <c:v>-0.16490343868542601</c:v>
                </c:pt>
                <c:pt idx="2">
                  <c:v>2.3288953829714498</c:v>
                </c:pt>
                <c:pt idx="3">
                  <c:v>2.67220530951028</c:v>
                </c:pt>
                <c:pt idx="4">
                  <c:v>3.7526984077474999</c:v>
                </c:pt>
              </c:numCache>
            </c:numRef>
          </c:val>
          <c:smooth val="1"/>
          <c:extLst>
            <c:ext xmlns:c16="http://schemas.microsoft.com/office/drawing/2014/chart" uri="{C3380CC4-5D6E-409C-BE32-E72D297353CC}">
              <c16:uniqueId val="{00000000-6DFC-4E1A-B656-7AB65DCDC428}"/>
            </c:ext>
          </c:extLst>
        </c:ser>
        <c:ser>
          <c:idx val="1"/>
          <c:order val="1"/>
          <c:tx>
            <c:strRef>
              <c:f>'Fig 1.4 &amp; 1.14'!$A$4</c:f>
              <c:strCache>
                <c:ptCount val="1"/>
                <c:pt idx="0">
                  <c:v>East Africa</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'Fig 1.4 &amp; 1.14'!$F$2:$J$2</c:f>
              <c:strCache>
                <c:ptCount val="5"/>
                <c:pt idx="0">
                  <c:v>2016</c:v>
                </c:pt>
                <c:pt idx="1">
                  <c:v>2017</c:v>
                </c:pt>
                <c:pt idx="2">
                  <c:v>2018e</c:v>
                </c:pt>
                <c:pt idx="3">
                  <c:v>2019f</c:v>
                </c:pt>
                <c:pt idx="4">
                  <c:v>2020f</c:v>
                </c:pt>
              </c:strCache>
            </c:strRef>
          </c:cat>
          <c:val>
            <c:numRef>
              <c:f>'Fig 1.4 &amp; 1.14'!$F$4:$J$4</c:f>
              <c:numCache>
                <c:formatCode>0.0</c:formatCode>
                <c:ptCount val="5"/>
                <c:pt idx="0">
                  <c:v>5.4671310125112598</c:v>
                </c:pt>
                <c:pt idx="1">
                  <c:v>6.0569633420526996</c:v>
                </c:pt>
                <c:pt idx="2">
                  <c:v>6.2177277852716504</c:v>
                </c:pt>
                <c:pt idx="3">
                  <c:v>6.3623089783019804</c:v>
                </c:pt>
                <c:pt idx="4">
                  <c:v>6.4944780385467604</c:v>
                </c:pt>
              </c:numCache>
            </c:numRef>
          </c:val>
          <c:smooth val="1"/>
          <c:extLst>
            <c:ext xmlns:c16="http://schemas.microsoft.com/office/drawing/2014/chart" uri="{C3380CC4-5D6E-409C-BE32-E72D297353CC}">
              <c16:uniqueId val="{00000001-6DFC-4E1A-B656-7AB65DCDC428}"/>
            </c:ext>
          </c:extLst>
        </c:ser>
        <c:ser>
          <c:idx val="2"/>
          <c:order val="2"/>
          <c:tx>
            <c:strRef>
              <c:f>'Fig 1.4 &amp; 1.14'!$A$5</c:f>
              <c:strCache>
                <c:ptCount val="1"/>
                <c:pt idx="0">
                  <c:v>North Africa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'Fig 1.4 &amp; 1.14'!$F$2:$J$2</c:f>
              <c:strCache>
                <c:ptCount val="5"/>
                <c:pt idx="0">
                  <c:v>2016</c:v>
                </c:pt>
                <c:pt idx="1">
                  <c:v>2017</c:v>
                </c:pt>
                <c:pt idx="2">
                  <c:v>2018e</c:v>
                </c:pt>
                <c:pt idx="3">
                  <c:v>2019f</c:v>
                </c:pt>
                <c:pt idx="4">
                  <c:v>2020f</c:v>
                </c:pt>
              </c:strCache>
            </c:strRef>
          </c:cat>
          <c:val>
            <c:numRef>
              <c:f>'Fig 1.4 &amp; 1.14'!$F$5:$J$5</c:f>
              <c:numCache>
                <c:formatCode>0.0</c:formatCode>
                <c:ptCount val="5"/>
                <c:pt idx="0">
                  <c:v>2.9185041231699098</c:v>
                </c:pt>
                <c:pt idx="1">
                  <c:v>5.3437909243514001</c:v>
                </c:pt>
                <c:pt idx="2">
                  <c:v>3.6771582921544201</c:v>
                </c:pt>
                <c:pt idx="3">
                  <c:v>3.4181595046918201</c:v>
                </c:pt>
                <c:pt idx="4">
                  <c:v>3.5395070132717898</c:v>
                </c:pt>
              </c:numCache>
            </c:numRef>
          </c:val>
          <c:smooth val="1"/>
          <c:extLst>
            <c:ext xmlns:c16="http://schemas.microsoft.com/office/drawing/2014/chart" uri="{C3380CC4-5D6E-409C-BE32-E72D297353CC}">
              <c16:uniqueId val="{00000002-6DFC-4E1A-B656-7AB65DCDC428}"/>
            </c:ext>
          </c:extLst>
        </c:ser>
        <c:ser>
          <c:idx val="3"/>
          <c:order val="3"/>
          <c:tx>
            <c:strRef>
              <c:f>'Fig 1.4 &amp; 1.14'!$A$6</c:f>
              <c:strCache>
                <c:ptCount val="1"/>
                <c:pt idx="0">
                  <c:v>Southern Africa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'Fig 1.4 &amp; 1.14'!$F$2:$J$2</c:f>
              <c:strCache>
                <c:ptCount val="5"/>
                <c:pt idx="0">
                  <c:v>2016</c:v>
                </c:pt>
                <c:pt idx="1">
                  <c:v>2017</c:v>
                </c:pt>
                <c:pt idx="2">
                  <c:v>2018e</c:v>
                </c:pt>
                <c:pt idx="3">
                  <c:v>2019f</c:v>
                </c:pt>
                <c:pt idx="4">
                  <c:v>2020f</c:v>
                </c:pt>
              </c:strCache>
            </c:strRef>
          </c:cat>
          <c:val>
            <c:numRef>
              <c:f>'Fig 1.4 &amp; 1.14'!$F$6:$J$6</c:f>
              <c:numCache>
                <c:formatCode>0.0</c:formatCode>
                <c:ptCount val="5"/>
                <c:pt idx="0">
                  <c:v>0.32078746789785401</c:v>
                </c:pt>
                <c:pt idx="1">
                  <c:v>1.4853126586963801</c:v>
                </c:pt>
                <c:pt idx="2">
                  <c:v>1.22376589189368</c:v>
                </c:pt>
                <c:pt idx="3">
                  <c:v>2.1204379071975801</c:v>
                </c:pt>
                <c:pt idx="4">
                  <c:v>2.59040262546015</c:v>
                </c:pt>
              </c:numCache>
            </c:numRef>
          </c:val>
          <c:smooth val="1"/>
          <c:extLst>
            <c:ext xmlns:c16="http://schemas.microsoft.com/office/drawing/2014/chart" uri="{C3380CC4-5D6E-409C-BE32-E72D297353CC}">
              <c16:uniqueId val="{00000003-6DFC-4E1A-B656-7AB65DCDC428}"/>
            </c:ext>
          </c:extLst>
        </c:ser>
        <c:ser>
          <c:idx val="4"/>
          <c:order val="4"/>
          <c:tx>
            <c:strRef>
              <c:f>'Fig 1.4 &amp; 1.14'!$A$7</c:f>
              <c:strCache>
                <c:ptCount val="1"/>
                <c:pt idx="0">
                  <c:v>West Africa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'Fig 1.4 &amp; 1.14'!$F$2:$J$2</c:f>
              <c:strCache>
                <c:ptCount val="5"/>
                <c:pt idx="0">
                  <c:v>2016</c:v>
                </c:pt>
                <c:pt idx="1">
                  <c:v>2017</c:v>
                </c:pt>
                <c:pt idx="2">
                  <c:v>2018e</c:v>
                </c:pt>
                <c:pt idx="3">
                  <c:v>2019f</c:v>
                </c:pt>
                <c:pt idx="4">
                  <c:v>2020f</c:v>
                </c:pt>
              </c:strCache>
            </c:strRef>
          </c:cat>
          <c:val>
            <c:numRef>
              <c:f>'Fig 1.4 &amp; 1.14'!$F$7:$J$7</c:f>
              <c:numCache>
                <c:formatCode>0.0</c:formatCode>
                <c:ptCount val="5"/>
                <c:pt idx="0">
                  <c:v>0.156279254990976</c:v>
                </c:pt>
                <c:pt idx="1">
                  <c:v>2.4214803415818502</c:v>
                </c:pt>
                <c:pt idx="2">
                  <c:v>3.23447394454488</c:v>
                </c:pt>
                <c:pt idx="3">
                  <c:v>3.4098778836180399</c:v>
                </c:pt>
                <c:pt idx="4">
                  <c:v>3.7727382237938198</c:v>
                </c:pt>
              </c:numCache>
            </c:numRef>
          </c:val>
          <c:smooth val="1"/>
          <c:extLst>
            <c:ext xmlns:c16="http://schemas.microsoft.com/office/drawing/2014/chart" uri="{C3380CC4-5D6E-409C-BE32-E72D297353CC}">
              <c16:uniqueId val="{00000004-6DFC-4E1A-B656-7AB65DCDC428}"/>
            </c:ext>
          </c:extLst>
        </c:ser>
        <c:ser>
          <c:idx val="5"/>
          <c:order val="5"/>
          <c:tx>
            <c:strRef>
              <c:f>'Fig 1.4 &amp; 1.14'!$A$8</c:f>
              <c:strCache>
                <c:ptCount val="1"/>
                <c:pt idx="0">
                  <c:v>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'Fig 1.4 &amp; 1.14'!$F$2:$J$2</c:f>
              <c:strCache>
                <c:ptCount val="5"/>
                <c:pt idx="0">
                  <c:v>2016</c:v>
                </c:pt>
                <c:pt idx="1">
                  <c:v>2017</c:v>
                </c:pt>
                <c:pt idx="2">
                  <c:v>2018e</c:v>
                </c:pt>
                <c:pt idx="3">
                  <c:v>2019f</c:v>
                </c:pt>
                <c:pt idx="4">
                  <c:v>2020f</c:v>
                </c:pt>
              </c:strCache>
            </c:strRef>
          </c:cat>
          <c:val>
            <c:numRef>
              <c:f>'Fig 1.4 &amp; 1.14'!$F$8:$J$8</c:f>
              <c:numCache>
                <c:formatCode>0.0</c:formatCode>
                <c:ptCount val="5"/>
                <c:pt idx="0">
                  <c:v>1.6084738924285</c:v>
                </c:pt>
                <c:pt idx="1">
                  <c:v>3.3999908033391701</c:v>
                </c:pt>
                <c:pt idx="2">
                  <c:v>3.1705688979270801</c:v>
                </c:pt>
                <c:pt idx="3">
                  <c:v>3.4128163168710701</c:v>
                </c:pt>
                <c:pt idx="4">
                  <c:v>3.73843473786392</c:v>
                </c:pt>
              </c:numCache>
            </c:numRef>
          </c:val>
          <c:smooth val="1"/>
          <c:extLst>
            <c:ext xmlns:c16="http://schemas.microsoft.com/office/drawing/2014/chart" uri="{C3380CC4-5D6E-409C-BE32-E72D297353CC}">
              <c16:uniqueId val="{00000005-6DFC-4E1A-B656-7AB65DCDC428}"/>
            </c:ext>
          </c:extLst>
        </c:ser>
        <c:dLbls>
          <c:showLegendKey val="0"/>
          <c:showVal val="0"/>
          <c:showCatName val="0"/>
          <c:showSerName val="0"/>
          <c:showPercent val="0"/>
          <c:showBubbleSize val="0"/>
        </c:dLbls>
        <c:marker val="1"/>
        <c:smooth val="0"/>
        <c:axId val="483033096"/>
        <c:axId val="483034272"/>
      </c:lineChart>
      <c:catAx>
        <c:axId val="4830330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034272"/>
        <c:crosses val="autoZero"/>
        <c:auto val="1"/>
        <c:lblAlgn val="ctr"/>
        <c:lblOffset val="100"/>
        <c:noMultiLvlLbl val="0"/>
      </c:catAx>
      <c:valAx>
        <c:axId val="4830342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Real GDP growth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out"/>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3033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50165120060792E-2"/>
          <c:y val="3.9358358492117301E-2"/>
          <c:w val="0.92049872661828525"/>
          <c:h val="0.83226740057821602"/>
        </c:manualLayout>
      </c:layout>
      <c:lineChart>
        <c:grouping val="standard"/>
        <c:varyColors val="0"/>
        <c:ser>
          <c:idx val="0"/>
          <c:order val="0"/>
          <c:tx>
            <c:strRef>
              <c:f>Data!$A$5:$D$5</c:f>
              <c:strCache>
                <c:ptCount val="4"/>
                <c:pt idx="0">
                  <c:v>Aruba</c:v>
                </c:pt>
                <c:pt idx="1">
                  <c:v>ABW</c:v>
                </c:pt>
                <c:pt idx="2">
                  <c:v>GDP per capita (current US$)</c:v>
                </c:pt>
                <c:pt idx="3">
                  <c:v>NY.GDP.PCAP.CD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Data!$E$4:$BF$4</c:f>
              <c:strCache>
                <c:ptCount val="5"/>
                <c:pt idx="0">
                  <c:v>2013</c:v>
                </c:pt>
                <c:pt idx="1">
                  <c:v>2014</c:v>
                </c:pt>
                <c:pt idx="2">
                  <c:v>2015</c:v>
                </c:pt>
                <c:pt idx="3">
                  <c:v>2016</c:v>
                </c:pt>
                <c:pt idx="4">
                  <c:v>2017</c:v>
                </c:pt>
              </c:strCache>
            </c:strRef>
          </c:cat>
          <c:val>
            <c:numRef>
              <c:f>Data!$E$5:$BF$5</c:f>
            </c:numRef>
          </c:val>
          <c:smooth val="0"/>
          <c:extLst>
            <c:ext xmlns:c16="http://schemas.microsoft.com/office/drawing/2014/chart" uri="{C3380CC4-5D6E-409C-BE32-E72D297353CC}">
              <c16:uniqueId val="{00000000-1882-44C4-AC49-8E846E828517}"/>
            </c:ext>
          </c:extLst>
        </c:ser>
        <c:ser>
          <c:idx val="1"/>
          <c:order val="1"/>
          <c:tx>
            <c:strRef>
              <c:f>Data!$A$6:$D$6</c:f>
              <c:strCache>
                <c:ptCount val="4"/>
                <c:pt idx="0">
                  <c:v>Afghanistan</c:v>
                </c:pt>
                <c:pt idx="1">
                  <c:v>AFG</c:v>
                </c:pt>
                <c:pt idx="2">
                  <c:v>GDP per capita (current US$)</c:v>
                </c:pt>
                <c:pt idx="3">
                  <c:v>NY.GDP.PCAP.CD</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Data!$E$4:$BF$4</c:f>
              <c:strCache>
                <c:ptCount val="5"/>
                <c:pt idx="0">
                  <c:v>2013</c:v>
                </c:pt>
                <c:pt idx="1">
                  <c:v>2014</c:v>
                </c:pt>
                <c:pt idx="2">
                  <c:v>2015</c:v>
                </c:pt>
                <c:pt idx="3">
                  <c:v>2016</c:v>
                </c:pt>
                <c:pt idx="4">
                  <c:v>2017</c:v>
                </c:pt>
              </c:strCache>
            </c:strRef>
          </c:cat>
          <c:val>
            <c:numRef>
              <c:f>Data!$E$6:$BF$6</c:f>
            </c:numRef>
          </c:val>
          <c:smooth val="0"/>
          <c:extLst>
            <c:ext xmlns:c16="http://schemas.microsoft.com/office/drawing/2014/chart" uri="{C3380CC4-5D6E-409C-BE32-E72D297353CC}">
              <c16:uniqueId val="{00000001-1882-44C4-AC49-8E846E828517}"/>
            </c:ext>
          </c:extLst>
        </c:ser>
        <c:ser>
          <c:idx val="2"/>
          <c:order val="2"/>
          <c:tx>
            <c:strRef>
              <c:f>Data!$A$7:$D$7</c:f>
              <c:strCache>
                <c:ptCount val="4"/>
                <c:pt idx="0">
                  <c:v>Angola</c:v>
                </c:pt>
                <c:pt idx="1">
                  <c:v>AGO</c:v>
                </c:pt>
                <c:pt idx="2">
                  <c:v>GDP per capita (current US$)</c:v>
                </c:pt>
                <c:pt idx="3">
                  <c:v>NY.GDP.PCAP.CD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Data!$E$4:$BF$4</c:f>
              <c:strCache>
                <c:ptCount val="5"/>
                <c:pt idx="0">
                  <c:v>2013</c:v>
                </c:pt>
                <c:pt idx="1">
                  <c:v>2014</c:v>
                </c:pt>
                <c:pt idx="2">
                  <c:v>2015</c:v>
                </c:pt>
                <c:pt idx="3">
                  <c:v>2016</c:v>
                </c:pt>
                <c:pt idx="4">
                  <c:v>2017</c:v>
                </c:pt>
              </c:strCache>
            </c:strRef>
          </c:cat>
          <c:val>
            <c:numRef>
              <c:f>Data!$E$7:$BF$7</c:f>
            </c:numRef>
          </c:val>
          <c:smooth val="0"/>
          <c:extLst>
            <c:ext xmlns:c16="http://schemas.microsoft.com/office/drawing/2014/chart" uri="{C3380CC4-5D6E-409C-BE32-E72D297353CC}">
              <c16:uniqueId val="{00000002-1882-44C4-AC49-8E846E828517}"/>
            </c:ext>
          </c:extLst>
        </c:ser>
        <c:ser>
          <c:idx val="3"/>
          <c:order val="3"/>
          <c:tx>
            <c:strRef>
              <c:f>Data!$A$8:$D$8</c:f>
              <c:strCache>
                <c:ptCount val="4"/>
                <c:pt idx="0">
                  <c:v>Albania</c:v>
                </c:pt>
                <c:pt idx="1">
                  <c:v>ALB</c:v>
                </c:pt>
                <c:pt idx="2">
                  <c:v>GDP per capita (current US$)</c:v>
                </c:pt>
                <c:pt idx="3">
                  <c:v>NY.GDP.PCAP.CD</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Data!$E$4:$BF$4</c:f>
              <c:strCache>
                <c:ptCount val="5"/>
                <c:pt idx="0">
                  <c:v>2013</c:v>
                </c:pt>
                <c:pt idx="1">
                  <c:v>2014</c:v>
                </c:pt>
                <c:pt idx="2">
                  <c:v>2015</c:v>
                </c:pt>
                <c:pt idx="3">
                  <c:v>2016</c:v>
                </c:pt>
                <c:pt idx="4">
                  <c:v>2017</c:v>
                </c:pt>
              </c:strCache>
            </c:strRef>
          </c:cat>
          <c:val>
            <c:numRef>
              <c:f>Data!$E$8:$BF$8</c:f>
            </c:numRef>
          </c:val>
          <c:smooth val="0"/>
          <c:extLst>
            <c:ext xmlns:c16="http://schemas.microsoft.com/office/drawing/2014/chart" uri="{C3380CC4-5D6E-409C-BE32-E72D297353CC}">
              <c16:uniqueId val="{00000003-1882-44C4-AC49-8E846E828517}"/>
            </c:ext>
          </c:extLst>
        </c:ser>
        <c:ser>
          <c:idx val="4"/>
          <c:order val="4"/>
          <c:tx>
            <c:strRef>
              <c:f>Data!$A$9:$D$9</c:f>
              <c:strCache>
                <c:ptCount val="4"/>
                <c:pt idx="0">
                  <c:v>Andorra</c:v>
                </c:pt>
                <c:pt idx="1">
                  <c:v>AND</c:v>
                </c:pt>
                <c:pt idx="2">
                  <c:v>GDP per capita (current US$)</c:v>
                </c:pt>
                <c:pt idx="3">
                  <c:v>NY.GDP.PCAP.CD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Data!$E$4:$BF$4</c:f>
              <c:strCache>
                <c:ptCount val="5"/>
                <c:pt idx="0">
                  <c:v>2013</c:v>
                </c:pt>
                <c:pt idx="1">
                  <c:v>2014</c:v>
                </c:pt>
                <c:pt idx="2">
                  <c:v>2015</c:v>
                </c:pt>
                <c:pt idx="3">
                  <c:v>2016</c:v>
                </c:pt>
                <c:pt idx="4">
                  <c:v>2017</c:v>
                </c:pt>
              </c:strCache>
            </c:strRef>
          </c:cat>
          <c:val>
            <c:numRef>
              <c:f>Data!$E$9:$BF$9</c:f>
            </c:numRef>
          </c:val>
          <c:smooth val="0"/>
          <c:extLst>
            <c:ext xmlns:c16="http://schemas.microsoft.com/office/drawing/2014/chart" uri="{C3380CC4-5D6E-409C-BE32-E72D297353CC}">
              <c16:uniqueId val="{00000004-1882-44C4-AC49-8E846E828517}"/>
            </c:ext>
          </c:extLst>
        </c:ser>
        <c:ser>
          <c:idx val="5"/>
          <c:order val="5"/>
          <c:tx>
            <c:strRef>
              <c:f>Data!$A$10:$D$10</c:f>
              <c:strCache>
                <c:ptCount val="4"/>
                <c:pt idx="0">
                  <c:v>Arab World</c:v>
                </c:pt>
                <c:pt idx="1">
                  <c:v>ARB</c:v>
                </c:pt>
                <c:pt idx="2">
                  <c:v>GDP per capita (current US$)</c:v>
                </c:pt>
                <c:pt idx="3">
                  <c:v>NY.GDP.PCAP.CD</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Data!$E$4:$BF$4</c:f>
              <c:strCache>
                <c:ptCount val="5"/>
                <c:pt idx="0">
                  <c:v>2013</c:v>
                </c:pt>
                <c:pt idx="1">
                  <c:v>2014</c:v>
                </c:pt>
                <c:pt idx="2">
                  <c:v>2015</c:v>
                </c:pt>
                <c:pt idx="3">
                  <c:v>2016</c:v>
                </c:pt>
                <c:pt idx="4">
                  <c:v>2017</c:v>
                </c:pt>
              </c:strCache>
            </c:strRef>
          </c:cat>
          <c:val>
            <c:numRef>
              <c:f>Data!$E$10:$BF$10</c:f>
            </c:numRef>
          </c:val>
          <c:smooth val="0"/>
          <c:extLst>
            <c:ext xmlns:c16="http://schemas.microsoft.com/office/drawing/2014/chart" uri="{C3380CC4-5D6E-409C-BE32-E72D297353CC}">
              <c16:uniqueId val="{00000005-1882-44C4-AC49-8E846E828517}"/>
            </c:ext>
          </c:extLst>
        </c:ser>
        <c:ser>
          <c:idx val="6"/>
          <c:order val="6"/>
          <c:tx>
            <c:strRef>
              <c:f>Data!$A$11:$D$11</c:f>
              <c:strCache>
                <c:ptCount val="4"/>
                <c:pt idx="0">
                  <c:v>United Arab Emirates</c:v>
                </c:pt>
                <c:pt idx="1">
                  <c:v>ARE</c:v>
                </c:pt>
                <c:pt idx="2">
                  <c:v>GDP per capita (current US$)</c:v>
                </c:pt>
                <c:pt idx="3">
                  <c:v>NY.GDP.PCAP.CD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Data!$E$4:$BF$4</c:f>
              <c:strCache>
                <c:ptCount val="5"/>
                <c:pt idx="0">
                  <c:v>2013</c:v>
                </c:pt>
                <c:pt idx="1">
                  <c:v>2014</c:v>
                </c:pt>
                <c:pt idx="2">
                  <c:v>2015</c:v>
                </c:pt>
                <c:pt idx="3">
                  <c:v>2016</c:v>
                </c:pt>
                <c:pt idx="4">
                  <c:v>2017</c:v>
                </c:pt>
              </c:strCache>
            </c:strRef>
          </c:cat>
          <c:val>
            <c:numRef>
              <c:f>Data!$E$11:$BF$11</c:f>
            </c:numRef>
          </c:val>
          <c:smooth val="0"/>
          <c:extLst>
            <c:ext xmlns:c16="http://schemas.microsoft.com/office/drawing/2014/chart" uri="{C3380CC4-5D6E-409C-BE32-E72D297353CC}">
              <c16:uniqueId val="{00000006-1882-44C4-AC49-8E846E828517}"/>
            </c:ext>
          </c:extLst>
        </c:ser>
        <c:ser>
          <c:idx val="7"/>
          <c:order val="7"/>
          <c:tx>
            <c:strRef>
              <c:f>Data!$A$12:$D$12</c:f>
              <c:strCache>
                <c:ptCount val="4"/>
                <c:pt idx="0">
                  <c:v>Argentina</c:v>
                </c:pt>
                <c:pt idx="1">
                  <c:v>ARG</c:v>
                </c:pt>
                <c:pt idx="2">
                  <c:v>GDP per capita (current US$)</c:v>
                </c:pt>
                <c:pt idx="3">
                  <c:v>NY.GDP.PCAP.CD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Data!$E$4:$BF$4</c:f>
              <c:strCache>
                <c:ptCount val="5"/>
                <c:pt idx="0">
                  <c:v>2013</c:v>
                </c:pt>
                <c:pt idx="1">
                  <c:v>2014</c:v>
                </c:pt>
                <c:pt idx="2">
                  <c:v>2015</c:v>
                </c:pt>
                <c:pt idx="3">
                  <c:v>2016</c:v>
                </c:pt>
                <c:pt idx="4">
                  <c:v>2017</c:v>
                </c:pt>
              </c:strCache>
            </c:strRef>
          </c:cat>
          <c:val>
            <c:numRef>
              <c:f>Data!$E$12:$BF$12</c:f>
            </c:numRef>
          </c:val>
          <c:smooth val="0"/>
          <c:extLst>
            <c:ext xmlns:c16="http://schemas.microsoft.com/office/drawing/2014/chart" uri="{C3380CC4-5D6E-409C-BE32-E72D297353CC}">
              <c16:uniqueId val="{00000007-1882-44C4-AC49-8E846E828517}"/>
            </c:ext>
          </c:extLst>
        </c:ser>
        <c:ser>
          <c:idx val="8"/>
          <c:order val="8"/>
          <c:tx>
            <c:strRef>
              <c:f>Data!$A$13:$D$13</c:f>
              <c:strCache>
                <c:ptCount val="4"/>
                <c:pt idx="0">
                  <c:v>Armenia</c:v>
                </c:pt>
                <c:pt idx="1">
                  <c:v>ARM</c:v>
                </c:pt>
                <c:pt idx="2">
                  <c:v>GDP per capita (current US$)</c:v>
                </c:pt>
                <c:pt idx="3">
                  <c:v>NY.GDP.PCAP.CD</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Data!$E$4:$BF$4</c:f>
              <c:strCache>
                <c:ptCount val="5"/>
                <c:pt idx="0">
                  <c:v>2013</c:v>
                </c:pt>
                <c:pt idx="1">
                  <c:v>2014</c:v>
                </c:pt>
                <c:pt idx="2">
                  <c:v>2015</c:v>
                </c:pt>
                <c:pt idx="3">
                  <c:v>2016</c:v>
                </c:pt>
                <c:pt idx="4">
                  <c:v>2017</c:v>
                </c:pt>
              </c:strCache>
            </c:strRef>
          </c:cat>
          <c:val>
            <c:numRef>
              <c:f>Data!$E$13:$BF$13</c:f>
            </c:numRef>
          </c:val>
          <c:smooth val="0"/>
          <c:extLst>
            <c:ext xmlns:c16="http://schemas.microsoft.com/office/drawing/2014/chart" uri="{C3380CC4-5D6E-409C-BE32-E72D297353CC}">
              <c16:uniqueId val="{00000008-1882-44C4-AC49-8E846E828517}"/>
            </c:ext>
          </c:extLst>
        </c:ser>
        <c:ser>
          <c:idx val="9"/>
          <c:order val="9"/>
          <c:tx>
            <c:strRef>
              <c:f>Data!$A$14:$D$14</c:f>
              <c:strCache>
                <c:ptCount val="4"/>
                <c:pt idx="0">
                  <c:v>American Samoa</c:v>
                </c:pt>
                <c:pt idx="1">
                  <c:v>ASM</c:v>
                </c:pt>
                <c:pt idx="2">
                  <c:v>GDP per capita (current US$)</c:v>
                </c:pt>
                <c:pt idx="3">
                  <c:v>NY.GDP.PCAP.CD</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Data!$E$4:$BF$4</c:f>
              <c:strCache>
                <c:ptCount val="5"/>
                <c:pt idx="0">
                  <c:v>2013</c:v>
                </c:pt>
                <c:pt idx="1">
                  <c:v>2014</c:v>
                </c:pt>
                <c:pt idx="2">
                  <c:v>2015</c:v>
                </c:pt>
                <c:pt idx="3">
                  <c:v>2016</c:v>
                </c:pt>
                <c:pt idx="4">
                  <c:v>2017</c:v>
                </c:pt>
              </c:strCache>
            </c:strRef>
          </c:cat>
          <c:val>
            <c:numRef>
              <c:f>Data!$E$14:$BF$14</c:f>
            </c:numRef>
          </c:val>
          <c:smooth val="0"/>
          <c:extLst>
            <c:ext xmlns:c16="http://schemas.microsoft.com/office/drawing/2014/chart" uri="{C3380CC4-5D6E-409C-BE32-E72D297353CC}">
              <c16:uniqueId val="{00000009-1882-44C4-AC49-8E846E828517}"/>
            </c:ext>
          </c:extLst>
        </c:ser>
        <c:ser>
          <c:idx val="10"/>
          <c:order val="10"/>
          <c:tx>
            <c:strRef>
              <c:f>Data!$A$15:$D$15</c:f>
              <c:strCache>
                <c:ptCount val="4"/>
                <c:pt idx="0">
                  <c:v>Antigua and Barbuda</c:v>
                </c:pt>
                <c:pt idx="1">
                  <c:v>ATG</c:v>
                </c:pt>
                <c:pt idx="2">
                  <c:v>GDP per capita (current US$)</c:v>
                </c:pt>
                <c:pt idx="3">
                  <c:v>NY.GDP.PCAP.CD</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Data!$E$4:$BF$4</c:f>
              <c:strCache>
                <c:ptCount val="5"/>
                <c:pt idx="0">
                  <c:v>2013</c:v>
                </c:pt>
                <c:pt idx="1">
                  <c:v>2014</c:v>
                </c:pt>
                <c:pt idx="2">
                  <c:v>2015</c:v>
                </c:pt>
                <c:pt idx="3">
                  <c:v>2016</c:v>
                </c:pt>
                <c:pt idx="4">
                  <c:v>2017</c:v>
                </c:pt>
              </c:strCache>
            </c:strRef>
          </c:cat>
          <c:val>
            <c:numRef>
              <c:f>Data!$E$15:$BF$15</c:f>
            </c:numRef>
          </c:val>
          <c:smooth val="0"/>
          <c:extLst>
            <c:ext xmlns:c16="http://schemas.microsoft.com/office/drawing/2014/chart" uri="{C3380CC4-5D6E-409C-BE32-E72D297353CC}">
              <c16:uniqueId val="{0000000A-1882-44C4-AC49-8E846E828517}"/>
            </c:ext>
          </c:extLst>
        </c:ser>
        <c:ser>
          <c:idx val="11"/>
          <c:order val="11"/>
          <c:tx>
            <c:strRef>
              <c:f>Data!$A$16:$D$16</c:f>
              <c:strCache>
                <c:ptCount val="4"/>
                <c:pt idx="0">
                  <c:v>Australia</c:v>
                </c:pt>
                <c:pt idx="1">
                  <c:v>AUS</c:v>
                </c:pt>
                <c:pt idx="2">
                  <c:v>GDP per capita (current US$)</c:v>
                </c:pt>
                <c:pt idx="3">
                  <c:v>NY.GDP.PCAP.CD</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Data!$E$4:$BF$4</c:f>
              <c:strCache>
                <c:ptCount val="5"/>
                <c:pt idx="0">
                  <c:v>2013</c:v>
                </c:pt>
                <c:pt idx="1">
                  <c:v>2014</c:v>
                </c:pt>
                <c:pt idx="2">
                  <c:v>2015</c:v>
                </c:pt>
                <c:pt idx="3">
                  <c:v>2016</c:v>
                </c:pt>
                <c:pt idx="4">
                  <c:v>2017</c:v>
                </c:pt>
              </c:strCache>
            </c:strRef>
          </c:cat>
          <c:val>
            <c:numRef>
              <c:f>Data!$E$16:$BF$16</c:f>
            </c:numRef>
          </c:val>
          <c:smooth val="0"/>
          <c:extLst>
            <c:ext xmlns:c16="http://schemas.microsoft.com/office/drawing/2014/chart" uri="{C3380CC4-5D6E-409C-BE32-E72D297353CC}">
              <c16:uniqueId val="{0000000B-1882-44C4-AC49-8E846E828517}"/>
            </c:ext>
          </c:extLst>
        </c:ser>
        <c:ser>
          <c:idx val="12"/>
          <c:order val="12"/>
          <c:tx>
            <c:strRef>
              <c:f>Data!$A$17:$D$17</c:f>
              <c:strCache>
                <c:ptCount val="4"/>
                <c:pt idx="0">
                  <c:v>Austria</c:v>
                </c:pt>
                <c:pt idx="1">
                  <c:v>AUT</c:v>
                </c:pt>
                <c:pt idx="2">
                  <c:v>GDP per capita (current US$)</c:v>
                </c:pt>
                <c:pt idx="3">
                  <c:v>NY.GDP.PCAP.CD</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Data!$E$4:$BF$4</c:f>
              <c:strCache>
                <c:ptCount val="5"/>
                <c:pt idx="0">
                  <c:v>2013</c:v>
                </c:pt>
                <c:pt idx="1">
                  <c:v>2014</c:v>
                </c:pt>
                <c:pt idx="2">
                  <c:v>2015</c:v>
                </c:pt>
                <c:pt idx="3">
                  <c:v>2016</c:v>
                </c:pt>
                <c:pt idx="4">
                  <c:v>2017</c:v>
                </c:pt>
              </c:strCache>
            </c:strRef>
          </c:cat>
          <c:val>
            <c:numRef>
              <c:f>Data!$E$17:$BF$17</c:f>
            </c:numRef>
          </c:val>
          <c:smooth val="0"/>
          <c:extLst>
            <c:ext xmlns:c16="http://schemas.microsoft.com/office/drawing/2014/chart" uri="{C3380CC4-5D6E-409C-BE32-E72D297353CC}">
              <c16:uniqueId val="{0000000C-1882-44C4-AC49-8E846E828517}"/>
            </c:ext>
          </c:extLst>
        </c:ser>
        <c:ser>
          <c:idx val="13"/>
          <c:order val="13"/>
          <c:tx>
            <c:strRef>
              <c:f>Data!$A$18:$D$18</c:f>
              <c:strCache>
                <c:ptCount val="4"/>
                <c:pt idx="0">
                  <c:v>Azerbaijan</c:v>
                </c:pt>
                <c:pt idx="1">
                  <c:v>AZE</c:v>
                </c:pt>
                <c:pt idx="2">
                  <c:v>GDP per capita (current US$)</c:v>
                </c:pt>
                <c:pt idx="3">
                  <c:v>NY.GDP.PCAP.CD</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Data!$E$4:$BF$4</c:f>
              <c:strCache>
                <c:ptCount val="5"/>
                <c:pt idx="0">
                  <c:v>2013</c:v>
                </c:pt>
                <c:pt idx="1">
                  <c:v>2014</c:v>
                </c:pt>
                <c:pt idx="2">
                  <c:v>2015</c:v>
                </c:pt>
                <c:pt idx="3">
                  <c:v>2016</c:v>
                </c:pt>
                <c:pt idx="4">
                  <c:v>2017</c:v>
                </c:pt>
              </c:strCache>
            </c:strRef>
          </c:cat>
          <c:val>
            <c:numRef>
              <c:f>Data!$E$18:$BF$18</c:f>
            </c:numRef>
          </c:val>
          <c:smooth val="0"/>
          <c:extLst>
            <c:ext xmlns:c16="http://schemas.microsoft.com/office/drawing/2014/chart" uri="{C3380CC4-5D6E-409C-BE32-E72D297353CC}">
              <c16:uniqueId val="{0000000D-1882-44C4-AC49-8E846E828517}"/>
            </c:ext>
          </c:extLst>
        </c:ser>
        <c:ser>
          <c:idx val="14"/>
          <c:order val="14"/>
          <c:tx>
            <c:strRef>
              <c:f>Data!$A$19:$D$19</c:f>
              <c:strCache>
                <c:ptCount val="4"/>
                <c:pt idx="0">
                  <c:v>Burundi</c:v>
                </c:pt>
                <c:pt idx="1">
                  <c:v>BDI</c:v>
                </c:pt>
                <c:pt idx="2">
                  <c:v>GDP per capita (current US$)</c:v>
                </c:pt>
                <c:pt idx="3">
                  <c:v>NY.GDP.PCAP.CD</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Data!$E$4:$BF$4</c:f>
              <c:strCache>
                <c:ptCount val="5"/>
                <c:pt idx="0">
                  <c:v>2013</c:v>
                </c:pt>
                <c:pt idx="1">
                  <c:v>2014</c:v>
                </c:pt>
                <c:pt idx="2">
                  <c:v>2015</c:v>
                </c:pt>
                <c:pt idx="3">
                  <c:v>2016</c:v>
                </c:pt>
                <c:pt idx="4">
                  <c:v>2017</c:v>
                </c:pt>
              </c:strCache>
            </c:strRef>
          </c:cat>
          <c:val>
            <c:numRef>
              <c:f>Data!$E$19:$BF$19</c:f>
            </c:numRef>
          </c:val>
          <c:smooth val="0"/>
          <c:extLst>
            <c:ext xmlns:c16="http://schemas.microsoft.com/office/drawing/2014/chart" uri="{C3380CC4-5D6E-409C-BE32-E72D297353CC}">
              <c16:uniqueId val="{0000000E-1882-44C4-AC49-8E846E828517}"/>
            </c:ext>
          </c:extLst>
        </c:ser>
        <c:ser>
          <c:idx val="15"/>
          <c:order val="15"/>
          <c:tx>
            <c:strRef>
              <c:f>Data!$A$20:$D$20</c:f>
              <c:strCache>
                <c:ptCount val="4"/>
                <c:pt idx="0">
                  <c:v>Belgium</c:v>
                </c:pt>
                <c:pt idx="1">
                  <c:v>BEL</c:v>
                </c:pt>
                <c:pt idx="2">
                  <c:v>GDP per capita (current US$)</c:v>
                </c:pt>
                <c:pt idx="3">
                  <c:v>NY.GDP.PCAP.CD</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Data!$E$4:$BF$4</c:f>
              <c:strCache>
                <c:ptCount val="5"/>
                <c:pt idx="0">
                  <c:v>2013</c:v>
                </c:pt>
                <c:pt idx="1">
                  <c:v>2014</c:v>
                </c:pt>
                <c:pt idx="2">
                  <c:v>2015</c:v>
                </c:pt>
                <c:pt idx="3">
                  <c:v>2016</c:v>
                </c:pt>
                <c:pt idx="4">
                  <c:v>2017</c:v>
                </c:pt>
              </c:strCache>
            </c:strRef>
          </c:cat>
          <c:val>
            <c:numRef>
              <c:f>Data!$E$20:$BF$20</c:f>
            </c:numRef>
          </c:val>
          <c:smooth val="0"/>
          <c:extLst>
            <c:ext xmlns:c16="http://schemas.microsoft.com/office/drawing/2014/chart" uri="{C3380CC4-5D6E-409C-BE32-E72D297353CC}">
              <c16:uniqueId val="{0000000F-1882-44C4-AC49-8E846E828517}"/>
            </c:ext>
          </c:extLst>
        </c:ser>
        <c:ser>
          <c:idx val="16"/>
          <c:order val="16"/>
          <c:tx>
            <c:strRef>
              <c:f>Data!$A$21:$D$21</c:f>
              <c:strCache>
                <c:ptCount val="4"/>
                <c:pt idx="0">
                  <c:v>Benin</c:v>
                </c:pt>
                <c:pt idx="1">
                  <c:v>BEN</c:v>
                </c:pt>
                <c:pt idx="2">
                  <c:v>GDP per capita (current US$)</c:v>
                </c:pt>
                <c:pt idx="3">
                  <c:v>NY.GDP.PCAP.CD</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Data!$E$4:$BF$4</c:f>
              <c:strCache>
                <c:ptCount val="5"/>
                <c:pt idx="0">
                  <c:v>2013</c:v>
                </c:pt>
                <c:pt idx="1">
                  <c:v>2014</c:v>
                </c:pt>
                <c:pt idx="2">
                  <c:v>2015</c:v>
                </c:pt>
                <c:pt idx="3">
                  <c:v>2016</c:v>
                </c:pt>
                <c:pt idx="4">
                  <c:v>2017</c:v>
                </c:pt>
              </c:strCache>
            </c:strRef>
          </c:cat>
          <c:val>
            <c:numRef>
              <c:f>Data!$E$21:$BF$21</c:f>
            </c:numRef>
          </c:val>
          <c:smooth val="0"/>
          <c:extLst>
            <c:ext xmlns:c16="http://schemas.microsoft.com/office/drawing/2014/chart" uri="{C3380CC4-5D6E-409C-BE32-E72D297353CC}">
              <c16:uniqueId val="{00000010-1882-44C4-AC49-8E846E828517}"/>
            </c:ext>
          </c:extLst>
        </c:ser>
        <c:ser>
          <c:idx val="17"/>
          <c:order val="17"/>
          <c:tx>
            <c:strRef>
              <c:f>Data!$A$22:$D$22</c:f>
              <c:strCache>
                <c:ptCount val="4"/>
                <c:pt idx="0">
                  <c:v>Burkina Faso</c:v>
                </c:pt>
                <c:pt idx="1">
                  <c:v>BFA</c:v>
                </c:pt>
                <c:pt idx="2">
                  <c:v>GDP per capita (current US$)</c:v>
                </c:pt>
                <c:pt idx="3">
                  <c:v>NY.GDP.PCAP.CD</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Data!$E$4:$BF$4</c:f>
              <c:strCache>
                <c:ptCount val="5"/>
                <c:pt idx="0">
                  <c:v>2013</c:v>
                </c:pt>
                <c:pt idx="1">
                  <c:v>2014</c:v>
                </c:pt>
                <c:pt idx="2">
                  <c:v>2015</c:v>
                </c:pt>
                <c:pt idx="3">
                  <c:v>2016</c:v>
                </c:pt>
                <c:pt idx="4">
                  <c:v>2017</c:v>
                </c:pt>
              </c:strCache>
            </c:strRef>
          </c:cat>
          <c:val>
            <c:numRef>
              <c:f>Data!$E$22:$BF$22</c:f>
            </c:numRef>
          </c:val>
          <c:smooth val="0"/>
          <c:extLst>
            <c:ext xmlns:c16="http://schemas.microsoft.com/office/drawing/2014/chart" uri="{C3380CC4-5D6E-409C-BE32-E72D297353CC}">
              <c16:uniqueId val="{00000011-1882-44C4-AC49-8E846E828517}"/>
            </c:ext>
          </c:extLst>
        </c:ser>
        <c:ser>
          <c:idx val="18"/>
          <c:order val="18"/>
          <c:tx>
            <c:strRef>
              <c:f>Data!$A$23:$D$23</c:f>
              <c:strCache>
                <c:ptCount val="4"/>
                <c:pt idx="0">
                  <c:v>Bangladesh</c:v>
                </c:pt>
                <c:pt idx="1">
                  <c:v>BGD</c:v>
                </c:pt>
                <c:pt idx="2">
                  <c:v>GDP per capita (current US$)</c:v>
                </c:pt>
                <c:pt idx="3">
                  <c:v>NY.GDP.PCAP.CD</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Data!$E$4:$BF$4</c:f>
              <c:strCache>
                <c:ptCount val="5"/>
                <c:pt idx="0">
                  <c:v>2013</c:v>
                </c:pt>
                <c:pt idx="1">
                  <c:v>2014</c:v>
                </c:pt>
                <c:pt idx="2">
                  <c:v>2015</c:v>
                </c:pt>
                <c:pt idx="3">
                  <c:v>2016</c:v>
                </c:pt>
                <c:pt idx="4">
                  <c:v>2017</c:v>
                </c:pt>
              </c:strCache>
            </c:strRef>
          </c:cat>
          <c:val>
            <c:numRef>
              <c:f>Data!$E$23:$BF$23</c:f>
            </c:numRef>
          </c:val>
          <c:smooth val="0"/>
          <c:extLst>
            <c:ext xmlns:c16="http://schemas.microsoft.com/office/drawing/2014/chart" uri="{C3380CC4-5D6E-409C-BE32-E72D297353CC}">
              <c16:uniqueId val="{00000012-1882-44C4-AC49-8E846E828517}"/>
            </c:ext>
          </c:extLst>
        </c:ser>
        <c:ser>
          <c:idx val="19"/>
          <c:order val="19"/>
          <c:tx>
            <c:strRef>
              <c:f>Data!$A$24:$D$24</c:f>
              <c:strCache>
                <c:ptCount val="4"/>
                <c:pt idx="0">
                  <c:v>Bulgaria</c:v>
                </c:pt>
                <c:pt idx="1">
                  <c:v>BGR</c:v>
                </c:pt>
                <c:pt idx="2">
                  <c:v>GDP per capita (current US$)</c:v>
                </c:pt>
                <c:pt idx="3">
                  <c:v>NY.GDP.PCAP.CD</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Data!$E$4:$BF$4</c:f>
              <c:strCache>
                <c:ptCount val="5"/>
                <c:pt idx="0">
                  <c:v>2013</c:v>
                </c:pt>
                <c:pt idx="1">
                  <c:v>2014</c:v>
                </c:pt>
                <c:pt idx="2">
                  <c:v>2015</c:v>
                </c:pt>
                <c:pt idx="3">
                  <c:v>2016</c:v>
                </c:pt>
                <c:pt idx="4">
                  <c:v>2017</c:v>
                </c:pt>
              </c:strCache>
            </c:strRef>
          </c:cat>
          <c:val>
            <c:numRef>
              <c:f>Data!$E$24:$BF$24</c:f>
            </c:numRef>
          </c:val>
          <c:smooth val="0"/>
          <c:extLst>
            <c:ext xmlns:c16="http://schemas.microsoft.com/office/drawing/2014/chart" uri="{C3380CC4-5D6E-409C-BE32-E72D297353CC}">
              <c16:uniqueId val="{00000013-1882-44C4-AC49-8E846E828517}"/>
            </c:ext>
          </c:extLst>
        </c:ser>
        <c:ser>
          <c:idx val="20"/>
          <c:order val="20"/>
          <c:tx>
            <c:strRef>
              <c:f>Data!$A$25:$D$25</c:f>
              <c:strCache>
                <c:ptCount val="4"/>
                <c:pt idx="0">
                  <c:v>Bahrain</c:v>
                </c:pt>
                <c:pt idx="1">
                  <c:v>BHR</c:v>
                </c:pt>
                <c:pt idx="2">
                  <c:v>GDP per capita (current US$)</c:v>
                </c:pt>
                <c:pt idx="3">
                  <c:v>NY.GDP.PCAP.CD</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Data!$E$4:$BF$4</c:f>
              <c:strCache>
                <c:ptCount val="5"/>
                <c:pt idx="0">
                  <c:v>2013</c:v>
                </c:pt>
                <c:pt idx="1">
                  <c:v>2014</c:v>
                </c:pt>
                <c:pt idx="2">
                  <c:v>2015</c:v>
                </c:pt>
                <c:pt idx="3">
                  <c:v>2016</c:v>
                </c:pt>
                <c:pt idx="4">
                  <c:v>2017</c:v>
                </c:pt>
              </c:strCache>
            </c:strRef>
          </c:cat>
          <c:val>
            <c:numRef>
              <c:f>Data!$E$25:$BF$25</c:f>
            </c:numRef>
          </c:val>
          <c:smooth val="0"/>
          <c:extLst>
            <c:ext xmlns:c16="http://schemas.microsoft.com/office/drawing/2014/chart" uri="{C3380CC4-5D6E-409C-BE32-E72D297353CC}">
              <c16:uniqueId val="{00000014-1882-44C4-AC49-8E846E828517}"/>
            </c:ext>
          </c:extLst>
        </c:ser>
        <c:ser>
          <c:idx val="21"/>
          <c:order val="21"/>
          <c:tx>
            <c:strRef>
              <c:f>Data!$A$26:$D$26</c:f>
              <c:strCache>
                <c:ptCount val="4"/>
                <c:pt idx="0">
                  <c:v>Bahamas, The</c:v>
                </c:pt>
                <c:pt idx="1">
                  <c:v>BHS</c:v>
                </c:pt>
                <c:pt idx="2">
                  <c:v>GDP per capita (current US$)</c:v>
                </c:pt>
                <c:pt idx="3">
                  <c:v>NY.GDP.PCAP.CD</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Data!$E$4:$BF$4</c:f>
              <c:strCache>
                <c:ptCount val="5"/>
                <c:pt idx="0">
                  <c:v>2013</c:v>
                </c:pt>
                <c:pt idx="1">
                  <c:v>2014</c:v>
                </c:pt>
                <c:pt idx="2">
                  <c:v>2015</c:v>
                </c:pt>
                <c:pt idx="3">
                  <c:v>2016</c:v>
                </c:pt>
                <c:pt idx="4">
                  <c:v>2017</c:v>
                </c:pt>
              </c:strCache>
            </c:strRef>
          </c:cat>
          <c:val>
            <c:numRef>
              <c:f>Data!$E$26:$BF$26</c:f>
            </c:numRef>
          </c:val>
          <c:smooth val="0"/>
          <c:extLst>
            <c:ext xmlns:c16="http://schemas.microsoft.com/office/drawing/2014/chart" uri="{C3380CC4-5D6E-409C-BE32-E72D297353CC}">
              <c16:uniqueId val="{00000015-1882-44C4-AC49-8E846E828517}"/>
            </c:ext>
          </c:extLst>
        </c:ser>
        <c:ser>
          <c:idx val="22"/>
          <c:order val="22"/>
          <c:tx>
            <c:strRef>
              <c:f>Data!$A$27:$D$27</c:f>
              <c:strCache>
                <c:ptCount val="4"/>
                <c:pt idx="0">
                  <c:v>Bosnia and Herzegovina</c:v>
                </c:pt>
                <c:pt idx="1">
                  <c:v>BIH</c:v>
                </c:pt>
                <c:pt idx="2">
                  <c:v>GDP per capita (current US$)</c:v>
                </c:pt>
                <c:pt idx="3">
                  <c:v>NY.GDP.PCAP.CD</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Data!$E$4:$BF$4</c:f>
              <c:strCache>
                <c:ptCount val="5"/>
                <c:pt idx="0">
                  <c:v>2013</c:v>
                </c:pt>
                <c:pt idx="1">
                  <c:v>2014</c:v>
                </c:pt>
                <c:pt idx="2">
                  <c:v>2015</c:v>
                </c:pt>
                <c:pt idx="3">
                  <c:v>2016</c:v>
                </c:pt>
                <c:pt idx="4">
                  <c:v>2017</c:v>
                </c:pt>
              </c:strCache>
            </c:strRef>
          </c:cat>
          <c:val>
            <c:numRef>
              <c:f>Data!$E$27:$BF$27</c:f>
            </c:numRef>
          </c:val>
          <c:smooth val="0"/>
          <c:extLst>
            <c:ext xmlns:c16="http://schemas.microsoft.com/office/drawing/2014/chart" uri="{C3380CC4-5D6E-409C-BE32-E72D297353CC}">
              <c16:uniqueId val="{00000016-1882-44C4-AC49-8E846E828517}"/>
            </c:ext>
          </c:extLst>
        </c:ser>
        <c:ser>
          <c:idx val="23"/>
          <c:order val="23"/>
          <c:tx>
            <c:strRef>
              <c:f>Data!$A$28:$D$28</c:f>
              <c:strCache>
                <c:ptCount val="4"/>
                <c:pt idx="0">
                  <c:v>Belarus</c:v>
                </c:pt>
                <c:pt idx="1">
                  <c:v>BLR</c:v>
                </c:pt>
                <c:pt idx="2">
                  <c:v>GDP per capita (current US$)</c:v>
                </c:pt>
                <c:pt idx="3">
                  <c:v>NY.GDP.PCAP.CD</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Data!$E$4:$BF$4</c:f>
              <c:strCache>
                <c:ptCount val="5"/>
                <c:pt idx="0">
                  <c:v>2013</c:v>
                </c:pt>
                <c:pt idx="1">
                  <c:v>2014</c:v>
                </c:pt>
                <c:pt idx="2">
                  <c:v>2015</c:v>
                </c:pt>
                <c:pt idx="3">
                  <c:v>2016</c:v>
                </c:pt>
                <c:pt idx="4">
                  <c:v>2017</c:v>
                </c:pt>
              </c:strCache>
            </c:strRef>
          </c:cat>
          <c:val>
            <c:numRef>
              <c:f>Data!$E$28:$BF$28</c:f>
            </c:numRef>
          </c:val>
          <c:smooth val="0"/>
          <c:extLst>
            <c:ext xmlns:c16="http://schemas.microsoft.com/office/drawing/2014/chart" uri="{C3380CC4-5D6E-409C-BE32-E72D297353CC}">
              <c16:uniqueId val="{00000017-1882-44C4-AC49-8E846E828517}"/>
            </c:ext>
          </c:extLst>
        </c:ser>
        <c:ser>
          <c:idx val="24"/>
          <c:order val="24"/>
          <c:tx>
            <c:strRef>
              <c:f>Data!$A$29:$D$29</c:f>
              <c:strCache>
                <c:ptCount val="4"/>
                <c:pt idx="0">
                  <c:v>Belize</c:v>
                </c:pt>
                <c:pt idx="1">
                  <c:v>BLZ</c:v>
                </c:pt>
                <c:pt idx="2">
                  <c:v>GDP per capita (current US$)</c:v>
                </c:pt>
                <c:pt idx="3">
                  <c:v>NY.GDP.PCAP.CD</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Data!$E$4:$BF$4</c:f>
              <c:strCache>
                <c:ptCount val="5"/>
                <c:pt idx="0">
                  <c:v>2013</c:v>
                </c:pt>
                <c:pt idx="1">
                  <c:v>2014</c:v>
                </c:pt>
                <c:pt idx="2">
                  <c:v>2015</c:v>
                </c:pt>
                <c:pt idx="3">
                  <c:v>2016</c:v>
                </c:pt>
                <c:pt idx="4">
                  <c:v>2017</c:v>
                </c:pt>
              </c:strCache>
            </c:strRef>
          </c:cat>
          <c:val>
            <c:numRef>
              <c:f>Data!$E$29:$BF$29</c:f>
            </c:numRef>
          </c:val>
          <c:smooth val="0"/>
          <c:extLst>
            <c:ext xmlns:c16="http://schemas.microsoft.com/office/drawing/2014/chart" uri="{C3380CC4-5D6E-409C-BE32-E72D297353CC}">
              <c16:uniqueId val="{00000018-1882-44C4-AC49-8E846E828517}"/>
            </c:ext>
          </c:extLst>
        </c:ser>
        <c:ser>
          <c:idx val="25"/>
          <c:order val="25"/>
          <c:tx>
            <c:strRef>
              <c:f>Data!$A$30:$D$30</c:f>
              <c:strCache>
                <c:ptCount val="4"/>
                <c:pt idx="0">
                  <c:v>Bermuda</c:v>
                </c:pt>
                <c:pt idx="1">
                  <c:v>BMU</c:v>
                </c:pt>
                <c:pt idx="2">
                  <c:v>GDP per capita (current US$)</c:v>
                </c:pt>
                <c:pt idx="3">
                  <c:v>NY.GDP.PCAP.CD</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strRef>
              <c:f>Data!$E$4:$BF$4</c:f>
              <c:strCache>
                <c:ptCount val="5"/>
                <c:pt idx="0">
                  <c:v>2013</c:v>
                </c:pt>
                <c:pt idx="1">
                  <c:v>2014</c:v>
                </c:pt>
                <c:pt idx="2">
                  <c:v>2015</c:v>
                </c:pt>
                <c:pt idx="3">
                  <c:v>2016</c:v>
                </c:pt>
                <c:pt idx="4">
                  <c:v>2017</c:v>
                </c:pt>
              </c:strCache>
            </c:strRef>
          </c:cat>
          <c:val>
            <c:numRef>
              <c:f>Data!$E$30:$BF$30</c:f>
            </c:numRef>
          </c:val>
          <c:smooth val="0"/>
          <c:extLst>
            <c:ext xmlns:c16="http://schemas.microsoft.com/office/drawing/2014/chart" uri="{C3380CC4-5D6E-409C-BE32-E72D297353CC}">
              <c16:uniqueId val="{00000019-1882-44C4-AC49-8E846E828517}"/>
            </c:ext>
          </c:extLst>
        </c:ser>
        <c:ser>
          <c:idx val="26"/>
          <c:order val="26"/>
          <c:tx>
            <c:strRef>
              <c:f>Data!$A$31:$D$31</c:f>
              <c:strCache>
                <c:ptCount val="4"/>
                <c:pt idx="0">
                  <c:v>Bolivia</c:v>
                </c:pt>
                <c:pt idx="1">
                  <c:v>BOL</c:v>
                </c:pt>
                <c:pt idx="2">
                  <c:v>GDP per capita (current US$)</c:v>
                </c:pt>
                <c:pt idx="3">
                  <c:v>NY.GDP.PCAP.CD</c:v>
                </c:pt>
              </c:strCache>
            </c:strRef>
          </c:tx>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strRef>
              <c:f>Data!$E$4:$BF$4</c:f>
              <c:strCache>
                <c:ptCount val="5"/>
                <c:pt idx="0">
                  <c:v>2013</c:v>
                </c:pt>
                <c:pt idx="1">
                  <c:v>2014</c:v>
                </c:pt>
                <c:pt idx="2">
                  <c:v>2015</c:v>
                </c:pt>
                <c:pt idx="3">
                  <c:v>2016</c:v>
                </c:pt>
                <c:pt idx="4">
                  <c:v>2017</c:v>
                </c:pt>
              </c:strCache>
            </c:strRef>
          </c:cat>
          <c:val>
            <c:numRef>
              <c:f>Data!$E$31:$BF$31</c:f>
            </c:numRef>
          </c:val>
          <c:smooth val="0"/>
          <c:extLst>
            <c:ext xmlns:c16="http://schemas.microsoft.com/office/drawing/2014/chart" uri="{C3380CC4-5D6E-409C-BE32-E72D297353CC}">
              <c16:uniqueId val="{0000001A-1882-44C4-AC49-8E846E828517}"/>
            </c:ext>
          </c:extLst>
        </c:ser>
        <c:ser>
          <c:idx val="27"/>
          <c:order val="27"/>
          <c:tx>
            <c:strRef>
              <c:f>Data!$A$32:$D$32</c:f>
              <c:strCache>
                <c:ptCount val="4"/>
                <c:pt idx="0">
                  <c:v>Brazil</c:v>
                </c:pt>
                <c:pt idx="1">
                  <c:v>BRA</c:v>
                </c:pt>
                <c:pt idx="2">
                  <c:v>GDP per capita (current US$)</c:v>
                </c:pt>
                <c:pt idx="3">
                  <c:v>NY.GDP.PCAP.CD</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strRef>
              <c:f>Data!$E$4:$BF$4</c:f>
              <c:strCache>
                <c:ptCount val="5"/>
                <c:pt idx="0">
                  <c:v>2013</c:v>
                </c:pt>
                <c:pt idx="1">
                  <c:v>2014</c:v>
                </c:pt>
                <c:pt idx="2">
                  <c:v>2015</c:v>
                </c:pt>
                <c:pt idx="3">
                  <c:v>2016</c:v>
                </c:pt>
                <c:pt idx="4">
                  <c:v>2017</c:v>
                </c:pt>
              </c:strCache>
            </c:strRef>
          </c:cat>
          <c:val>
            <c:numRef>
              <c:f>Data!$E$32:$BF$32</c:f>
            </c:numRef>
          </c:val>
          <c:smooth val="0"/>
          <c:extLst>
            <c:ext xmlns:c16="http://schemas.microsoft.com/office/drawing/2014/chart" uri="{C3380CC4-5D6E-409C-BE32-E72D297353CC}">
              <c16:uniqueId val="{0000001B-1882-44C4-AC49-8E846E828517}"/>
            </c:ext>
          </c:extLst>
        </c:ser>
        <c:ser>
          <c:idx val="28"/>
          <c:order val="28"/>
          <c:tx>
            <c:strRef>
              <c:f>Data!$A$33:$D$33</c:f>
              <c:strCache>
                <c:ptCount val="4"/>
                <c:pt idx="0">
                  <c:v>Barbados</c:v>
                </c:pt>
                <c:pt idx="1">
                  <c:v>BRB</c:v>
                </c:pt>
                <c:pt idx="2">
                  <c:v>GDP per capita (current US$)</c:v>
                </c:pt>
                <c:pt idx="3">
                  <c:v>NY.GDP.PCAP.CD</c:v>
                </c:pt>
              </c:strCache>
            </c:strRef>
          </c:tx>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strRef>
              <c:f>Data!$E$4:$BF$4</c:f>
              <c:strCache>
                <c:ptCount val="5"/>
                <c:pt idx="0">
                  <c:v>2013</c:v>
                </c:pt>
                <c:pt idx="1">
                  <c:v>2014</c:v>
                </c:pt>
                <c:pt idx="2">
                  <c:v>2015</c:v>
                </c:pt>
                <c:pt idx="3">
                  <c:v>2016</c:v>
                </c:pt>
                <c:pt idx="4">
                  <c:v>2017</c:v>
                </c:pt>
              </c:strCache>
            </c:strRef>
          </c:cat>
          <c:val>
            <c:numRef>
              <c:f>Data!$E$33:$BF$33</c:f>
            </c:numRef>
          </c:val>
          <c:smooth val="0"/>
          <c:extLst>
            <c:ext xmlns:c16="http://schemas.microsoft.com/office/drawing/2014/chart" uri="{C3380CC4-5D6E-409C-BE32-E72D297353CC}">
              <c16:uniqueId val="{0000001C-1882-44C4-AC49-8E846E828517}"/>
            </c:ext>
          </c:extLst>
        </c:ser>
        <c:ser>
          <c:idx val="29"/>
          <c:order val="29"/>
          <c:tx>
            <c:strRef>
              <c:f>Data!$A$34:$D$34</c:f>
              <c:strCache>
                <c:ptCount val="4"/>
                <c:pt idx="0">
                  <c:v>Brunei Darussalam</c:v>
                </c:pt>
                <c:pt idx="1">
                  <c:v>BRN</c:v>
                </c:pt>
                <c:pt idx="2">
                  <c:v>GDP per capita (current US$)</c:v>
                </c:pt>
                <c:pt idx="3">
                  <c:v>NY.GDP.PCAP.CD</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strRef>
              <c:f>Data!$E$4:$BF$4</c:f>
              <c:strCache>
                <c:ptCount val="5"/>
                <c:pt idx="0">
                  <c:v>2013</c:v>
                </c:pt>
                <c:pt idx="1">
                  <c:v>2014</c:v>
                </c:pt>
                <c:pt idx="2">
                  <c:v>2015</c:v>
                </c:pt>
                <c:pt idx="3">
                  <c:v>2016</c:v>
                </c:pt>
                <c:pt idx="4">
                  <c:v>2017</c:v>
                </c:pt>
              </c:strCache>
            </c:strRef>
          </c:cat>
          <c:val>
            <c:numRef>
              <c:f>Data!$E$34:$BF$34</c:f>
            </c:numRef>
          </c:val>
          <c:smooth val="0"/>
          <c:extLst>
            <c:ext xmlns:c16="http://schemas.microsoft.com/office/drawing/2014/chart" uri="{C3380CC4-5D6E-409C-BE32-E72D297353CC}">
              <c16:uniqueId val="{0000001D-1882-44C4-AC49-8E846E828517}"/>
            </c:ext>
          </c:extLst>
        </c:ser>
        <c:ser>
          <c:idx val="30"/>
          <c:order val="30"/>
          <c:tx>
            <c:strRef>
              <c:f>Data!$A$35:$D$35</c:f>
              <c:strCache>
                <c:ptCount val="4"/>
                <c:pt idx="0">
                  <c:v>Bhutan</c:v>
                </c:pt>
                <c:pt idx="1">
                  <c:v>BTN</c:v>
                </c:pt>
                <c:pt idx="2">
                  <c:v>GDP per capita (current US$)</c:v>
                </c:pt>
                <c:pt idx="3">
                  <c:v>NY.GDP.PCAP.CD</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cat>
            <c:strRef>
              <c:f>Data!$E$4:$BF$4</c:f>
              <c:strCache>
                <c:ptCount val="5"/>
                <c:pt idx="0">
                  <c:v>2013</c:v>
                </c:pt>
                <c:pt idx="1">
                  <c:v>2014</c:v>
                </c:pt>
                <c:pt idx="2">
                  <c:v>2015</c:v>
                </c:pt>
                <c:pt idx="3">
                  <c:v>2016</c:v>
                </c:pt>
                <c:pt idx="4">
                  <c:v>2017</c:v>
                </c:pt>
              </c:strCache>
            </c:strRef>
          </c:cat>
          <c:val>
            <c:numRef>
              <c:f>Data!$E$35:$BF$35</c:f>
            </c:numRef>
          </c:val>
          <c:smooth val="0"/>
          <c:extLst>
            <c:ext xmlns:c16="http://schemas.microsoft.com/office/drawing/2014/chart" uri="{C3380CC4-5D6E-409C-BE32-E72D297353CC}">
              <c16:uniqueId val="{0000001E-1882-44C4-AC49-8E846E828517}"/>
            </c:ext>
          </c:extLst>
        </c:ser>
        <c:ser>
          <c:idx val="31"/>
          <c:order val="31"/>
          <c:tx>
            <c:strRef>
              <c:f>Data!$A$36:$D$36</c:f>
              <c:strCache>
                <c:ptCount val="4"/>
                <c:pt idx="0">
                  <c:v>Botswana</c:v>
                </c:pt>
                <c:pt idx="1">
                  <c:v>BWA</c:v>
                </c:pt>
                <c:pt idx="2">
                  <c:v>GDP per capita (current US$)</c:v>
                </c:pt>
                <c:pt idx="3">
                  <c:v>NY.GDP.PCAP.CD</c:v>
                </c:pt>
              </c:strCache>
            </c:strRef>
          </c:tx>
          <c:spPr>
            <a:ln w="28575" cap="rnd">
              <a:solidFill>
                <a:schemeClr val="accent2">
                  <a:lumMod val="50000"/>
                </a:schemeClr>
              </a:solidFill>
              <a:round/>
            </a:ln>
            <a:effectLst/>
          </c:spPr>
          <c:marker>
            <c:symbol val="circle"/>
            <c:size val="5"/>
            <c:spPr>
              <a:solidFill>
                <a:schemeClr val="accent2">
                  <a:lumMod val="50000"/>
                </a:schemeClr>
              </a:solidFill>
              <a:ln w="9525">
                <a:solidFill>
                  <a:schemeClr val="accent2">
                    <a:lumMod val="50000"/>
                  </a:schemeClr>
                </a:solidFill>
              </a:ln>
              <a:effectLst/>
            </c:spPr>
          </c:marker>
          <c:cat>
            <c:strRef>
              <c:f>Data!$E$4:$BF$4</c:f>
              <c:strCache>
                <c:ptCount val="5"/>
                <c:pt idx="0">
                  <c:v>2013</c:v>
                </c:pt>
                <c:pt idx="1">
                  <c:v>2014</c:v>
                </c:pt>
                <c:pt idx="2">
                  <c:v>2015</c:v>
                </c:pt>
                <c:pt idx="3">
                  <c:v>2016</c:v>
                </c:pt>
                <c:pt idx="4">
                  <c:v>2017</c:v>
                </c:pt>
              </c:strCache>
            </c:strRef>
          </c:cat>
          <c:val>
            <c:numRef>
              <c:f>Data!$E$36:$BF$36</c:f>
            </c:numRef>
          </c:val>
          <c:smooth val="0"/>
          <c:extLst>
            <c:ext xmlns:c16="http://schemas.microsoft.com/office/drawing/2014/chart" uri="{C3380CC4-5D6E-409C-BE32-E72D297353CC}">
              <c16:uniqueId val="{0000001F-1882-44C4-AC49-8E846E828517}"/>
            </c:ext>
          </c:extLst>
        </c:ser>
        <c:ser>
          <c:idx val="32"/>
          <c:order val="32"/>
          <c:tx>
            <c:strRef>
              <c:f>Data!$A$37:$D$37</c:f>
              <c:strCache>
                <c:ptCount val="4"/>
                <c:pt idx="0">
                  <c:v>Central African Republic</c:v>
                </c:pt>
                <c:pt idx="1">
                  <c:v>CAF</c:v>
                </c:pt>
                <c:pt idx="2">
                  <c:v>GDP per capita (current US$)</c:v>
                </c:pt>
                <c:pt idx="3">
                  <c:v>NY.GDP.PCAP.CD</c:v>
                </c:pt>
              </c:strCache>
            </c:strRef>
          </c:tx>
          <c:spPr>
            <a:ln w="28575" cap="rnd">
              <a:solidFill>
                <a:schemeClr val="accent3">
                  <a:lumMod val="5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cat>
            <c:strRef>
              <c:f>Data!$E$4:$BF$4</c:f>
              <c:strCache>
                <c:ptCount val="5"/>
                <c:pt idx="0">
                  <c:v>2013</c:v>
                </c:pt>
                <c:pt idx="1">
                  <c:v>2014</c:v>
                </c:pt>
                <c:pt idx="2">
                  <c:v>2015</c:v>
                </c:pt>
                <c:pt idx="3">
                  <c:v>2016</c:v>
                </c:pt>
                <c:pt idx="4">
                  <c:v>2017</c:v>
                </c:pt>
              </c:strCache>
            </c:strRef>
          </c:cat>
          <c:val>
            <c:numRef>
              <c:f>Data!$E$37:$BF$37</c:f>
            </c:numRef>
          </c:val>
          <c:smooth val="0"/>
          <c:extLst>
            <c:ext xmlns:c16="http://schemas.microsoft.com/office/drawing/2014/chart" uri="{C3380CC4-5D6E-409C-BE32-E72D297353CC}">
              <c16:uniqueId val="{00000020-1882-44C4-AC49-8E846E828517}"/>
            </c:ext>
          </c:extLst>
        </c:ser>
        <c:ser>
          <c:idx val="33"/>
          <c:order val="33"/>
          <c:tx>
            <c:strRef>
              <c:f>Data!$A$38:$D$38</c:f>
              <c:strCache>
                <c:ptCount val="4"/>
                <c:pt idx="0">
                  <c:v>Canada</c:v>
                </c:pt>
                <c:pt idx="1">
                  <c:v>CAN</c:v>
                </c:pt>
                <c:pt idx="2">
                  <c:v>GDP per capita (current US$)</c:v>
                </c:pt>
                <c:pt idx="3">
                  <c:v>NY.GDP.PCAP.CD</c:v>
                </c:pt>
              </c:strCache>
            </c:strRef>
          </c:tx>
          <c:spPr>
            <a:ln w="28575" cap="rnd">
              <a:solidFill>
                <a:schemeClr val="accent4">
                  <a:lumMod val="50000"/>
                </a:schemeClr>
              </a:solidFill>
              <a:round/>
            </a:ln>
            <a:effectLst/>
          </c:spPr>
          <c:marker>
            <c:symbol val="circle"/>
            <c:size val="5"/>
            <c:spPr>
              <a:solidFill>
                <a:schemeClr val="accent4">
                  <a:lumMod val="50000"/>
                </a:schemeClr>
              </a:solidFill>
              <a:ln w="9525">
                <a:solidFill>
                  <a:schemeClr val="accent4">
                    <a:lumMod val="50000"/>
                  </a:schemeClr>
                </a:solidFill>
              </a:ln>
              <a:effectLst/>
            </c:spPr>
          </c:marker>
          <c:cat>
            <c:strRef>
              <c:f>Data!$E$4:$BF$4</c:f>
              <c:strCache>
                <c:ptCount val="5"/>
                <c:pt idx="0">
                  <c:v>2013</c:v>
                </c:pt>
                <c:pt idx="1">
                  <c:v>2014</c:v>
                </c:pt>
                <c:pt idx="2">
                  <c:v>2015</c:v>
                </c:pt>
                <c:pt idx="3">
                  <c:v>2016</c:v>
                </c:pt>
                <c:pt idx="4">
                  <c:v>2017</c:v>
                </c:pt>
              </c:strCache>
            </c:strRef>
          </c:cat>
          <c:val>
            <c:numRef>
              <c:f>Data!$E$38:$BF$38</c:f>
            </c:numRef>
          </c:val>
          <c:smooth val="0"/>
          <c:extLst>
            <c:ext xmlns:c16="http://schemas.microsoft.com/office/drawing/2014/chart" uri="{C3380CC4-5D6E-409C-BE32-E72D297353CC}">
              <c16:uniqueId val="{00000021-1882-44C4-AC49-8E846E828517}"/>
            </c:ext>
          </c:extLst>
        </c:ser>
        <c:ser>
          <c:idx val="34"/>
          <c:order val="34"/>
          <c:tx>
            <c:strRef>
              <c:f>Data!$A$39:$D$39</c:f>
              <c:strCache>
                <c:ptCount val="4"/>
                <c:pt idx="0">
                  <c:v>Central Europe and the Baltics</c:v>
                </c:pt>
                <c:pt idx="1">
                  <c:v>CEB</c:v>
                </c:pt>
                <c:pt idx="2">
                  <c:v>GDP per capita (current US$)</c:v>
                </c:pt>
                <c:pt idx="3">
                  <c:v>NY.GDP.PCAP.CD</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cat>
            <c:strRef>
              <c:f>Data!$E$4:$BF$4</c:f>
              <c:strCache>
                <c:ptCount val="5"/>
                <c:pt idx="0">
                  <c:v>2013</c:v>
                </c:pt>
                <c:pt idx="1">
                  <c:v>2014</c:v>
                </c:pt>
                <c:pt idx="2">
                  <c:v>2015</c:v>
                </c:pt>
                <c:pt idx="3">
                  <c:v>2016</c:v>
                </c:pt>
                <c:pt idx="4">
                  <c:v>2017</c:v>
                </c:pt>
              </c:strCache>
            </c:strRef>
          </c:cat>
          <c:val>
            <c:numRef>
              <c:f>Data!$E$39:$BF$39</c:f>
            </c:numRef>
          </c:val>
          <c:smooth val="0"/>
          <c:extLst>
            <c:ext xmlns:c16="http://schemas.microsoft.com/office/drawing/2014/chart" uri="{C3380CC4-5D6E-409C-BE32-E72D297353CC}">
              <c16:uniqueId val="{00000022-1882-44C4-AC49-8E846E828517}"/>
            </c:ext>
          </c:extLst>
        </c:ser>
        <c:ser>
          <c:idx val="35"/>
          <c:order val="35"/>
          <c:tx>
            <c:strRef>
              <c:f>Data!$A$40:$D$40</c:f>
              <c:strCache>
                <c:ptCount val="4"/>
                <c:pt idx="0">
                  <c:v>Switzerland</c:v>
                </c:pt>
                <c:pt idx="1">
                  <c:v>CHE</c:v>
                </c:pt>
                <c:pt idx="2">
                  <c:v>GDP per capita (current US$)</c:v>
                </c:pt>
                <c:pt idx="3">
                  <c:v>NY.GDP.PCAP.CD</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6">
                    <a:lumMod val="50000"/>
                  </a:schemeClr>
                </a:solidFill>
              </a:ln>
              <a:effectLst/>
            </c:spPr>
          </c:marker>
          <c:cat>
            <c:strRef>
              <c:f>Data!$E$4:$BF$4</c:f>
              <c:strCache>
                <c:ptCount val="5"/>
                <c:pt idx="0">
                  <c:v>2013</c:v>
                </c:pt>
                <c:pt idx="1">
                  <c:v>2014</c:v>
                </c:pt>
                <c:pt idx="2">
                  <c:v>2015</c:v>
                </c:pt>
                <c:pt idx="3">
                  <c:v>2016</c:v>
                </c:pt>
                <c:pt idx="4">
                  <c:v>2017</c:v>
                </c:pt>
              </c:strCache>
            </c:strRef>
          </c:cat>
          <c:val>
            <c:numRef>
              <c:f>Data!$E$40:$BF$40</c:f>
            </c:numRef>
          </c:val>
          <c:smooth val="0"/>
          <c:extLst>
            <c:ext xmlns:c16="http://schemas.microsoft.com/office/drawing/2014/chart" uri="{C3380CC4-5D6E-409C-BE32-E72D297353CC}">
              <c16:uniqueId val="{00000023-1882-44C4-AC49-8E846E828517}"/>
            </c:ext>
          </c:extLst>
        </c:ser>
        <c:ser>
          <c:idx val="36"/>
          <c:order val="36"/>
          <c:tx>
            <c:strRef>
              <c:f>Data!$A$41:$D$41</c:f>
              <c:strCache>
                <c:ptCount val="4"/>
                <c:pt idx="0">
                  <c:v>Channel Islands</c:v>
                </c:pt>
                <c:pt idx="1">
                  <c:v>CHI</c:v>
                </c:pt>
                <c:pt idx="2">
                  <c:v>GDP per capita (current US$)</c:v>
                </c:pt>
                <c:pt idx="3">
                  <c:v>NY.GDP.PCAP.CD</c:v>
                </c:pt>
              </c:strCache>
            </c:strRef>
          </c:tx>
          <c:spPr>
            <a:ln w="28575" cap="rnd">
              <a:solidFill>
                <a:schemeClr val="accent1">
                  <a:lumMod val="70000"/>
                  <a:lumOff val="30000"/>
                </a:schemeClr>
              </a:solidFill>
              <a:round/>
            </a:ln>
            <a:effectLst/>
          </c:spPr>
          <c:marker>
            <c:symbol val="circle"/>
            <c:size val="5"/>
            <c:spPr>
              <a:solidFill>
                <a:schemeClr val="accent1">
                  <a:lumMod val="70000"/>
                  <a:lumOff val="30000"/>
                </a:schemeClr>
              </a:solidFill>
              <a:ln w="9525">
                <a:solidFill>
                  <a:schemeClr val="accent1">
                    <a:lumMod val="70000"/>
                    <a:lumOff val="30000"/>
                  </a:schemeClr>
                </a:solidFill>
              </a:ln>
              <a:effectLst/>
            </c:spPr>
          </c:marker>
          <c:cat>
            <c:strRef>
              <c:f>Data!$E$4:$BF$4</c:f>
              <c:strCache>
                <c:ptCount val="5"/>
                <c:pt idx="0">
                  <c:v>2013</c:v>
                </c:pt>
                <c:pt idx="1">
                  <c:v>2014</c:v>
                </c:pt>
                <c:pt idx="2">
                  <c:v>2015</c:v>
                </c:pt>
                <c:pt idx="3">
                  <c:v>2016</c:v>
                </c:pt>
                <c:pt idx="4">
                  <c:v>2017</c:v>
                </c:pt>
              </c:strCache>
            </c:strRef>
          </c:cat>
          <c:val>
            <c:numRef>
              <c:f>Data!$E$41:$BF$41</c:f>
            </c:numRef>
          </c:val>
          <c:smooth val="0"/>
          <c:extLst>
            <c:ext xmlns:c16="http://schemas.microsoft.com/office/drawing/2014/chart" uri="{C3380CC4-5D6E-409C-BE32-E72D297353CC}">
              <c16:uniqueId val="{00000024-1882-44C4-AC49-8E846E828517}"/>
            </c:ext>
          </c:extLst>
        </c:ser>
        <c:ser>
          <c:idx val="37"/>
          <c:order val="37"/>
          <c:tx>
            <c:strRef>
              <c:f>Data!$A$42:$D$42</c:f>
              <c:strCache>
                <c:ptCount val="4"/>
                <c:pt idx="0">
                  <c:v>Chile</c:v>
                </c:pt>
                <c:pt idx="1">
                  <c:v>CHL</c:v>
                </c:pt>
                <c:pt idx="2">
                  <c:v>GDP per capita (current US$)</c:v>
                </c:pt>
                <c:pt idx="3">
                  <c:v>NY.GDP.PCAP.CD</c:v>
                </c:pt>
              </c:strCache>
            </c:strRef>
          </c:tx>
          <c:spPr>
            <a:ln w="28575" cap="rnd">
              <a:solidFill>
                <a:schemeClr val="accent2">
                  <a:lumMod val="70000"/>
                  <a:lumOff val="30000"/>
                </a:schemeClr>
              </a:solidFill>
              <a:round/>
            </a:ln>
            <a:effectLst/>
          </c:spPr>
          <c:marker>
            <c:symbol val="circle"/>
            <c:size val="5"/>
            <c:spPr>
              <a:solidFill>
                <a:schemeClr val="accent2">
                  <a:lumMod val="70000"/>
                  <a:lumOff val="30000"/>
                </a:schemeClr>
              </a:solidFill>
              <a:ln w="9525">
                <a:solidFill>
                  <a:schemeClr val="accent2">
                    <a:lumMod val="70000"/>
                    <a:lumOff val="30000"/>
                  </a:schemeClr>
                </a:solidFill>
              </a:ln>
              <a:effectLst/>
            </c:spPr>
          </c:marker>
          <c:cat>
            <c:strRef>
              <c:f>Data!$E$4:$BF$4</c:f>
              <c:strCache>
                <c:ptCount val="5"/>
                <c:pt idx="0">
                  <c:v>2013</c:v>
                </c:pt>
                <c:pt idx="1">
                  <c:v>2014</c:v>
                </c:pt>
                <c:pt idx="2">
                  <c:v>2015</c:v>
                </c:pt>
                <c:pt idx="3">
                  <c:v>2016</c:v>
                </c:pt>
                <c:pt idx="4">
                  <c:v>2017</c:v>
                </c:pt>
              </c:strCache>
            </c:strRef>
          </c:cat>
          <c:val>
            <c:numRef>
              <c:f>Data!$E$42:$BF$42</c:f>
            </c:numRef>
          </c:val>
          <c:smooth val="0"/>
          <c:extLst>
            <c:ext xmlns:c16="http://schemas.microsoft.com/office/drawing/2014/chart" uri="{C3380CC4-5D6E-409C-BE32-E72D297353CC}">
              <c16:uniqueId val="{00000025-1882-44C4-AC49-8E846E828517}"/>
            </c:ext>
          </c:extLst>
        </c:ser>
        <c:ser>
          <c:idx val="38"/>
          <c:order val="38"/>
          <c:tx>
            <c:strRef>
              <c:f>Data!$A$43:$D$43</c:f>
              <c:strCache>
                <c:ptCount val="4"/>
                <c:pt idx="0">
                  <c:v>China</c:v>
                </c:pt>
                <c:pt idx="1">
                  <c:v>CHN</c:v>
                </c:pt>
                <c:pt idx="2">
                  <c:v>GDP per capita (current US$)</c:v>
                </c:pt>
                <c:pt idx="3">
                  <c:v>NY.GDP.PCAP.CD</c:v>
                </c:pt>
              </c:strCache>
            </c:strRef>
          </c:tx>
          <c:spPr>
            <a:ln w="28575" cap="rnd">
              <a:solidFill>
                <a:schemeClr val="accent3">
                  <a:lumMod val="70000"/>
                  <a:lumOff val="30000"/>
                </a:schemeClr>
              </a:solidFill>
              <a:round/>
            </a:ln>
            <a:effectLst/>
          </c:spPr>
          <c:marker>
            <c:symbol val="circle"/>
            <c:size val="5"/>
            <c:spPr>
              <a:solidFill>
                <a:schemeClr val="accent3">
                  <a:lumMod val="70000"/>
                  <a:lumOff val="30000"/>
                </a:schemeClr>
              </a:solidFill>
              <a:ln w="9525">
                <a:solidFill>
                  <a:schemeClr val="accent3">
                    <a:lumMod val="70000"/>
                    <a:lumOff val="30000"/>
                  </a:schemeClr>
                </a:solidFill>
              </a:ln>
              <a:effectLst/>
            </c:spPr>
          </c:marker>
          <c:cat>
            <c:strRef>
              <c:f>Data!$E$4:$BF$4</c:f>
              <c:strCache>
                <c:ptCount val="5"/>
                <c:pt idx="0">
                  <c:v>2013</c:v>
                </c:pt>
                <c:pt idx="1">
                  <c:v>2014</c:v>
                </c:pt>
                <c:pt idx="2">
                  <c:v>2015</c:v>
                </c:pt>
                <c:pt idx="3">
                  <c:v>2016</c:v>
                </c:pt>
                <c:pt idx="4">
                  <c:v>2017</c:v>
                </c:pt>
              </c:strCache>
            </c:strRef>
          </c:cat>
          <c:val>
            <c:numRef>
              <c:f>Data!$E$43:$BF$43</c:f>
            </c:numRef>
          </c:val>
          <c:smooth val="0"/>
          <c:extLst>
            <c:ext xmlns:c16="http://schemas.microsoft.com/office/drawing/2014/chart" uri="{C3380CC4-5D6E-409C-BE32-E72D297353CC}">
              <c16:uniqueId val="{00000026-1882-44C4-AC49-8E846E828517}"/>
            </c:ext>
          </c:extLst>
        </c:ser>
        <c:ser>
          <c:idx val="39"/>
          <c:order val="39"/>
          <c:tx>
            <c:strRef>
              <c:f>Data!$A$44:$D$44</c:f>
              <c:strCache>
                <c:ptCount val="4"/>
                <c:pt idx="0">
                  <c:v>Cote d'Ivoire</c:v>
                </c:pt>
                <c:pt idx="1">
                  <c:v>CIV</c:v>
                </c:pt>
                <c:pt idx="2">
                  <c:v>GDP per capita (current US$)</c:v>
                </c:pt>
                <c:pt idx="3">
                  <c:v>NY.GDP.PCAP.CD</c:v>
                </c:pt>
              </c:strCache>
            </c:strRef>
          </c:tx>
          <c:spPr>
            <a:ln w="28575" cap="rnd">
              <a:solidFill>
                <a:schemeClr val="accent4">
                  <a:lumMod val="70000"/>
                  <a:lumOff val="30000"/>
                </a:schemeClr>
              </a:solidFill>
              <a:round/>
            </a:ln>
            <a:effectLst/>
          </c:spPr>
          <c:marker>
            <c:symbol val="none"/>
          </c:marker>
          <c:cat>
            <c:strRef>
              <c:f>Data!$E$4:$BF$4</c:f>
              <c:strCache>
                <c:ptCount val="5"/>
                <c:pt idx="0">
                  <c:v>2013</c:v>
                </c:pt>
                <c:pt idx="1">
                  <c:v>2014</c:v>
                </c:pt>
                <c:pt idx="2">
                  <c:v>2015</c:v>
                </c:pt>
                <c:pt idx="3">
                  <c:v>2016</c:v>
                </c:pt>
                <c:pt idx="4">
                  <c:v>2017</c:v>
                </c:pt>
              </c:strCache>
            </c:strRef>
          </c:cat>
          <c:val>
            <c:numRef>
              <c:f>Data!$E$44:$BF$44</c:f>
              <c:numCache>
                <c:formatCode>General</c:formatCode>
                <c:ptCount val="5"/>
                <c:pt idx="0">
                  <c:v>1423.6822822257539</c:v>
                </c:pt>
                <c:pt idx="1">
                  <c:v>1568.6276283273339</c:v>
                </c:pt>
                <c:pt idx="2">
                  <c:v>1715.1055178258885</c:v>
                </c:pt>
                <c:pt idx="3">
                  <c:v>1493.5060606401069</c:v>
                </c:pt>
                <c:pt idx="4">
                  <c:v>1537.504031087037</c:v>
                </c:pt>
              </c:numCache>
            </c:numRef>
          </c:val>
          <c:smooth val="0"/>
          <c:extLst>
            <c:ext xmlns:c16="http://schemas.microsoft.com/office/drawing/2014/chart" uri="{C3380CC4-5D6E-409C-BE32-E72D297353CC}">
              <c16:uniqueId val="{00000027-1882-44C4-AC49-8E846E828517}"/>
            </c:ext>
          </c:extLst>
        </c:ser>
        <c:ser>
          <c:idx val="40"/>
          <c:order val="40"/>
          <c:tx>
            <c:strRef>
              <c:f>Data!$A$45:$D$45</c:f>
              <c:strCache>
                <c:ptCount val="4"/>
                <c:pt idx="0">
                  <c:v>Congo, Rep.</c:v>
                </c:pt>
                <c:pt idx="1">
                  <c:v>COG</c:v>
                </c:pt>
                <c:pt idx="2">
                  <c:v>GDP per capita (current US$)</c:v>
                </c:pt>
                <c:pt idx="3">
                  <c:v>NY.GDP.PCAP.CD</c:v>
                </c:pt>
              </c:strCache>
            </c:strRef>
          </c:tx>
          <c:spPr>
            <a:ln w="28575" cap="rnd">
              <a:solidFill>
                <a:schemeClr val="accent5">
                  <a:lumMod val="70000"/>
                  <a:lumOff val="30000"/>
                </a:schemeClr>
              </a:solidFill>
              <a:round/>
            </a:ln>
            <a:effectLst/>
          </c:spPr>
          <c:marker>
            <c:symbol val="none"/>
          </c:marker>
          <c:cat>
            <c:strRef>
              <c:f>Data!$E$4:$BF$4</c:f>
              <c:strCache>
                <c:ptCount val="5"/>
                <c:pt idx="0">
                  <c:v>2013</c:v>
                </c:pt>
                <c:pt idx="1">
                  <c:v>2014</c:v>
                </c:pt>
                <c:pt idx="2">
                  <c:v>2015</c:v>
                </c:pt>
                <c:pt idx="3">
                  <c:v>2016</c:v>
                </c:pt>
                <c:pt idx="4">
                  <c:v>2017</c:v>
                </c:pt>
              </c:strCache>
            </c:strRef>
          </c:cat>
          <c:val>
            <c:numRef>
              <c:f>Data!$E$45:$BF$45</c:f>
              <c:numCache>
                <c:formatCode>General</c:formatCode>
                <c:ptCount val="5"/>
                <c:pt idx="0">
                  <c:v>2964.5729890305815</c:v>
                </c:pt>
                <c:pt idx="1">
                  <c:v>2910.5202257686433</c:v>
                </c:pt>
                <c:pt idx="2">
                  <c:v>1712.1211463256636</c:v>
                </c:pt>
                <c:pt idx="3">
                  <c:v>1762.8099129687853</c:v>
                </c:pt>
                <c:pt idx="4">
                  <c:v>1654.0103217639607</c:v>
                </c:pt>
              </c:numCache>
            </c:numRef>
          </c:val>
          <c:smooth val="0"/>
          <c:extLst>
            <c:ext xmlns:c16="http://schemas.microsoft.com/office/drawing/2014/chart" uri="{C3380CC4-5D6E-409C-BE32-E72D297353CC}">
              <c16:uniqueId val="{00000028-1882-44C4-AC49-8E846E828517}"/>
            </c:ext>
          </c:extLst>
        </c:ser>
        <c:ser>
          <c:idx val="41"/>
          <c:order val="41"/>
          <c:tx>
            <c:strRef>
              <c:f>Data!$A$46:$D$46</c:f>
              <c:strCache>
                <c:ptCount val="4"/>
                <c:pt idx="0">
                  <c:v>Egypt, Arab Rep.</c:v>
                </c:pt>
                <c:pt idx="1">
                  <c:v>EGY</c:v>
                </c:pt>
                <c:pt idx="2">
                  <c:v>GDP per capita (current US$)</c:v>
                </c:pt>
                <c:pt idx="3">
                  <c:v>NY.GDP.PCAP.CD</c:v>
                </c:pt>
              </c:strCache>
            </c:strRef>
          </c:tx>
          <c:spPr>
            <a:ln w="28575" cap="rnd">
              <a:solidFill>
                <a:schemeClr val="accent6">
                  <a:lumMod val="70000"/>
                  <a:lumOff val="30000"/>
                </a:schemeClr>
              </a:solidFill>
              <a:round/>
            </a:ln>
            <a:effectLst/>
          </c:spPr>
          <c:marker>
            <c:symbol val="none"/>
          </c:marker>
          <c:cat>
            <c:strRef>
              <c:f>Data!$E$4:$BF$4</c:f>
              <c:strCache>
                <c:ptCount val="5"/>
                <c:pt idx="0">
                  <c:v>2013</c:v>
                </c:pt>
                <c:pt idx="1">
                  <c:v>2014</c:v>
                </c:pt>
                <c:pt idx="2">
                  <c:v>2015</c:v>
                </c:pt>
                <c:pt idx="3">
                  <c:v>2016</c:v>
                </c:pt>
                <c:pt idx="4">
                  <c:v>2017</c:v>
                </c:pt>
              </c:strCache>
            </c:strRef>
          </c:cat>
          <c:val>
            <c:numRef>
              <c:f>Data!$E$46:$BF$46</c:f>
              <c:numCache>
                <c:formatCode>General</c:formatCode>
                <c:ptCount val="5"/>
                <c:pt idx="0">
                  <c:v>3213.3891579094234</c:v>
                </c:pt>
                <c:pt idx="1">
                  <c:v>3327.7542472610767</c:v>
                </c:pt>
                <c:pt idx="2">
                  <c:v>3547.7130118382679</c:v>
                </c:pt>
                <c:pt idx="3">
                  <c:v>3479.2812462117427</c:v>
                </c:pt>
                <c:pt idx="4">
                  <c:v>2412.7270818521342</c:v>
                </c:pt>
              </c:numCache>
            </c:numRef>
          </c:val>
          <c:smooth val="0"/>
          <c:extLst>
            <c:ext xmlns:c16="http://schemas.microsoft.com/office/drawing/2014/chart" uri="{C3380CC4-5D6E-409C-BE32-E72D297353CC}">
              <c16:uniqueId val="{00000029-1882-44C4-AC49-8E846E828517}"/>
            </c:ext>
          </c:extLst>
        </c:ser>
        <c:ser>
          <c:idx val="42"/>
          <c:order val="42"/>
          <c:tx>
            <c:strRef>
              <c:f>Data!$A$47:$D$47</c:f>
              <c:strCache>
                <c:ptCount val="4"/>
                <c:pt idx="0">
                  <c:v>Mozambique</c:v>
                </c:pt>
                <c:pt idx="1">
                  <c:v>MOZ</c:v>
                </c:pt>
                <c:pt idx="2">
                  <c:v>GDP per capita (current US$)</c:v>
                </c:pt>
                <c:pt idx="3">
                  <c:v>NY.GDP.PCAP.CD</c:v>
                </c:pt>
              </c:strCache>
            </c:strRef>
          </c:tx>
          <c:spPr>
            <a:ln w="28575" cap="rnd">
              <a:solidFill>
                <a:schemeClr val="accent1">
                  <a:lumMod val="70000"/>
                </a:schemeClr>
              </a:solidFill>
              <a:round/>
            </a:ln>
            <a:effectLst/>
          </c:spPr>
          <c:marker>
            <c:symbol val="none"/>
          </c:marker>
          <c:cat>
            <c:strRef>
              <c:f>Data!$E$4:$BF$4</c:f>
              <c:strCache>
                <c:ptCount val="5"/>
                <c:pt idx="0">
                  <c:v>2013</c:v>
                </c:pt>
                <c:pt idx="1">
                  <c:v>2014</c:v>
                </c:pt>
                <c:pt idx="2">
                  <c:v>2015</c:v>
                </c:pt>
                <c:pt idx="3">
                  <c:v>2016</c:v>
                </c:pt>
                <c:pt idx="4">
                  <c:v>2017</c:v>
                </c:pt>
              </c:strCache>
            </c:strRef>
          </c:cat>
          <c:val>
            <c:numRef>
              <c:f>Data!$E$47:$BF$47</c:f>
              <c:numCache>
                <c:formatCode>General</c:formatCode>
                <c:ptCount val="5"/>
                <c:pt idx="0">
                  <c:v>605.9856082070288</c:v>
                </c:pt>
                <c:pt idx="1">
                  <c:v>623.28675393028777</c:v>
                </c:pt>
                <c:pt idx="2">
                  <c:v>528.31305120114507</c:v>
                </c:pt>
                <c:pt idx="3">
                  <c:v>380.90730579118463</c:v>
                </c:pt>
                <c:pt idx="4">
                  <c:v>426.22196186632738</c:v>
                </c:pt>
              </c:numCache>
            </c:numRef>
          </c:val>
          <c:smooth val="0"/>
          <c:extLst>
            <c:ext xmlns:c16="http://schemas.microsoft.com/office/drawing/2014/chart" uri="{C3380CC4-5D6E-409C-BE32-E72D297353CC}">
              <c16:uniqueId val="{0000002A-1882-44C4-AC49-8E846E828517}"/>
            </c:ext>
          </c:extLst>
        </c:ser>
        <c:ser>
          <c:idx val="43"/>
          <c:order val="43"/>
          <c:tx>
            <c:strRef>
              <c:f>Data!$A$48:$D$48</c:f>
              <c:strCache>
                <c:ptCount val="4"/>
                <c:pt idx="0">
                  <c:v>Nigeria</c:v>
                </c:pt>
                <c:pt idx="1">
                  <c:v>NGA</c:v>
                </c:pt>
                <c:pt idx="2">
                  <c:v>GDP per capita (current US$)</c:v>
                </c:pt>
                <c:pt idx="3">
                  <c:v>NY.GDP.PCAP.CD</c:v>
                </c:pt>
              </c:strCache>
            </c:strRef>
          </c:tx>
          <c:spPr>
            <a:ln w="28575" cap="rnd">
              <a:solidFill>
                <a:schemeClr val="accent2">
                  <a:lumMod val="70000"/>
                </a:schemeClr>
              </a:solidFill>
              <a:round/>
            </a:ln>
            <a:effectLst/>
          </c:spPr>
          <c:marker>
            <c:symbol val="none"/>
          </c:marker>
          <c:cat>
            <c:strRef>
              <c:f>Data!$E$4:$BF$4</c:f>
              <c:strCache>
                <c:ptCount val="5"/>
                <c:pt idx="0">
                  <c:v>2013</c:v>
                </c:pt>
                <c:pt idx="1">
                  <c:v>2014</c:v>
                </c:pt>
                <c:pt idx="2">
                  <c:v>2015</c:v>
                </c:pt>
                <c:pt idx="3">
                  <c:v>2016</c:v>
                </c:pt>
                <c:pt idx="4">
                  <c:v>2017</c:v>
                </c:pt>
              </c:strCache>
            </c:strRef>
          </c:cat>
          <c:val>
            <c:numRef>
              <c:f>Data!$E$48:$BF$48</c:f>
              <c:numCache>
                <c:formatCode>General</c:formatCode>
                <c:ptCount val="5"/>
                <c:pt idx="0">
                  <c:v>2996.9643031982932</c:v>
                </c:pt>
                <c:pt idx="1">
                  <c:v>3221.6781159083052</c:v>
                </c:pt>
                <c:pt idx="2">
                  <c:v>2729.7627777400899</c:v>
                </c:pt>
                <c:pt idx="3">
                  <c:v>2175.6562760039392</c:v>
                </c:pt>
                <c:pt idx="4">
                  <c:v>1968.4255227744216</c:v>
                </c:pt>
              </c:numCache>
            </c:numRef>
          </c:val>
          <c:smooth val="0"/>
          <c:extLst>
            <c:ext xmlns:c16="http://schemas.microsoft.com/office/drawing/2014/chart" uri="{C3380CC4-5D6E-409C-BE32-E72D297353CC}">
              <c16:uniqueId val="{0000002B-1882-44C4-AC49-8E846E828517}"/>
            </c:ext>
          </c:extLst>
        </c:ser>
        <c:ser>
          <c:idx val="44"/>
          <c:order val="44"/>
          <c:tx>
            <c:strRef>
              <c:f>Data!$A$49:$D$49</c:f>
              <c:strCache>
                <c:ptCount val="4"/>
                <c:pt idx="0">
                  <c:v>Sierra Leone</c:v>
                </c:pt>
                <c:pt idx="1">
                  <c:v>SLE</c:v>
                </c:pt>
                <c:pt idx="2">
                  <c:v>GDP per capita (current US$)</c:v>
                </c:pt>
                <c:pt idx="3">
                  <c:v>NY.GDP.PCAP.CD</c:v>
                </c:pt>
              </c:strCache>
            </c:strRef>
          </c:tx>
          <c:spPr>
            <a:ln w="28575" cap="rnd">
              <a:solidFill>
                <a:schemeClr val="accent3">
                  <a:lumMod val="70000"/>
                </a:schemeClr>
              </a:solidFill>
              <a:round/>
            </a:ln>
            <a:effectLst/>
          </c:spPr>
          <c:marker>
            <c:symbol val="none"/>
          </c:marker>
          <c:cat>
            <c:strRef>
              <c:f>Data!$E$4:$BF$4</c:f>
              <c:strCache>
                <c:ptCount val="5"/>
                <c:pt idx="0">
                  <c:v>2013</c:v>
                </c:pt>
                <c:pt idx="1">
                  <c:v>2014</c:v>
                </c:pt>
                <c:pt idx="2">
                  <c:v>2015</c:v>
                </c:pt>
                <c:pt idx="3">
                  <c:v>2016</c:v>
                </c:pt>
                <c:pt idx="4">
                  <c:v>2017</c:v>
                </c:pt>
              </c:strCache>
            </c:strRef>
          </c:cat>
          <c:val>
            <c:numRef>
              <c:f>Data!$E$49:$BF$49</c:f>
              <c:numCache>
                <c:formatCode>General</c:formatCode>
                <c:ptCount val="5"/>
                <c:pt idx="0">
                  <c:v>710.81869984341324</c:v>
                </c:pt>
                <c:pt idx="1">
                  <c:v>708.43947570829164</c:v>
                </c:pt>
                <c:pt idx="2">
                  <c:v>582.93620308592324</c:v>
                </c:pt>
                <c:pt idx="3">
                  <c:v>480.79302107831609</c:v>
                </c:pt>
                <c:pt idx="4">
                  <c:v>499.52910331497418</c:v>
                </c:pt>
              </c:numCache>
            </c:numRef>
          </c:val>
          <c:smooth val="0"/>
          <c:extLst>
            <c:ext xmlns:c16="http://schemas.microsoft.com/office/drawing/2014/chart" uri="{C3380CC4-5D6E-409C-BE32-E72D297353CC}">
              <c16:uniqueId val="{0000002C-1882-44C4-AC49-8E846E828517}"/>
            </c:ext>
          </c:extLst>
        </c:ser>
        <c:ser>
          <c:idx val="45"/>
          <c:order val="45"/>
          <c:tx>
            <c:strRef>
              <c:f>Data!$A$50:$D$50</c:f>
              <c:strCache>
                <c:ptCount val="4"/>
                <c:pt idx="0">
                  <c:v>Chad</c:v>
                </c:pt>
                <c:pt idx="1">
                  <c:v>TCD</c:v>
                </c:pt>
                <c:pt idx="2">
                  <c:v>GDP per capita (current US$)</c:v>
                </c:pt>
                <c:pt idx="3">
                  <c:v>NY.GDP.PCAP.CD</c:v>
                </c:pt>
              </c:strCache>
            </c:strRef>
          </c:tx>
          <c:spPr>
            <a:ln w="28575" cap="rnd">
              <a:solidFill>
                <a:schemeClr val="accent4">
                  <a:lumMod val="70000"/>
                </a:schemeClr>
              </a:solidFill>
              <a:round/>
            </a:ln>
            <a:effectLst/>
          </c:spPr>
          <c:marker>
            <c:symbol val="none"/>
          </c:marker>
          <c:cat>
            <c:strRef>
              <c:f>Data!$E$4:$BF$4</c:f>
              <c:strCache>
                <c:ptCount val="5"/>
                <c:pt idx="0">
                  <c:v>2013</c:v>
                </c:pt>
                <c:pt idx="1">
                  <c:v>2014</c:v>
                </c:pt>
                <c:pt idx="2">
                  <c:v>2015</c:v>
                </c:pt>
                <c:pt idx="3">
                  <c:v>2016</c:v>
                </c:pt>
                <c:pt idx="4">
                  <c:v>2017</c:v>
                </c:pt>
              </c:strCache>
            </c:strRef>
          </c:cat>
          <c:val>
            <c:numRef>
              <c:f>Data!$E$50:$BF$50</c:f>
              <c:numCache>
                <c:formatCode>General</c:formatCode>
                <c:ptCount val="5"/>
                <c:pt idx="0">
                  <c:v>986.01031772904776</c:v>
                </c:pt>
                <c:pt idx="1">
                  <c:v>1025.9985147150826</c:v>
                </c:pt>
                <c:pt idx="2">
                  <c:v>781.33105731329351</c:v>
                </c:pt>
                <c:pt idx="3">
                  <c:v>698.21088630495717</c:v>
                </c:pt>
                <c:pt idx="4">
                  <c:v>662.50011455695039</c:v>
                </c:pt>
              </c:numCache>
            </c:numRef>
          </c:val>
          <c:smooth val="0"/>
          <c:extLst>
            <c:ext xmlns:c16="http://schemas.microsoft.com/office/drawing/2014/chart" uri="{C3380CC4-5D6E-409C-BE32-E72D297353CC}">
              <c16:uniqueId val="{0000002D-1882-44C4-AC49-8E846E828517}"/>
            </c:ext>
          </c:extLst>
        </c:ser>
        <c:ser>
          <c:idx val="46"/>
          <c:order val="46"/>
          <c:tx>
            <c:strRef>
              <c:f>Data!$A$51:$D$51</c:f>
              <c:strCache>
                <c:ptCount val="4"/>
                <c:pt idx="0">
                  <c:v>Uganda</c:v>
                </c:pt>
                <c:pt idx="1">
                  <c:v>UGA</c:v>
                </c:pt>
                <c:pt idx="2">
                  <c:v>GDP per capita (current US$)</c:v>
                </c:pt>
                <c:pt idx="3">
                  <c:v>NY.GDP.PCAP.CD</c:v>
                </c:pt>
              </c:strCache>
            </c:strRef>
          </c:tx>
          <c:spPr>
            <a:ln w="28575" cap="rnd">
              <a:solidFill>
                <a:schemeClr val="accent5">
                  <a:lumMod val="70000"/>
                </a:schemeClr>
              </a:solidFill>
              <a:round/>
            </a:ln>
            <a:effectLst/>
          </c:spPr>
          <c:marker>
            <c:symbol val="none"/>
          </c:marker>
          <c:cat>
            <c:strRef>
              <c:f>Data!$E$4:$BF$4</c:f>
              <c:strCache>
                <c:ptCount val="5"/>
                <c:pt idx="0">
                  <c:v>2013</c:v>
                </c:pt>
                <c:pt idx="1">
                  <c:v>2014</c:v>
                </c:pt>
                <c:pt idx="2">
                  <c:v>2015</c:v>
                </c:pt>
                <c:pt idx="3">
                  <c:v>2016</c:v>
                </c:pt>
                <c:pt idx="4">
                  <c:v>2017</c:v>
                </c:pt>
              </c:strCache>
            </c:strRef>
          </c:cat>
          <c:val>
            <c:numRef>
              <c:f>Data!$E$51:$BF$51</c:f>
              <c:numCache>
                <c:formatCode>General</c:formatCode>
                <c:ptCount val="5"/>
                <c:pt idx="0">
                  <c:v>655.04953153584347</c:v>
                </c:pt>
                <c:pt idx="1">
                  <c:v>702.79510402536584</c:v>
                </c:pt>
                <c:pt idx="2">
                  <c:v>675.12113967740265</c:v>
                </c:pt>
                <c:pt idx="3">
                  <c:v>581.70277294881191</c:v>
                </c:pt>
                <c:pt idx="4">
                  <c:v>606.46845348764373</c:v>
                </c:pt>
              </c:numCache>
            </c:numRef>
          </c:val>
          <c:smooth val="0"/>
          <c:extLst>
            <c:ext xmlns:c16="http://schemas.microsoft.com/office/drawing/2014/chart" uri="{C3380CC4-5D6E-409C-BE32-E72D297353CC}">
              <c16:uniqueId val="{0000002E-1882-44C4-AC49-8E846E828517}"/>
            </c:ext>
          </c:extLst>
        </c:ser>
        <c:dLbls>
          <c:showLegendKey val="0"/>
          <c:showVal val="0"/>
          <c:showCatName val="0"/>
          <c:showSerName val="0"/>
          <c:showPercent val="0"/>
          <c:showBubbleSize val="0"/>
        </c:dLbls>
        <c:smooth val="0"/>
        <c:axId val="408006288"/>
        <c:axId val="408011208"/>
      </c:lineChart>
      <c:catAx>
        <c:axId val="40800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011208"/>
        <c:crosses val="autoZero"/>
        <c:auto val="1"/>
        <c:lblAlgn val="ctr"/>
        <c:lblOffset val="100"/>
        <c:noMultiLvlLbl val="0"/>
      </c:catAx>
      <c:valAx>
        <c:axId val="408011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800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'Tax to GDP OECD'!$J$1722</c:f>
              <c:strCache>
                <c:ptCount val="1"/>
                <c:pt idx="0">
                  <c:v>OECD</c:v>
                </c:pt>
              </c:strCache>
            </c:strRef>
          </c:tx>
          <c:spPr>
            <a:solidFill>
              <a:schemeClr val="accent1">
                <a:alpha val="70000"/>
              </a:schemeClr>
            </a:solidFill>
            <a:ln>
              <a:noFill/>
            </a:ln>
            <a:effectLst/>
          </c:spPr>
          <c:invertIfNegative val="0"/>
          <c:val>
            <c:numRef>
              <c:f>'Tax to GDP OECD'!$K$1722:$L$1722</c:f>
              <c:numCache>
                <c:formatCode>General</c:formatCode>
                <c:ptCount val="2"/>
                <c:pt idx="0">
                  <c:v>34</c:v>
                </c:pt>
              </c:numCache>
            </c:numRef>
          </c:val>
          <c:extLst>
            <c:ext xmlns:c16="http://schemas.microsoft.com/office/drawing/2014/chart" uri="{C3380CC4-5D6E-409C-BE32-E72D297353CC}">
              <c16:uniqueId val="{00000000-57C1-4B43-A7BE-47273277351B}"/>
            </c:ext>
          </c:extLst>
        </c:ser>
        <c:ser>
          <c:idx val="1"/>
          <c:order val="1"/>
          <c:tx>
            <c:strRef>
              <c:f>'Tax to GDP OECD'!$J$1723</c:f>
              <c:strCache>
                <c:ptCount val="1"/>
                <c:pt idx="0">
                  <c:v>Africa</c:v>
                </c:pt>
              </c:strCache>
            </c:strRef>
          </c:tx>
          <c:spPr>
            <a:solidFill>
              <a:schemeClr val="accent2">
                <a:alpha val="70000"/>
              </a:schemeClr>
            </a:solidFill>
            <a:ln>
              <a:noFill/>
            </a:ln>
            <a:effectLst/>
          </c:spPr>
          <c:invertIfNegative val="0"/>
          <c:val>
            <c:numRef>
              <c:f>'Tax to GDP OECD'!$K$1723:$L$1723</c:f>
              <c:numCache>
                <c:formatCode>General</c:formatCode>
                <c:ptCount val="2"/>
                <c:pt idx="0">
                  <c:v>14.6</c:v>
                </c:pt>
              </c:numCache>
            </c:numRef>
          </c:val>
          <c:extLst>
            <c:ext xmlns:c16="http://schemas.microsoft.com/office/drawing/2014/chart" uri="{C3380CC4-5D6E-409C-BE32-E72D297353CC}">
              <c16:uniqueId val="{00000001-57C1-4B43-A7BE-47273277351B}"/>
            </c:ext>
          </c:extLst>
        </c:ser>
        <c:ser>
          <c:idx val="2"/>
          <c:order val="2"/>
          <c:tx>
            <c:strRef>
              <c:f>'Tax to GDP OECD'!$J$1724</c:f>
              <c:strCache>
                <c:ptCount val="1"/>
                <c:pt idx="0">
                  <c:v>Latin America and Carribean</c:v>
                </c:pt>
              </c:strCache>
            </c:strRef>
          </c:tx>
          <c:spPr>
            <a:solidFill>
              <a:schemeClr val="accent3">
                <a:alpha val="70000"/>
              </a:schemeClr>
            </a:solidFill>
            <a:ln>
              <a:noFill/>
            </a:ln>
            <a:effectLst/>
          </c:spPr>
          <c:invertIfNegative val="0"/>
          <c:val>
            <c:numRef>
              <c:f>'Tax to GDP OECD'!$K$1724:$L$1724</c:f>
              <c:numCache>
                <c:formatCode>General</c:formatCode>
                <c:ptCount val="2"/>
                <c:pt idx="0">
                  <c:v>22.7</c:v>
                </c:pt>
              </c:numCache>
            </c:numRef>
          </c:val>
          <c:extLst>
            <c:ext xmlns:c16="http://schemas.microsoft.com/office/drawing/2014/chart" uri="{C3380CC4-5D6E-409C-BE32-E72D297353CC}">
              <c16:uniqueId val="{00000002-57C1-4B43-A7BE-47273277351B}"/>
            </c:ext>
          </c:extLst>
        </c:ser>
        <c:ser>
          <c:idx val="3"/>
          <c:order val="3"/>
          <c:tx>
            <c:strRef>
              <c:f>'Tax to GDP OECD'!$J$1725</c:f>
              <c:strCache>
                <c:ptCount val="1"/>
                <c:pt idx="0">
                  <c:v>Asia and Pacific</c:v>
                </c:pt>
              </c:strCache>
            </c:strRef>
          </c:tx>
          <c:spPr>
            <a:solidFill>
              <a:schemeClr val="accent4">
                <a:alpha val="70000"/>
              </a:schemeClr>
            </a:solidFill>
            <a:ln>
              <a:noFill/>
            </a:ln>
            <a:effectLst/>
          </c:spPr>
          <c:invertIfNegative val="0"/>
          <c:val>
            <c:numRef>
              <c:f>'Tax to GDP OECD'!$K$1725:$L$1725</c:f>
              <c:numCache>
                <c:formatCode>General</c:formatCode>
                <c:ptCount val="2"/>
                <c:pt idx="0">
                  <c:v>21.6</c:v>
                </c:pt>
              </c:numCache>
            </c:numRef>
          </c:val>
          <c:extLst>
            <c:ext xmlns:c16="http://schemas.microsoft.com/office/drawing/2014/chart" uri="{C3380CC4-5D6E-409C-BE32-E72D297353CC}">
              <c16:uniqueId val="{00000003-57C1-4B43-A7BE-47273277351B}"/>
            </c:ext>
          </c:extLst>
        </c:ser>
        <c:dLbls>
          <c:showLegendKey val="0"/>
          <c:showVal val="0"/>
          <c:showCatName val="0"/>
          <c:showSerName val="0"/>
          <c:showPercent val="0"/>
          <c:showBubbleSize val="0"/>
        </c:dLbls>
        <c:gapWidth val="80"/>
        <c:overlap val="25"/>
        <c:axId val="408013832"/>
        <c:axId val="408007272"/>
      </c:barChart>
      <c:catAx>
        <c:axId val="408013832"/>
        <c:scaling>
          <c:orientation val="minMax"/>
        </c:scaling>
        <c:delete val="1"/>
        <c:axPos val="b"/>
        <c:numFmt formatCode="General" sourceLinked="1"/>
        <c:majorTickMark val="none"/>
        <c:minorTickMark val="none"/>
        <c:tickLblPos val="nextTo"/>
        <c:crossAx val="408007272"/>
        <c:crosses val="autoZero"/>
        <c:auto val="1"/>
        <c:lblAlgn val="ctr"/>
        <c:lblOffset val="100"/>
        <c:noMultiLvlLbl val="0"/>
      </c:catAx>
      <c:valAx>
        <c:axId val="40800727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408013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99006665641734"/>
          <c:y val="7.8711985688729877E-2"/>
          <c:w val="0.56930827932045114"/>
          <c:h val="0.59643345118532798"/>
        </c:manualLayout>
      </c:layout>
      <c:barChart>
        <c:barDir val="bar"/>
        <c:grouping val="clustered"/>
        <c:varyColors val="0"/>
        <c:ser>
          <c:idx val="0"/>
          <c:order val="0"/>
          <c:tx>
            <c:strRef>
              <c:f>'Intra  and Extra trade'!$N$7</c:f>
              <c:strCache>
                <c:ptCount val="1"/>
                <c:pt idx="0">
                  <c:v>Intra-group</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cat>
            <c:strRef>
              <c:f>'Intra  and Extra trade'!$M$8:$M$11</c:f>
              <c:strCache>
                <c:ptCount val="4"/>
                <c:pt idx="0">
                  <c:v>Association of Southeast Asian Nations</c:v>
                </c:pt>
                <c:pt idx="1">
                  <c:v>European Union (EU28)</c:v>
                </c:pt>
                <c:pt idx="2">
                  <c:v>North American Free Trade Agreement</c:v>
                </c:pt>
                <c:pt idx="3">
                  <c:v>Africa</c:v>
                </c:pt>
              </c:strCache>
            </c:strRef>
          </c:cat>
          <c:val>
            <c:numRef>
              <c:f>'Intra  and Extra trade'!$N$8:$N$11</c:f>
              <c:numCache>
                <c:formatCode>0.00</c:formatCode>
                <c:ptCount val="4"/>
                <c:pt idx="0">
                  <c:v>25.184238012239998</c:v>
                </c:pt>
                <c:pt idx="1">
                  <c:v>62.434857082739995</c:v>
                </c:pt>
                <c:pt idx="2">
                  <c:v>49.729212001820002</c:v>
                </c:pt>
                <c:pt idx="3">
                  <c:v>15.69671737122</c:v>
                </c:pt>
              </c:numCache>
            </c:numRef>
          </c:val>
          <c:extLst>
            <c:ext xmlns:c16="http://schemas.microsoft.com/office/drawing/2014/chart" uri="{C3380CC4-5D6E-409C-BE32-E72D297353CC}">
              <c16:uniqueId val="{00000000-8D9B-4EBB-A890-B8DB76D642AE}"/>
            </c:ext>
          </c:extLst>
        </c:ser>
        <c:ser>
          <c:idx val="1"/>
          <c:order val="1"/>
          <c:tx>
            <c:strRef>
              <c:f>'Intra  and Extra trade'!$O$7</c:f>
              <c:strCache>
                <c:ptCount val="1"/>
                <c:pt idx="0">
                  <c:v>Rest of the world</c:v>
                </c:pt>
              </c:strCache>
            </c:strRef>
          </c:tx>
          <c:spPr>
            <a:pattFill prst="narVert">
              <a:fgClr>
                <a:schemeClr val="accent2"/>
              </a:fgClr>
              <a:bgClr>
                <a:schemeClr val="accent2">
                  <a:lumMod val="20000"/>
                  <a:lumOff val="80000"/>
                </a:schemeClr>
              </a:bgClr>
            </a:pattFill>
            <a:ln>
              <a:noFill/>
            </a:ln>
            <a:effectLst>
              <a:innerShdw blurRad="114300">
                <a:schemeClr val="accent2"/>
              </a:innerShdw>
            </a:effectLst>
          </c:spPr>
          <c:invertIfNegative val="0"/>
          <c:cat>
            <c:strRef>
              <c:f>'Intra  and Extra trade'!$M$8:$M$11</c:f>
              <c:strCache>
                <c:ptCount val="4"/>
                <c:pt idx="0">
                  <c:v>Association of Southeast Asian Nations</c:v>
                </c:pt>
                <c:pt idx="1">
                  <c:v>European Union (EU28)</c:v>
                </c:pt>
                <c:pt idx="2">
                  <c:v>North American Free Trade Agreement</c:v>
                </c:pt>
                <c:pt idx="3">
                  <c:v>Africa</c:v>
                </c:pt>
              </c:strCache>
            </c:strRef>
          </c:cat>
          <c:val>
            <c:numRef>
              <c:f>'Intra  and Extra trade'!$O$8:$O$11</c:f>
              <c:numCache>
                <c:formatCode>0.00</c:formatCode>
                <c:ptCount val="4"/>
                <c:pt idx="0">
                  <c:v>74.815761987759998</c:v>
                </c:pt>
                <c:pt idx="1">
                  <c:v>37.565142917259998</c:v>
                </c:pt>
                <c:pt idx="2">
                  <c:v>50.270787998179998</c:v>
                </c:pt>
                <c:pt idx="3">
                  <c:v>84.303282628780011</c:v>
                </c:pt>
              </c:numCache>
            </c:numRef>
          </c:val>
          <c:extLst>
            <c:ext xmlns:c16="http://schemas.microsoft.com/office/drawing/2014/chart" uri="{C3380CC4-5D6E-409C-BE32-E72D297353CC}">
              <c16:uniqueId val="{00000001-8D9B-4EBB-A890-B8DB76D642AE}"/>
            </c:ext>
          </c:extLst>
        </c:ser>
        <c:dLbls>
          <c:showLegendKey val="0"/>
          <c:showVal val="0"/>
          <c:showCatName val="0"/>
          <c:showSerName val="0"/>
          <c:showPercent val="0"/>
          <c:showBubbleSize val="0"/>
        </c:dLbls>
        <c:gapWidth val="227"/>
        <c:overlap val="-48"/>
        <c:axId val="440719296"/>
        <c:axId val="440718640"/>
      </c:barChart>
      <c:catAx>
        <c:axId val="44071929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718640"/>
        <c:crosses val="autoZero"/>
        <c:auto val="1"/>
        <c:lblAlgn val="ctr"/>
        <c:lblOffset val="100"/>
        <c:noMultiLvlLbl val="0"/>
      </c:catAx>
      <c:valAx>
        <c:axId val="44071864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Percentage</a:t>
                </a:r>
              </a:p>
            </c:rich>
          </c:tx>
          <c:layout>
            <c:manualLayout>
              <c:xMode val="edge"/>
              <c:yMode val="edge"/>
              <c:x val="0.89858177627062896"/>
              <c:y val="0.8053655994252954"/>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0719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99468784693798E-2"/>
          <c:y val="0.1156427458708084"/>
          <c:w val="0.93829786970972329"/>
          <c:h val="0.82172119551830425"/>
        </c:manualLayout>
      </c:layout>
      <c:lineChart>
        <c:grouping val="standard"/>
        <c:varyColors val="0"/>
        <c:ser>
          <c:idx val="0"/>
          <c:order val="0"/>
          <c:tx>
            <c:strRef>
              <c:f>'Sheet1 (2)'!$A$7</c:f>
              <c:strCache>
                <c:ptCount val="1"/>
                <c:pt idx="0">
                  <c:v>ECONOMY</c:v>
                </c:pt>
              </c:strCache>
            </c:strRef>
          </c:tx>
          <c:spPr>
            <a:ln w="22225" cap="rnd">
              <a:solidFill>
                <a:schemeClr val="accent1"/>
              </a:solidFill>
            </a:ln>
            <a:effectLst>
              <a:glow rad="139700">
                <a:schemeClr val="accent1">
                  <a:satMod val="175000"/>
                  <a:alpha val="14000"/>
                </a:schemeClr>
              </a:glow>
            </a:effectLst>
          </c:spPr>
          <c:marker>
            <c:symbol val="none"/>
          </c:marker>
          <c:cat>
            <c:strRef>
              <c:f>'Sheet1 (2)'!$B$6:$S$6</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'Sheet1 (2)'!$B$7:$S$7</c:f>
              <c:numCache>
                <c:formatCode>General</c:formatCode>
                <c:ptCount val="18"/>
              </c:numCache>
            </c:numRef>
          </c:val>
          <c:smooth val="0"/>
          <c:extLst>
            <c:ext xmlns:c16="http://schemas.microsoft.com/office/drawing/2014/chart" uri="{C3380CC4-5D6E-409C-BE32-E72D297353CC}">
              <c16:uniqueId val="{00000000-30FB-4133-ABE6-7752F1D9805C}"/>
            </c:ext>
          </c:extLst>
        </c:ser>
        <c:ser>
          <c:idx val="1"/>
          <c:order val="1"/>
          <c:tx>
            <c:strRef>
              <c:f>'Sheet1 (2)'!$A$8</c:f>
              <c:strCache>
                <c:ptCount val="1"/>
                <c:pt idx="0">
                  <c:v>AMU</c:v>
                </c:pt>
              </c:strCache>
            </c:strRef>
          </c:tx>
          <c:spPr>
            <a:ln w="22225" cap="rnd">
              <a:solidFill>
                <a:schemeClr val="accent2"/>
              </a:solidFill>
            </a:ln>
            <a:effectLst>
              <a:glow rad="139700">
                <a:schemeClr val="accent2">
                  <a:satMod val="175000"/>
                  <a:alpha val="14000"/>
                </a:schemeClr>
              </a:glow>
            </a:effectLst>
          </c:spPr>
          <c:marker>
            <c:symbol val="none"/>
          </c:marker>
          <c:cat>
            <c:strRef>
              <c:f>'Sheet1 (2)'!$B$6:$S$6</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'Sheet1 (2)'!$B$8:$S$8</c:f>
              <c:numCache>
                <c:formatCode>0%</c:formatCode>
                <c:ptCount val="18"/>
                <c:pt idx="0">
                  <c:v>6.7723147649390129E-3</c:v>
                </c:pt>
                <c:pt idx="1">
                  <c:v>7.0520422090699763E-3</c:v>
                </c:pt>
                <c:pt idx="2">
                  <c:v>7.969054220649625E-3</c:v>
                </c:pt>
                <c:pt idx="3">
                  <c:v>6.9214885906575246E-3</c:v>
                </c:pt>
                <c:pt idx="4">
                  <c:v>7.3255670112299361E-3</c:v>
                </c:pt>
                <c:pt idx="5">
                  <c:v>7.9889899250305662E-3</c:v>
                </c:pt>
                <c:pt idx="6">
                  <c:v>8.5246701542831173E-3</c:v>
                </c:pt>
                <c:pt idx="7">
                  <c:v>9.2958059640708933E-3</c:v>
                </c:pt>
                <c:pt idx="8">
                  <c:v>1.1362104283070633E-2</c:v>
                </c:pt>
                <c:pt idx="9">
                  <c:v>9.434161956765573E-3</c:v>
                </c:pt>
                <c:pt idx="10">
                  <c:v>8.8364086987100243E-3</c:v>
                </c:pt>
                <c:pt idx="11">
                  <c:v>9.1731766706673462E-3</c:v>
                </c:pt>
                <c:pt idx="12">
                  <c:v>1.0038707222524737E-2</c:v>
                </c:pt>
                <c:pt idx="13">
                  <c:v>1.2336652901107446E-2</c:v>
                </c:pt>
                <c:pt idx="14">
                  <c:v>1.2410582263982246E-2</c:v>
                </c:pt>
                <c:pt idx="15">
                  <c:v>1.02084549583343E-2</c:v>
                </c:pt>
                <c:pt idx="16">
                  <c:v>9.4326511518782758E-3</c:v>
                </c:pt>
                <c:pt idx="17">
                  <c:v>8.4847360323758794E-3</c:v>
                </c:pt>
              </c:numCache>
            </c:numRef>
          </c:val>
          <c:smooth val="0"/>
          <c:extLst>
            <c:ext xmlns:c16="http://schemas.microsoft.com/office/drawing/2014/chart" uri="{C3380CC4-5D6E-409C-BE32-E72D297353CC}">
              <c16:uniqueId val="{00000001-30FB-4133-ABE6-7752F1D9805C}"/>
            </c:ext>
          </c:extLst>
        </c:ser>
        <c:ser>
          <c:idx val="2"/>
          <c:order val="2"/>
          <c:tx>
            <c:strRef>
              <c:f>'Sheet1 (2)'!$A$9</c:f>
              <c:strCache>
                <c:ptCount val="1"/>
                <c:pt idx="0">
                  <c:v>CEN-SAD</c:v>
                </c:pt>
              </c:strCache>
            </c:strRef>
          </c:tx>
          <c:spPr>
            <a:ln w="22225" cap="rnd">
              <a:solidFill>
                <a:schemeClr val="accent3"/>
              </a:solidFill>
            </a:ln>
            <a:effectLst>
              <a:glow rad="139700">
                <a:schemeClr val="accent3">
                  <a:satMod val="175000"/>
                  <a:alpha val="14000"/>
                </a:schemeClr>
              </a:glow>
            </a:effectLst>
          </c:spPr>
          <c:marker>
            <c:symbol val="none"/>
          </c:marker>
          <c:cat>
            <c:strRef>
              <c:f>'Sheet1 (2)'!$B$6:$S$6</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'Sheet1 (2)'!$B$9:$S$9</c:f>
              <c:numCache>
                <c:formatCode>0%</c:formatCode>
                <c:ptCount val="18"/>
                <c:pt idx="0">
                  <c:v>1.2352969545012821E-2</c:v>
                </c:pt>
                <c:pt idx="1">
                  <c:v>1.2053760893448656E-2</c:v>
                </c:pt>
                <c:pt idx="2">
                  <c:v>1.3641723424280524E-2</c:v>
                </c:pt>
                <c:pt idx="3">
                  <c:v>1.4036980475665702E-2</c:v>
                </c:pt>
                <c:pt idx="4">
                  <c:v>1.4895102216871587E-2</c:v>
                </c:pt>
                <c:pt idx="5">
                  <c:v>1.5807696682010836E-2</c:v>
                </c:pt>
                <c:pt idx="6">
                  <c:v>1.5010267552639183E-2</c:v>
                </c:pt>
                <c:pt idx="7">
                  <c:v>1.4801057792604247E-2</c:v>
                </c:pt>
                <c:pt idx="8">
                  <c:v>1.5870277284088737E-2</c:v>
                </c:pt>
                <c:pt idx="9">
                  <c:v>1.5164746401091314E-2</c:v>
                </c:pt>
                <c:pt idx="10">
                  <c:v>1.4285752282597619E-2</c:v>
                </c:pt>
                <c:pt idx="11">
                  <c:v>1.5218552925393859E-2</c:v>
                </c:pt>
                <c:pt idx="12">
                  <c:v>1.438422752820607E-2</c:v>
                </c:pt>
                <c:pt idx="13">
                  <c:v>1.5184177331189923E-2</c:v>
                </c:pt>
                <c:pt idx="14">
                  <c:v>1.2891681207495377E-2</c:v>
                </c:pt>
                <c:pt idx="15">
                  <c:v>1.0842770985511407E-2</c:v>
                </c:pt>
                <c:pt idx="16">
                  <c:v>1.1244558749020266E-2</c:v>
                </c:pt>
                <c:pt idx="17">
                  <c:v>1.2958181906740279E-2</c:v>
                </c:pt>
              </c:numCache>
            </c:numRef>
          </c:val>
          <c:smooth val="0"/>
          <c:extLst>
            <c:ext xmlns:c16="http://schemas.microsoft.com/office/drawing/2014/chart" uri="{C3380CC4-5D6E-409C-BE32-E72D297353CC}">
              <c16:uniqueId val="{00000002-30FB-4133-ABE6-7752F1D9805C}"/>
            </c:ext>
          </c:extLst>
        </c:ser>
        <c:ser>
          <c:idx val="3"/>
          <c:order val="3"/>
          <c:tx>
            <c:strRef>
              <c:f>'Sheet1 (2)'!$A$10</c:f>
              <c:strCache>
                <c:ptCount val="1"/>
                <c:pt idx="0">
                  <c:v>COMESA</c:v>
                </c:pt>
              </c:strCache>
            </c:strRef>
          </c:tx>
          <c:spPr>
            <a:ln w="22225" cap="rnd">
              <a:solidFill>
                <a:schemeClr val="accent4"/>
              </a:solidFill>
            </a:ln>
            <a:effectLst>
              <a:glow rad="139700">
                <a:schemeClr val="accent4">
                  <a:satMod val="175000"/>
                  <a:alpha val="14000"/>
                </a:schemeClr>
              </a:glow>
            </a:effectLst>
          </c:spPr>
          <c:marker>
            <c:symbol val="none"/>
          </c:marker>
          <c:cat>
            <c:strRef>
              <c:f>'Sheet1 (2)'!$B$6:$S$6</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'Sheet1 (2)'!$B$10:$S$10</c:f>
              <c:numCache>
                <c:formatCode>0%</c:formatCode>
                <c:ptCount val="18"/>
                <c:pt idx="0">
                  <c:v>6.7641506543821665E-3</c:v>
                </c:pt>
                <c:pt idx="1">
                  <c:v>7.6239094079261389E-3</c:v>
                </c:pt>
                <c:pt idx="2">
                  <c:v>9.1806428455018865E-3</c:v>
                </c:pt>
                <c:pt idx="3">
                  <c:v>1.0851456421357491E-2</c:v>
                </c:pt>
                <c:pt idx="4">
                  <c:v>1.0904732495965647E-2</c:v>
                </c:pt>
                <c:pt idx="5">
                  <c:v>1.276273928428788E-2</c:v>
                </c:pt>
                <c:pt idx="6">
                  <c:v>1.3207511464608683E-2</c:v>
                </c:pt>
                <c:pt idx="7">
                  <c:v>1.2427343843060061E-2</c:v>
                </c:pt>
                <c:pt idx="8">
                  <c:v>1.3883785279257824E-2</c:v>
                </c:pt>
                <c:pt idx="9">
                  <c:v>1.3482814077996105E-2</c:v>
                </c:pt>
                <c:pt idx="10">
                  <c:v>1.5477798850279868E-2</c:v>
                </c:pt>
                <c:pt idx="11">
                  <c:v>1.5955944072125059E-2</c:v>
                </c:pt>
                <c:pt idx="12">
                  <c:v>1.4834253907706898E-2</c:v>
                </c:pt>
                <c:pt idx="13">
                  <c:v>1.6711694174939791E-2</c:v>
                </c:pt>
                <c:pt idx="14">
                  <c:v>1.3909276505986163E-2</c:v>
                </c:pt>
                <c:pt idx="15">
                  <c:v>1.1832662903606442E-2</c:v>
                </c:pt>
                <c:pt idx="16">
                  <c:v>1.0249676552103711E-2</c:v>
                </c:pt>
                <c:pt idx="17">
                  <c:v>1.4171757959856021E-2</c:v>
                </c:pt>
              </c:numCache>
            </c:numRef>
          </c:val>
          <c:smooth val="0"/>
          <c:extLst>
            <c:ext xmlns:c16="http://schemas.microsoft.com/office/drawing/2014/chart" uri="{C3380CC4-5D6E-409C-BE32-E72D297353CC}">
              <c16:uniqueId val="{00000003-30FB-4133-ABE6-7752F1D9805C}"/>
            </c:ext>
          </c:extLst>
        </c:ser>
        <c:ser>
          <c:idx val="4"/>
          <c:order val="4"/>
          <c:tx>
            <c:strRef>
              <c:f>'Sheet1 (2)'!$A$11</c:f>
              <c:strCache>
                <c:ptCount val="1"/>
                <c:pt idx="0">
                  <c:v>EAC</c:v>
                </c:pt>
              </c:strCache>
            </c:strRef>
          </c:tx>
          <c:spPr>
            <a:ln w="22225" cap="rnd">
              <a:solidFill>
                <a:schemeClr val="accent5"/>
              </a:solidFill>
            </a:ln>
            <a:effectLst>
              <a:glow rad="139700">
                <a:schemeClr val="accent5">
                  <a:satMod val="175000"/>
                  <a:alpha val="14000"/>
                </a:schemeClr>
              </a:glow>
            </a:effectLst>
          </c:spPr>
          <c:marker>
            <c:symbol val="none"/>
          </c:marker>
          <c:cat>
            <c:strRef>
              <c:f>'Sheet1 (2)'!$B$6:$S$6</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'Sheet1 (2)'!$B$11:$S$11</c:f>
              <c:numCache>
                <c:formatCode>0%</c:formatCode>
                <c:ptCount val="18"/>
                <c:pt idx="0">
                  <c:v>1.3155645068681859E-2</c:v>
                </c:pt>
                <c:pt idx="1">
                  <c:v>1.5094447801091907E-2</c:v>
                </c:pt>
                <c:pt idx="2">
                  <c:v>1.6954103513765612E-2</c:v>
                </c:pt>
                <c:pt idx="3">
                  <c:v>1.9059766104808463E-2</c:v>
                </c:pt>
                <c:pt idx="4">
                  <c:v>2.0179169988731396E-2</c:v>
                </c:pt>
                <c:pt idx="5">
                  <c:v>2.1051184101277202E-2</c:v>
                </c:pt>
                <c:pt idx="6">
                  <c:v>1.800841099812911E-2</c:v>
                </c:pt>
                <c:pt idx="7">
                  <c:v>1.8864198462604509E-2</c:v>
                </c:pt>
                <c:pt idx="8">
                  <c:v>2.1869162779186397E-2</c:v>
                </c:pt>
                <c:pt idx="9">
                  <c:v>1.9138406927886494E-2</c:v>
                </c:pt>
                <c:pt idx="10">
                  <c:v>2.1143060930700661E-2</c:v>
                </c:pt>
                <c:pt idx="11">
                  <c:v>2.3999971592890076E-2</c:v>
                </c:pt>
                <c:pt idx="12">
                  <c:v>2.2767408037801019E-2</c:v>
                </c:pt>
                <c:pt idx="13">
                  <c:v>1.7166545556047769E-2</c:v>
                </c:pt>
                <c:pt idx="14">
                  <c:v>1.7459112304272131E-2</c:v>
                </c:pt>
                <c:pt idx="15">
                  <c:v>1.9350882031267648E-2</c:v>
                </c:pt>
                <c:pt idx="16">
                  <c:v>1.6667544246736644E-2</c:v>
                </c:pt>
                <c:pt idx="17">
                  <c:v>1.5771124218608733E-2</c:v>
                </c:pt>
              </c:numCache>
            </c:numRef>
          </c:val>
          <c:smooth val="0"/>
          <c:extLst>
            <c:ext xmlns:c16="http://schemas.microsoft.com/office/drawing/2014/chart" uri="{C3380CC4-5D6E-409C-BE32-E72D297353CC}">
              <c16:uniqueId val="{00000004-30FB-4133-ABE6-7752F1D9805C}"/>
            </c:ext>
          </c:extLst>
        </c:ser>
        <c:ser>
          <c:idx val="5"/>
          <c:order val="5"/>
          <c:tx>
            <c:strRef>
              <c:f>'Sheet1 (2)'!$A$12</c:f>
              <c:strCache>
                <c:ptCount val="1"/>
                <c:pt idx="0">
                  <c:v>ECCAS</c:v>
                </c:pt>
              </c:strCache>
            </c:strRef>
          </c:tx>
          <c:spPr>
            <a:ln w="22225" cap="rnd">
              <a:solidFill>
                <a:schemeClr val="accent6"/>
              </a:solidFill>
            </a:ln>
            <a:effectLst>
              <a:glow rad="139700">
                <a:schemeClr val="accent6">
                  <a:satMod val="175000"/>
                  <a:alpha val="14000"/>
                </a:schemeClr>
              </a:glow>
            </a:effectLst>
          </c:spPr>
          <c:marker>
            <c:symbol val="none"/>
          </c:marker>
          <c:cat>
            <c:strRef>
              <c:f>'Sheet1 (2)'!$B$6:$S$6</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'Sheet1 (2)'!$B$12:$S$12</c:f>
              <c:numCache>
                <c:formatCode>0%</c:formatCode>
                <c:ptCount val="18"/>
                <c:pt idx="0">
                  <c:v>3.2758747381688791E-3</c:v>
                </c:pt>
                <c:pt idx="1">
                  <c:v>4.1200983766816589E-3</c:v>
                </c:pt>
                <c:pt idx="2">
                  <c:v>3.9486272760538427E-3</c:v>
                </c:pt>
                <c:pt idx="3">
                  <c:v>4.6670731627392889E-3</c:v>
                </c:pt>
                <c:pt idx="4">
                  <c:v>4.0524555234171039E-3</c:v>
                </c:pt>
                <c:pt idx="5">
                  <c:v>5.5976710095818434E-3</c:v>
                </c:pt>
                <c:pt idx="6">
                  <c:v>5.4060478741025627E-3</c:v>
                </c:pt>
                <c:pt idx="7">
                  <c:v>7.1777306162654911E-3</c:v>
                </c:pt>
                <c:pt idx="8">
                  <c:v>7.2044534596402629E-3</c:v>
                </c:pt>
                <c:pt idx="9">
                  <c:v>8.9294400682129113E-3</c:v>
                </c:pt>
                <c:pt idx="10">
                  <c:v>9.7175365647633374E-3</c:v>
                </c:pt>
                <c:pt idx="11">
                  <c:v>1.040736707434026E-2</c:v>
                </c:pt>
                <c:pt idx="12">
                  <c:v>5.9766341975580443E-3</c:v>
                </c:pt>
                <c:pt idx="13">
                  <c:v>6.8439007556508197E-3</c:v>
                </c:pt>
                <c:pt idx="14">
                  <c:v>5.3576406295733807E-3</c:v>
                </c:pt>
                <c:pt idx="15">
                  <c:v>5.3424662057063805E-3</c:v>
                </c:pt>
                <c:pt idx="16">
                  <c:v>4.3238430461405393E-3</c:v>
                </c:pt>
                <c:pt idx="17">
                  <c:v>5.4822590061946036E-3</c:v>
                </c:pt>
              </c:numCache>
            </c:numRef>
          </c:val>
          <c:smooth val="0"/>
          <c:extLst>
            <c:ext xmlns:c16="http://schemas.microsoft.com/office/drawing/2014/chart" uri="{C3380CC4-5D6E-409C-BE32-E72D297353CC}">
              <c16:uniqueId val="{00000005-30FB-4133-ABE6-7752F1D9805C}"/>
            </c:ext>
          </c:extLst>
        </c:ser>
        <c:ser>
          <c:idx val="6"/>
          <c:order val="6"/>
          <c:tx>
            <c:strRef>
              <c:f>'Sheet1 (2)'!$A$13</c:f>
              <c:strCache>
                <c:ptCount val="1"/>
                <c:pt idx="0">
                  <c:v>ECOWAS</c:v>
                </c:pt>
              </c:strCache>
            </c:strRef>
          </c:tx>
          <c:spPr>
            <a:ln w="22225" cap="rnd">
              <a:solidFill>
                <a:schemeClr val="accent1">
                  <a:lumMod val="60000"/>
                </a:schemeClr>
              </a:solidFill>
            </a:ln>
            <a:effectLst>
              <a:glow rad="139700">
                <a:schemeClr val="accent1">
                  <a:lumMod val="60000"/>
                  <a:satMod val="175000"/>
                  <a:alpha val="14000"/>
                </a:schemeClr>
              </a:glow>
            </a:effectLst>
          </c:spPr>
          <c:marker>
            <c:symbol val="none"/>
          </c:marker>
          <c:cat>
            <c:strRef>
              <c:f>'Sheet1 (2)'!$B$6:$S$6</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'Sheet1 (2)'!$B$13:$S$13</c:f>
              <c:numCache>
                <c:formatCode>0%</c:formatCode>
                <c:ptCount val="18"/>
                <c:pt idx="0">
                  <c:v>2.3148780697182257E-2</c:v>
                </c:pt>
                <c:pt idx="1">
                  <c:v>2.2009112375415182E-2</c:v>
                </c:pt>
                <c:pt idx="2">
                  <c:v>2.1641518609336982E-2</c:v>
                </c:pt>
                <c:pt idx="3">
                  <c:v>2.0877728277529595E-2</c:v>
                </c:pt>
                <c:pt idx="4">
                  <c:v>2.1996548994008505E-2</c:v>
                </c:pt>
                <c:pt idx="5">
                  <c:v>2.2719455434276673E-2</c:v>
                </c:pt>
                <c:pt idx="6">
                  <c:v>2.0373769921817979E-2</c:v>
                </c:pt>
                <c:pt idx="7">
                  <c:v>1.9390046803842917E-2</c:v>
                </c:pt>
                <c:pt idx="8">
                  <c:v>2.1150570040215234E-2</c:v>
                </c:pt>
                <c:pt idx="9">
                  <c:v>2.013092733928178E-2</c:v>
                </c:pt>
                <c:pt idx="10">
                  <c:v>1.7739815942119139E-2</c:v>
                </c:pt>
                <c:pt idx="11">
                  <c:v>2.1153293402758795E-2</c:v>
                </c:pt>
                <c:pt idx="12">
                  <c:v>1.9082294669632918E-2</c:v>
                </c:pt>
                <c:pt idx="13">
                  <c:v>1.9050474517027016E-2</c:v>
                </c:pt>
                <c:pt idx="14">
                  <c:v>1.6194598849815899E-2</c:v>
                </c:pt>
                <c:pt idx="15">
                  <c:v>1.3365471870436964E-2</c:v>
                </c:pt>
                <c:pt idx="16">
                  <c:v>1.357435585680207E-2</c:v>
                </c:pt>
                <c:pt idx="17">
                  <c:v>1.6196021925928103E-2</c:v>
                </c:pt>
              </c:numCache>
            </c:numRef>
          </c:val>
          <c:smooth val="0"/>
          <c:extLst>
            <c:ext xmlns:c16="http://schemas.microsoft.com/office/drawing/2014/chart" uri="{C3380CC4-5D6E-409C-BE32-E72D297353CC}">
              <c16:uniqueId val="{00000006-30FB-4133-ABE6-7752F1D9805C}"/>
            </c:ext>
          </c:extLst>
        </c:ser>
        <c:ser>
          <c:idx val="7"/>
          <c:order val="7"/>
          <c:tx>
            <c:strRef>
              <c:f>'Sheet1 (2)'!$A$14</c:f>
              <c:strCache>
                <c:ptCount val="1"/>
                <c:pt idx="0">
                  <c:v>IGAD</c:v>
                </c:pt>
              </c:strCache>
            </c:strRef>
          </c:tx>
          <c:spPr>
            <a:ln w="22225" cap="rnd">
              <a:solidFill>
                <a:schemeClr val="accent2">
                  <a:lumMod val="60000"/>
                </a:schemeClr>
              </a:solidFill>
            </a:ln>
            <a:effectLst>
              <a:glow rad="139700">
                <a:schemeClr val="accent2">
                  <a:lumMod val="60000"/>
                  <a:satMod val="175000"/>
                  <a:alpha val="14000"/>
                </a:schemeClr>
              </a:glow>
            </a:effectLst>
          </c:spPr>
          <c:marker>
            <c:symbol val="none"/>
          </c:marker>
          <c:cat>
            <c:strRef>
              <c:f>'Sheet1 (2)'!$B$6:$S$6</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'Sheet1 (2)'!$B$14:$S$14</c:f>
              <c:numCache>
                <c:formatCode>0%</c:formatCode>
                <c:ptCount val="18"/>
                <c:pt idx="0">
                  <c:v>1.1543689278985979E-2</c:v>
                </c:pt>
                <c:pt idx="1">
                  <c:v>1.2512289991324498E-2</c:v>
                </c:pt>
                <c:pt idx="2">
                  <c:v>1.3698599987236422E-2</c:v>
                </c:pt>
                <c:pt idx="3">
                  <c:v>1.3452477730079061E-2</c:v>
                </c:pt>
                <c:pt idx="4">
                  <c:v>1.1306581548164938E-2</c:v>
                </c:pt>
                <c:pt idx="5">
                  <c:v>1.2409340905889932E-2</c:v>
                </c:pt>
                <c:pt idx="6">
                  <c:v>1.0080034897825644E-2</c:v>
                </c:pt>
                <c:pt idx="7">
                  <c:v>9.4635316462217331E-3</c:v>
                </c:pt>
                <c:pt idx="8">
                  <c:v>1.0572384510885983E-2</c:v>
                </c:pt>
                <c:pt idx="9">
                  <c:v>9.8988517636941862E-3</c:v>
                </c:pt>
                <c:pt idx="10">
                  <c:v>1.202227955692755E-2</c:v>
                </c:pt>
                <c:pt idx="11">
                  <c:v>1.3153041452430018E-2</c:v>
                </c:pt>
                <c:pt idx="12">
                  <c:v>1.2094173212791718E-2</c:v>
                </c:pt>
                <c:pt idx="13">
                  <c:v>1.2021268709826864E-2</c:v>
                </c:pt>
                <c:pt idx="14">
                  <c:v>1.0386731075076738E-2</c:v>
                </c:pt>
                <c:pt idx="15">
                  <c:v>9.7382855438293853E-3</c:v>
                </c:pt>
                <c:pt idx="16">
                  <c:v>8.8269349248847207E-3</c:v>
                </c:pt>
                <c:pt idx="17">
                  <c:v>8.6419611383489608E-3</c:v>
                </c:pt>
              </c:numCache>
            </c:numRef>
          </c:val>
          <c:smooth val="0"/>
          <c:extLst>
            <c:ext xmlns:c16="http://schemas.microsoft.com/office/drawing/2014/chart" uri="{C3380CC4-5D6E-409C-BE32-E72D297353CC}">
              <c16:uniqueId val="{00000007-30FB-4133-ABE6-7752F1D9805C}"/>
            </c:ext>
          </c:extLst>
        </c:ser>
        <c:ser>
          <c:idx val="8"/>
          <c:order val="8"/>
          <c:tx>
            <c:strRef>
              <c:f>'Sheet1 (2)'!$A$15</c:f>
              <c:strCache>
                <c:ptCount val="1"/>
                <c:pt idx="0">
                  <c:v>SADC</c:v>
                </c:pt>
              </c:strCache>
            </c:strRef>
          </c:tx>
          <c:spPr>
            <a:ln w="22225" cap="rnd">
              <a:solidFill>
                <a:schemeClr val="accent3">
                  <a:lumMod val="60000"/>
                </a:schemeClr>
              </a:solidFill>
            </a:ln>
            <a:effectLst>
              <a:glow rad="139700">
                <a:schemeClr val="accent3">
                  <a:lumMod val="60000"/>
                  <a:satMod val="175000"/>
                  <a:alpha val="14000"/>
                </a:schemeClr>
              </a:glow>
            </a:effectLst>
          </c:spPr>
          <c:marker>
            <c:symbol val="none"/>
          </c:marker>
          <c:cat>
            <c:strRef>
              <c:f>'Sheet1 (2)'!$B$6:$S$6</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'Sheet1 (2)'!$B$15:$S$15</c:f>
              <c:numCache>
                <c:formatCode>0%</c:formatCode>
                <c:ptCount val="18"/>
                <c:pt idx="0">
                  <c:v>2.6043603295610368E-2</c:v>
                </c:pt>
                <c:pt idx="1">
                  <c:v>2.5906271710429283E-2</c:v>
                </c:pt>
                <c:pt idx="2">
                  <c:v>2.7574570365480371E-2</c:v>
                </c:pt>
                <c:pt idx="3">
                  <c:v>2.5128043984029409E-2</c:v>
                </c:pt>
                <c:pt idx="4">
                  <c:v>2.5758238402227768E-2</c:v>
                </c:pt>
                <c:pt idx="5">
                  <c:v>2.5764078095653842E-2</c:v>
                </c:pt>
                <c:pt idx="6">
                  <c:v>2.644332295456019E-2</c:v>
                </c:pt>
                <c:pt idx="7">
                  <c:v>3.2193697469549754E-2</c:v>
                </c:pt>
                <c:pt idx="8">
                  <c:v>3.9269766371037997E-2</c:v>
                </c:pt>
                <c:pt idx="9">
                  <c:v>3.3108685627886485E-2</c:v>
                </c:pt>
                <c:pt idx="10">
                  <c:v>5.1342843674718752E-2</c:v>
                </c:pt>
                <c:pt idx="11">
                  <c:v>5.1526130268670048E-2</c:v>
                </c:pt>
                <c:pt idx="12">
                  <c:v>5.54075731679241E-2</c:v>
                </c:pt>
                <c:pt idx="13">
                  <c:v>5.6283159680119418E-2</c:v>
                </c:pt>
                <c:pt idx="14">
                  <c:v>5.5513795186063031E-2</c:v>
                </c:pt>
                <c:pt idx="15">
                  <c:v>5.3708332961837933E-2</c:v>
                </c:pt>
                <c:pt idx="16">
                  <c:v>5.0541036697690327E-2</c:v>
                </c:pt>
                <c:pt idx="17">
                  <c:v>4.8814509394041895E-2</c:v>
                </c:pt>
              </c:numCache>
            </c:numRef>
          </c:val>
          <c:smooth val="0"/>
          <c:extLst>
            <c:ext xmlns:c16="http://schemas.microsoft.com/office/drawing/2014/chart" uri="{C3380CC4-5D6E-409C-BE32-E72D297353CC}">
              <c16:uniqueId val="{00000008-30FB-4133-ABE6-7752F1D9805C}"/>
            </c:ext>
          </c:extLst>
        </c:ser>
        <c:dLbls>
          <c:showLegendKey val="0"/>
          <c:showVal val="0"/>
          <c:showCatName val="0"/>
          <c:showSerName val="0"/>
          <c:showPercent val="0"/>
          <c:showBubbleSize val="0"/>
        </c:dLbls>
        <c:smooth val="0"/>
        <c:axId val="526608280"/>
        <c:axId val="526618472"/>
      </c:lineChart>
      <c:catAx>
        <c:axId val="52660828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526618472"/>
        <c:crosses val="autoZero"/>
        <c:auto val="1"/>
        <c:lblAlgn val="ctr"/>
        <c:lblOffset val="100"/>
        <c:noMultiLvlLbl val="0"/>
      </c:catAx>
      <c:valAx>
        <c:axId val="526618472"/>
        <c:scaling>
          <c:orientation val="minMax"/>
          <c:max val="6.0000000000000012E-2"/>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526608280"/>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2836D5-6943-47E3-BF72-E0DE917B5DF3}"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243B14EA-9425-4824-8931-1BE36E49F449}">
      <dgm:prSet phldrT="[Text]"/>
      <dgm:spPr/>
      <dgm:t>
        <a:bodyPr/>
        <a:lstStyle/>
        <a:p>
          <a:r>
            <a:rPr lang="en-US" dirty="0"/>
            <a:t>Macroeconomics &amp; Governance</a:t>
          </a:r>
        </a:p>
      </dgm:t>
    </dgm:pt>
    <dgm:pt modelId="{1409C8E5-1140-4054-B173-8053C09AAABC}" type="parTrans" cxnId="{BEEB288B-FCDA-4C26-BD23-295AE2AC7634}">
      <dgm:prSet/>
      <dgm:spPr/>
      <dgm:t>
        <a:bodyPr/>
        <a:lstStyle/>
        <a:p>
          <a:endParaRPr lang="en-US"/>
        </a:p>
      </dgm:t>
    </dgm:pt>
    <dgm:pt modelId="{66CDB515-739E-481E-82E7-B8EA65A7CF2F}" type="sibTrans" cxnId="{BEEB288B-FCDA-4C26-BD23-295AE2AC7634}">
      <dgm:prSet/>
      <dgm:spPr/>
      <dgm:t>
        <a:bodyPr/>
        <a:lstStyle/>
        <a:p>
          <a:endParaRPr lang="en-US"/>
        </a:p>
      </dgm:t>
    </dgm:pt>
    <dgm:pt modelId="{FBC10B48-DC48-49D4-AD46-5711F14AE34E}">
      <dgm:prSet phldrT="[Text]"/>
      <dgm:spPr/>
      <dgm:t>
        <a:bodyPr/>
        <a:lstStyle/>
        <a:p>
          <a:r>
            <a:rPr lang="en-US" dirty="0"/>
            <a:t>Private Sector Development &amp; Finance</a:t>
          </a:r>
        </a:p>
      </dgm:t>
    </dgm:pt>
    <dgm:pt modelId="{0AEEFAA5-52CC-4714-A487-07E9F305E9A7}" type="parTrans" cxnId="{D3156AD5-3196-47EB-ACEA-D608F6BBBD58}">
      <dgm:prSet/>
      <dgm:spPr/>
      <dgm:t>
        <a:bodyPr/>
        <a:lstStyle/>
        <a:p>
          <a:endParaRPr lang="en-US"/>
        </a:p>
      </dgm:t>
    </dgm:pt>
    <dgm:pt modelId="{73EE3703-704A-4613-B8F8-606ADE9E3F5A}" type="sibTrans" cxnId="{D3156AD5-3196-47EB-ACEA-D608F6BBBD58}">
      <dgm:prSet/>
      <dgm:spPr/>
      <dgm:t>
        <a:bodyPr/>
        <a:lstStyle/>
        <a:p>
          <a:endParaRPr lang="en-US"/>
        </a:p>
      </dgm:t>
    </dgm:pt>
    <dgm:pt modelId="{F07CBB19-33C3-4F33-AC2A-9907E48E6695}">
      <dgm:prSet phldrT="[Text]"/>
      <dgm:spPr/>
      <dgm:t>
        <a:bodyPr/>
        <a:lstStyle/>
        <a:p>
          <a:r>
            <a:rPr lang="en-US" dirty="0"/>
            <a:t>Data &amp; Statistics</a:t>
          </a:r>
        </a:p>
      </dgm:t>
    </dgm:pt>
    <dgm:pt modelId="{459D3C63-D86D-425F-8C56-CFD4199F5F59}" type="parTrans" cxnId="{57557397-292E-4920-8CB5-8078DC9FD311}">
      <dgm:prSet/>
      <dgm:spPr/>
      <dgm:t>
        <a:bodyPr/>
        <a:lstStyle/>
        <a:p>
          <a:endParaRPr lang="en-US"/>
        </a:p>
      </dgm:t>
    </dgm:pt>
    <dgm:pt modelId="{127AC27E-21DF-4FCC-BB53-4B28AF300B75}" type="sibTrans" cxnId="{57557397-292E-4920-8CB5-8078DC9FD311}">
      <dgm:prSet/>
      <dgm:spPr/>
      <dgm:t>
        <a:bodyPr/>
        <a:lstStyle/>
        <a:p>
          <a:endParaRPr lang="en-US"/>
        </a:p>
      </dgm:t>
    </dgm:pt>
    <dgm:pt modelId="{EB4AE512-A686-48EB-A4B8-9BB22236402E}">
      <dgm:prSet phldrT="[Text]"/>
      <dgm:spPr/>
      <dgm:t>
        <a:bodyPr/>
        <a:lstStyle/>
        <a:p>
          <a:r>
            <a:rPr lang="en-US" dirty="0"/>
            <a:t>Technology, Climate Change &amp; Natural Resource Management</a:t>
          </a:r>
        </a:p>
      </dgm:t>
    </dgm:pt>
    <dgm:pt modelId="{733A3F84-C71E-45DE-A545-2B76DEEC15AE}" type="parTrans" cxnId="{0723BF1F-3327-44AC-B1F2-CF7E648B5FFB}">
      <dgm:prSet/>
      <dgm:spPr/>
      <dgm:t>
        <a:bodyPr/>
        <a:lstStyle/>
        <a:p>
          <a:endParaRPr lang="en-US"/>
        </a:p>
      </dgm:t>
    </dgm:pt>
    <dgm:pt modelId="{7062FC3C-5DB6-4077-BE7E-EAADBA6CFB1B}" type="sibTrans" cxnId="{0723BF1F-3327-44AC-B1F2-CF7E648B5FFB}">
      <dgm:prSet/>
      <dgm:spPr/>
      <dgm:t>
        <a:bodyPr/>
        <a:lstStyle/>
        <a:p>
          <a:endParaRPr lang="en-US"/>
        </a:p>
      </dgm:t>
    </dgm:pt>
    <dgm:pt modelId="{9DFB4186-63CC-4E4C-BA33-1FDEA1757CAB}">
      <dgm:prSet phldrT="[Text]"/>
      <dgm:spPr/>
      <dgm:t>
        <a:bodyPr/>
        <a:lstStyle/>
        <a:p>
          <a:r>
            <a:rPr lang="en-US" dirty="0"/>
            <a:t>Regional Integration and Trade</a:t>
          </a:r>
        </a:p>
      </dgm:t>
    </dgm:pt>
    <dgm:pt modelId="{39BD7F09-ADE2-4802-8618-903912E8F30B}" type="parTrans" cxnId="{DF28F0BD-3911-4E20-AD1A-AB20CF589413}">
      <dgm:prSet/>
      <dgm:spPr/>
      <dgm:t>
        <a:bodyPr/>
        <a:lstStyle/>
        <a:p>
          <a:endParaRPr lang="en-US"/>
        </a:p>
      </dgm:t>
    </dgm:pt>
    <dgm:pt modelId="{A01A423C-CFF4-4091-9A48-7069FD889455}" type="sibTrans" cxnId="{DF28F0BD-3911-4E20-AD1A-AB20CF589413}">
      <dgm:prSet/>
      <dgm:spPr/>
      <dgm:t>
        <a:bodyPr/>
        <a:lstStyle/>
        <a:p>
          <a:endParaRPr lang="en-US"/>
        </a:p>
      </dgm:t>
    </dgm:pt>
    <dgm:pt modelId="{73656882-3F90-46FF-939E-0599C44AA66F}">
      <dgm:prSet/>
      <dgm:spPr/>
      <dgm:t>
        <a:bodyPr/>
        <a:lstStyle/>
        <a:p>
          <a:r>
            <a:rPr lang="en-US" dirty="0"/>
            <a:t>Gender equality and Women empowerment</a:t>
          </a:r>
        </a:p>
      </dgm:t>
    </dgm:pt>
    <dgm:pt modelId="{BBE5224D-F2A9-485D-9DDD-FFE88C42BDAE}" type="parTrans" cxnId="{79EE5C68-4FBC-4371-AD00-6716155F542E}">
      <dgm:prSet/>
      <dgm:spPr/>
      <dgm:t>
        <a:bodyPr/>
        <a:lstStyle/>
        <a:p>
          <a:endParaRPr lang="en-US"/>
        </a:p>
      </dgm:t>
    </dgm:pt>
    <dgm:pt modelId="{FB0936E7-4674-4E50-9B1B-E27FF91F7A42}" type="sibTrans" cxnId="{79EE5C68-4FBC-4371-AD00-6716155F542E}">
      <dgm:prSet/>
      <dgm:spPr/>
      <dgm:t>
        <a:bodyPr/>
        <a:lstStyle/>
        <a:p>
          <a:endParaRPr lang="en-US"/>
        </a:p>
      </dgm:t>
    </dgm:pt>
    <dgm:pt modelId="{36734357-5196-4890-B104-211D64A751CC}">
      <dgm:prSet/>
      <dgm:spPr/>
      <dgm:t>
        <a:bodyPr/>
        <a:lstStyle/>
        <a:p>
          <a:r>
            <a:rPr lang="en-US" dirty="0"/>
            <a:t>Poverty, Inequality and Social Policy</a:t>
          </a:r>
        </a:p>
      </dgm:t>
    </dgm:pt>
    <dgm:pt modelId="{E963DF8F-721D-4E6B-A923-554A2D214225}" type="parTrans" cxnId="{3FA2E070-87EC-4A09-BD25-B31EB1746907}">
      <dgm:prSet/>
      <dgm:spPr/>
      <dgm:t>
        <a:bodyPr/>
        <a:lstStyle/>
        <a:p>
          <a:endParaRPr lang="en-US"/>
        </a:p>
      </dgm:t>
    </dgm:pt>
    <dgm:pt modelId="{E243C01D-7317-4A69-8D19-9F3C94AFC993}" type="sibTrans" cxnId="{3FA2E070-87EC-4A09-BD25-B31EB1746907}">
      <dgm:prSet/>
      <dgm:spPr/>
      <dgm:t>
        <a:bodyPr/>
        <a:lstStyle/>
        <a:p>
          <a:endParaRPr lang="en-US"/>
        </a:p>
      </dgm:t>
    </dgm:pt>
    <dgm:pt modelId="{2EB56277-BC7A-44B6-A70D-9F0A8A806110}">
      <dgm:prSet/>
      <dgm:spPr/>
      <dgm:t>
        <a:bodyPr/>
        <a:lstStyle/>
        <a:p>
          <a:r>
            <a:rPr lang="en-US" dirty="0"/>
            <a:t>Economic Development and Planning</a:t>
          </a:r>
        </a:p>
      </dgm:t>
    </dgm:pt>
    <dgm:pt modelId="{B3392967-D7D5-4325-8032-2273A5411BD9}" type="parTrans" cxnId="{7077C3F8-339E-431F-B7C0-1A4832D744FC}">
      <dgm:prSet/>
      <dgm:spPr/>
      <dgm:t>
        <a:bodyPr/>
        <a:lstStyle/>
        <a:p>
          <a:endParaRPr lang="en-US"/>
        </a:p>
      </dgm:t>
    </dgm:pt>
    <dgm:pt modelId="{70B090E5-7FA1-4F30-8A11-3FFDA44D77A5}" type="sibTrans" cxnId="{7077C3F8-339E-431F-B7C0-1A4832D744FC}">
      <dgm:prSet/>
      <dgm:spPr/>
      <dgm:t>
        <a:bodyPr/>
        <a:lstStyle/>
        <a:p>
          <a:endParaRPr lang="en-US"/>
        </a:p>
      </dgm:t>
    </dgm:pt>
    <dgm:pt modelId="{BBCA9087-C890-4A62-B7F4-335F26E9461B}">
      <dgm:prSet/>
      <dgm:spPr/>
      <dgm:t>
        <a:bodyPr/>
        <a:lstStyle/>
        <a:p>
          <a:r>
            <a:rPr lang="en-US" dirty="0"/>
            <a:t>Sub regional activities</a:t>
          </a:r>
        </a:p>
      </dgm:t>
    </dgm:pt>
    <dgm:pt modelId="{BFCF954B-0EFD-43DC-8005-DA8089DC9E5F}" type="parTrans" cxnId="{F9F50DA5-5826-4A45-92D5-A5CCD6F2E5C0}">
      <dgm:prSet/>
      <dgm:spPr/>
      <dgm:t>
        <a:bodyPr/>
        <a:lstStyle/>
        <a:p>
          <a:endParaRPr lang="en-US"/>
        </a:p>
      </dgm:t>
    </dgm:pt>
    <dgm:pt modelId="{C5061383-044A-4368-9B27-CBF1B62078DF}" type="sibTrans" cxnId="{F9F50DA5-5826-4A45-92D5-A5CCD6F2E5C0}">
      <dgm:prSet/>
      <dgm:spPr/>
      <dgm:t>
        <a:bodyPr/>
        <a:lstStyle/>
        <a:p>
          <a:endParaRPr lang="en-US"/>
        </a:p>
      </dgm:t>
    </dgm:pt>
    <dgm:pt modelId="{00E600F8-9A43-43E4-93CC-7703B2DD095E}" type="pres">
      <dgm:prSet presAssocID="{A72836D5-6943-47E3-BF72-E0DE917B5DF3}" presName="diagram" presStyleCnt="0">
        <dgm:presLayoutVars>
          <dgm:dir/>
          <dgm:resizeHandles val="exact"/>
        </dgm:presLayoutVars>
      </dgm:prSet>
      <dgm:spPr/>
    </dgm:pt>
    <dgm:pt modelId="{3E5C5E61-A502-4939-B353-939307987638}" type="pres">
      <dgm:prSet presAssocID="{243B14EA-9425-4824-8931-1BE36E49F449}" presName="node" presStyleLbl="node1" presStyleIdx="0" presStyleCnt="9">
        <dgm:presLayoutVars>
          <dgm:bulletEnabled val="1"/>
        </dgm:presLayoutVars>
      </dgm:prSet>
      <dgm:spPr/>
    </dgm:pt>
    <dgm:pt modelId="{363B1390-9FC2-43B4-850F-C99A3FCADC09}" type="pres">
      <dgm:prSet presAssocID="{66CDB515-739E-481E-82E7-B8EA65A7CF2F}" presName="sibTrans" presStyleCnt="0"/>
      <dgm:spPr/>
    </dgm:pt>
    <dgm:pt modelId="{AD50B442-BB59-496F-9297-044027EE420E}" type="pres">
      <dgm:prSet presAssocID="{FBC10B48-DC48-49D4-AD46-5711F14AE34E}" presName="node" presStyleLbl="node1" presStyleIdx="1" presStyleCnt="9">
        <dgm:presLayoutVars>
          <dgm:bulletEnabled val="1"/>
        </dgm:presLayoutVars>
      </dgm:prSet>
      <dgm:spPr/>
    </dgm:pt>
    <dgm:pt modelId="{DEACF4C5-166A-468D-AFD1-A9E83AA4EEA8}" type="pres">
      <dgm:prSet presAssocID="{73EE3703-704A-4613-B8F8-606ADE9E3F5A}" presName="sibTrans" presStyleCnt="0"/>
      <dgm:spPr/>
    </dgm:pt>
    <dgm:pt modelId="{AF70053B-B02E-4045-8B82-064EDFFED4A3}" type="pres">
      <dgm:prSet presAssocID="{F07CBB19-33C3-4F33-AC2A-9907E48E6695}" presName="node" presStyleLbl="node1" presStyleIdx="2" presStyleCnt="9">
        <dgm:presLayoutVars>
          <dgm:bulletEnabled val="1"/>
        </dgm:presLayoutVars>
      </dgm:prSet>
      <dgm:spPr/>
    </dgm:pt>
    <dgm:pt modelId="{2A4DECAD-F62B-4368-8FFB-1CBC386B8289}" type="pres">
      <dgm:prSet presAssocID="{127AC27E-21DF-4FCC-BB53-4B28AF300B75}" presName="sibTrans" presStyleCnt="0"/>
      <dgm:spPr/>
    </dgm:pt>
    <dgm:pt modelId="{54D102FA-0989-4FF4-B306-096B87889415}" type="pres">
      <dgm:prSet presAssocID="{EB4AE512-A686-48EB-A4B8-9BB22236402E}" presName="node" presStyleLbl="node1" presStyleIdx="3" presStyleCnt="9">
        <dgm:presLayoutVars>
          <dgm:bulletEnabled val="1"/>
        </dgm:presLayoutVars>
      </dgm:prSet>
      <dgm:spPr/>
    </dgm:pt>
    <dgm:pt modelId="{3A227505-14F2-471E-9DAE-B20259589631}" type="pres">
      <dgm:prSet presAssocID="{7062FC3C-5DB6-4077-BE7E-EAADBA6CFB1B}" presName="sibTrans" presStyleCnt="0"/>
      <dgm:spPr/>
    </dgm:pt>
    <dgm:pt modelId="{2FD27409-357F-435C-AD19-2F1258101D59}" type="pres">
      <dgm:prSet presAssocID="{9DFB4186-63CC-4E4C-BA33-1FDEA1757CAB}" presName="node" presStyleLbl="node1" presStyleIdx="4" presStyleCnt="9">
        <dgm:presLayoutVars>
          <dgm:bulletEnabled val="1"/>
        </dgm:presLayoutVars>
      </dgm:prSet>
      <dgm:spPr/>
    </dgm:pt>
    <dgm:pt modelId="{C7ADC944-441D-4434-BC33-F26C9F5D0368}" type="pres">
      <dgm:prSet presAssocID="{A01A423C-CFF4-4091-9A48-7069FD889455}" presName="sibTrans" presStyleCnt="0"/>
      <dgm:spPr/>
    </dgm:pt>
    <dgm:pt modelId="{B93AC036-0CE5-47AA-85C4-68E097DB3F46}" type="pres">
      <dgm:prSet presAssocID="{73656882-3F90-46FF-939E-0599C44AA66F}" presName="node" presStyleLbl="node1" presStyleIdx="5" presStyleCnt="9">
        <dgm:presLayoutVars>
          <dgm:bulletEnabled val="1"/>
        </dgm:presLayoutVars>
      </dgm:prSet>
      <dgm:spPr/>
    </dgm:pt>
    <dgm:pt modelId="{BF6019DC-5527-4463-BB10-7208C2BD7308}" type="pres">
      <dgm:prSet presAssocID="{FB0936E7-4674-4E50-9B1B-E27FF91F7A42}" presName="sibTrans" presStyleCnt="0"/>
      <dgm:spPr/>
    </dgm:pt>
    <dgm:pt modelId="{C144C2EE-D827-4B6A-B139-CFEFCA3D79E1}" type="pres">
      <dgm:prSet presAssocID="{36734357-5196-4890-B104-211D64A751CC}" presName="node" presStyleLbl="node1" presStyleIdx="6" presStyleCnt="9">
        <dgm:presLayoutVars>
          <dgm:bulletEnabled val="1"/>
        </dgm:presLayoutVars>
      </dgm:prSet>
      <dgm:spPr/>
    </dgm:pt>
    <dgm:pt modelId="{67518592-6C01-45F3-9AB3-A68829D914AA}" type="pres">
      <dgm:prSet presAssocID="{E243C01D-7317-4A69-8D19-9F3C94AFC993}" presName="sibTrans" presStyleCnt="0"/>
      <dgm:spPr/>
    </dgm:pt>
    <dgm:pt modelId="{2B6EA501-3562-4754-AEBC-5D610A822053}" type="pres">
      <dgm:prSet presAssocID="{2EB56277-BC7A-44B6-A70D-9F0A8A806110}" presName="node" presStyleLbl="node1" presStyleIdx="7" presStyleCnt="9">
        <dgm:presLayoutVars>
          <dgm:bulletEnabled val="1"/>
        </dgm:presLayoutVars>
      </dgm:prSet>
      <dgm:spPr/>
    </dgm:pt>
    <dgm:pt modelId="{5830014F-006D-4D55-A46D-EA64E7816AB1}" type="pres">
      <dgm:prSet presAssocID="{70B090E5-7FA1-4F30-8A11-3FFDA44D77A5}" presName="sibTrans" presStyleCnt="0"/>
      <dgm:spPr/>
    </dgm:pt>
    <dgm:pt modelId="{CFA69992-A477-4DB9-B112-67BA91A1DCBE}" type="pres">
      <dgm:prSet presAssocID="{BBCA9087-C890-4A62-B7F4-335F26E9461B}" presName="node" presStyleLbl="node1" presStyleIdx="8" presStyleCnt="9">
        <dgm:presLayoutVars>
          <dgm:bulletEnabled val="1"/>
        </dgm:presLayoutVars>
      </dgm:prSet>
      <dgm:spPr/>
    </dgm:pt>
  </dgm:ptLst>
  <dgm:cxnLst>
    <dgm:cxn modelId="{CB77B201-9F9A-4112-AE86-0ECB373EE8C4}" type="presOf" srcId="{9DFB4186-63CC-4E4C-BA33-1FDEA1757CAB}" destId="{2FD27409-357F-435C-AD19-2F1258101D59}" srcOrd="0" destOrd="0" presId="urn:microsoft.com/office/officeart/2005/8/layout/default"/>
    <dgm:cxn modelId="{81D91986-B0D5-4CCA-9C24-E3E7A29890B9}" type="presOf" srcId="{73656882-3F90-46FF-939E-0599C44AA66F}" destId="{B93AC036-0CE5-47AA-85C4-68E097DB3F46}" srcOrd="0" destOrd="0" presId="urn:microsoft.com/office/officeart/2005/8/layout/default"/>
    <dgm:cxn modelId="{DF28F0BD-3911-4E20-AD1A-AB20CF589413}" srcId="{A72836D5-6943-47E3-BF72-E0DE917B5DF3}" destId="{9DFB4186-63CC-4E4C-BA33-1FDEA1757CAB}" srcOrd="4" destOrd="0" parTransId="{39BD7F09-ADE2-4802-8618-903912E8F30B}" sibTransId="{A01A423C-CFF4-4091-9A48-7069FD889455}"/>
    <dgm:cxn modelId="{3FA2E070-87EC-4A09-BD25-B31EB1746907}" srcId="{A72836D5-6943-47E3-BF72-E0DE917B5DF3}" destId="{36734357-5196-4890-B104-211D64A751CC}" srcOrd="6" destOrd="0" parTransId="{E963DF8F-721D-4E6B-A923-554A2D214225}" sibTransId="{E243C01D-7317-4A69-8D19-9F3C94AFC993}"/>
    <dgm:cxn modelId="{136F56FB-0349-49FA-9F64-0B0FE1EE5D47}" type="presOf" srcId="{243B14EA-9425-4824-8931-1BE36E49F449}" destId="{3E5C5E61-A502-4939-B353-939307987638}" srcOrd="0" destOrd="0" presId="urn:microsoft.com/office/officeart/2005/8/layout/default"/>
    <dgm:cxn modelId="{A8E9F2C3-ED7F-4D7E-9B13-A59C556867B3}" type="presOf" srcId="{F07CBB19-33C3-4F33-AC2A-9907E48E6695}" destId="{AF70053B-B02E-4045-8B82-064EDFFED4A3}" srcOrd="0" destOrd="0" presId="urn:microsoft.com/office/officeart/2005/8/layout/default"/>
    <dgm:cxn modelId="{F9F50DA5-5826-4A45-92D5-A5CCD6F2E5C0}" srcId="{A72836D5-6943-47E3-BF72-E0DE917B5DF3}" destId="{BBCA9087-C890-4A62-B7F4-335F26E9461B}" srcOrd="8" destOrd="0" parTransId="{BFCF954B-0EFD-43DC-8005-DA8089DC9E5F}" sibTransId="{C5061383-044A-4368-9B27-CBF1B62078DF}"/>
    <dgm:cxn modelId="{F35BCCD5-62E0-43F5-9258-1E672B2C39F2}" type="presOf" srcId="{EB4AE512-A686-48EB-A4B8-9BB22236402E}" destId="{54D102FA-0989-4FF4-B306-096B87889415}" srcOrd="0" destOrd="0" presId="urn:microsoft.com/office/officeart/2005/8/layout/default"/>
    <dgm:cxn modelId="{D3156AD5-3196-47EB-ACEA-D608F6BBBD58}" srcId="{A72836D5-6943-47E3-BF72-E0DE917B5DF3}" destId="{FBC10B48-DC48-49D4-AD46-5711F14AE34E}" srcOrd="1" destOrd="0" parTransId="{0AEEFAA5-52CC-4714-A487-07E9F305E9A7}" sibTransId="{73EE3703-704A-4613-B8F8-606ADE9E3F5A}"/>
    <dgm:cxn modelId="{3242EF01-497B-4483-9B7A-84C66674E930}" type="presOf" srcId="{BBCA9087-C890-4A62-B7F4-335F26E9461B}" destId="{CFA69992-A477-4DB9-B112-67BA91A1DCBE}" srcOrd="0" destOrd="0" presId="urn:microsoft.com/office/officeart/2005/8/layout/default"/>
    <dgm:cxn modelId="{79EE5C68-4FBC-4371-AD00-6716155F542E}" srcId="{A72836D5-6943-47E3-BF72-E0DE917B5DF3}" destId="{73656882-3F90-46FF-939E-0599C44AA66F}" srcOrd="5" destOrd="0" parTransId="{BBE5224D-F2A9-485D-9DDD-FFE88C42BDAE}" sibTransId="{FB0936E7-4674-4E50-9B1B-E27FF91F7A42}"/>
    <dgm:cxn modelId="{0723BF1F-3327-44AC-B1F2-CF7E648B5FFB}" srcId="{A72836D5-6943-47E3-BF72-E0DE917B5DF3}" destId="{EB4AE512-A686-48EB-A4B8-9BB22236402E}" srcOrd="3" destOrd="0" parTransId="{733A3F84-C71E-45DE-A545-2B76DEEC15AE}" sibTransId="{7062FC3C-5DB6-4077-BE7E-EAADBA6CFB1B}"/>
    <dgm:cxn modelId="{9593A293-CB87-45B9-93CD-3080559D96B7}" type="presOf" srcId="{36734357-5196-4890-B104-211D64A751CC}" destId="{C144C2EE-D827-4B6A-B139-CFEFCA3D79E1}" srcOrd="0" destOrd="0" presId="urn:microsoft.com/office/officeart/2005/8/layout/default"/>
    <dgm:cxn modelId="{D09DC458-AA9B-49B5-A366-E78C5028749B}" type="presOf" srcId="{2EB56277-BC7A-44B6-A70D-9F0A8A806110}" destId="{2B6EA501-3562-4754-AEBC-5D610A822053}" srcOrd="0" destOrd="0" presId="urn:microsoft.com/office/officeart/2005/8/layout/default"/>
    <dgm:cxn modelId="{0DA511F6-55FD-49D0-8985-4340BAE0E6C2}" type="presOf" srcId="{FBC10B48-DC48-49D4-AD46-5711F14AE34E}" destId="{AD50B442-BB59-496F-9297-044027EE420E}" srcOrd="0" destOrd="0" presId="urn:microsoft.com/office/officeart/2005/8/layout/default"/>
    <dgm:cxn modelId="{BEEB288B-FCDA-4C26-BD23-295AE2AC7634}" srcId="{A72836D5-6943-47E3-BF72-E0DE917B5DF3}" destId="{243B14EA-9425-4824-8931-1BE36E49F449}" srcOrd="0" destOrd="0" parTransId="{1409C8E5-1140-4054-B173-8053C09AAABC}" sibTransId="{66CDB515-739E-481E-82E7-B8EA65A7CF2F}"/>
    <dgm:cxn modelId="{5B11B878-52BD-431B-B195-A9E50EB0CADF}" type="presOf" srcId="{A72836D5-6943-47E3-BF72-E0DE917B5DF3}" destId="{00E600F8-9A43-43E4-93CC-7703B2DD095E}" srcOrd="0" destOrd="0" presId="urn:microsoft.com/office/officeart/2005/8/layout/default"/>
    <dgm:cxn modelId="{57557397-292E-4920-8CB5-8078DC9FD311}" srcId="{A72836D5-6943-47E3-BF72-E0DE917B5DF3}" destId="{F07CBB19-33C3-4F33-AC2A-9907E48E6695}" srcOrd="2" destOrd="0" parTransId="{459D3C63-D86D-425F-8C56-CFD4199F5F59}" sibTransId="{127AC27E-21DF-4FCC-BB53-4B28AF300B75}"/>
    <dgm:cxn modelId="{7077C3F8-339E-431F-B7C0-1A4832D744FC}" srcId="{A72836D5-6943-47E3-BF72-E0DE917B5DF3}" destId="{2EB56277-BC7A-44B6-A70D-9F0A8A806110}" srcOrd="7" destOrd="0" parTransId="{B3392967-D7D5-4325-8032-2273A5411BD9}" sibTransId="{70B090E5-7FA1-4F30-8A11-3FFDA44D77A5}"/>
    <dgm:cxn modelId="{E0FD83E6-75E8-4A51-B6D8-9BC3CDE3F419}" type="presParOf" srcId="{00E600F8-9A43-43E4-93CC-7703B2DD095E}" destId="{3E5C5E61-A502-4939-B353-939307987638}" srcOrd="0" destOrd="0" presId="urn:microsoft.com/office/officeart/2005/8/layout/default"/>
    <dgm:cxn modelId="{7EE50DD9-7F0D-4E4A-85A2-B4CEEDFAA6AD}" type="presParOf" srcId="{00E600F8-9A43-43E4-93CC-7703B2DD095E}" destId="{363B1390-9FC2-43B4-850F-C99A3FCADC09}" srcOrd="1" destOrd="0" presId="urn:microsoft.com/office/officeart/2005/8/layout/default"/>
    <dgm:cxn modelId="{356BA391-BF57-460E-84CF-6DA0DDD3A02A}" type="presParOf" srcId="{00E600F8-9A43-43E4-93CC-7703B2DD095E}" destId="{AD50B442-BB59-496F-9297-044027EE420E}" srcOrd="2" destOrd="0" presId="urn:microsoft.com/office/officeart/2005/8/layout/default"/>
    <dgm:cxn modelId="{9FF7ECF9-6BB1-437D-82BE-E04F83D422F0}" type="presParOf" srcId="{00E600F8-9A43-43E4-93CC-7703B2DD095E}" destId="{DEACF4C5-166A-468D-AFD1-A9E83AA4EEA8}" srcOrd="3" destOrd="0" presId="urn:microsoft.com/office/officeart/2005/8/layout/default"/>
    <dgm:cxn modelId="{29E84270-3B87-4052-A010-99D0197CF8FA}" type="presParOf" srcId="{00E600F8-9A43-43E4-93CC-7703B2DD095E}" destId="{AF70053B-B02E-4045-8B82-064EDFFED4A3}" srcOrd="4" destOrd="0" presId="urn:microsoft.com/office/officeart/2005/8/layout/default"/>
    <dgm:cxn modelId="{4AC666BB-FF3F-4A23-B042-F59943322CD1}" type="presParOf" srcId="{00E600F8-9A43-43E4-93CC-7703B2DD095E}" destId="{2A4DECAD-F62B-4368-8FFB-1CBC386B8289}" srcOrd="5" destOrd="0" presId="urn:microsoft.com/office/officeart/2005/8/layout/default"/>
    <dgm:cxn modelId="{C9A27998-AFCF-4A95-997B-9F38EA9AF2E5}" type="presParOf" srcId="{00E600F8-9A43-43E4-93CC-7703B2DD095E}" destId="{54D102FA-0989-4FF4-B306-096B87889415}" srcOrd="6" destOrd="0" presId="urn:microsoft.com/office/officeart/2005/8/layout/default"/>
    <dgm:cxn modelId="{3D247336-5084-485B-B3BB-48284E85B725}" type="presParOf" srcId="{00E600F8-9A43-43E4-93CC-7703B2DD095E}" destId="{3A227505-14F2-471E-9DAE-B20259589631}" srcOrd="7" destOrd="0" presId="urn:microsoft.com/office/officeart/2005/8/layout/default"/>
    <dgm:cxn modelId="{5BD76F0B-7802-4CAA-AC4B-4443D0C99F69}" type="presParOf" srcId="{00E600F8-9A43-43E4-93CC-7703B2DD095E}" destId="{2FD27409-357F-435C-AD19-2F1258101D59}" srcOrd="8" destOrd="0" presId="urn:microsoft.com/office/officeart/2005/8/layout/default"/>
    <dgm:cxn modelId="{8CBC6E95-4B0E-4AE7-8633-C69529C81A1A}" type="presParOf" srcId="{00E600F8-9A43-43E4-93CC-7703B2DD095E}" destId="{C7ADC944-441D-4434-BC33-F26C9F5D0368}" srcOrd="9" destOrd="0" presId="urn:microsoft.com/office/officeart/2005/8/layout/default"/>
    <dgm:cxn modelId="{D1F382C5-F804-400D-AA7E-8917C2AFE9F8}" type="presParOf" srcId="{00E600F8-9A43-43E4-93CC-7703B2DD095E}" destId="{B93AC036-0CE5-47AA-85C4-68E097DB3F46}" srcOrd="10" destOrd="0" presId="urn:microsoft.com/office/officeart/2005/8/layout/default"/>
    <dgm:cxn modelId="{7902576D-65D7-4AD6-A1C3-CA6408D4F775}" type="presParOf" srcId="{00E600F8-9A43-43E4-93CC-7703B2DD095E}" destId="{BF6019DC-5527-4463-BB10-7208C2BD7308}" srcOrd="11" destOrd="0" presId="urn:microsoft.com/office/officeart/2005/8/layout/default"/>
    <dgm:cxn modelId="{E5D7DC97-B82C-4483-AE02-FE10363B58AE}" type="presParOf" srcId="{00E600F8-9A43-43E4-93CC-7703B2DD095E}" destId="{C144C2EE-D827-4B6A-B139-CFEFCA3D79E1}" srcOrd="12" destOrd="0" presId="urn:microsoft.com/office/officeart/2005/8/layout/default"/>
    <dgm:cxn modelId="{AC250A35-C130-460C-8A64-1A1DE8F0D913}" type="presParOf" srcId="{00E600F8-9A43-43E4-93CC-7703B2DD095E}" destId="{67518592-6C01-45F3-9AB3-A68829D914AA}" srcOrd="13" destOrd="0" presId="urn:microsoft.com/office/officeart/2005/8/layout/default"/>
    <dgm:cxn modelId="{0F9578EC-204A-4891-BA6E-8E608A07D860}" type="presParOf" srcId="{00E600F8-9A43-43E4-93CC-7703B2DD095E}" destId="{2B6EA501-3562-4754-AEBC-5D610A822053}" srcOrd="14" destOrd="0" presId="urn:microsoft.com/office/officeart/2005/8/layout/default"/>
    <dgm:cxn modelId="{1A1A81BB-D64E-4B6B-9913-38DC647E5B08}" type="presParOf" srcId="{00E600F8-9A43-43E4-93CC-7703B2DD095E}" destId="{5830014F-006D-4D55-A46D-EA64E7816AB1}" srcOrd="15" destOrd="0" presId="urn:microsoft.com/office/officeart/2005/8/layout/default"/>
    <dgm:cxn modelId="{5C8FF7A2-4428-47EB-BE11-70107BEAF8F8}" type="presParOf" srcId="{00E600F8-9A43-43E4-93CC-7703B2DD095E}" destId="{CFA69992-A477-4DB9-B112-67BA91A1DCB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633EC7-299C-41B7-B8BE-1B553F764164}"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F32B47BF-AFF0-43C5-BEB1-FEEAAF1D4B8F}">
      <dgm:prSet phldrT="[Text]"/>
      <dgm:spPr/>
      <dgm:t>
        <a:bodyPr/>
        <a:lstStyle/>
        <a:p>
          <a:r>
            <a:rPr lang="en-US" b="1" dirty="0"/>
            <a:t>SDGs: </a:t>
          </a:r>
        </a:p>
        <a:p>
          <a:r>
            <a:rPr lang="en-US" b="1" dirty="0"/>
            <a:t>USD 614-638 Billion annually</a:t>
          </a:r>
        </a:p>
        <a:p>
          <a:r>
            <a:rPr lang="en-US" dirty="0"/>
            <a:t> </a:t>
          </a:r>
        </a:p>
      </dgm:t>
    </dgm:pt>
    <dgm:pt modelId="{830AE48E-92F6-4493-AFE0-3144AEDD5686}" type="parTrans" cxnId="{B40037D8-FDD1-420A-B1B7-FDA2A703B304}">
      <dgm:prSet/>
      <dgm:spPr/>
      <dgm:t>
        <a:bodyPr/>
        <a:lstStyle/>
        <a:p>
          <a:endParaRPr lang="en-US"/>
        </a:p>
      </dgm:t>
    </dgm:pt>
    <dgm:pt modelId="{36BED7BC-AD10-488B-9D4E-61D9FDAB3132}" type="sibTrans" cxnId="{B40037D8-FDD1-420A-B1B7-FDA2A703B304}">
      <dgm:prSet/>
      <dgm:spPr/>
      <dgm:t>
        <a:bodyPr/>
        <a:lstStyle/>
        <a:p>
          <a:endParaRPr lang="en-US"/>
        </a:p>
      </dgm:t>
    </dgm:pt>
    <dgm:pt modelId="{D27E5788-D1E8-4CB9-A768-41C4EECB487F}">
      <dgm:prSet phldrT="[Text]"/>
      <dgm:spPr/>
      <dgm:t>
        <a:bodyPr/>
        <a:lstStyle/>
        <a:p>
          <a:r>
            <a:rPr lang="en-US" b="1" dirty="0"/>
            <a:t>Infrastructure:</a:t>
          </a:r>
        </a:p>
        <a:p>
          <a:r>
            <a:rPr lang="en-US" b="1" dirty="0"/>
            <a:t>USD 130-170 Billion annually</a:t>
          </a:r>
        </a:p>
      </dgm:t>
    </dgm:pt>
    <dgm:pt modelId="{FD18D160-FC4E-4DBF-B374-07B1B1FCC4A6}" type="parTrans" cxnId="{C45FB712-FD19-472C-8204-E5998E1CFF99}">
      <dgm:prSet/>
      <dgm:spPr/>
      <dgm:t>
        <a:bodyPr/>
        <a:lstStyle/>
        <a:p>
          <a:endParaRPr lang="en-US"/>
        </a:p>
      </dgm:t>
    </dgm:pt>
    <dgm:pt modelId="{90F11718-027A-45A0-8BF6-17D4446A2C88}" type="sibTrans" cxnId="{C45FB712-FD19-472C-8204-E5998E1CFF99}">
      <dgm:prSet/>
      <dgm:spPr/>
      <dgm:t>
        <a:bodyPr/>
        <a:lstStyle/>
        <a:p>
          <a:endParaRPr lang="en-US"/>
        </a:p>
      </dgm:t>
    </dgm:pt>
    <dgm:pt modelId="{FA033B90-6042-49E8-BA16-CD74E71A67F2}">
      <dgm:prSet/>
      <dgm:spPr/>
      <dgm:t>
        <a:bodyPr/>
        <a:lstStyle/>
        <a:p>
          <a:r>
            <a:rPr lang="en-US" b="1" dirty="0"/>
            <a:t>Healthcare financing:</a:t>
          </a:r>
        </a:p>
        <a:p>
          <a:r>
            <a:rPr lang="en-US" b="1" dirty="0"/>
            <a:t>USD 66 Billion </a:t>
          </a:r>
          <a:r>
            <a:rPr lang="en-US" b="1" dirty="0" err="1"/>
            <a:t>annualy</a:t>
          </a:r>
          <a:endParaRPr lang="en-US" b="1" dirty="0"/>
        </a:p>
        <a:p>
          <a:endParaRPr lang="en-US" dirty="0"/>
        </a:p>
      </dgm:t>
    </dgm:pt>
    <dgm:pt modelId="{EB6A34A7-CE3F-4051-97A0-DC98E8FCF7AF}" type="parTrans" cxnId="{7DD1F504-1AE9-4D8C-A28C-FA237728C60B}">
      <dgm:prSet/>
      <dgm:spPr/>
      <dgm:t>
        <a:bodyPr/>
        <a:lstStyle/>
        <a:p>
          <a:endParaRPr lang="en-US"/>
        </a:p>
      </dgm:t>
    </dgm:pt>
    <dgm:pt modelId="{3034CA74-C3E4-453C-B263-03E0065CD558}" type="sibTrans" cxnId="{7DD1F504-1AE9-4D8C-A28C-FA237728C60B}">
      <dgm:prSet/>
      <dgm:spPr/>
      <dgm:t>
        <a:bodyPr/>
        <a:lstStyle/>
        <a:p>
          <a:endParaRPr lang="en-US"/>
        </a:p>
      </dgm:t>
    </dgm:pt>
    <dgm:pt modelId="{A24EC89E-51B1-402D-8D67-8818AD39440A}" type="pres">
      <dgm:prSet presAssocID="{4A633EC7-299C-41B7-B8BE-1B553F764164}" presName="diagram" presStyleCnt="0">
        <dgm:presLayoutVars>
          <dgm:dir/>
          <dgm:resizeHandles val="exact"/>
        </dgm:presLayoutVars>
      </dgm:prSet>
      <dgm:spPr/>
    </dgm:pt>
    <dgm:pt modelId="{772DEFD1-0B80-40F1-B5AA-08E01B0C945B}" type="pres">
      <dgm:prSet presAssocID="{F32B47BF-AFF0-43C5-BEB1-FEEAAF1D4B8F}" presName="node" presStyleLbl="node1" presStyleIdx="0" presStyleCnt="3">
        <dgm:presLayoutVars>
          <dgm:bulletEnabled val="1"/>
        </dgm:presLayoutVars>
      </dgm:prSet>
      <dgm:spPr/>
    </dgm:pt>
    <dgm:pt modelId="{7191CC1A-2A85-4B4C-85A8-5E8150EB8528}" type="pres">
      <dgm:prSet presAssocID="{36BED7BC-AD10-488B-9D4E-61D9FDAB3132}" presName="sibTrans" presStyleCnt="0"/>
      <dgm:spPr/>
    </dgm:pt>
    <dgm:pt modelId="{113F28D5-3ADC-4C44-9880-F6A403076F47}" type="pres">
      <dgm:prSet presAssocID="{D27E5788-D1E8-4CB9-A768-41C4EECB487F}" presName="node" presStyleLbl="node1" presStyleIdx="1" presStyleCnt="3">
        <dgm:presLayoutVars>
          <dgm:bulletEnabled val="1"/>
        </dgm:presLayoutVars>
      </dgm:prSet>
      <dgm:spPr/>
    </dgm:pt>
    <dgm:pt modelId="{F47FF1E5-7448-4406-9D4A-3062AB758902}" type="pres">
      <dgm:prSet presAssocID="{90F11718-027A-45A0-8BF6-17D4446A2C88}" presName="sibTrans" presStyleCnt="0"/>
      <dgm:spPr/>
    </dgm:pt>
    <dgm:pt modelId="{649ACEDD-B6AF-406B-8885-7F1CBD4DB39A}" type="pres">
      <dgm:prSet presAssocID="{FA033B90-6042-49E8-BA16-CD74E71A67F2}" presName="node" presStyleLbl="node1" presStyleIdx="2" presStyleCnt="3">
        <dgm:presLayoutVars>
          <dgm:bulletEnabled val="1"/>
        </dgm:presLayoutVars>
      </dgm:prSet>
      <dgm:spPr/>
    </dgm:pt>
  </dgm:ptLst>
  <dgm:cxnLst>
    <dgm:cxn modelId="{B40037D8-FDD1-420A-B1B7-FDA2A703B304}" srcId="{4A633EC7-299C-41B7-B8BE-1B553F764164}" destId="{F32B47BF-AFF0-43C5-BEB1-FEEAAF1D4B8F}" srcOrd="0" destOrd="0" parTransId="{830AE48E-92F6-4493-AFE0-3144AEDD5686}" sibTransId="{36BED7BC-AD10-488B-9D4E-61D9FDAB3132}"/>
    <dgm:cxn modelId="{C45FB712-FD19-472C-8204-E5998E1CFF99}" srcId="{4A633EC7-299C-41B7-B8BE-1B553F764164}" destId="{D27E5788-D1E8-4CB9-A768-41C4EECB487F}" srcOrd="1" destOrd="0" parTransId="{FD18D160-FC4E-4DBF-B374-07B1B1FCC4A6}" sibTransId="{90F11718-027A-45A0-8BF6-17D4446A2C88}"/>
    <dgm:cxn modelId="{25D280FB-15B7-488B-AD46-33851BD5F854}" type="presOf" srcId="{FA033B90-6042-49E8-BA16-CD74E71A67F2}" destId="{649ACEDD-B6AF-406B-8885-7F1CBD4DB39A}" srcOrd="0" destOrd="0" presId="urn:microsoft.com/office/officeart/2005/8/layout/default"/>
    <dgm:cxn modelId="{C6F1D1AB-53BB-4A8D-AD45-292B8725B98D}" type="presOf" srcId="{4A633EC7-299C-41B7-B8BE-1B553F764164}" destId="{A24EC89E-51B1-402D-8D67-8818AD39440A}" srcOrd="0" destOrd="0" presId="urn:microsoft.com/office/officeart/2005/8/layout/default"/>
    <dgm:cxn modelId="{7DD1F504-1AE9-4D8C-A28C-FA237728C60B}" srcId="{4A633EC7-299C-41B7-B8BE-1B553F764164}" destId="{FA033B90-6042-49E8-BA16-CD74E71A67F2}" srcOrd="2" destOrd="0" parTransId="{EB6A34A7-CE3F-4051-97A0-DC98E8FCF7AF}" sibTransId="{3034CA74-C3E4-453C-B263-03E0065CD558}"/>
    <dgm:cxn modelId="{BA593BA2-ECA6-42CD-A82D-098DAC2FD695}" type="presOf" srcId="{D27E5788-D1E8-4CB9-A768-41C4EECB487F}" destId="{113F28D5-3ADC-4C44-9880-F6A403076F47}" srcOrd="0" destOrd="0" presId="urn:microsoft.com/office/officeart/2005/8/layout/default"/>
    <dgm:cxn modelId="{181A0691-935B-45F4-BDFC-DA0C1713AB0A}" type="presOf" srcId="{F32B47BF-AFF0-43C5-BEB1-FEEAAF1D4B8F}" destId="{772DEFD1-0B80-40F1-B5AA-08E01B0C945B}" srcOrd="0" destOrd="0" presId="urn:microsoft.com/office/officeart/2005/8/layout/default"/>
    <dgm:cxn modelId="{FD69C4A9-C839-4AF8-84EC-F02C796E34C8}" type="presParOf" srcId="{A24EC89E-51B1-402D-8D67-8818AD39440A}" destId="{772DEFD1-0B80-40F1-B5AA-08E01B0C945B}" srcOrd="0" destOrd="0" presId="urn:microsoft.com/office/officeart/2005/8/layout/default"/>
    <dgm:cxn modelId="{AA99111D-CC24-45C4-BF15-2F23AC28C186}" type="presParOf" srcId="{A24EC89E-51B1-402D-8D67-8818AD39440A}" destId="{7191CC1A-2A85-4B4C-85A8-5E8150EB8528}" srcOrd="1" destOrd="0" presId="urn:microsoft.com/office/officeart/2005/8/layout/default"/>
    <dgm:cxn modelId="{5B50A014-AA6B-445E-932C-6F4E34B83867}" type="presParOf" srcId="{A24EC89E-51B1-402D-8D67-8818AD39440A}" destId="{113F28D5-3ADC-4C44-9880-F6A403076F47}" srcOrd="2" destOrd="0" presId="urn:microsoft.com/office/officeart/2005/8/layout/default"/>
    <dgm:cxn modelId="{2CB91F2B-BEE7-4E64-8588-770B1D952981}" type="presParOf" srcId="{A24EC89E-51B1-402D-8D67-8818AD39440A}" destId="{F47FF1E5-7448-4406-9D4A-3062AB758902}" srcOrd="3" destOrd="0" presId="urn:microsoft.com/office/officeart/2005/8/layout/default"/>
    <dgm:cxn modelId="{02DE9036-0A34-4CDE-9A5F-9C13E891650A}" type="presParOf" srcId="{A24EC89E-51B1-402D-8D67-8818AD39440A}" destId="{649ACEDD-B6AF-406B-8885-7F1CBD4DB39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C5E61-A502-4939-B353-939307987638}">
      <dsp:nvSpPr>
        <dsp:cNvPr id="0" name=""/>
        <dsp:cNvSpPr/>
      </dsp:nvSpPr>
      <dsp:spPr>
        <a:xfrm>
          <a:off x="59089" y="1551"/>
          <a:ext cx="2589248" cy="15535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Macroeconomics &amp; Governance</a:t>
          </a:r>
        </a:p>
      </dsp:txBody>
      <dsp:txXfrm>
        <a:off x="59089" y="1551"/>
        <a:ext cx="2589248" cy="1553548"/>
      </dsp:txXfrm>
    </dsp:sp>
    <dsp:sp modelId="{AD50B442-BB59-496F-9297-044027EE420E}">
      <dsp:nvSpPr>
        <dsp:cNvPr id="0" name=""/>
        <dsp:cNvSpPr/>
      </dsp:nvSpPr>
      <dsp:spPr>
        <a:xfrm>
          <a:off x="2907261" y="1551"/>
          <a:ext cx="2589248" cy="1553548"/>
        </a:xfrm>
        <a:prstGeom prst="rect">
          <a:avLst/>
        </a:prstGeom>
        <a:solidFill>
          <a:schemeClr val="accent3">
            <a:hueOff val="338825"/>
            <a:satOff val="12500"/>
            <a:lumOff val="-18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Private Sector Development &amp; Finance</a:t>
          </a:r>
        </a:p>
      </dsp:txBody>
      <dsp:txXfrm>
        <a:off x="2907261" y="1551"/>
        <a:ext cx="2589248" cy="1553548"/>
      </dsp:txXfrm>
    </dsp:sp>
    <dsp:sp modelId="{AF70053B-B02E-4045-8B82-064EDFFED4A3}">
      <dsp:nvSpPr>
        <dsp:cNvPr id="0" name=""/>
        <dsp:cNvSpPr/>
      </dsp:nvSpPr>
      <dsp:spPr>
        <a:xfrm>
          <a:off x="5755434" y="1551"/>
          <a:ext cx="2589248" cy="1553548"/>
        </a:xfrm>
        <a:prstGeom prst="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Data &amp; Statistics</a:t>
          </a:r>
        </a:p>
      </dsp:txBody>
      <dsp:txXfrm>
        <a:off x="5755434" y="1551"/>
        <a:ext cx="2589248" cy="1553548"/>
      </dsp:txXfrm>
    </dsp:sp>
    <dsp:sp modelId="{54D102FA-0989-4FF4-B306-096B87889415}">
      <dsp:nvSpPr>
        <dsp:cNvPr id="0" name=""/>
        <dsp:cNvSpPr/>
      </dsp:nvSpPr>
      <dsp:spPr>
        <a:xfrm>
          <a:off x="59089" y="1814025"/>
          <a:ext cx="2589248" cy="1553548"/>
        </a:xfrm>
        <a:prstGeom prst="rect">
          <a:avLst/>
        </a:prstGeom>
        <a:solidFill>
          <a:schemeClr val="accent3">
            <a:hueOff val="1016475"/>
            <a:satOff val="37500"/>
            <a:lumOff val="-55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Technology, Climate Change &amp; Natural Resource Management</a:t>
          </a:r>
        </a:p>
      </dsp:txBody>
      <dsp:txXfrm>
        <a:off x="59089" y="1814025"/>
        <a:ext cx="2589248" cy="1553548"/>
      </dsp:txXfrm>
    </dsp:sp>
    <dsp:sp modelId="{2FD27409-357F-435C-AD19-2F1258101D59}">
      <dsp:nvSpPr>
        <dsp:cNvPr id="0" name=""/>
        <dsp:cNvSpPr/>
      </dsp:nvSpPr>
      <dsp:spPr>
        <a:xfrm>
          <a:off x="2907261" y="1814025"/>
          <a:ext cx="2589248" cy="1553548"/>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Regional Integration and Trade</a:t>
          </a:r>
        </a:p>
      </dsp:txBody>
      <dsp:txXfrm>
        <a:off x="2907261" y="1814025"/>
        <a:ext cx="2589248" cy="1553548"/>
      </dsp:txXfrm>
    </dsp:sp>
    <dsp:sp modelId="{B93AC036-0CE5-47AA-85C4-68E097DB3F46}">
      <dsp:nvSpPr>
        <dsp:cNvPr id="0" name=""/>
        <dsp:cNvSpPr/>
      </dsp:nvSpPr>
      <dsp:spPr>
        <a:xfrm>
          <a:off x="5755434" y="1814025"/>
          <a:ext cx="2589248" cy="1553548"/>
        </a:xfrm>
        <a:prstGeom prst="rect">
          <a:avLst/>
        </a:prstGeom>
        <a:solidFill>
          <a:schemeClr val="accent3">
            <a:hueOff val="1694124"/>
            <a:satOff val="62500"/>
            <a:lumOff val="-91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Gender equality and Women empowerment</a:t>
          </a:r>
        </a:p>
      </dsp:txBody>
      <dsp:txXfrm>
        <a:off x="5755434" y="1814025"/>
        <a:ext cx="2589248" cy="1553548"/>
      </dsp:txXfrm>
    </dsp:sp>
    <dsp:sp modelId="{C144C2EE-D827-4B6A-B139-CFEFCA3D79E1}">
      <dsp:nvSpPr>
        <dsp:cNvPr id="0" name=""/>
        <dsp:cNvSpPr/>
      </dsp:nvSpPr>
      <dsp:spPr>
        <a:xfrm>
          <a:off x="59089" y="3626499"/>
          <a:ext cx="2589248" cy="1553548"/>
        </a:xfrm>
        <a:prstGeom prst="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Poverty, Inequality and Social Policy</a:t>
          </a:r>
        </a:p>
      </dsp:txBody>
      <dsp:txXfrm>
        <a:off x="59089" y="3626499"/>
        <a:ext cx="2589248" cy="1553548"/>
      </dsp:txXfrm>
    </dsp:sp>
    <dsp:sp modelId="{2B6EA501-3562-4754-AEBC-5D610A822053}">
      <dsp:nvSpPr>
        <dsp:cNvPr id="0" name=""/>
        <dsp:cNvSpPr/>
      </dsp:nvSpPr>
      <dsp:spPr>
        <a:xfrm>
          <a:off x="2907261" y="3626499"/>
          <a:ext cx="2589248" cy="1553548"/>
        </a:xfrm>
        <a:prstGeom prst="rect">
          <a:avLst/>
        </a:prstGeom>
        <a:solidFill>
          <a:schemeClr val="accent3">
            <a:hueOff val="2371774"/>
            <a:satOff val="87500"/>
            <a:lumOff val="-128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Economic Development and Planning</a:t>
          </a:r>
        </a:p>
      </dsp:txBody>
      <dsp:txXfrm>
        <a:off x="2907261" y="3626499"/>
        <a:ext cx="2589248" cy="1553548"/>
      </dsp:txXfrm>
    </dsp:sp>
    <dsp:sp modelId="{CFA69992-A477-4DB9-B112-67BA91A1DCBE}">
      <dsp:nvSpPr>
        <dsp:cNvPr id="0" name=""/>
        <dsp:cNvSpPr/>
      </dsp:nvSpPr>
      <dsp:spPr>
        <a:xfrm>
          <a:off x="5755434" y="3626499"/>
          <a:ext cx="2589248" cy="1553548"/>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Sub regional activities</a:t>
          </a:r>
        </a:p>
      </dsp:txBody>
      <dsp:txXfrm>
        <a:off x="5755434" y="3626499"/>
        <a:ext cx="2589248" cy="1553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DEFD1-0B80-40F1-B5AA-08E01B0C945B}">
      <dsp:nvSpPr>
        <dsp:cNvPr id="0" name=""/>
        <dsp:cNvSpPr/>
      </dsp:nvSpPr>
      <dsp:spPr>
        <a:xfrm>
          <a:off x="1071943" y="2321"/>
          <a:ext cx="3140726" cy="18844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SDGs: </a:t>
          </a:r>
        </a:p>
        <a:p>
          <a:pPr marL="0" lvl="0" indent="0" algn="ctr" defTabSz="1111250">
            <a:lnSpc>
              <a:spcPct val="90000"/>
            </a:lnSpc>
            <a:spcBef>
              <a:spcPct val="0"/>
            </a:spcBef>
            <a:spcAft>
              <a:spcPct val="35000"/>
            </a:spcAft>
            <a:buNone/>
          </a:pPr>
          <a:r>
            <a:rPr lang="en-US" sz="2500" b="1" kern="1200" dirty="0"/>
            <a:t>USD 614-638 Billion annually</a:t>
          </a:r>
        </a:p>
        <a:p>
          <a:pPr marL="0" lvl="0" indent="0" algn="ctr" defTabSz="1111250">
            <a:lnSpc>
              <a:spcPct val="90000"/>
            </a:lnSpc>
            <a:spcBef>
              <a:spcPct val="0"/>
            </a:spcBef>
            <a:spcAft>
              <a:spcPct val="35000"/>
            </a:spcAft>
            <a:buNone/>
          </a:pPr>
          <a:r>
            <a:rPr lang="en-US" sz="2500" kern="1200" dirty="0"/>
            <a:t> </a:t>
          </a:r>
        </a:p>
      </dsp:txBody>
      <dsp:txXfrm>
        <a:off x="1071943" y="2321"/>
        <a:ext cx="3140726" cy="1884436"/>
      </dsp:txXfrm>
    </dsp:sp>
    <dsp:sp modelId="{113F28D5-3ADC-4C44-9880-F6A403076F47}">
      <dsp:nvSpPr>
        <dsp:cNvPr id="0" name=""/>
        <dsp:cNvSpPr/>
      </dsp:nvSpPr>
      <dsp:spPr>
        <a:xfrm>
          <a:off x="4526743" y="2321"/>
          <a:ext cx="3140726" cy="1884436"/>
        </a:xfrm>
        <a:prstGeom prst="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Infrastructure:</a:t>
          </a:r>
        </a:p>
        <a:p>
          <a:pPr marL="0" lvl="0" indent="0" algn="ctr" defTabSz="1111250">
            <a:lnSpc>
              <a:spcPct val="90000"/>
            </a:lnSpc>
            <a:spcBef>
              <a:spcPct val="0"/>
            </a:spcBef>
            <a:spcAft>
              <a:spcPct val="35000"/>
            </a:spcAft>
            <a:buNone/>
          </a:pPr>
          <a:r>
            <a:rPr lang="en-US" sz="2500" b="1" kern="1200" dirty="0"/>
            <a:t>USD 130-170 Billion annually</a:t>
          </a:r>
        </a:p>
      </dsp:txBody>
      <dsp:txXfrm>
        <a:off x="4526743" y="2321"/>
        <a:ext cx="3140726" cy="1884436"/>
      </dsp:txXfrm>
    </dsp:sp>
    <dsp:sp modelId="{649ACEDD-B6AF-406B-8885-7F1CBD4DB39A}">
      <dsp:nvSpPr>
        <dsp:cNvPr id="0" name=""/>
        <dsp:cNvSpPr/>
      </dsp:nvSpPr>
      <dsp:spPr>
        <a:xfrm>
          <a:off x="2799343" y="2200829"/>
          <a:ext cx="3140726" cy="1884436"/>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Healthcare financing:</a:t>
          </a:r>
        </a:p>
        <a:p>
          <a:pPr marL="0" lvl="0" indent="0" algn="ctr" defTabSz="1111250">
            <a:lnSpc>
              <a:spcPct val="90000"/>
            </a:lnSpc>
            <a:spcBef>
              <a:spcPct val="0"/>
            </a:spcBef>
            <a:spcAft>
              <a:spcPct val="35000"/>
            </a:spcAft>
            <a:buNone/>
          </a:pPr>
          <a:r>
            <a:rPr lang="en-US" sz="2500" b="1" kern="1200" dirty="0"/>
            <a:t>USD 66 Billion </a:t>
          </a:r>
          <a:r>
            <a:rPr lang="en-US" sz="2500" b="1" kern="1200" dirty="0" err="1"/>
            <a:t>annualy</a:t>
          </a:r>
          <a:endParaRPr lang="en-US" sz="2500" b="1" kern="1200" dirty="0"/>
        </a:p>
        <a:p>
          <a:pPr marL="0" lvl="0" indent="0" algn="ctr" defTabSz="1111250">
            <a:lnSpc>
              <a:spcPct val="90000"/>
            </a:lnSpc>
            <a:spcBef>
              <a:spcPct val="0"/>
            </a:spcBef>
            <a:spcAft>
              <a:spcPct val="35000"/>
            </a:spcAft>
            <a:buNone/>
          </a:pPr>
          <a:endParaRPr lang="en-US" sz="2500" kern="1200" dirty="0"/>
        </a:p>
      </dsp:txBody>
      <dsp:txXfrm>
        <a:off x="2799343" y="2200829"/>
        <a:ext cx="3140726" cy="18844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43BB42-3093-4F17-9D87-34180D5253AC}" type="datetimeFigureOut">
              <a:rPr lang="en-US" smtClean="0"/>
              <a:t>3/25/2019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BF244-3B8C-4EC2-B07C-DF9746238571}" type="slidenum">
              <a:rPr lang="en-US" smtClean="0"/>
              <a:t>‹#›</a:t>
            </a:fld>
            <a:endParaRPr lang="en-US"/>
          </a:p>
        </p:txBody>
      </p:sp>
    </p:spTree>
    <p:extLst>
      <p:ext uri="{BB962C8B-B14F-4D97-AF65-F5344CB8AC3E}">
        <p14:creationId xmlns:p14="http://schemas.microsoft.com/office/powerpoint/2010/main" val="11325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Indicate that slides</a:t>
            </a:r>
            <a:r>
              <a:rPr lang="en-GB" baseline="0" dirty="0"/>
              <a:t> show, necessarily, a very brief highlight of material: for considerably more detail, audience can see upcoming ARIA IX report</a:t>
            </a:r>
            <a:endParaRPr lang="en-GB" dirty="0"/>
          </a:p>
        </p:txBody>
      </p:sp>
      <p:sp>
        <p:nvSpPr>
          <p:cNvPr id="4" name="Slide Number Placeholder 3"/>
          <p:cNvSpPr>
            <a:spLocks noGrp="1"/>
          </p:cNvSpPr>
          <p:nvPr>
            <p:ph type="sldNum" sz="quarter" idx="10"/>
          </p:nvPr>
        </p:nvSpPr>
        <p:spPr/>
        <p:txBody>
          <a:bodyPr/>
          <a:lstStyle/>
          <a:p>
            <a:fld id="{026BF244-3B8C-4EC2-B07C-DF9746238571}" type="slidenum">
              <a:rPr lang="en-US" smtClean="0"/>
              <a:t>1</a:t>
            </a:fld>
            <a:endParaRPr lang="en-US"/>
          </a:p>
        </p:txBody>
      </p:sp>
    </p:spTree>
    <p:extLst>
      <p:ext uri="{BB962C8B-B14F-4D97-AF65-F5344CB8AC3E}">
        <p14:creationId xmlns:p14="http://schemas.microsoft.com/office/powerpoint/2010/main" val="2379243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Helvetica Neue" charset="0"/>
                <a:cs typeface="Helvetica Neue" charset="0"/>
              </a:rPr>
              <a:t>Eliminating tariffs and removing non-tariffs barriers, such as cumbersome border procedures and significant infrastructure bottlenecks is critical in critical to addressing this. This is precisely the overarching objective of the recently signed Agreement Establishing the African Continental Free Trade Area (AfCFTA), which is championed by the African Union Commission (AUC) and the eight Regional Economic Communities (RECs).</a:t>
            </a:r>
          </a:p>
          <a:p>
            <a:endParaRPr lang="en-GB" dirty="0"/>
          </a:p>
        </p:txBody>
      </p:sp>
      <p:sp>
        <p:nvSpPr>
          <p:cNvPr id="4" name="Slide Number Placeholder 3"/>
          <p:cNvSpPr>
            <a:spLocks noGrp="1"/>
          </p:cNvSpPr>
          <p:nvPr>
            <p:ph type="sldNum" sz="quarter" idx="10"/>
          </p:nvPr>
        </p:nvSpPr>
        <p:spPr/>
        <p:txBody>
          <a:bodyPr/>
          <a:lstStyle/>
          <a:p>
            <a:fld id="{026BF244-3B8C-4EC2-B07C-DF9746238571}" type="slidenum">
              <a:rPr lang="en-US" smtClean="0"/>
              <a:t>14</a:t>
            </a:fld>
            <a:endParaRPr lang="en-US"/>
          </a:p>
        </p:txBody>
      </p:sp>
    </p:spTree>
    <p:extLst>
      <p:ext uri="{BB962C8B-B14F-4D97-AF65-F5344CB8AC3E}">
        <p14:creationId xmlns:p14="http://schemas.microsoft.com/office/powerpoint/2010/main" val="588836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charset="0"/>
              <a:cs typeface="Helvetica Neue" charset="0"/>
            </a:endParaRPr>
          </a:p>
        </p:txBody>
      </p:sp>
    </p:spTree>
    <p:extLst>
      <p:ext uri="{BB962C8B-B14F-4D97-AF65-F5344CB8AC3E}">
        <p14:creationId xmlns:p14="http://schemas.microsoft.com/office/powerpoint/2010/main" val="3185926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charset="0"/>
              <a:cs typeface="Helvetica Neue" charset="0"/>
            </a:endParaRPr>
          </a:p>
        </p:txBody>
      </p:sp>
    </p:spTree>
    <p:extLst>
      <p:ext uri="{BB962C8B-B14F-4D97-AF65-F5344CB8AC3E}">
        <p14:creationId xmlns:p14="http://schemas.microsoft.com/office/powerpoint/2010/main" val="1224528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charset="0"/>
              <a:cs typeface="Helvetica Neue" charset="0"/>
            </a:endParaRPr>
          </a:p>
        </p:txBody>
      </p:sp>
    </p:spTree>
    <p:extLst>
      <p:ext uri="{BB962C8B-B14F-4D97-AF65-F5344CB8AC3E}">
        <p14:creationId xmlns:p14="http://schemas.microsoft.com/office/powerpoint/2010/main" val="2477400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nSpc>
                <a:spcPct val="150000"/>
              </a:lnSpc>
              <a:spcBef>
                <a:spcPts val="0"/>
              </a:spcBef>
              <a:spcAft>
                <a:spcPts val="0"/>
              </a:spcAft>
              <a:buFont typeface="Arial" panose="020B0604020202020204" pitchFamily="34" charset="0"/>
              <a:buNone/>
            </a:pPr>
            <a:endParaRPr lang="en-GB" dirty="0"/>
          </a:p>
        </p:txBody>
      </p:sp>
    </p:spTree>
    <p:extLst>
      <p:ext uri="{BB962C8B-B14F-4D97-AF65-F5344CB8AC3E}">
        <p14:creationId xmlns:p14="http://schemas.microsoft.com/office/powerpoint/2010/main" val="209009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dirty="0">
              <a:latin typeface="Helvetica Neue" charset="0"/>
              <a:cs typeface="Helvetica Neue" charset="0"/>
            </a:endParaRPr>
          </a:p>
        </p:txBody>
      </p:sp>
    </p:spTree>
    <p:extLst>
      <p:ext uri="{BB962C8B-B14F-4D97-AF65-F5344CB8AC3E}">
        <p14:creationId xmlns:p14="http://schemas.microsoft.com/office/powerpoint/2010/main" val="262991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dirty="0">
              <a:latin typeface="Helvetica Neue" charset="0"/>
              <a:cs typeface="Helvetica Neue" charset="0"/>
            </a:endParaRPr>
          </a:p>
        </p:txBody>
      </p:sp>
    </p:spTree>
    <p:extLst>
      <p:ext uri="{BB962C8B-B14F-4D97-AF65-F5344CB8AC3E}">
        <p14:creationId xmlns:p14="http://schemas.microsoft.com/office/powerpoint/2010/main" val="277183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en-US" dirty="0">
              <a:latin typeface="Helvetica Neue" charset="0"/>
              <a:cs typeface="Helvetica Neue" charset="0"/>
            </a:endParaRPr>
          </a:p>
        </p:txBody>
      </p:sp>
    </p:spTree>
    <p:extLst>
      <p:ext uri="{BB962C8B-B14F-4D97-AF65-F5344CB8AC3E}">
        <p14:creationId xmlns:p14="http://schemas.microsoft.com/office/powerpoint/2010/main" val="19666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charset="0"/>
              <a:cs typeface="Helvetica Neue" charset="0"/>
            </a:endParaRPr>
          </a:p>
        </p:txBody>
      </p:sp>
    </p:spTree>
    <p:extLst>
      <p:ext uri="{BB962C8B-B14F-4D97-AF65-F5344CB8AC3E}">
        <p14:creationId xmlns:p14="http://schemas.microsoft.com/office/powerpoint/2010/main" val="407936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charset="0"/>
              <a:cs typeface="Helvetica Neue" charset="0"/>
            </a:endParaRPr>
          </a:p>
        </p:txBody>
      </p:sp>
    </p:spTree>
    <p:extLst>
      <p:ext uri="{BB962C8B-B14F-4D97-AF65-F5344CB8AC3E}">
        <p14:creationId xmlns:p14="http://schemas.microsoft.com/office/powerpoint/2010/main" val="1328388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charset="0"/>
              <a:cs typeface="Helvetica Neue" charset="0"/>
            </a:endParaRPr>
          </a:p>
        </p:txBody>
      </p:sp>
    </p:spTree>
    <p:extLst>
      <p:ext uri="{BB962C8B-B14F-4D97-AF65-F5344CB8AC3E}">
        <p14:creationId xmlns:p14="http://schemas.microsoft.com/office/powerpoint/2010/main" val="178984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charset="0"/>
              <a:cs typeface="Helvetica Neue" charset="0"/>
            </a:endParaRPr>
          </a:p>
        </p:txBody>
      </p:sp>
    </p:spTree>
    <p:extLst>
      <p:ext uri="{BB962C8B-B14F-4D97-AF65-F5344CB8AC3E}">
        <p14:creationId xmlns:p14="http://schemas.microsoft.com/office/powerpoint/2010/main" val="649063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Helvetica Neue" charset="0"/>
              <a:cs typeface="Helvetica Neue" charset="0"/>
            </a:endParaRPr>
          </a:p>
        </p:txBody>
      </p:sp>
    </p:spTree>
    <p:extLst>
      <p:ext uri="{BB962C8B-B14F-4D97-AF65-F5344CB8AC3E}">
        <p14:creationId xmlns:p14="http://schemas.microsoft.com/office/powerpoint/2010/main" val="3494434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1C8A4E-169B-4E98-9272-382712D9AA7D}" type="datetime1">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152166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B9904F-9A46-4046-8A03-489D82F85960}" type="datetime1">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411372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B1B3AC-05DF-4426-A172-047C99D7B5D5}" type="datetime1">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3889920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573441194"/>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695350"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DD2AD1-1F8C-48DE-89FC-D7EB351068E9}" type="datetime1">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0284" y="47464"/>
            <a:ext cx="2653100" cy="1237346"/>
          </a:xfrm>
          <a:prstGeom prst="rect">
            <a:avLst/>
          </a:prstGeom>
        </p:spPr>
      </p:pic>
    </p:spTree>
    <p:extLst>
      <p:ext uri="{BB962C8B-B14F-4D97-AF65-F5344CB8AC3E}">
        <p14:creationId xmlns:p14="http://schemas.microsoft.com/office/powerpoint/2010/main" val="3661281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E7EF03-99C9-42C8-89A1-4CB73A1F3312}" type="datetime1">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349245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8382FA-ADC3-49B7-BE82-9FE8D1F3D4E4}" type="datetime1">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12476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181BF4-17AF-4848-BC1D-C2796CF5D8B8}" type="datetime1">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109794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EE65D0-EEC0-4218-BBBE-78B62A75AE2B}" type="datetime1">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335680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F30D5-1B94-4F37-8168-408352D52706}" type="datetime1">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199023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6D998-D1DF-409D-B69C-9DAC01BD0ECA}" type="datetime1">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205719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A88FA2-16FE-4856-BAE8-89CC314255C1}" type="datetime1">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9BE0A-D03F-4B6F-9DFE-032BEB7DCFE2}" type="slidenum">
              <a:rPr lang="en-US" smtClean="0"/>
              <a:t>‹#›</a:t>
            </a:fld>
            <a:endParaRPr lang="en-US"/>
          </a:p>
        </p:txBody>
      </p:sp>
    </p:spTree>
    <p:extLst>
      <p:ext uri="{BB962C8B-B14F-4D97-AF65-F5344CB8AC3E}">
        <p14:creationId xmlns:p14="http://schemas.microsoft.com/office/powerpoint/2010/main" val="374752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B73BE-ECD2-4D03-A214-29623C82A2C8}" type="datetime1">
              <a:rPr lang="en-US" smtClean="0"/>
              <a:t>3/25/2019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9BE0A-D03F-4B6F-9DFE-032BEB7DCFE2}" type="slidenum">
              <a:rPr lang="en-US" smtClean="0"/>
              <a:t>‹#›</a:t>
            </a:fld>
            <a:endParaRPr lang="en-US"/>
          </a:p>
        </p:txBody>
      </p:sp>
    </p:spTree>
    <p:extLst>
      <p:ext uri="{BB962C8B-B14F-4D97-AF65-F5344CB8AC3E}">
        <p14:creationId xmlns:p14="http://schemas.microsoft.com/office/powerpoint/2010/main" val="1554702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7.png"/><Relationship Id="rId3" Type="http://schemas.openxmlformats.org/officeDocument/2006/relationships/image" Target="../media/image19.png"/><Relationship Id="rId7" Type="http://schemas.openxmlformats.org/officeDocument/2006/relationships/image" Target="../media/image22.png"/><Relationship Id="rId12" Type="http://schemas.openxmlformats.org/officeDocument/2006/relationships/image" Target="../media/image26.tiff"/><Relationship Id="rId17" Type="http://schemas.openxmlformats.org/officeDocument/2006/relationships/image" Target="../media/image31.jpeg"/><Relationship Id="rId2" Type="http://schemas.openxmlformats.org/officeDocument/2006/relationships/notesSlide" Target="../notesSlides/notesSlide14.xml"/><Relationship Id="rId16" Type="http://schemas.openxmlformats.org/officeDocument/2006/relationships/image" Target="../media/image30.emf"/><Relationship Id="rId1" Type="http://schemas.openxmlformats.org/officeDocument/2006/relationships/slideLayout" Target="../slideLayouts/slideLayout12.xml"/><Relationship Id="rId6" Type="http://schemas.openxmlformats.org/officeDocument/2006/relationships/image" Target="../media/image21.tiff"/><Relationship Id="rId11" Type="http://schemas.openxmlformats.org/officeDocument/2006/relationships/image" Target="../media/image25.tiff"/><Relationship Id="rId5" Type="http://schemas.microsoft.com/office/2007/relationships/hdphoto" Target="../media/hdphoto1.wdp"/><Relationship Id="rId15" Type="http://schemas.openxmlformats.org/officeDocument/2006/relationships/image" Target="../media/image29.jpg"/><Relationship Id="rId10" Type="http://schemas.openxmlformats.org/officeDocument/2006/relationships/image" Target="../media/image24.tiff"/><Relationship Id="rId4" Type="http://schemas.openxmlformats.org/officeDocument/2006/relationships/image" Target="../media/image20.png"/><Relationship Id="rId9" Type="http://schemas.openxmlformats.org/officeDocument/2006/relationships/image" Target="../media/image23.tiff"/><Relationship Id="rId1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fricanpoverty.io/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p:cNvSpPr>
          <p:nvPr/>
        </p:nvSpPr>
        <p:spPr bwMode="auto">
          <a:xfrm>
            <a:off x="0" y="1297940"/>
            <a:ext cx="9144000" cy="5560059"/>
          </a:xfrm>
          <a:prstGeom prst="rect">
            <a:avLst/>
          </a:prstGeom>
          <a:solidFill>
            <a:srgbClr val="0B5784"/>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dirty="0"/>
          </a:p>
        </p:txBody>
      </p:sp>
      <p:sp>
        <p:nvSpPr>
          <p:cNvPr id="3076" name="Rectangle 5"/>
          <p:cNvSpPr>
            <a:spLocks noGrp="1" noChangeArrowheads="1"/>
          </p:cNvSpPr>
          <p:nvPr>
            <p:ph type="title"/>
          </p:nvPr>
        </p:nvSpPr>
        <p:spPr>
          <a:xfrm>
            <a:off x="4619625" y="1588297"/>
            <a:ext cx="4260850" cy="1270000"/>
          </a:xfrm>
        </p:spPr>
        <p:txBody>
          <a:bodyPr>
            <a:normAutofit fontScale="90000"/>
          </a:bodyPr>
          <a:lstStyle/>
          <a:p>
            <a:pPr indent="12700">
              <a:lnSpc>
                <a:spcPct val="104000"/>
              </a:lnSpc>
            </a:pPr>
            <a:r>
              <a:rPr lang="en-US" altLang="en-US" sz="2800" b="1" dirty="0">
                <a:solidFill>
                  <a:schemeClr val="bg1"/>
                </a:solidFill>
              </a:rPr>
              <a:t>52</a:t>
            </a:r>
            <a:r>
              <a:rPr lang="en-US" altLang="en-US" sz="2800" b="1" baseline="30000" dirty="0">
                <a:solidFill>
                  <a:schemeClr val="bg1"/>
                </a:solidFill>
              </a:rPr>
              <a:t>st</a:t>
            </a:r>
            <a:r>
              <a:rPr lang="en-US" altLang="en-US" sz="2800" b="1" dirty="0">
                <a:solidFill>
                  <a:schemeClr val="bg1"/>
                </a:solidFill>
              </a:rPr>
              <a:t> Session </a:t>
            </a:r>
            <a:r>
              <a:rPr lang="en-GB" altLang="en-US" sz="2800" b="1" dirty="0">
                <a:solidFill>
                  <a:schemeClr val="bg1"/>
                </a:solidFill>
              </a:rPr>
              <a:t>of the Conference of African Ministers of Finance, Planning and Economic Development</a:t>
            </a:r>
            <a:endParaRPr lang="en-US" altLang="en-US" sz="2800" dirty="0">
              <a:solidFill>
                <a:schemeClr val="bg1"/>
              </a:solidFill>
              <a:latin typeface="Arial" panose="020B0604020202020204" pitchFamily="34" charset="0"/>
              <a:cs typeface="Arial" panose="020B0604020202020204" pitchFamily="34" charset="0"/>
              <a:sym typeface="Lato" pitchFamily="34" charset="0"/>
            </a:endParaRPr>
          </a:p>
        </p:txBody>
      </p:sp>
      <p:sp>
        <p:nvSpPr>
          <p:cNvPr id="3077" name="Rectangle 6"/>
          <p:cNvSpPr>
            <a:spLocks/>
          </p:cNvSpPr>
          <p:nvPr/>
        </p:nvSpPr>
        <p:spPr bwMode="auto">
          <a:xfrm>
            <a:off x="4719638" y="4148775"/>
            <a:ext cx="4090988" cy="268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n-GB" altLang="en-US" sz="2200" b="1" dirty="0">
                <a:solidFill>
                  <a:schemeClr val="bg1"/>
                </a:solidFill>
                <a:latin typeface="+mn-lt"/>
              </a:rPr>
              <a:t>Fiscal Policy, Trade and the Private Sector in a Digital Era.</a:t>
            </a:r>
          </a:p>
          <a:p>
            <a:pPr eaLnBrk="1"/>
            <a:endParaRPr lang="en-US" altLang="en-US" sz="2200" b="1" dirty="0">
              <a:solidFill>
                <a:srgbClr val="FFFFFF"/>
              </a:solidFill>
              <a:latin typeface="+mn-lt"/>
              <a:cs typeface="Arial" panose="020B0604020202020204" pitchFamily="34" charset="0"/>
              <a:sym typeface="Lato" pitchFamily="34" charset="0"/>
            </a:endParaRPr>
          </a:p>
          <a:p>
            <a:pPr>
              <a:spcBef>
                <a:spcPts val="100"/>
              </a:spcBef>
            </a:pPr>
            <a:r>
              <a:rPr lang="en-US" altLang="en-US" sz="2200" b="1" dirty="0">
                <a:solidFill>
                  <a:srgbClr val="FFFFFF"/>
                </a:solidFill>
                <a:latin typeface="+mn-lt"/>
                <a:sym typeface="Lato" pitchFamily="34" charset="0"/>
              </a:rPr>
              <a:t>Ms. Vera Songwe, </a:t>
            </a:r>
          </a:p>
          <a:p>
            <a:pPr>
              <a:spcBef>
                <a:spcPts val="100"/>
              </a:spcBef>
            </a:pPr>
            <a:endParaRPr lang="en-US" altLang="en-US" sz="2200" b="1" dirty="0">
              <a:solidFill>
                <a:srgbClr val="FFFFFF"/>
              </a:solidFill>
              <a:latin typeface="+mn-lt"/>
              <a:sym typeface="Lato" pitchFamily="34" charset="0"/>
            </a:endParaRPr>
          </a:p>
          <a:p>
            <a:pPr>
              <a:spcBef>
                <a:spcPts val="100"/>
              </a:spcBef>
            </a:pPr>
            <a:r>
              <a:rPr lang="en-US" altLang="en-US" sz="2200" b="1" dirty="0">
                <a:solidFill>
                  <a:srgbClr val="FFFFFF"/>
                </a:solidFill>
                <a:latin typeface="+mn-lt"/>
                <a:sym typeface="Lato" pitchFamily="34" charset="0"/>
              </a:rPr>
              <a:t>Executive Secretary</a:t>
            </a:r>
          </a:p>
          <a:p>
            <a:pPr>
              <a:spcBef>
                <a:spcPts val="100"/>
              </a:spcBef>
            </a:pPr>
            <a:r>
              <a:rPr lang="en-US" altLang="en-US" sz="2200" b="1" dirty="0">
                <a:solidFill>
                  <a:srgbClr val="FFFFFF"/>
                </a:solidFill>
                <a:latin typeface="+mn-lt"/>
                <a:sym typeface="Lato" pitchFamily="34" charset="0"/>
              </a:rPr>
              <a:t>Economic Commission for Africa</a:t>
            </a:r>
          </a:p>
          <a:p>
            <a:pPr eaLnBrk="1"/>
            <a:endParaRPr lang="en-US" altLang="en-US" sz="1700" b="1" dirty="0">
              <a:solidFill>
                <a:srgbClr val="FFFFFF"/>
              </a:solidFill>
              <a:latin typeface="Arial" panose="020B0604020202020204" pitchFamily="34" charset="0"/>
              <a:cs typeface="Arial" panose="020B0604020202020204" pitchFamily="34" charset="0"/>
              <a:sym typeface="Lato" pitchFamily="34" charset="0"/>
            </a:endParaRPr>
          </a:p>
        </p:txBody>
      </p:sp>
      <p:sp>
        <p:nvSpPr>
          <p:cNvPr id="3079" name="AutoShape 8"/>
          <p:cNvSpPr>
            <a:spLocks/>
          </p:cNvSpPr>
          <p:nvPr/>
        </p:nvSpPr>
        <p:spPr bwMode="auto">
          <a:xfrm>
            <a:off x="663575" y="3265490"/>
            <a:ext cx="3730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155" y="0"/>
                </a:moveTo>
                <a:lnTo>
                  <a:pt x="1445" y="0"/>
                </a:lnTo>
                <a:lnTo>
                  <a:pt x="1185" y="172"/>
                </a:lnTo>
                <a:lnTo>
                  <a:pt x="941" y="669"/>
                </a:lnTo>
                <a:lnTo>
                  <a:pt x="716" y="1460"/>
                </a:lnTo>
                <a:lnTo>
                  <a:pt x="514" y="2514"/>
                </a:lnTo>
                <a:lnTo>
                  <a:pt x="340" y="3803"/>
                </a:lnTo>
                <a:lnTo>
                  <a:pt x="197" y="5295"/>
                </a:lnTo>
                <a:lnTo>
                  <a:pt x="90" y="6961"/>
                </a:lnTo>
                <a:lnTo>
                  <a:pt x="23" y="8770"/>
                </a:lnTo>
                <a:lnTo>
                  <a:pt x="0" y="10692"/>
                </a:lnTo>
                <a:lnTo>
                  <a:pt x="0" y="10908"/>
                </a:lnTo>
                <a:lnTo>
                  <a:pt x="23" y="12830"/>
                </a:lnTo>
                <a:lnTo>
                  <a:pt x="90" y="14639"/>
                </a:lnTo>
                <a:lnTo>
                  <a:pt x="197" y="16304"/>
                </a:lnTo>
                <a:lnTo>
                  <a:pt x="340" y="17797"/>
                </a:lnTo>
                <a:lnTo>
                  <a:pt x="514" y="19085"/>
                </a:lnTo>
                <a:lnTo>
                  <a:pt x="716" y="20140"/>
                </a:lnTo>
                <a:lnTo>
                  <a:pt x="941" y="20931"/>
                </a:lnTo>
                <a:lnTo>
                  <a:pt x="1185" y="21428"/>
                </a:lnTo>
                <a:lnTo>
                  <a:pt x="1445" y="21600"/>
                </a:lnTo>
                <a:lnTo>
                  <a:pt x="20155" y="21600"/>
                </a:lnTo>
                <a:lnTo>
                  <a:pt x="20415" y="21428"/>
                </a:lnTo>
                <a:lnTo>
                  <a:pt x="20659" y="20931"/>
                </a:lnTo>
                <a:lnTo>
                  <a:pt x="20884" y="20140"/>
                </a:lnTo>
                <a:lnTo>
                  <a:pt x="21086" y="19085"/>
                </a:lnTo>
                <a:lnTo>
                  <a:pt x="21260" y="17797"/>
                </a:lnTo>
                <a:lnTo>
                  <a:pt x="21403" y="16304"/>
                </a:lnTo>
                <a:lnTo>
                  <a:pt x="21510" y="14639"/>
                </a:lnTo>
                <a:lnTo>
                  <a:pt x="21577" y="12830"/>
                </a:lnTo>
                <a:lnTo>
                  <a:pt x="21600" y="10908"/>
                </a:lnTo>
                <a:lnTo>
                  <a:pt x="21600" y="10692"/>
                </a:lnTo>
                <a:lnTo>
                  <a:pt x="21577" y="8770"/>
                </a:lnTo>
                <a:lnTo>
                  <a:pt x="21510" y="6961"/>
                </a:lnTo>
                <a:lnTo>
                  <a:pt x="21403" y="5295"/>
                </a:lnTo>
                <a:lnTo>
                  <a:pt x="21260" y="3803"/>
                </a:lnTo>
                <a:lnTo>
                  <a:pt x="21086" y="2514"/>
                </a:lnTo>
                <a:lnTo>
                  <a:pt x="20884" y="1460"/>
                </a:lnTo>
                <a:lnTo>
                  <a:pt x="20659" y="669"/>
                </a:lnTo>
                <a:lnTo>
                  <a:pt x="20415" y="172"/>
                </a:lnTo>
                <a:lnTo>
                  <a:pt x="20155"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0" name="AutoShape 9"/>
          <p:cNvSpPr>
            <a:spLocks/>
          </p:cNvSpPr>
          <p:nvPr/>
        </p:nvSpPr>
        <p:spPr bwMode="auto">
          <a:xfrm>
            <a:off x="1004888" y="3922398"/>
            <a:ext cx="2692400"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97" y="0"/>
                </a:moveTo>
                <a:lnTo>
                  <a:pt x="2003" y="0"/>
                </a:lnTo>
                <a:lnTo>
                  <a:pt x="1643" y="172"/>
                </a:lnTo>
                <a:lnTo>
                  <a:pt x="1304" y="669"/>
                </a:lnTo>
                <a:lnTo>
                  <a:pt x="992" y="1460"/>
                </a:lnTo>
                <a:lnTo>
                  <a:pt x="713" y="2514"/>
                </a:lnTo>
                <a:lnTo>
                  <a:pt x="471" y="3803"/>
                </a:lnTo>
                <a:lnTo>
                  <a:pt x="274" y="5295"/>
                </a:lnTo>
                <a:lnTo>
                  <a:pt x="125" y="6961"/>
                </a:lnTo>
                <a:lnTo>
                  <a:pt x="32" y="8770"/>
                </a:lnTo>
                <a:lnTo>
                  <a:pt x="0" y="10692"/>
                </a:lnTo>
                <a:lnTo>
                  <a:pt x="0" y="10908"/>
                </a:lnTo>
                <a:lnTo>
                  <a:pt x="32" y="12830"/>
                </a:lnTo>
                <a:lnTo>
                  <a:pt x="125" y="14639"/>
                </a:lnTo>
                <a:lnTo>
                  <a:pt x="274" y="16304"/>
                </a:lnTo>
                <a:lnTo>
                  <a:pt x="471" y="17797"/>
                </a:lnTo>
                <a:lnTo>
                  <a:pt x="713" y="19085"/>
                </a:lnTo>
                <a:lnTo>
                  <a:pt x="992" y="20140"/>
                </a:lnTo>
                <a:lnTo>
                  <a:pt x="1304" y="20931"/>
                </a:lnTo>
                <a:lnTo>
                  <a:pt x="1643" y="21428"/>
                </a:lnTo>
                <a:lnTo>
                  <a:pt x="2003" y="21600"/>
                </a:lnTo>
                <a:lnTo>
                  <a:pt x="19597" y="21600"/>
                </a:lnTo>
                <a:lnTo>
                  <a:pt x="19957" y="21428"/>
                </a:lnTo>
                <a:lnTo>
                  <a:pt x="20296" y="20931"/>
                </a:lnTo>
                <a:lnTo>
                  <a:pt x="20608" y="20140"/>
                </a:lnTo>
                <a:lnTo>
                  <a:pt x="20887" y="19085"/>
                </a:lnTo>
                <a:lnTo>
                  <a:pt x="21129" y="17797"/>
                </a:lnTo>
                <a:lnTo>
                  <a:pt x="21327" y="16304"/>
                </a:lnTo>
                <a:lnTo>
                  <a:pt x="21475" y="14639"/>
                </a:lnTo>
                <a:lnTo>
                  <a:pt x="21568" y="12830"/>
                </a:lnTo>
                <a:lnTo>
                  <a:pt x="21600" y="10908"/>
                </a:lnTo>
                <a:lnTo>
                  <a:pt x="21600" y="10692"/>
                </a:lnTo>
                <a:lnTo>
                  <a:pt x="21568" y="8770"/>
                </a:lnTo>
                <a:lnTo>
                  <a:pt x="21475" y="6961"/>
                </a:lnTo>
                <a:lnTo>
                  <a:pt x="21327" y="5295"/>
                </a:lnTo>
                <a:lnTo>
                  <a:pt x="21129" y="3803"/>
                </a:lnTo>
                <a:lnTo>
                  <a:pt x="20887" y="2514"/>
                </a:lnTo>
                <a:lnTo>
                  <a:pt x="20608" y="1460"/>
                </a:lnTo>
                <a:lnTo>
                  <a:pt x="20296" y="669"/>
                </a:lnTo>
                <a:lnTo>
                  <a:pt x="19957" y="172"/>
                </a:lnTo>
                <a:lnTo>
                  <a:pt x="19597"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1" name="AutoShape 10"/>
          <p:cNvSpPr>
            <a:spLocks/>
          </p:cNvSpPr>
          <p:nvPr/>
        </p:nvSpPr>
        <p:spPr bwMode="auto">
          <a:xfrm>
            <a:off x="1166813" y="4579306"/>
            <a:ext cx="280828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681" y="0"/>
                </a:moveTo>
                <a:lnTo>
                  <a:pt x="1919" y="0"/>
                </a:lnTo>
                <a:lnTo>
                  <a:pt x="1574" y="172"/>
                </a:lnTo>
                <a:lnTo>
                  <a:pt x="1250" y="669"/>
                </a:lnTo>
                <a:lnTo>
                  <a:pt x="951" y="1460"/>
                </a:lnTo>
                <a:lnTo>
                  <a:pt x="683" y="2514"/>
                </a:lnTo>
                <a:lnTo>
                  <a:pt x="451" y="3803"/>
                </a:lnTo>
                <a:lnTo>
                  <a:pt x="262" y="5295"/>
                </a:lnTo>
                <a:lnTo>
                  <a:pt x="120" y="6961"/>
                </a:lnTo>
                <a:lnTo>
                  <a:pt x="31" y="8770"/>
                </a:lnTo>
                <a:lnTo>
                  <a:pt x="0" y="10692"/>
                </a:lnTo>
                <a:lnTo>
                  <a:pt x="0" y="10908"/>
                </a:lnTo>
                <a:lnTo>
                  <a:pt x="31" y="12830"/>
                </a:lnTo>
                <a:lnTo>
                  <a:pt x="120" y="14639"/>
                </a:lnTo>
                <a:lnTo>
                  <a:pt x="262" y="16304"/>
                </a:lnTo>
                <a:lnTo>
                  <a:pt x="451" y="17797"/>
                </a:lnTo>
                <a:lnTo>
                  <a:pt x="683" y="19085"/>
                </a:lnTo>
                <a:lnTo>
                  <a:pt x="951" y="20140"/>
                </a:lnTo>
                <a:lnTo>
                  <a:pt x="1250" y="20931"/>
                </a:lnTo>
                <a:lnTo>
                  <a:pt x="1574" y="21428"/>
                </a:lnTo>
                <a:lnTo>
                  <a:pt x="1919" y="21600"/>
                </a:lnTo>
                <a:lnTo>
                  <a:pt x="19681" y="21600"/>
                </a:lnTo>
                <a:lnTo>
                  <a:pt x="20026" y="21420"/>
                </a:lnTo>
                <a:lnTo>
                  <a:pt x="20350" y="20904"/>
                </a:lnTo>
                <a:lnTo>
                  <a:pt x="20649" y="20084"/>
                </a:lnTo>
                <a:lnTo>
                  <a:pt x="20917" y="18995"/>
                </a:lnTo>
                <a:lnTo>
                  <a:pt x="21149" y="17671"/>
                </a:lnTo>
                <a:lnTo>
                  <a:pt x="21338" y="16144"/>
                </a:lnTo>
                <a:lnTo>
                  <a:pt x="21480" y="14450"/>
                </a:lnTo>
                <a:lnTo>
                  <a:pt x="21569" y="12621"/>
                </a:lnTo>
                <a:lnTo>
                  <a:pt x="21600" y="10692"/>
                </a:lnTo>
                <a:lnTo>
                  <a:pt x="21569" y="8770"/>
                </a:lnTo>
                <a:lnTo>
                  <a:pt x="21480" y="6961"/>
                </a:lnTo>
                <a:lnTo>
                  <a:pt x="21338" y="5295"/>
                </a:lnTo>
                <a:lnTo>
                  <a:pt x="21149" y="3803"/>
                </a:lnTo>
                <a:lnTo>
                  <a:pt x="20917" y="2514"/>
                </a:lnTo>
                <a:lnTo>
                  <a:pt x="20649" y="1460"/>
                </a:lnTo>
                <a:lnTo>
                  <a:pt x="20350" y="669"/>
                </a:lnTo>
                <a:lnTo>
                  <a:pt x="20026" y="172"/>
                </a:lnTo>
                <a:lnTo>
                  <a:pt x="19681"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2" name="AutoShape 11"/>
          <p:cNvSpPr>
            <a:spLocks/>
          </p:cNvSpPr>
          <p:nvPr/>
        </p:nvSpPr>
        <p:spPr bwMode="auto">
          <a:xfrm>
            <a:off x="1166813" y="5234626"/>
            <a:ext cx="2141537"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083" y="0"/>
                </a:moveTo>
                <a:lnTo>
                  <a:pt x="2517" y="0"/>
                </a:lnTo>
                <a:lnTo>
                  <a:pt x="2065" y="172"/>
                </a:lnTo>
                <a:lnTo>
                  <a:pt x="1639" y="669"/>
                </a:lnTo>
                <a:lnTo>
                  <a:pt x="1247" y="1460"/>
                </a:lnTo>
                <a:lnTo>
                  <a:pt x="895" y="2514"/>
                </a:lnTo>
                <a:lnTo>
                  <a:pt x="592" y="3803"/>
                </a:lnTo>
                <a:lnTo>
                  <a:pt x="344" y="5295"/>
                </a:lnTo>
                <a:lnTo>
                  <a:pt x="157" y="6961"/>
                </a:lnTo>
                <a:lnTo>
                  <a:pt x="41" y="8770"/>
                </a:lnTo>
                <a:lnTo>
                  <a:pt x="0" y="10692"/>
                </a:lnTo>
                <a:lnTo>
                  <a:pt x="0" y="10908"/>
                </a:lnTo>
                <a:lnTo>
                  <a:pt x="41" y="12830"/>
                </a:lnTo>
                <a:lnTo>
                  <a:pt x="157" y="14639"/>
                </a:lnTo>
                <a:lnTo>
                  <a:pt x="344" y="16304"/>
                </a:lnTo>
                <a:lnTo>
                  <a:pt x="592" y="17797"/>
                </a:lnTo>
                <a:lnTo>
                  <a:pt x="895" y="19085"/>
                </a:lnTo>
                <a:lnTo>
                  <a:pt x="1247" y="20140"/>
                </a:lnTo>
                <a:lnTo>
                  <a:pt x="1639" y="20931"/>
                </a:lnTo>
                <a:lnTo>
                  <a:pt x="2065" y="21428"/>
                </a:lnTo>
                <a:lnTo>
                  <a:pt x="2517" y="21600"/>
                </a:lnTo>
                <a:lnTo>
                  <a:pt x="19083" y="21600"/>
                </a:lnTo>
                <a:lnTo>
                  <a:pt x="19535" y="21428"/>
                </a:lnTo>
                <a:lnTo>
                  <a:pt x="19961" y="20931"/>
                </a:lnTo>
                <a:lnTo>
                  <a:pt x="20353" y="20140"/>
                </a:lnTo>
                <a:lnTo>
                  <a:pt x="20705" y="19085"/>
                </a:lnTo>
                <a:lnTo>
                  <a:pt x="21008" y="17797"/>
                </a:lnTo>
                <a:lnTo>
                  <a:pt x="21256" y="16304"/>
                </a:lnTo>
                <a:lnTo>
                  <a:pt x="21443" y="14639"/>
                </a:lnTo>
                <a:lnTo>
                  <a:pt x="21559" y="12830"/>
                </a:lnTo>
                <a:lnTo>
                  <a:pt x="21600" y="10908"/>
                </a:lnTo>
                <a:lnTo>
                  <a:pt x="21600" y="10692"/>
                </a:lnTo>
                <a:lnTo>
                  <a:pt x="21559" y="8770"/>
                </a:lnTo>
                <a:lnTo>
                  <a:pt x="21443" y="6961"/>
                </a:lnTo>
                <a:lnTo>
                  <a:pt x="21256" y="5295"/>
                </a:lnTo>
                <a:lnTo>
                  <a:pt x="21008" y="3803"/>
                </a:lnTo>
                <a:lnTo>
                  <a:pt x="20705" y="2514"/>
                </a:lnTo>
                <a:lnTo>
                  <a:pt x="20353" y="1460"/>
                </a:lnTo>
                <a:lnTo>
                  <a:pt x="19961" y="669"/>
                </a:lnTo>
                <a:lnTo>
                  <a:pt x="19535" y="172"/>
                </a:lnTo>
                <a:lnTo>
                  <a:pt x="1908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3" name="AutoShape 12"/>
          <p:cNvSpPr>
            <a:spLocks/>
          </p:cNvSpPr>
          <p:nvPr/>
        </p:nvSpPr>
        <p:spPr bwMode="auto">
          <a:xfrm>
            <a:off x="1411288" y="5889946"/>
            <a:ext cx="147637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948" y="0"/>
                </a:moveTo>
                <a:lnTo>
                  <a:pt x="3652" y="0"/>
                </a:lnTo>
                <a:lnTo>
                  <a:pt x="2996" y="172"/>
                </a:lnTo>
                <a:lnTo>
                  <a:pt x="2378" y="669"/>
                </a:lnTo>
                <a:lnTo>
                  <a:pt x="1809" y="1460"/>
                </a:lnTo>
                <a:lnTo>
                  <a:pt x="1299" y="2514"/>
                </a:lnTo>
                <a:lnTo>
                  <a:pt x="859" y="3803"/>
                </a:lnTo>
                <a:lnTo>
                  <a:pt x="499" y="5295"/>
                </a:lnTo>
                <a:lnTo>
                  <a:pt x="228" y="6961"/>
                </a:lnTo>
                <a:lnTo>
                  <a:pt x="59" y="8770"/>
                </a:lnTo>
                <a:lnTo>
                  <a:pt x="0" y="10692"/>
                </a:lnTo>
                <a:lnTo>
                  <a:pt x="0" y="10908"/>
                </a:lnTo>
                <a:lnTo>
                  <a:pt x="59" y="12830"/>
                </a:lnTo>
                <a:lnTo>
                  <a:pt x="228" y="14639"/>
                </a:lnTo>
                <a:lnTo>
                  <a:pt x="499" y="16304"/>
                </a:lnTo>
                <a:lnTo>
                  <a:pt x="859" y="17797"/>
                </a:lnTo>
                <a:lnTo>
                  <a:pt x="1299" y="19085"/>
                </a:lnTo>
                <a:lnTo>
                  <a:pt x="1809" y="20140"/>
                </a:lnTo>
                <a:lnTo>
                  <a:pt x="2378" y="20931"/>
                </a:lnTo>
                <a:lnTo>
                  <a:pt x="2996" y="21428"/>
                </a:lnTo>
                <a:lnTo>
                  <a:pt x="3652" y="21600"/>
                </a:lnTo>
                <a:lnTo>
                  <a:pt x="17948" y="21600"/>
                </a:lnTo>
                <a:lnTo>
                  <a:pt x="18605" y="21428"/>
                </a:lnTo>
                <a:lnTo>
                  <a:pt x="19222" y="20931"/>
                </a:lnTo>
                <a:lnTo>
                  <a:pt x="19791" y="20140"/>
                </a:lnTo>
                <a:lnTo>
                  <a:pt x="20301" y="19085"/>
                </a:lnTo>
                <a:lnTo>
                  <a:pt x="20741" y="17797"/>
                </a:lnTo>
                <a:lnTo>
                  <a:pt x="21101" y="16304"/>
                </a:lnTo>
                <a:lnTo>
                  <a:pt x="21372" y="14639"/>
                </a:lnTo>
                <a:lnTo>
                  <a:pt x="21541" y="12830"/>
                </a:lnTo>
                <a:lnTo>
                  <a:pt x="21600" y="10908"/>
                </a:lnTo>
                <a:lnTo>
                  <a:pt x="21600" y="10692"/>
                </a:lnTo>
                <a:lnTo>
                  <a:pt x="21541" y="8770"/>
                </a:lnTo>
                <a:lnTo>
                  <a:pt x="21372" y="6961"/>
                </a:lnTo>
                <a:lnTo>
                  <a:pt x="21101" y="5295"/>
                </a:lnTo>
                <a:lnTo>
                  <a:pt x="20741" y="3803"/>
                </a:lnTo>
                <a:lnTo>
                  <a:pt x="20301" y="2514"/>
                </a:lnTo>
                <a:lnTo>
                  <a:pt x="19791" y="1460"/>
                </a:lnTo>
                <a:lnTo>
                  <a:pt x="19222" y="669"/>
                </a:lnTo>
                <a:lnTo>
                  <a:pt x="18605" y="172"/>
                </a:lnTo>
                <a:lnTo>
                  <a:pt x="1794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4" name="AutoShape 13"/>
          <p:cNvSpPr>
            <a:spLocks/>
          </p:cNvSpPr>
          <p:nvPr/>
        </p:nvSpPr>
        <p:spPr bwMode="auto">
          <a:xfrm>
            <a:off x="0" y="0"/>
            <a:ext cx="1004888" cy="4968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873" y="0"/>
                </a:moveTo>
                <a:lnTo>
                  <a:pt x="0" y="0"/>
                </a:lnTo>
                <a:lnTo>
                  <a:pt x="0" y="21600"/>
                </a:lnTo>
                <a:lnTo>
                  <a:pt x="16243" y="21600"/>
                </a:lnTo>
                <a:lnTo>
                  <a:pt x="17206" y="21423"/>
                </a:lnTo>
                <a:lnTo>
                  <a:pt x="18112" y="20914"/>
                </a:lnTo>
                <a:lnTo>
                  <a:pt x="18947" y="20103"/>
                </a:lnTo>
                <a:lnTo>
                  <a:pt x="19694" y="19021"/>
                </a:lnTo>
                <a:lnTo>
                  <a:pt x="20340" y="17700"/>
                </a:lnTo>
                <a:lnTo>
                  <a:pt x="20869" y="16169"/>
                </a:lnTo>
                <a:lnTo>
                  <a:pt x="21265" y="14461"/>
                </a:lnTo>
                <a:lnTo>
                  <a:pt x="21514" y="12606"/>
                </a:lnTo>
                <a:lnTo>
                  <a:pt x="21600" y="10635"/>
                </a:lnTo>
                <a:lnTo>
                  <a:pt x="21600" y="10413"/>
                </a:lnTo>
                <a:lnTo>
                  <a:pt x="21514" y="8442"/>
                </a:lnTo>
                <a:lnTo>
                  <a:pt x="21265" y="6587"/>
                </a:lnTo>
                <a:lnTo>
                  <a:pt x="20869" y="4879"/>
                </a:lnTo>
                <a:lnTo>
                  <a:pt x="20340" y="3349"/>
                </a:lnTo>
                <a:lnTo>
                  <a:pt x="19694" y="2027"/>
                </a:lnTo>
                <a:lnTo>
                  <a:pt x="18947" y="945"/>
                </a:lnTo>
                <a:lnTo>
                  <a:pt x="18112" y="134"/>
                </a:lnTo>
                <a:lnTo>
                  <a:pt x="1787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5" name="AutoShape 14"/>
          <p:cNvSpPr>
            <a:spLocks/>
          </p:cNvSpPr>
          <p:nvPr/>
        </p:nvSpPr>
        <p:spPr bwMode="auto">
          <a:xfrm>
            <a:off x="1519238" y="6546850"/>
            <a:ext cx="790575" cy="3095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782" y="0"/>
                </a:moveTo>
                <a:lnTo>
                  <a:pt x="6817" y="0"/>
                </a:lnTo>
                <a:lnTo>
                  <a:pt x="5592" y="283"/>
                </a:lnTo>
                <a:lnTo>
                  <a:pt x="4439" y="1100"/>
                </a:lnTo>
                <a:lnTo>
                  <a:pt x="3377" y="2401"/>
                </a:lnTo>
                <a:lnTo>
                  <a:pt x="2425" y="4137"/>
                </a:lnTo>
                <a:lnTo>
                  <a:pt x="1603" y="6257"/>
                </a:lnTo>
                <a:lnTo>
                  <a:pt x="931" y="8712"/>
                </a:lnTo>
                <a:lnTo>
                  <a:pt x="426" y="11452"/>
                </a:lnTo>
                <a:lnTo>
                  <a:pt x="110" y="14428"/>
                </a:lnTo>
                <a:lnTo>
                  <a:pt x="0" y="17590"/>
                </a:lnTo>
                <a:lnTo>
                  <a:pt x="0" y="17946"/>
                </a:lnTo>
                <a:lnTo>
                  <a:pt x="110" y="21108"/>
                </a:lnTo>
                <a:lnTo>
                  <a:pt x="162" y="21600"/>
                </a:lnTo>
                <a:lnTo>
                  <a:pt x="21438" y="21600"/>
                </a:lnTo>
                <a:lnTo>
                  <a:pt x="21490" y="21108"/>
                </a:lnTo>
                <a:lnTo>
                  <a:pt x="21600" y="17946"/>
                </a:lnTo>
                <a:lnTo>
                  <a:pt x="21600" y="17590"/>
                </a:lnTo>
                <a:lnTo>
                  <a:pt x="21490" y="14428"/>
                </a:lnTo>
                <a:lnTo>
                  <a:pt x="21173" y="11452"/>
                </a:lnTo>
                <a:lnTo>
                  <a:pt x="20669" y="8712"/>
                </a:lnTo>
                <a:lnTo>
                  <a:pt x="19997" y="6257"/>
                </a:lnTo>
                <a:lnTo>
                  <a:pt x="19175" y="4137"/>
                </a:lnTo>
                <a:lnTo>
                  <a:pt x="18223" y="2401"/>
                </a:lnTo>
                <a:lnTo>
                  <a:pt x="17161" y="1100"/>
                </a:lnTo>
                <a:lnTo>
                  <a:pt x="16008" y="283"/>
                </a:lnTo>
                <a:lnTo>
                  <a:pt x="1478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6" name="AutoShape 15"/>
          <p:cNvSpPr>
            <a:spLocks/>
          </p:cNvSpPr>
          <p:nvPr/>
        </p:nvSpPr>
        <p:spPr bwMode="auto">
          <a:xfrm>
            <a:off x="0" y="642621"/>
            <a:ext cx="1536700"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093" y="0"/>
                </a:moveTo>
                <a:lnTo>
                  <a:pt x="0" y="0"/>
                </a:lnTo>
                <a:lnTo>
                  <a:pt x="0" y="21600"/>
                </a:lnTo>
                <a:lnTo>
                  <a:pt x="18093" y="21600"/>
                </a:lnTo>
                <a:lnTo>
                  <a:pt x="18724" y="21428"/>
                </a:lnTo>
                <a:lnTo>
                  <a:pt x="19317" y="20931"/>
                </a:lnTo>
                <a:lnTo>
                  <a:pt x="19863" y="20140"/>
                </a:lnTo>
                <a:lnTo>
                  <a:pt x="20353" y="19085"/>
                </a:lnTo>
                <a:lnTo>
                  <a:pt x="20775" y="17797"/>
                </a:lnTo>
                <a:lnTo>
                  <a:pt x="21121" y="16304"/>
                </a:lnTo>
                <a:lnTo>
                  <a:pt x="21381" y="14639"/>
                </a:lnTo>
                <a:lnTo>
                  <a:pt x="21544" y="12830"/>
                </a:lnTo>
                <a:lnTo>
                  <a:pt x="21600" y="10908"/>
                </a:lnTo>
                <a:lnTo>
                  <a:pt x="21600" y="10692"/>
                </a:lnTo>
                <a:lnTo>
                  <a:pt x="21544" y="8770"/>
                </a:lnTo>
                <a:lnTo>
                  <a:pt x="21381" y="6961"/>
                </a:lnTo>
                <a:lnTo>
                  <a:pt x="21121" y="5295"/>
                </a:lnTo>
                <a:lnTo>
                  <a:pt x="20775" y="3803"/>
                </a:lnTo>
                <a:lnTo>
                  <a:pt x="20353" y="2514"/>
                </a:lnTo>
                <a:lnTo>
                  <a:pt x="19863" y="1460"/>
                </a:lnTo>
                <a:lnTo>
                  <a:pt x="19317" y="669"/>
                </a:lnTo>
                <a:lnTo>
                  <a:pt x="18724" y="172"/>
                </a:lnTo>
                <a:lnTo>
                  <a:pt x="18093"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7" name="AutoShape 16"/>
          <p:cNvSpPr>
            <a:spLocks/>
          </p:cNvSpPr>
          <p:nvPr/>
        </p:nvSpPr>
        <p:spPr bwMode="auto">
          <a:xfrm>
            <a:off x="0" y="1297941"/>
            <a:ext cx="3067050" cy="50958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842" y="0"/>
                </a:moveTo>
                <a:lnTo>
                  <a:pt x="0" y="0"/>
                </a:lnTo>
                <a:lnTo>
                  <a:pt x="0" y="21600"/>
                </a:lnTo>
                <a:lnTo>
                  <a:pt x="19842" y="21600"/>
                </a:lnTo>
                <a:lnTo>
                  <a:pt x="20158" y="21428"/>
                </a:lnTo>
                <a:lnTo>
                  <a:pt x="20456" y="20931"/>
                </a:lnTo>
                <a:lnTo>
                  <a:pt x="20729" y="20140"/>
                </a:lnTo>
                <a:lnTo>
                  <a:pt x="20975" y="19085"/>
                </a:lnTo>
                <a:lnTo>
                  <a:pt x="21187" y="17797"/>
                </a:lnTo>
                <a:lnTo>
                  <a:pt x="21360" y="16304"/>
                </a:lnTo>
                <a:lnTo>
                  <a:pt x="21490" y="14639"/>
                </a:lnTo>
                <a:lnTo>
                  <a:pt x="21572" y="12830"/>
                </a:lnTo>
                <a:lnTo>
                  <a:pt x="21600" y="10908"/>
                </a:lnTo>
                <a:lnTo>
                  <a:pt x="21600" y="10692"/>
                </a:lnTo>
                <a:lnTo>
                  <a:pt x="21572" y="8770"/>
                </a:lnTo>
                <a:lnTo>
                  <a:pt x="21490" y="6961"/>
                </a:lnTo>
                <a:lnTo>
                  <a:pt x="21360" y="5295"/>
                </a:lnTo>
                <a:lnTo>
                  <a:pt x="21187" y="3803"/>
                </a:lnTo>
                <a:lnTo>
                  <a:pt x="20975" y="2514"/>
                </a:lnTo>
                <a:lnTo>
                  <a:pt x="20729" y="1460"/>
                </a:lnTo>
                <a:lnTo>
                  <a:pt x="20456" y="669"/>
                </a:lnTo>
                <a:lnTo>
                  <a:pt x="20158" y="172"/>
                </a:lnTo>
                <a:lnTo>
                  <a:pt x="19842"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8" name="AutoShape 17"/>
          <p:cNvSpPr>
            <a:spLocks/>
          </p:cNvSpPr>
          <p:nvPr/>
        </p:nvSpPr>
        <p:spPr bwMode="auto">
          <a:xfrm>
            <a:off x="0" y="1953262"/>
            <a:ext cx="3432175" cy="5095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030" y="0"/>
                </a:moveTo>
                <a:lnTo>
                  <a:pt x="0" y="0"/>
                </a:lnTo>
                <a:lnTo>
                  <a:pt x="0" y="21600"/>
                </a:lnTo>
                <a:lnTo>
                  <a:pt x="20030" y="21600"/>
                </a:lnTo>
                <a:lnTo>
                  <a:pt x="20312" y="21428"/>
                </a:lnTo>
                <a:lnTo>
                  <a:pt x="20578" y="20931"/>
                </a:lnTo>
                <a:lnTo>
                  <a:pt x="20822" y="20140"/>
                </a:lnTo>
                <a:lnTo>
                  <a:pt x="21041" y="19085"/>
                </a:lnTo>
                <a:lnTo>
                  <a:pt x="21231" y="17797"/>
                </a:lnTo>
                <a:lnTo>
                  <a:pt x="21386" y="16304"/>
                </a:lnTo>
                <a:lnTo>
                  <a:pt x="21502" y="14639"/>
                </a:lnTo>
                <a:lnTo>
                  <a:pt x="21575" y="12830"/>
                </a:lnTo>
                <a:lnTo>
                  <a:pt x="21600" y="10908"/>
                </a:lnTo>
                <a:lnTo>
                  <a:pt x="21600" y="10692"/>
                </a:lnTo>
                <a:lnTo>
                  <a:pt x="21575" y="8770"/>
                </a:lnTo>
                <a:lnTo>
                  <a:pt x="21502" y="6961"/>
                </a:lnTo>
                <a:lnTo>
                  <a:pt x="21386" y="5295"/>
                </a:lnTo>
                <a:lnTo>
                  <a:pt x="21231" y="3803"/>
                </a:lnTo>
                <a:lnTo>
                  <a:pt x="21041" y="2514"/>
                </a:lnTo>
                <a:lnTo>
                  <a:pt x="20822" y="1460"/>
                </a:lnTo>
                <a:lnTo>
                  <a:pt x="20578" y="669"/>
                </a:lnTo>
                <a:lnTo>
                  <a:pt x="20312" y="172"/>
                </a:lnTo>
                <a:lnTo>
                  <a:pt x="20030"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89" name="AutoShape 18"/>
          <p:cNvSpPr>
            <a:spLocks/>
          </p:cNvSpPr>
          <p:nvPr/>
        </p:nvSpPr>
        <p:spPr bwMode="auto">
          <a:xfrm>
            <a:off x="0" y="2608582"/>
            <a:ext cx="4619625" cy="511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598" y="0"/>
                </a:moveTo>
                <a:lnTo>
                  <a:pt x="0" y="0"/>
                </a:lnTo>
                <a:lnTo>
                  <a:pt x="0" y="21600"/>
                </a:lnTo>
                <a:lnTo>
                  <a:pt x="20433" y="21600"/>
                </a:lnTo>
                <a:lnTo>
                  <a:pt x="20643" y="21428"/>
                </a:lnTo>
                <a:lnTo>
                  <a:pt x="20840" y="20931"/>
                </a:lnTo>
                <a:lnTo>
                  <a:pt x="21022" y="20140"/>
                </a:lnTo>
                <a:lnTo>
                  <a:pt x="21185" y="19085"/>
                </a:lnTo>
                <a:lnTo>
                  <a:pt x="21326" y="17797"/>
                </a:lnTo>
                <a:lnTo>
                  <a:pt x="21441" y="16304"/>
                </a:lnTo>
                <a:lnTo>
                  <a:pt x="21527" y="14639"/>
                </a:lnTo>
                <a:lnTo>
                  <a:pt x="21581" y="12830"/>
                </a:lnTo>
                <a:lnTo>
                  <a:pt x="21600" y="10908"/>
                </a:lnTo>
                <a:lnTo>
                  <a:pt x="21600" y="9184"/>
                </a:lnTo>
                <a:lnTo>
                  <a:pt x="21574" y="7078"/>
                </a:lnTo>
                <a:lnTo>
                  <a:pt x="21498" y="5145"/>
                </a:lnTo>
                <a:lnTo>
                  <a:pt x="21380" y="3440"/>
                </a:lnTo>
                <a:lnTo>
                  <a:pt x="21225" y="2018"/>
                </a:lnTo>
                <a:lnTo>
                  <a:pt x="21039" y="933"/>
                </a:lnTo>
                <a:lnTo>
                  <a:pt x="20828" y="243"/>
                </a:lnTo>
                <a:lnTo>
                  <a:pt x="20598" y="0"/>
                </a:lnTo>
                <a:close/>
              </a:path>
            </a:pathLst>
          </a:custGeom>
          <a:solidFill>
            <a:srgbClr val="0A7CB8"/>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091" name="Marcador de Posição do Número do Diapositivo 20"/>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fld id="{4CADC98F-A857-4054-BF48-E3D019D9A863}" type="slidenum">
              <a:rPr lang="en-US" altLang="en-US" smtClean="0">
                <a:solidFill>
                  <a:srgbClr val="888888"/>
                </a:solidFill>
                <a:latin typeface="Helvetica" panose="020B0604020202020204" pitchFamily="34" charset="0"/>
                <a:cs typeface="Helvetica" panose="020B0604020202020204" pitchFamily="34" charset="0"/>
                <a:sym typeface="Helvetica" panose="020B0604020202020204" pitchFamily="34" charset="0"/>
              </a:rPr>
              <a:pPr/>
              <a:t>1</a:t>
            </a:fld>
            <a:endParaRPr lang="en-US" altLang="en-US">
              <a:solidFill>
                <a:srgbClr val="888888"/>
              </a:solidFill>
              <a:latin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19196407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6255" y="772045"/>
            <a:ext cx="8764588" cy="449808"/>
          </a:xfrm>
        </p:spPr>
        <p:txBody>
          <a:bodyPr>
            <a:normAutofit fontScale="90000"/>
          </a:bodyPr>
          <a:lstStyle/>
          <a:p>
            <a:pPr algn="ctr"/>
            <a:r>
              <a:rPr lang="en-GB" altLang="en-US" sz="2700" b="1" dirty="0">
                <a:solidFill>
                  <a:srgbClr val="0070C0"/>
                </a:solidFill>
              </a:rPr>
              <a:t>Tax-to-GDP-ratios across regions</a:t>
            </a:r>
            <a:br>
              <a:rPr lang="en-GB" altLang="en-US" sz="2000" b="1" dirty="0">
                <a:solidFill>
                  <a:srgbClr val="0070C0"/>
                </a:solidFill>
              </a:rPr>
            </a:br>
            <a:endParaRPr lang="en-US" altLang="en-US" sz="2000" b="1" dirty="0">
              <a:solidFill>
                <a:srgbClr val="0070C0"/>
              </a:solidFill>
            </a:endParaRPr>
          </a:p>
        </p:txBody>
      </p:sp>
      <p:sp>
        <p:nvSpPr>
          <p:cNvPr id="2048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r>
              <a:rPr lang="en-US" altLang="en-US" sz="1200" i="1" dirty="0">
                <a:solidFill>
                  <a:srgbClr val="888888"/>
                </a:solidFill>
                <a:latin typeface="Helvetica" panose="020B0604020202020204" pitchFamily="34" charset="0"/>
                <a:sym typeface="Helvetica" panose="020B0604020202020204" pitchFamily="34" charset="0"/>
              </a:rPr>
              <a:t>Source: OECD and ECA data</a:t>
            </a:r>
          </a:p>
        </p:txBody>
      </p:sp>
      <p:sp>
        <p:nvSpPr>
          <p:cNvPr id="20484" name="AutoShape 51"/>
          <p:cNvSpPr>
            <a:spLocks/>
          </p:cNvSpPr>
          <p:nvPr/>
        </p:nvSpPr>
        <p:spPr bwMode="auto">
          <a:xfrm>
            <a:off x="7542213" y="6356351"/>
            <a:ext cx="1601787"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r>
              <a:rPr lang="en-US" altLang="en-US" sz="1800"/>
              <a:t>www.uneca.org</a:t>
            </a:r>
          </a:p>
        </p:txBody>
      </p:sp>
      <p:graphicFrame>
        <p:nvGraphicFramePr>
          <p:cNvPr id="5" name="Chart 4"/>
          <p:cNvGraphicFramePr>
            <a:graphicFrameLocks/>
          </p:cNvGraphicFramePr>
          <p:nvPr>
            <p:extLst>
              <p:ext uri="{D42A27DB-BD31-4B8C-83A1-F6EECF244321}">
                <p14:modId xmlns:p14="http://schemas.microsoft.com/office/powerpoint/2010/main" val="389398116"/>
              </p:ext>
            </p:extLst>
          </p:nvPr>
        </p:nvGraphicFramePr>
        <p:xfrm>
          <a:off x="2035629" y="1046775"/>
          <a:ext cx="6977742" cy="5309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628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rotWithShape="1">
          <a:blip r:embed="rId2"/>
          <a:srcRect l="-1417" t="1729" r="-427" b="-5569"/>
          <a:stretch/>
        </p:blipFill>
        <p:spPr>
          <a:xfrm>
            <a:off x="203200" y="2082800"/>
            <a:ext cx="8674100" cy="4025900"/>
          </a:xfrm>
          <a:prstGeom prst="rect">
            <a:avLst/>
          </a:prstGeom>
        </p:spPr>
      </p:pic>
      <p:sp>
        <p:nvSpPr>
          <p:cNvPr id="4" name="Slide Number Placeholder 3"/>
          <p:cNvSpPr>
            <a:spLocks noGrp="1"/>
          </p:cNvSpPr>
          <p:nvPr>
            <p:ph type="sldNum" sz="quarter" idx="12"/>
          </p:nvPr>
        </p:nvSpPr>
        <p:spPr/>
        <p:txBody>
          <a:bodyPr/>
          <a:lstStyle/>
          <a:p>
            <a:fld id="{57A9BE0A-D03F-4B6F-9DFE-032BEB7DCFE2}" type="slidenum">
              <a:rPr lang="en-US" smtClean="0"/>
              <a:t>11</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 y="2349500"/>
            <a:ext cx="742951" cy="742951"/>
          </a:xfrm>
          <a:prstGeom prst="rect">
            <a:avLst/>
          </a:prstGeom>
        </p:spPr>
      </p:pic>
    </p:spTree>
    <p:extLst>
      <p:ext uri="{BB962C8B-B14F-4D97-AF65-F5344CB8AC3E}">
        <p14:creationId xmlns:p14="http://schemas.microsoft.com/office/powerpoint/2010/main" val="290801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37079" y="370434"/>
            <a:ext cx="8764588" cy="449808"/>
          </a:xfrm>
        </p:spPr>
        <p:txBody>
          <a:bodyPr>
            <a:noAutofit/>
          </a:bodyPr>
          <a:lstStyle/>
          <a:p>
            <a:pPr algn="ctr"/>
            <a:br>
              <a:rPr lang="en-GB" altLang="en-US" sz="2400" b="1" dirty="0">
                <a:solidFill>
                  <a:srgbClr val="0070C0"/>
                </a:solidFill>
              </a:rPr>
            </a:br>
            <a:endParaRPr lang="en-US" altLang="en-US" sz="2400" b="1" dirty="0">
              <a:solidFill>
                <a:srgbClr val="0070C0"/>
              </a:solidFill>
            </a:endParaRPr>
          </a:p>
        </p:txBody>
      </p:sp>
      <p:sp>
        <p:nvSpPr>
          <p:cNvPr id="2048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fld id="{D7378855-D052-44DC-B59F-E763525DFDF6}" type="slidenum">
              <a:rPr lang="en-US" altLang="en-US" sz="1800" smtClean="0">
                <a:solidFill>
                  <a:srgbClr val="888888"/>
                </a:solidFill>
                <a:latin typeface="Helvetica" panose="020B0604020202020204" pitchFamily="34" charset="0"/>
                <a:sym typeface="Helvetica" panose="020B0604020202020204" pitchFamily="34" charset="0"/>
              </a:rPr>
              <a:pPr>
                <a:buFontTx/>
                <a:buNone/>
              </a:pPr>
              <a:t>12</a:t>
            </a:fld>
            <a:endParaRPr lang="en-US" altLang="en-US" sz="1800">
              <a:solidFill>
                <a:srgbClr val="888888"/>
              </a:solidFill>
              <a:latin typeface="Helvetica" panose="020B0604020202020204" pitchFamily="34" charset="0"/>
              <a:sym typeface="Helvetica" panose="020B0604020202020204" pitchFamily="34" charset="0"/>
            </a:endParaRPr>
          </a:p>
        </p:txBody>
      </p:sp>
      <p:sp>
        <p:nvSpPr>
          <p:cNvPr id="20484" name="AutoShape 51"/>
          <p:cNvSpPr>
            <a:spLocks/>
          </p:cNvSpPr>
          <p:nvPr/>
        </p:nvSpPr>
        <p:spPr bwMode="auto">
          <a:xfrm>
            <a:off x="7424738" y="6137275"/>
            <a:ext cx="1601787"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r>
              <a:rPr lang="en-US" altLang="en-US" sz="1800"/>
              <a:t>www.uneca.org</a:t>
            </a:r>
          </a:p>
        </p:txBody>
      </p:sp>
      <p:sp>
        <p:nvSpPr>
          <p:cNvPr id="20485" name="TextBox 1"/>
          <p:cNvSpPr txBox="1">
            <a:spLocks noChangeArrowheads="1"/>
          </p:cNvSpPr>
          <p:nvPr/>
        </p:nvSpPr>
        <p:spPr bwMode="auto">
          <a:xfrm>
            <a:off x="184150" y="5581650"/>
            <a:ext cx="3724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r>
              <a:rPr lang="en-US" altLang="en-US" sz="1000" dirty="0"/>
              <a:t>Source: Based on data from </a:t>
            </a:r>
            <a:r>
              <a:rPr lang="en-US" altLang="en-US" sz="1000" dirty="0" err="1"/>
              <a:t>UNCTADStat</a:t>
            </a:r>
            <a:r>
              <a:rPr lang="en-US" altLang="en-US" sz="1000" dirty="0"/>
              <a:t> </a:t>
            </a:r>
            <a:endParaRPr lang="en-GB" altLang="en-US" sz="1000" dirty="0"/>
          </a:p>
          <a:p>
            <a:pPr>
              <a:buFontTx/>
              <a:buNone/>
            </a:pPr>
            <a:endParaRPr lang="en-US" altLang="en-US" sz="1000" dirty="0"/>
          </a:p>
        </p:txBody>
      </p:sp>
      <p:graphicFrame>
        <p:nvGraphicFramePr>
          <p:cNvPr id="8" name="Chart 7"/>
          <p:cNvGraphicFramePr/>
          <p:nvPr>
            <p:extLst>
              <p:ext uri="{D42A27DB-BD31-4B8C-83A1-F6EECF244321}">
                <p14:modId xmlns:p14="http://schemas.microsoft.com/office/powerpoint/2010/main" val="2889467928"/>
              </p:ext>
            </p:extLst>
          </p:nvPr>
        </p:nvGraphicFramePr>
        <p:xfrm>
          <a:off x="665316" y="1927550"/>
          <a:ext cx="7776864" cy="4249737"/>
        </p:xfrm>
        <a:graphic>
          <a:graphicData uri="http://schemas.openxmlformats.org/drawingml/2006/chart">
            <c:chart xmlns:c="http://schemas.openxmlformats.org/drawingml/2006/chart" xmlns:r="http://schemas.openxmlformats.org/officeDocument/2006/relationships" r:id="rId3"/>
          </a:graphicData>
        </a:graphic>
      </p:graphicFrame>
      <p:sp>
        <p:nvSpPr>
          <p:cNvPr id="20487" name="TextBox 1"/>
          <p:cNvSpPr txBox="1">
            <a:spLocks noChangeArrowheads="1"/>
          </p:cNvSpPr>
          <p:nvPr/>
        </p:nvSpPr>
        <p:spPr bwMode="auto">
          <a:xfrm>
            <a:off x="858483" y="999306"/>
            <a:ext cx="5688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buFontTx/>
              <a:buNone/>
            </a:pPr>
            <a:r>
              <a:rPr lang="en-GB" altLang="en-US" sz="1800" b="1" dirty="0">
                <a:solidFill>
                  <a:srgbClr val="0070C0"/>
                </a:solidFill>
              </a:rPr>
              <a:t>Trade: Intra and extra-group merchandise for selected regions (percentage, average 2012-2016)</a:t>
            </a:r>
          </a:p>
        </p:txBody>
      </p:sp>
    </p:spTree>
    <p:extLst>
      <p:ext uri="{BB962C8B-B14F-4D97-AF65-F5344CB8AC3E}">
        <p14:creationId xmlns:p14="http://schemas.microsoft.com/office/powerpoint/2010/main" val="1657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4"/>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4101" name="AutoShape 5"/>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4103" name="AutoShape 9"/>
          <p:cNvSpPr>
            <a:spLocks/>
          </p:cNvSpPr>
          <p:nvPr/>
        </p:nvSpPr>
        <p:spPr bwMode="auto">
          <a:xfrm>
            <a:off x="7666038" y="6135688"/>
            <a:ext cx="1212850"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4104" name="Rectangle 10"/>
          <p:cNvSpPr>
            <a:spLocks/>
          </p:cNvSpPr>
          <p:nvPr/>
        </p:nvSpPr>
        <p:spPr bwMode="auto">
          <a:xfrm>
            <a:off x="7796213" y="6251575"/>
            <a:ext cx="1079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a:solidFill>
                  <a:srgbClr val="FFFFFF"/>
                </a:solidFill>
                <a:latin typeface="Arial" panose="020B0604020202020204" pitchFamily="34" charset="0"/>
                <a:cs typeface="Arial" panose="020B0604020202020204" pitchFamily="34" charset="0"/>
                <a:sym typeface="Lato" pitchFamily="34" charset="0"/>
              </a:rPr>
              <a:t>UNECA.ORG</a:t>
            </a:r>
          </a:p>
        </p:txBody>
      </p:sp>
      <p:sp>
        <p:nvSpPr>
          <p:cNvPr id="4107" name="Line 13"/>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4108" name="Rectangle 1"/>
          <p:cNvSpPr>
            <a:spLocks/>
          </p:cNvSpPr>
          <p:nvPr/>
        </p:nvSpPr>
        <p:spPr bwMode="auto">
          <a:xfrm>
            <a:off x="123709" y="832048"/>
            <a:ext cx="88965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000" b="1" dirty="0">
                <a:solidFill>
                  <a:srgbClr val="0A7CB8"/>
                </a:solidFill>
                <a:latin typeface="Arial" panose="020B0604020202020204" pitchFamily="34" charset="0"/>
                <a:cs typeface="Arial" panose="020B0604020202020204" pitchFamily="34" charset="0"/>
                <a:sym typeface="Lato" pitchFamily="34" charset="0"/>
              </a:rPr>
              <a:t>Intra-African trade as a share of GDP</a:t>
            </a:r>
          </a:p>
        </p:txBody>
      </p:sp>
      <p:sp>
        <p:nvSpPr>
          <p:cNvPr id="2" name="Slide Number Placeholder 1"/>
          <p:cNvSpPr>
            <a:spLocks noGrp="1"/>
          </p:cNvSpPr>
          <p:nvPr>
            <p:ph type="sldNum" sz="quarter" idx="12"/>
          </p:nvPr>
        </p:nvSpPr>
        <p:spPr>
          <a:xfrm>
            <a:off x="8168150" y="6618287"/>
            <a:ext cx="335626" cy="138113"/>
          </a:xfrm>
        </p:spPr>
        <p:txBody>
          <a:bodyPr/>
          <a:lstStyle/>
          <a:p>
            <a:fld id="{57A9BE0A-D03F-4B6F-9DFE-032BEB7DCFE2}" type="slidenum">
              <a:rPr lang="en-US" smtClean="0"/>
              <a:t>13</a:t>
            </a:fld>
            <a:endParaRPr lang="en-US" dirty="0"/>
          </a:p>
        </p:txBody>
      </p:sp>
      <p:graphicFrame>
        <p:nvGraphicFramePr>
          <p:cNvPr id="14" name="Chart 13"/>
          <p:cNvGraphicFramePr/>
          <p:nvPr>
            <p:extLst>
              <p:ext uri="{D42A27DB-BD31-4B8C-83A1-F6EECF244321}">
                <p14:modId xmlns:p14="http://schemas.microsoft.com/office/powerpoint/2010/main" val="3580935073"/>
              </p:ext>
            </p:extLst>
          </p:nvPr>
        </p:nvGraphicFramePr>
        <p:xfrm>
          <a:off x="123709" y="1342868"/>
          <a:ext cx="8896581" cy="48067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53960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4"/>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4101" name="AutoShape 5"/>
          <p:cNvSpPr>
            <a:spLocks/>
          </p:cNvSpPr>
          <p:nvPr/>
        </p:nvSpPr>
        <p:spPr bwMode="auto">
          <a:xfrm>
            <a:off x="0" y="0"/>
            <a:ext cx="9131300"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4103" name="AutoShape 9"/>
          <p:cNvSpPr>
            <a:spLocks/>
          </p:cNvSpPr>
          <p:nvPr/>
        </p:nvSpPr>
        <p:spPr bwMode="auto">
          <a:xfrm>
            <a:off x="7666038" y="6135688"/>
            <a:ext cx="1212850"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endParaRPr lang="en-US"/>
          </a:p>
        </p:txBody>
      </p:sp>
      <p:sp>
        <p:nvSpPr>
          <p:cNvPr id="4104" name="Rectangle 10"/>
          <p:cNvSpPr>
            <a:spLocks/>
          </p:cNvSpPr>
          <p:nvPr/>
        </p:nvSpPr>
        <p:spPr bwMode="auto">
          <a:xfrm>
            <a:off x="7796213" y="6251575"/>
            <a:ext cx="1079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a:solidFill>
                  <a:srgbClr val="FFFFFF"/>
                </a:solidFill>
                <a:latin typeface="Arial" panose="020B0604020202020204" pitchFamily="34" charset="0"/>
                <a:cs typeface="Arial" panose="020B0604020202020204" pitchFamily="34" charset="0"/>
                <a:sym typeface="Lato" pitchFamily="34" charset="0"/>
              </a:rPr>
              <a:t>UNECA.ORG</a:t>
            </a:r>
          </a:p>
        </p:txBody>
      </p:sp>
      <p:sp>
        <p:nvSpPr>
          <p:cNvPr id="4105" name="Rectangle 11"/>
          <p:cNvSpPr>
            <a:spLocks/>
          </p:cNvSpPr>
          <p:nvPr/>
        </p:nvSpPr>
        <p:spPr bwMode="auto">
          <a:xfrm>
            <a:off x="113145" y="365798"/>
            <a:ext cx="25527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sz="2000" b="1" dirty="0">
              <a:solidFill>
                <a:srgbClr val="FFFFFF"/>
              </a:solidFill>
              <a:latin typeface="Arial" panose="020B0604020202020204" pitchFamily="34" charset="0"/>
              <a:cs typeface="Arial" panose="020B0604020202020204" pitchFamily="34" charset="0"/>
              <a:sym typeface="Lato" pitchFamily="34" charset="0"/>
            </a:endParaRPr>
          </a:p>
        </p:txBody>
      </p:sp>
      <p:sp>
        <p:nvSpPr>
          <p:cNvPr id="4107" name="Line 13"/>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4108" name="Rectangle 1"/>
          <p:cNvSpPr>
            <a:spLocks/>
          </p:cNvSpPr>
          <p:nvPr/>
        </p:nvSpPr>
        <p:spPr bwMode="auto">
          <a:xfrm>
            <a:off x="471488" y="981075"/>
            <a:ext cx="8404225" cy="712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sz="2000" b="1" dirty="0">
              <a:solidFill>
                <a:srgbClr val="399D5C"/>
              </a:solidFill>
              <a:latin typeface="Arial" panose="020B0604020202020204" pitchFamily="34" charset="0"/>
              <a:cs typeface="Arial" panose="020B0604020202020204" pitchFamily="34" charset="0"/>
              <a:sym typeface="Lato" pitchFamily="34" charset="0"/>
            </a:endParaRPr>
          </a:p>
          <a:p>
            <a:pPr marL="39688" indent="0" eaLnBrk="1">
              <a:lnSpc>
                <a:spcPct val="150000"/>
              </a:lnSpc>
            </a:pPr>
            <a:r>
              <a:rPr lang="en-US" altLang="en-US" sz="2000" dirty="0">
                <a:latin typeface="Arial" panose="020B0604020202020204" pitchFamily="34" charset="0"/>
                <a:cs typeface="Arial" panose="020B0604020202020204" pitchFamily="34" charset="0"/>
                <a:sym typeface="Lato" pitchFamily="34" charset="0"/>
              </a:rPr>
              <a:t> </a:t>
            </a:r>
          </a:p>
        </p:txBody>
      </p:sp>
      <p:sp>
        <p:nvSpPr>
          <p:cNvPr id="2" name="Slide Number Placeholder 1"/>
          <p:cNvSpPr>
            <a:spLocks noGrp="1"/>
          </p:cNvSpPr>
          <p:nvPr>
            <p:ph type="sldNum" sz="quarter" idx="12"/>
          </p:nvPr>
        </p:nvSpPr>
        <p:spPr/>
        <p:txBody>
          <a:bodyPr/>
          <a:lstStyle/>
          <a:p>
            <a:fld id="{57A9BE0A-D03F-4B6F-9DFE-032BEB7DCFE2}" type="slidenum">
              <a:rPr lang="en-US" smtClean="0"/>
              <a:t>14</a:t>
            </a:fld>
            <a:endParaRPr lang="en-US"/>
          </a:p>
        </p:txBody>
      </p:sp>
      <p:pic>
        <p:nvPicPr>
          <p:cNvPr id="16" name="Picture 2" descr="http://www.clipartbest.com/cliparts/Rcd/Kxj/RcdKxj6zi.png">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32" y="1162920"/>
            <a:ext cx="5042647" cy="486164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p:cNvPr>
          <p:cNvGrpSpPr/>
          <p:nvPr/>
        </p:nvGrpSpPr>
        <p:grpSpPr>
          <a:xfrm>
            <a:off x="2222147" y="1117583"/>
            <a:ext cx="2562325" cy="1012588"/>
            <a:chOff x="1754927" y="577834"/>
            <a:chExt cx="2903968" cy="1147600"/>
          </a:xfrm>
        </p:grpSpPr>
        <p:pic>
          <p:nvPicPr>
            <p:cNvPr id="18" name="Picture 17">
              <a:extLst/>
            </p:cNvPr>
            <p:cNvPicPr>
              <a:picLocks noChangeAspect="1"/>
            </p:cNvPicPr>
            <p:nvPr/>
          </p:nvPicPr>
          <p:blipFill rotWithShape="1">
            <a:blip r:embed="rId4"/>
            <a:srcRect t="14606"/>
            <a:stretch/>
          </p:blipFill>
          <p:spPr>
            <a:xfrm>
              <a:off x="1754927" y="577834"/>
              <a:ext cx="2903968" cy="1137496"/>
            </a:xfrm>
            <a:prstGeom prst="rect">
              <a:avLst/>
            </a:prstGeom>
            <a:ln w="19050" cap="sq">
              <a:solidFill>
                <a:srgbClr val="000000"/>
              </a:solidFill>
              <a:prstDash val="solid"/>
              <a:miter lim="800000"/>
            </a:ln>
            <a:effectLst/>
          </p:spPr>
        </p:pic>
        <p:sp>
          <p:nvSpPr>
            <p:cNvPr id="19" name="Rectangle 18">
              <a:extLst/>
            </p:cNvPr>
            <p:cNvSpPr/>
            <p:nvPr/>
          </p:nvSpPr>
          <p:spPr>
            <a:xfrm>
              <a:off x="3150297" y="1190005"/>
              <a:ext cx="1460264" cy="535429"/>
            </a:xfrm>
            <a:prstGeom prst="rect">
              <a:avLst/>
            </a:prstGeom>
          </p:spPr>
          <p:txBody>
            <a:bodyPr wrap="square">
              <a:spAutoFit/>
            </a:bodyPr>
            <a:lstStyle/>
            <a:p>
              <a:pPr algn="r"/>
              <a:r>
                <a:rPr lang="en-US" sz="1235" b="1" dirty="0"/>
                <a:t>Marrakesh </a:t>
              </a:r>
              <a:r>
                <a:rPr lang="en-US" sz="1235" dirty="0"/>
                <a:t>to </a:t>
              </a:r>
              <a:r>
                <a:rPr lang="en-US" sz="1235" b="1" dirty="0"/>
                <a:t>Tunis: </a:t>
              </a:r>
              <a:r>
                <a:rPr lang="en-US" sz="1235" dirty="0"/>
                <a:t>2,323 km</a:t>
              </a:r>
              <a:endParaRPr lang="en-US" sz="1588" dirty="0"/>
            </a:p>
          </p:txBody>
        </p:sp>
      </p:grpSp>
      <p:grpSp>
        <p:nvGrpSpPr>
          <p:cNvPr id="23" name="Group 22">
            <a:extLst/>
          </p:cNvPr>
          <p:cNvGrpSpPr/>
          <p:nvPr/>
        </p:nvGrpSpPr>
        <p:grpSpPr>
          <a:xfrm>
            <a:off x="553654" y="2241023"/>
            <a:ext cx="2631225" cy="1069036"/>
            <a:chOff x="681048" y="1919123"/>
            <a:chExt cx="2982055" cy="1211574"/>
          </a:xfrm>
        </p:grpSpPr>
        <p:pic>
          <p:nvPicPr>
            <p:cNvPr id="24" name="Picture 23">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149" t="48453" r="26004" b="9662"/>
            <a:stretch/>
          </p:blipFill>
          <p:spPr>
            <a:xfrm>
              <a:off x="681048" y="1919123"/>
              <a:ext cx="2982055" cy="1211574"/>
            </a:xfrm>
            <a:prstGeom prst="rect">
              <a:avLst/>
            </a:prstGeom>
            <a:ln w="19050">
              <a:solidFill>
                <a:schemeClr val="tx1"/>
              </a:solidFill>
            </a:ln>
          </p:spPr>
        </p:pic>
        <p:sp>
          <p:nvSpPr>
            <p:cNvPr id="25" name="Rectangle 24">
              <a:extLst/>
            </p:cNvPr>
            <p:cNvSpPr/>
            <p:nvPr/>
          </p:nvSpPr>
          <p:spPr>
            <a:xfrm>
              <a:off x="744197" y="2760414"/>
              <a:ext cx="2855756" cy="320036"/>
            </a:xfrm>
            <a:prstGeom prst="rect">
              <a:avLst/>
            </a:prstGeom>
          </p:spPr>
          <p:txBody>
            <a:bodyPr wrap="square">
              <a:spAutoFit/>
            </a:bodyPr>
            <a:lstStyle/>
            <a:p>
              <a:r>
                <a:rPr lang="en-US" sz="1235" b="1" dirty="0"/>
                <a:t>Dakar </a:t>
              </a:r>
              <a:r>
                <a:rPr lang="en-US" sz="1235" dirty="0"/>
                <a:t>to </a:t>
              </a:r>
              <a:r>
                <a:rPr lang="en-US" sz="1235" b="1" dirty="0"/>
                <a:t>Niamey: </a:t>
              </a:r>
              <a:r>
                <a:rPr lang="en-US" sz="1235" dirty="0"/>
                <a:t>2,570 km</a:t>
              </a:r>
              <a:endParaRPr lang="en-US" sz="1588" dirty="0"/>
            </a:p>
          </p:txBody>
        </p:sp>
      </p:grpSp>
      <p:pic>
        <p:nvPicPr>
          <p:cNvPr id="26" name="Picture 25">
            <a:extLst/>
          </p:cNvPr>
          <p:cNvPicPr>
            <a:picLocks noChangeAspect="1"/>
          </p:cNvPicPr>
          <p:nvPr/>
        </p:nvPicPr>
        <p:blipFill rotWithShape="1">
          <a:blip r:embed="rId6"/>
          <a:srcRect l="1" r="-16232"/>
          <a:stretch/>
        </p:blipFill>
        <p:spPr>
          <a:xfrm>
            <a:off x="5116450" y="1249208"/>
            <a:ext cx="1492356" cy="1727513"/>
          </a:xfrm>
          <a:prstGeom prst="rect">
            <a:avLst/>
          </a:prstGeom>
          <a:ln w="19050" cap="sq">
            <a:solidFill>
              <a:srgbClr val="000000"/>
            </a:solidFill>
            <a:prstDash val="solid"/>
            <a:miter lim="800000"/>
          </a:ln>
          <a:effectLst/>
        </p:spPr>
      </p:pic>
      <p:grpSp>
        <p:nvGrpSpPr>
          <p:cNvPr id="27" name="Group 26">
            <a:extLst/>
          </p:cNvPr>
          <p:cNvGrpSpPr/>
          <p:nvPr/>
        </p:nvGrpSpPr>
        <p:grpSpPr>
          <a:xfrm>
            <a:off x="2605349" y="3510014"/>
            <a:ext cx="1807000" cy="864144"/>
            <a:chOff x="1241809" y="3334491"/>
            <a:chExt cx="2047933" cy="979363"/>
          </a:xfrm>
        </p:grpSpPr>
        <p:pic>
          <p:nvPicPr>
            <p:cNvPr id="28" name="Picture 27">
              <a:extLst/>
            </p:cNvPr>
            <p:cNvPicPr>
              <a:picLocks noChangeAspect="1"/>
            </p:cNvPicPr>
            <p:nvPr/>
          </p:nvPicPr>
          <p:blipFill rotWithShape="1">
            <a:blip r:embed="rId7"/>
            <a:srcRect l="10118" t="45344" r="38602"/>
            <a:stretch/>
          </p:blipFill>
          <p:spPr>
            <a:xfrm>
              <a:off x="1243008" y="3334491"/>
              <a:ext cx="1858137" cy="979363"/>
            </a:xfrm>
            <a:prstGeom prst="rect">
              <a:avLst/>
            </a:prstGeom>
            <a:ln w="19050" cap="sq">
              <a:solidFill>
                <a:srgbClr val="000000"/>
              </a:solidFill>
              <a:prstDash val="solid"/>
              <a:miter lim="800000"/>
            </a:ln>
            <a:effectLst/>
          </p:spPr>
        </p:pic>
        <p:sp>
          <p:nvSpPr>
            <p:cNvPr id="29" name="Rectangle 28">
              <a:extLst/>
            </p:cNvPr>
            <p:cNvSpPr/>
            <p:nvPr/>
          </p:nvSpPr>
          <p:spPr>
            <a:xfrm>
              <a:off x="1241809" y="3362213"/>
              <a:ext cx="2047933" cy="535428"/>
            </a:xfrm>
            <a:prstGeom prst="rect">
              <a:avLst/>
            </a:prstGeom>
          </p:spPr>
          <p:txBody>
            <a:bodyPr wrap="square">
              <a:spAutoFit/>
            </a:bodyPr>
            <a:lstStyle/>
            <a:p>
              <a:r>
                <a:rPr lang="en-US" sz="1235" b="1" dirty="0"/>
                <a:t>Abidjan </a:t>
              </a:r>
              <a:r>
                <a:rPr lang="en-US" sz="1235" dirty="0"/>
                <a:t>to </a:t>
              </a:r>
              <a:r>
                <a:rPr lang="en-US" sz="1235" b="1" dirty="0"/>
                <a:t>Lagos: </a:t>
              </a:r>
            </a:p>
            <a:p>
              <a:r>
                <a:rPr lang="en-US" sz="1235" dirty="0"/>
                <a:t>990 km</a:t>
              </a:r>
              <a:endParaRPr lang="en-US" sz="1588" dirty="0"/>
            </a:p>
          </p:txBody>
        </p:sp>
      </p:grpSp>
      <p:pic>
        <p:nvPicPr>
          <p:cNvPr id="30" name="Picture 29">
            <a:extLst/>
          </p:cNvPr>
          <p:cNvPicPr>
            <a:picLocks noChangeAspect="1"/>
          </p:cNvPicPr>
          <p:nvPr/>
        </p:nvPicPr>
        <p:blipFill rotWithShape="1">
          <a:blip r:embed="rId8"/>
          <a:srcRect l="-19657"/>
          <a:stretch/>
        </p:blipFill>
        <p:spPr>
          <a:xfrm>
            <a:off x="2903653" y="4681549"/>
            <a:ext cx="1219393" cy="1159836"/>
          </a:xfrm>
          <a:prstGeom prst="rect">
            <a:avLst/>
          </a:prstGeom>
          <a:ln w="19050" cap="sq">
            <a:solidFill>
              <a:srgbClr val="000000"/>
            </a:solidFill>
            <a:prstDash val="solid"/>
            <a:miter lim="800000"/>
          </a:ln>
          <a:effectLst/>
        </p:spPr>
      </p:pic>
      <p:pic>
        <p:nvPicPr>
          <p:cNvPr id="31" name="Picture 30">
            <a:extLst/>
          </p:cNvPr>
          <p:cNvPicPr>
            <a:picLocks noChangeAspect="1"/>
          </p:cNvPicPr>
          <p:nvPr/>
        </p:nvPicPr>
        <p:blipFill>
          <a:blip r:embed="rId9"/>
          <a:stretch>
            <a:fillRect/>
          </a:stretch>
        </p:blipFill>
        <p:spPr>
          <a:xfrm>
            <a:off x="5380763" y="3011784"/>
            <a:ext cx="1729698" cy="1203896"/>
          </a:xfrm>
          <a:prstGeom prst="rect">
            <a:avLst/>
          </a:prstGeom>
          <a:ln w="19050" cap="sq">
            <a:solidFill>
              <a:srgbClr val="000000"/>
            </a:solidFill>
            <a:prstDash val="solid"/>
            <a:miter lim="800000"/>
          </a:ln>
          <a:effectLst/>
        </p:spPr>
      </p:pic>
      <p:grpSp>
        <p:nvGrpSpPr>
          <p:cNvPr id="32" name="Group 31">
            <a:extLst/>
          </p:cNvPr>
          <p:cNvGrpSpPr/>
          <p:nvPr/>
        </p:nvGrpSpPr>
        <p:grpSpPr>
          <a:xfrm>
            <a:off x="4466543" y="4444383"/>
            <a:ext cx="1920930" cy="1691306"/>
            <a:chOff x="4569105" y="5027563"/>
            <a:chExt cx="2177054" cy="2167002"/>
          </a:xfrm>
        </p:grpSpPr>
        <p:pic>
          <p:nvPicPr>
            <p:cNvPr id="33" name="Picture 32">
              <a:extLst/>
            </p:cNvPr>
            <p:cNvPicPr>
              <a:picLocks noChangeAspect="1"/>
            </p:cNvPicPr>
            <p:nvPr/>
          </p:nvPicPr>
          <p:blipFill>
            <a:blip r:embed="rId10"/>
            <a:stretch>
              <a:fillRect/>
            </a:stretch>
          </p:blipFill>
          <p:spPr>
            <a:xfrm>
              <a:off x="4569105" y="5027563"/>
              <a:ext cx="2177054" cy="2167002"/>
            </a:xfrm>
            <a:prstGeom prst="rect">
              <a:avLst/>
            </a:prstGeom>
            <a:ln w="19050" cap="sq">
              <a:solidFill>
                <a:srgbClr val="000000"/>
              </a:solidFill>
              <a:prstDash val="solid"/>
              <a:miter lim="800000"/>
            </a:ln>
            <a:effectLst/>
          </p:spPr>
        </p:pic>
        <p:sp>
          <p:nvSpPr>
            <p:cNvPr id="34" name="TextBox 33">
              <a:extLst/>
            </p:cNvPr>
            <p:cNvSpPr txBox="1"/>
            <p:nvPr/>
          </p:nvSpPr>
          <p:spPr>
            <a:xfrm>
              <a:off x="4641837" y="5651530"/>
              <a:ext cx="1213283" cy="738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0340" tIns="40340" rIns="40340" bIns="40340" numCol="1" spcCol="38100" rtlCol="0" anchor="t">
              <a:spAutoFit/>
            </a:bodyPr>
            <a:lstStyle/>
            <a:p>
              <a:pPr defTabSz="449452" hangingPunct="0"/>
              <a:r>
                <a:rPr lang="en-US" sz="1235" b="1" dirty="0">
                  <a:solidFill>
                    <a:srgbClr val="000000"/>
                  </a:solidFill>
                  <a:latin typeface="+mj-lt"/>
                  <a:ea typeface="+mj-ea"/>
                  <a:cs typeface="+mj-cs"/>
                  <a:sym typeface="Calibri"/>
                </a:rPr>
                <a:t>Cape Town </a:t>
              </a:r>
              <a:r>
                <a:rPr lang="en-US" sz="1235" dirty="0">
                  <a:solidFill>
                    <a:srgbClr val="000000"/>
                  </a:solidFill>
                  <a:latin typeface="+mj-lt"/>
                  <a:ea typeface="+mj-ea"/>
                  <a:cs typeface="+mj-cs"/>
                  <a:sym typeface="Calibri"/>
                </a:rPr>
                <a:t>to </a:t>
              </a:r>
              <a:r>
                <a:rPr lang="en-US" sz="1235" b="1" dirty="0">
                  <a:solidFill>
                    <a:srgbClr val="000000"/>
                  </a:solidFill>
                  <a:latin typeface="+mj-lt"/>
                  <a:ea typeface="+mj-ea"/>
                  <a:cs typeface="+mj-cs"/>
                  <a:sym typeface="Calibri"/>
                </a:rPr>
                <a:t>Lusaka: </a:t>
              </a:r>
            </a:p>
            <a:p>
              <a:pPr defTabSz="449452" hangingPunct="0"/>
              <a:r>
                <a:rPr lang="en-US" sz="1235" dirty="0"/>
                <a:t>3</a:t>
              </a:r>
              <a:r>
                <a:rPr lang="en-US" sz="1235" dirty="0">
                  <a:solidFill>
                    <a:srgbClr val="000000"/>
                  </a:solidFill>
                  <a:latin typeface="+mj-lt"/>
                  <a:ea typeface="+mj-ea"/>
                  <a:cs typeface="+mj-cs"/>
                  <a:sym typeface="Calibri"/>
                </a:rPr>
                <a:t>,017 km</a:t>
              </a:r>
            </a:p>
          </p:txBody>
        </p:sp>
      </p:grpSp>
      <p:sp>
        <p:nvSpPr>
          <p:cNvPr id="35" name="TextBox 34">
            <a:extLst/>
          </p:cNvPr>
          <p:cNvSpPr txBox="1"/>
          <p:nvPr/>
        </p:nvSpPr>
        <p:spPr>
          <a:xfrm>
            <a:off x="5941118" y="1493180"/>
            <a:ext cx="986710" cy="667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509352"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0000"/>
                </a:solidFill>
                <a:effectLst/>
                <a:uFillTx/>
                <a:latin typeface="+mj-lt"/>
                <a:ea typeface="+mj-ea"/>
                <a:cs typeface="+mj-cs"/>
                <a:sym typeface="Calibri"/>
              </a:rPr>
              <a:t>Alexandria</a:t>
            </a:r>
            <a:r>
              <a:rPr kumimoji="0" lang="en-US" sz="1400" b="0" i="0" u="none" strike="noStrike" cap="none" spc="0" normalizeH="0" baseline="0" dirty="0">
                <a:ln>
                  <a:noFill/>
                </a:ln>
                <a:solidFill>
                  <a:srgbClr val="000000"/>
                </a:solidFill>
                <a:effectLst/>
                <a:uFillTx/>
                <a:latin typeface="+mj-lt"/>
                <a:ea typeface="+mj-ea"/>
                <a:cs typeface="+mj-cs"/>
                <a:sym typeface="Calibri"/>
              </a:rPr>
              <a:t> </a:t>
            </a:r>
            <a:r>
              <a:rPr kumimoji="0" lang="en-US" sz="1400" b="0" i="0" u="none" strike="noStrike" cap="none" spc="0" normalizeH="0" baseline="0" dirty="0">
                <a:ln>
                  <a:noFill/>
                </a:ln>
                <a:solidFill>
                  <a:srgbClr val="000000"/>
                </a:solidFill>
                <a:effectLst/>
                <a:uFillTx/>
                <a:latin typeface="+mj-lt"/>
                <a:ea typeface="+mj-ea"/>
                <a:cs typeface="+mj-cs"/>
                <a:sym typeface="Wingdings" panose="05000000000000000000" pitchFamily="2" charset="2"/>
              </a:rPr>
              <a:t>to </a:t>
            </a:r>
            <a:r>
              <a:rPr kumimoji="0" lang="en-US" sz="1400" b="1" i="0" u="none" strike="noStrike" cap="none" spc="0" normalizeH="0" baseline="0" dirty="0">
                <a:ln>
                  <a:noFill/>
                </a:ln>
                <a:solidFill>
                  <a:srgbClr val="000000"/>
                </a:solidFill>
                <a:effectLst/>
                <a:uFillTx/>
                <a:latin typeface="+mj-lt"/>
                <a:ea typeface="+mj-ea"/>
                <a:cs typeface="+mj-cs"/>
                <a:sym typeface="Wingdings" panose="05000000000000000000" pitchFamily="2" charset="2"/>
              </a:rPr>
              <a:t>Addis Ababa:</a:t>
            </a:r>
          </a:p>
          <a:p>
            <a:pPr marL="0" marR="0" indent="0" algn="l" defTabSz="509352" rtl="0" fontAlgn="auto" latinLnBrk="0" hangingPunct="0">
              <a:lnSpc>
                <a:spcPct val="100000"/>
              </a:lnSpc>
              <a:spcBef>
                <a:spcPts val="0"/>
              </a:spcBef>
              <a:spcAft>
                <a:spcPts val="0"/>
              </a:spcAft>
              <a:buClrTx/>
              <a:buSzTx/>
              <a:buFontTx/>
              <a:buNone/>
              <a:tabLst/>
            </a:pPr>
            <a:r>
              <a:rPr lang="en-US" sz="1400" dirty="0">
                <a:sym typeface="Wingdings" panose="05000000000000000000" pitchFamily="2" charset="2"/>
              </a:rPr>
              <a:t>3,944 km</a:t>
            </a:r>
            <a:endParaRPr kumimoji="0" lang="en-US" sz="1400" i="0" u="none" strike="noStrike" cap="none" spc="0" normalizeH="0" baseline="0" dirty="0">
              <a:ln>
                <a:noFill/>
              </a:ln>
              <a:solidFill>
                <a:srgbClr val="000000"/>
              </a:solidFill>
              <a:effectLst/>
              <a:uFillTx/>
              <a:latin typeface="+mj-lt"/>
              <a:ea typeface="+mj-ea"/>
              <a:cs typeface="+mj-cs"/>
              <a:sym typeface="Calibri"/>
            </a:endParaRPr>
          </a:p>
        </p:txBody>
      </p:sp>
      <p:sp>
        <p:nvSpPr>
          <p:cNvPr id="36" name="TextBox 35">
            <a:extLst/>
          </p:cNvPr>
          <p:cNvSpPr txBox="1"/>
          <p:nvPr/>
        </p:nvSpPr>
        <p:spPr>
          <a:xfrm>
            <a:off x="7360477" y="3604070"/>
            <a:ext cx="1213283"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509352" rtl="0" fontAlgn="auto" latinLnBrk="0" hangingPunct="0">
              <a:lnSpc>
                <a:spcPct val="100000"/>
              </a:lnSpc>
              <a:spcBef>
                <a:spcPts val="0"/>
              </a:spcBef>
              <a:spcAft>
                <a:spcPts val="0"/>
              </a:spcAft>
              <a:buClrTx/>
              <a:buSzTx/>
              <a:buFontTx/>
              <a:buNone/>
              <a:tabLst/>
            </a:pPr>
            <a:r>
              <a:rPr kumimoji="0" lang="en-US" sz="1400" b="1" i="0" u="none" strike="noStrike" cap="none" spc="0" normalizeH="0" baseline="0" dirty="0">
                <a:ln>
                  <a:noFill/>
                </a:ln>
                <a:solidFill>
                  <a:srgbClr val="000000"/>
                </a:solidFill>
                <a:effectLst/>
                <a:uFillTx/>
                <a:latin typeface="+mj-lt"/>
                <a:ea typeface="+mj-ea"/>
                <a:cs typeface="+mj-cs"/>
                <a:sym typeface="Calibri"/>
              </a:rPr>
              <a:t>Mombasa </a:t>
            </a:r>
            <a:r>
              <a:rPr kumimoji="0" lang="en-US" sz="1400" i="0" u="none" strike="noStrike" cap="none" spc="0" normalizeH="0" baseline="0" dirty="0">
                <a:ln>
                  <a:noFill/>
                </a:ln>
                <a:solidFill>
                  <a:srgbClr val="000000"/>
                </a:solidFill>
                <a:effectLst/>
                <a:uFillTx/>
                <a:latin typeface="+mj-lt"/>
                <a:ea typeface="+mj-ea"/>
                <a:cs typeface="+mj-cs"/>
                <a:sym typeface="Calibri"/>
              </a:rPr>
              <a:t>to </a:t>
            </a:r>
            <a:r>
              <a:rPr kumimoji="0" lang="en-US" sz="1400" b="1" i="0" u="none" strike="noStrike" cap="none" spc="0" normalizeH="0" baseline="0" dirty="0">
                <a:ln>
                  <a:noFill/>
                </a:ln>
                <a:solidFill>
                  <a:srgbClr val="000000"/>
                </a:solidFill>
                <a:effectLst/>
                <a:uFillTx/>
                <a:latin typeface="+mj-lt"/>
                <a:ea typeface="+mj-ea"/>
                <a:cs typeface="+mj-cs"/>
                <a:sym typeface="Calibri"/>
              </a:rPr>
              <a:t>Dar </a:t>
            </a:r>
            <a:r>
              <a:rPr kumimoji="0" lang="en-US" sz="1400" b="1" i="0" u="none" strike="noStrike" cap="none" spc="0" normalizeH="0" baseline="0" dirty="0" err="1">
                <a:ln>
                  <a:noFill/>
                </a:ln>
                <a:solidFill>
                  <a:srgbClr val="000000"/>
                </a:solidFill>
                <a:effectLst/>
                <a:uFillTx/>
                <a:latin typeface="+mj-lt"/>
                <a:ea typeface="+mj-ea"/>
                <a:cs typeface="+mj-cs"/>
                <a:sym typeface="Calibri"/>
              </a:rPr>
              <a:t>es</a:t>
            </a:r>
            <a:r>
              <a:rPr kumimoji="0" lang="en-US" sz="1400" b="1" i="0" u="none" strike="noStrike" cap="none" spc="0" normalizeH="0" baseline="0" dirty="0">
                <a:ln>
                  <a:noFill/>
                </a:ln>
                <a:solidFill>
                  <a:srgbClr val="000000"/>
                </a:solidFill>
                <a:effectLst/>
                <a:uFillTx/>
                <a:latin typeface="+mj-lt"/>
                <a:ea typeface="+mj-ea"/>
                <a:cs typeface="+mj-cs"/>
                <a:sym typeface="Calibri"/>
              </a:rPr>
              <a:t> Salaam: </a:t>
            </a:r>
            <a:r>
              <a:rPr kumimoji="0" lang="en-US" sz="1400" i="0" u="none" strike="noStrike" cap="none" spc="0" normalizeH="0" baseline="0" dirty="0">
                <a:ln>
                  <a:noFill/>
                </a:ln>
                <a:solidFill>
                  <a:srgbClr val="000000"/>
                </a:solidFill>
                <a:effectLst/>
                <a:uFillTx/>
                <a:latin typeface="+mj-lt"/>
                <a:ea typeface="+mj-ea"/>
                <a:cs typeface="+mj-cs"/>
                <a:sym typeface="Calibri"/>
              </a:rPr>
              <a:t>3,882 km</a:t>
            </a:r>
          </a:p>
        </p:txBody>
      </p:sp>
      <p:sp>
        <p:nvSpPr>
          <p:cNvPr id="37" name="Rectangle 36">
            <a:extLst/>
          </p:cNvPr>
          <p:cNvSpPr/>
          <p:nvPr/>
        </p:nvSpPr>
        <p:spPr>
          <a:xfrm>
            <a:off x="2531588" y="5028443"/>
            <a:ext cx="1093706" cy="738664"/>
          </a:xfrm>
          <a:prstGeom prst="rect">
            <a:avLst/>
          </a:prstGeom>
        </p:spPr>
        <p:txBody>
          <a:bodyPr wrap="square">
            <a:spAutoFit/>
          </a:bodyPr>
          <a:lstStyle/>
          <a:p>
            <a:r>
              <a:rPr lang="en-US" sz="1400" b="1" dirty="0"/>
              <a:t>Point-Noire </a:t>
            </a:r>
            <a:r>
              <a:rPr lang="en-US" sz="1400" dirty="0"/>
              <a:t>to </a:t>
            </a:r>
            <a:r>
              <a:rPr lang="en-US" sz="1400" b="1" dirty="0"/>
              <a:t>Luanda:</a:t>
            </a:r>
          </a:p>
          <a:p>
            <a:r>
              <a:rPr lang="en-US" sz="1400" dirty="0"/>
              <a:t>1,343 km</a:t>
            </a:r>
            <a:endParaRPr lang="en-US" dirty="0"/>
          </a:p>
        </p:txBody>
      </p:sp>
      <p:sp>
        <p:nvSpPr>
          <p:cNvPr id="38" name="TextBox 1"/>
          <p:cNvSpPr txBox="1">
            <a:spLocks noChangeArrowheads="1"/>
          </p:cNvSpPr>
          <p:nvPr/>
        </p:nvSpPr>
        <p:spPr bwMode="auto">
          <a:xfrm>
            <a:off x="781287" y="202961"/>
            <a:ext cx="568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lgn="ctr">
              <a:buFontTx/>
              <a:buNone/>
            </a:pPr>
            <a:r>
              <a:rPr lang="en-GB" altLang="en-US" sz="1800" b="1" dirty="0">
                <a:solidFill>
                  <a:srgbClr val="0070C0"/>
                </a:solidFill>
              </a:rPr>
              <a:t>Addressing Non-Tariff Barriers: Logistics</a:t>
            </a:r>
          </a:p>
        </p:txBody>
      </p:sp>
    </p:spTree>
    <p:extLst>
      <p:ext uri="{BB962C8B-B14F-4D97-AF65-F5344CB8AC3E}">
        <p14:creationId xmlns:p14="http://schemas.microsoft.com/office/powerpoint/2010/main" val="411636031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r>
              <a:rPr lang="en-US" altLang="en-US" sz="1200" i="1" dirty="0">
                <a:solidFill>
                  <a:schemeClr val="tx1"/>
                </a:solidFill>
                <a:latin typeface="Helvetica" panose="020B0604020202020204" pitchFamily="34" charset="0"/>
                <a:sym typeface="Helvetica" panose="020B0604020202020204" pitchFamily="34" charset="0"/>
              </a:rPr>
              <a:t>Credit Mayumi Fukuyama</a:t>
            </a:r>
          </a:p>
        </p:txBody>
      </p:sp>
      <p:pic>
        <p:nvPicPr>
          <p:cNvPr id="3" name="Content Placeholder 2"/>
          <p:cNvPicPr>
            <a:picLocks noGrp="1" noChangeAspect="1"/>
          </p:cNvPicPr>
          <p:nvPr>
            <p:ph idx="1"/>
          </p:nvPr>
        </p:nvPicPr>
        <p:blipFill>
          <a:blip r:embed="rId3"/>
          <a:stretch>
            <a:fillRect/>
          </a:stretch>
        </p:blipFill>
        <p:spPr>
          <a:xfrm>
            <a:off x="-8283" y="927320"/>
            <a:ext cx="9152283" cy="5328797"/>
          </a:xfrm>
          <a:prstGeom prst="rect">
            <a:avLst/>
          </a:prstGeom>
        </p:spPr>
      </p:pic>
      <p:sp>
        <p:nvSpPr>
          <p:cNvPr id="10" name="Title 1"/>
          <p:cNvSpPr>
            <a:spLocks noGrp="1"/>
          </p:cNvSpPr>
          <p:nvPr>
            <p:ph type="title"/>
          </p:nvPr>
        </p:nvSpPr>
        <p:spPr>
          <a:xfrm>
            <a:off x="1528141" y="0"/>
            <a:ext cx="6096000" cy="827087"/>
          </a:xfrm>
        </p:spPr>
        <p:txBody>
          <a:bodyPr>
            <a:normAutofit/>
          </a:bodyPr>
          <a:lstStyle/>
          <a:p>
            <a:r>
              <a:rPr lang="en-GB" sz="3000" b="1" dirty="0">
                <a:solidFill>
                  <a:srgbClr val="0070C0"/>
                </a:solidFill>
                <a:latin typeface="+mn-lt"/>
              </a:rPr>
              <a:t>Opportunities in Digitalization</a:t>
            </a:r>
          </a:p>
        </p:txBody>
      </p:sp>
    </p:spTree>
    <p:extLst>
      <p:ext uri="{BB962C8B-B14F-4D97-AF65-F5344CB8AC3E}">
        <p14:creationId xmlns:p14="http://schemas.microsoft.com/office/powerpoint/2010/main" val="2399196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fld id="{D7378855-D052-44DC-B59F-E763525DFDF6}" type="slidenum">
              <a:rPr lang="en-US" altLang="en-US" sz="1800" smtClean="0">
                <a:solidFill>
                  <a:srgbClr val="888888"/>
                </a:solidFill>
                <a:latin typeface="Helvetica" panose="020B0604020202020204" pitchFamily="34" charset="0"/>
                <a:sym typeface="Helvetica" panose="020B0604020202020204" pitchFamily="34" charset="0"/>
              </a:rPr>
              <a:pPr>
                <a:buFontTx/>
                <a:buNone/>
              </a:pPr>
              <a:t>16</a:t>
            </a:fld>
            <a:endParaRPr lang="en-US" altLang="en-US" sz="1800">
              <a:solidFill>
                <a:srgbClr val="888888"/>
              </a:solidFill>
              <a:latin typeface="Helvetica" panose="020B0604020202020204" pitchFamily="34" charset="0"/>
              <a:sym typeface="Helvetica" panose="020B0604020202020204" pitchFamily="34" charset="0"/>
            </a:endParaRPr>
          </a:p>
        </p:txBody>
      </p:sp>
      <p:sp>
        <p:nvSpPr>
          <p:cNvPr id="20484" name="AutoShape 51"/>
          <p:cNvSpPr>
            <a:spLocks/>
          </p:cNvSpPr>
          <p:nvPr/>
        </p:nvSpPr>
        <p:spPr bwMode="auto">
          <a:xfrm>
            <a:off x="7542213" y="6356351"/>
            <a:ext cx="1601787"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r>
              <a:rPr lang="en-US" altLang="en-US" sz="1800"/>
              <a:t>www.uneca.org</a:t>
            </a:r>
          </a:p>
        </p:txBody>
      </p:sp>
      <p:pic>
        <p:nvPicPr>
          <p:cNvPr id="8" name="Content Placeholder 3"/>
          <p:cNvPicPr>
            <a:picLocks noGrp="1" noChangeAspect="1"/>
          </p:cNvPicPr>
          <p:nvPr>
            <p:ph idx="1"/>
          </p:nvPr>
        </p:nvPicPr>
        <p:blipFill>
          <a:blip r:embed="rId3"/>
          <a:stretch>
            <a:fillRect/>
          </a:stretch>
        </p:blipFill>
        <p:spPr>
          <a:xfrm>
            <a:off x="402770" y="1825625"/>
            <a:ext cx="8349343" cy="4170363"/>
          </a:xfrm>
          <a:prstGeom prst="rect">
            <a:avLst/>
          </a:prstGeom>
        </p:spPr>
      </p:pic>
      <p:sp>
        <p:nvSpPr>
          <p:cNvPr id="9" name="Title 1"/>
          <p:cNvSpPr>
            <a:spLocks noGrp="1"/>
          </p:cNvSpPr>
          <p:nvPr>
            <p:ph type="title"/>
          </p:nvPr>
        </p:nvSpPr>
        <p:spPr>
          <a:xfrm>
            <a:off x="178027" y="405133"/>
            <a:ext cx="6095774" cy="826874"/>
          </a:xfrm>
        </p:spPr>
        <p:txBody>
          <a:bodyPr>
            <a:normAutofit/>
          </a:bodyPr>
          <a:lstStyle/>
          <a:p>
            <a:r>
              <a:rPr lang="en-US" altLang="en-US" sz="2400" b="1" dirty="0">
                <a:solidFill>
                  <a:schemeClr val="accent1">
                    <a:lumMod val="75000"/>
                  </a:schemeClr>
                </a:solidFill>
                <a:latin typeface="Arial" panose="020B0604020202020204" pitchFamily="34" charset="0"/>
                <a:cs typeface="Arial" panose="020B0604020202020204" pitchFamily="34" charset="0"/>
              </a:rPr>
              <a:t>Leveraging digitalization could lower tax administration costs</a:t>
            </a:r>
          </a:p>
        </p:txBody>
      </p:sp>
    </p:spTree>
    <p:extLst>
      <p:ext uri="{BB962C8B-B14F-4D97-AF65-F5344CB8AC3E}">
        <p14:creationId xmlns:p14="http://schemas.microsoft.com/office/powerpoint/2010/main" val="68432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99345" y="268737"/>
            <a:ext cx="8764588" cy="449808"/>
          </a:xfrm>
        </p:spPr>
        <p:txBody>
          <a:bodyPr>
            <a:normAutofit fontScale="90000"/>
          </a:bodyPr>
          <a:lstStyle/>
          <a:p>
            <a:pPr algn="ctr"/>
            <a:r>
              <a:rPr lang="en-GB" altLang="en-US" sz="2700" b="1" dirty="0">
                <a:solidFill>
                  <a:srgbClr val="0070C0"/>
                </a:solidFill>
                <a:latin typeface="+mn-lt"/>
              </a:rPr>
              <a:t>Tech hubs in Africa</a:t>
            </a:r>
            <a:br>
              <a:rPr lang="en-GB" altLang="en-US" sz="2000" b="1" dirty="0">
                <a:solidFill>
                  <a:srgbClr val="0070C0"/>
                </a:solidFill>
              </a:rPr>
            </a:br>
            <a:endParaRPr lang="en-US" altLang="en-US" sz="2000" b="1" dirty="0">
              <a:solidFill>
                <a:srgbClr val="0070C0"/>
              </a:solidFill>
            </a:endParaRPr>
          </a:p>
        </p:txBody>
      </p:sp>
      <p:sp>
        <p:nvSpPr>
          <p:cNvPr id="20483" name="Slide Number Placeholder 3"/>
          <p:cNvSpPr>
            <a:spLocks noGrp="1"/>
          </p:cNvSpPr>
          <p:nvPr>
            <p:ph type="sldNum" sz="quarter" idx="10"/>
          </p:nvPr>
        </p:nvSpPr>
        <p:spPr>
          <a:xfrm>
            <a:off x="0" y="6492875"/>
            <a:ext cx="2057400" cy="3651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r>
              <a:rPr lang="en-US" altLang="en-US" sz="1300" i="1" dirty="0">
                <a:solidFill>
                  <a:schemeClr val="tx1"/>
                </a:solidFill>
                <a:latin typeface="Helvetica" panose="020B0604020202020204" pitchFamily="34" charset="0"/>
                <a:sym typeface="Helvetica" panose="020B0604020202020204" pitchFamily="34" charset="0"/>
              </a:rPr>
              <a:t>Source: GSMA </a:t>
            </a:r>
          </a:p>
        </p:txBody>
      </p:sp>
      <p:sp>
        <p:nvSpPr>
          <p:cNvPr id="20484" name="AutoShape 51"/>
          <p:cNvSpPr>
            <a:spLocks/>
          </p:cNvSpPr>
          <p:nvPr/>
        </p:nvSpPr>
        <p:spPr bwMode="auto">
          <a:xfrm>
            <a:off x="7542213" y="6356351"/>
            <a:ext cx="1601787"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r>
              <a:rPr lang="en-US" altLang="en-US" sz="1800"/>
              <a:t>www.uneca.org</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4808" b="29444"/>
          <a:stretch/>
        </p:blipFill>
        <p:spPr>
          <a:xfrm>
            <a:off x="1200823" y="934966"/>
            <a:ext cx="6874790" cy="5421385"/>
          </a:xfrm>
          <a:prstGeom prst="rect">
            <a:avLst/>
          </a:prstGeom>
        </p:spPr>
      </p:pic>
    </p:spTree>
    <p:extLst>
      <p:ext uri="{BB962C8B-B14F-4D97-AF65-F5344CB8AC3E}">
        <p14:creationId xmlns:p14="http://schemas.microsoft.com/office/powerpoint/2010/main" val="3252355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881" y="990981"/>
            <a:ext cx="8779534" cy="515064"/>
          </a:xfrm>
        </p:spPr>
        <p:txBody>
          <a:bodyPr>
            <a:normAutofit fontScale="90000"/>
          </a:bodyPr>
          <a:lstStyle/>
          <a:p>
            <a:pPr algn="ctr"/>
            <a:r>
              <a:rPr lang="is-IS" sz="2500" b="1" dirty="0">
                <a:solidFill>
                  <a:srgbClr val="0070C0"/>
                </a:solidFill>
                <a:latin typeface="Arial" panose="020B0604020202020204" pitchFamily="34" charset="0"/>
                <a:cs typeface="Arial" panose="020B0604020202020204" pitchFamily="34" charset="0"/>
              </a:rPr>
              <a:t> </a:t>
            </a:r>
            <a:r>
              <a:rPr lang="is-IS" sz="2800" b="1" dirty="0">
                <a:solidFill>
                  <a:srgbClr val="FF0000"/>
                </a:solidFill>
                <a:latin typeface="Arial" panose="020B0604020202020204" pitchFamily="34" charset="0"/>
                <a:cs typeface="Arial" panose="020B0604020202020204" pitchFamily="34" charset="0"/>
              </a:rPr>
              <a:t>ECA Digital Center of Excellence </a:t>
            </a:r>
            <a:br>
              <a:rPr lang="is-IS" sz="2800" i="1" dirty="0">
                <a:solidFill>
                  <a:srgbClr val="FF0000"/>
                </a:solidFill>
                <a:latin typeface="Arial" panose="020B0604020202020204" pitchFamily="34" charset="0"/>
                <a:cs typeface="Arial" panose="020B0604020202020204" pitchFamily="34" charset="0"/>
              </a:rPr>
            </a:br>
            <a:r>
              <a:rPr lang="is-IS" sz="2500" i="1" dirty="0">
                <a:solidFill>
                  <a:srgbClr val="0070C0"/>
                </a:solidFill>
                <a:latin typeface="Arial" panose="020B0604020202020204" pitchFamily="34" charset="0"/>
                <a:cs typeface="Arial" panose="020B0604020202020204" pitchFamily="34" charset="0"/>
              </a:rPr>
              <a:t>Harmonization, Regulation, Infrastructure</a:t>
            </a:r>
            <a:br>
              <a:rPr lang="is-IS" sz="2500" i="1" dirty="0">
                <a:solidFill>
                  <a:srgbClr val="0070C0"/>
                </a:solidFill>
                <a:latin typeface="Arial" panose="020B0604020202020204" pitchFamily="34" charset="0"/>
                <a:cs typeface="Arial" panose="020B0604020202020204" pitchFamily="34" charset="0"/>
              </a:rPr>
            </a:br>
            <a:r>
              <a:rPr lang="is-IS" sz="2500" i="1" dirty="0">
                <a:solidFill>
                  <a:srgbClr val="0070C0"/>
                </a:solidFill>
                <a:latin typeface="Arial" panose="020B0604020202020204" pitchFamily="34" charset="0"/>
                <a:cs typeface="Arial" panose="020B0604020202020204" pitchFamily="34" charset="0"/>
              </a:rPr>
              <a:t>Capacity &amp; Skills, Sovereignty, </a:t>
            </a:r>
            <a:br>
              <a:rPr lang="is-IS" sz="2500" i="1" dirty="0">
                <a:solidFill>
                  <a:srgbClr val="0070C0"/>
                </a:solidFill>
                <a:latin typeface="Arial" panose="020B0604020202020204" pitchFamily="34" charset="0"/>
                <a:cs typeface="Arial" panose="020B0604020202020204" pitchFamily="34" charset="0"/>
              </a:rPr>
            </a:br>
            <a:r>
              <a:rPr lang="is-IS" sz="2500" i="1" dirty="0">
                <a:solidFill>
                  <a:srgbClr val="0070C0"/>
                </a:solidFill>
                <a:latin typeface="Arial" panose="020B0604020202020204" pitchFamily="34" charset="0"/>
                <a:cs typeface="Arial" panose="020B0604020202020204" pitchFamily="34" charset="0"/>
              </a:rPr>
              <a:t>Privacy &amp; Cyber security  </a:t>
            </a:r>
            <a:br>
              <a:rPr lang="is-IS" sz="2500" i="1" dirty="0">
                <a:solidFill>
                  <a:srgbClr val="0070C0"/>
                </a:solidFill>
                <a:latin typeface="Arial" panose="020B0604020202020204" pitchFamily="34" charset="0"/>
                <a:cs typeface="Arial" panose="020B0604020202020204" pitchFamily="34" charset="0"/>
              </a:rPr>
            </a:br>
            <a:endParaRPr lang="en-US" sz="1800" i="1" dirty="0">
              <a:solidFill>
                <a:srgbClr val="FF0000"/>
              </a:solidFill>
              <a:latin typeface="Arial" panose="020B0604020202020204" pitchFamily="34" charset="0"/>
              <a:cs typeface="Arial" panose="020B0604020202020204" pitchFamily="34" charset="0"/>
            </a:endParaRPr>
          </a:p>
        </p:txBody>
      </p:sp>
      <p:cxnSp>
        <p:nvCxnSpPr>
          <p:cNvPr id="4" name="Curved Connector 3"/>
          <p:cNvCxnSpPr/>
          <p:nvPr/>
        </p:nvCxnSpPr>
        <p:spPr>
          <a:xfrm rot="16200000" flipV="1">
            <a:off x="3281191" y="2893606"/>
            <a:ext cx="820838" cy="650595"/>
          </a:xfrm>
          <a:prstGeom prst="curvedConnector2">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5" name="Curved Connector 4"/>
          <p:cNvCxnSpPr/>
          <p:nvPr/>
        </p:nvCxnSpPr>
        <p:spPr>
          <a:xfrm rot="10800000">
            <a:off x="3078649" y="3976349"/>
            <a:ext cx="990778" cy="378164"/>
          </a:xfrm>
          <a:prstGeom prst="curvedConnector3">
            <a:avLst>
              <a:gd name="adj1" fmla="val 50000"/>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6" name="Curved Connector 5"/>
          <p:cNvCxnSpPr/>
          <p:nvPr/>
        </p:nvCxnSpPr>
        <p:spPr>
          <a:xfrm flipV="1">
            <a:off x="4922118" y="2854901"/>
            <a:ext cx="789051" cy="742652"/>
          </a:xfrm>
          <a:prstGeom prst="curvedConnector3">
            <a:avLst>
              <a:gd name="adj1" fmla="val 50000"/>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7" name="Curved Connector 6"/>
          <p:cNvCxnSpPr/>
          <p:nvPr/>
        </p:nvCxnSpPr>
        <p:spPr>
          <a:xfrm>
            <a:off x="5360611" y="4530721"/>
            <a:ext cx="608969" cy="496214"/>
          </a:xfrm>
          <a:prstGeom prst="curvedConnector3">
            <a:avLst>
              <a:gd name="adj1" fmla="val 50000"/>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rot="10800000" flipV="1">
            <a:off x="2835883" y="4548519"/>
            <a:ext cx="650598" cy="527812"/>
          </a:xfrm>
          <a:prstGeom prst="curvedConnector3">
            <a:avLst>
              <a:gd name="adj1" fmla="val 50000"/>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9" name="Curved Connector 8"/>
          <p:cNvCxnSpPr>
            <a:endCxn id="45" idx="1"/>
          </p:cNvCxnSpPr>
          <p:nvPr/>
        </p:nvCxnSpPr>
        <p:spPr>
          <a:xfrm flipV="1">
            <a:off x="5202633" y="4103767"/>
            <a:ext cx="675217" cy="355628"/>
          </a:xfrm>
          <a:prstGeom prst="curvedConnector3">
            <a:avLst>
              <a:gd name="adj1" fmla="val 50000"/>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21448897">
            <a:off x="3926176" y="4673926"/>
            <a:ext cx="1393523" cy="276999"/>
          </a:xfrm>
          <a:prstGeom prst="rect">
            <a:avLst/>
          </a:prstGeom>
          <a:noFill/>
        </p:spPr>
        <p:txBody>
          <a:bodyPr wrap="square" rtlCol="0">
            <a:spAutoFit/>
          </a:bodyPr>
          <a:lstStyle/>
          <a:p>
            <a:pPr algn="ctr"/>
            <a:r>
              <a:rPr kumimoji="1" lang="en-US" altLang="ja-JP" sz="1200" i="1" dirty="0">
                <a:solidFill>
                  <a:schemeClr val="bg1"/>
                </a:solidFill>
              </a:rPr>
              <a:t>My digital identity</a:t>
            </a:r>
            <a:endParaRPr kumimoji="1" lang="ja-JP" altLang="en-US" sz="1200" i="1" dirty="0">
              <a:solidFill>
                <a:schemeClr val="bg1"/>
              </a:solidFill>
            </a:endParaRP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2839534" y="2508295"/>
            <a:ext cx="401266" cy="710609"/>
          </a:xfrm>
          <a:prstGeom prst="rect">
            <a:avLst/>
          </a:prstGeom>
        </p:spPr>
      </p:pic>
      <p:sp>
        <p:nvSpPr>
          <p:cNvPr id="23" name="TextBox 22"/>
          <p:cNvSpPr txBox="1"/>
          <p:nvPr/>
        </p:nvSpPr>
        <p:spPr>
          <a:xfrm>
            <a:off x="6694721" y="2648489"/>
            <a:ext cx="1953315" cy="1015663"/>
          </a:xfrm>
          <a:prstGeom prst="rect">
            <a:avLst/>
          </a:prstGeom>
          <a:noFill/>
        </p:spPr>
        <p:txBody>
          <a:bodyPr wrap="square" rtlCol="0">
            <a:spAutoFit/>
          </a:bodyPr>
          <a:lstStyle/>
          <a:p>
            <a:r>
              <a:rPr lang="en-US" sz="1200" b="1" dirty="0"/>
              <a:t>Financial inclusion</a:t>
            </a:r>
          </a:p>
          <a:p>
            <a:pPr marL="171449" indent="-171449">
              <a:buFont typeface="Arial" charset="0"/>
              <a:buChar char="•"/>
            </a:pPr>
            <a:r>
              <a:rPr lang="en-US" sz="1200" dirty="0"/>
              <a:t>E-payments</a:t>
            </a:r>
          </a:p>
          <a:p>
            <a:pPr marL="171449" indent="-171449">
              <a:buFont typeface="Arial" charset="0"/>
              <a:buChar char="•"/>
            </a:pPr>
            <a:r>
              <a:rPr lang="en-US" sz="1200" dirty="0"/>
              <a:t>P2P transfers</a:t>
            </a:r>
          </a:p>
          <a:p>
            <a:pPr marL="171449" indent="-171449">
              <a:buFont typeface="Arial" charset="0"/>
              <a:buChar char="•"/>
            </a:pPr>
            <a:r>
              <a:rPr lang="en-US" sz="1200" dirty="0"/>
              <a:t>Access to financial services </a:t>
            </a:r>
          </a:p>
        </p:txBody>
      </p:sp>
      <p:sp>
        <p:nvSpPr>
          <p:cNvPr id="25" name="TextBox 24"/>
          <p:cNvSpPr txBox="1"/>
          <p:nvPr/>
        </p:nvSpPr>
        <p:spPr>
          <a:xfrm>
            <a:off x="6856351" y="3807993"/>
            <a:ext cx="2315534" cy="1015663"/>
          </a:xfrm>
          <a:prstGeom prst="rect">
            <a:avLst/>
          </a:prstGeom>
          <a:noFill/>
        </p:spPr>
        <p:txBody>
          <a:bodyPr wrap="square" rtlCol="0">
            <a:spAutoFit/>
          </a:bodyPr>
          <a:lstStyle/>
          <a:p>
            <a:r>
              <a:rPr lang="en-US" sz="1200" b="1" dirty="0"/>
              <a:t>Democratic process</a:t>
            </a:r>
          </a:p>
          <a:p>
            <a:pPr marL="171449" indent="-171449">
              <a:buFont typeface="Arial" charset="0"/>
              <a:buChar char="•"/>
            </a:pPr>
            <a:r>
              <a:rPr lang="en-US" sz="1200" dirty="0"/>
              <a:t>Fair, fast and secure voting, tracked to an individual’s verified digital id</a:t>
            </a:r>
          </a:p>
          <a:p>
            <a:pPr marL="171449" indent="-171449">
              <a:buFont typeface="Arial" charset="0"/>
              <a:buChar char="•"/>
            </a:pPr>
            <a:r>
              <a:rPr lang="en-US" sz="1200" dirty="0"/>
              <a:t>Domestic accountability</a:t>
            </a:r>
          </a:p>
        </p:txBody>
      </p:sp>
      <p:sp>
        <p:nvSpPr>
          <p:cNvPr id="29" name="TextBox 28"/>
          <p:cNvSpPr txBox="1"/>
          <p:nvPr/>
        </p:nvSpPr>
        <p:spPr>
          <a:xfrm>
            <a:off x="6860504" y="5137965"/>
            <a:ext cx="1935954" cy="1015663"/>
          </a:xfrm>
          <a:prstGeom prst="rect">
            <a:avLst/>
          </a:prstGeom>
          <a:noFill/>
        </p:spPr>
        <p:txBody>
          <a:bodyPr wrap="square" rtlCol="0">
            <a:spAutoFit/>
          </a:bodyPr>
          <a:lstStyle/>
          <a:p>
            <a:r>
              <a:rPr lang="en-US" sz="1200" b="1" dirty="0"/>
              <a:t>Government services</a:t>
            </a:r>
          </a:p>
          <a:p>
            <a:pPr marL="171449" indent="-171449">
              <a:buFont typeface="Arial" charset="0"/>
              <a:buChar char="•"/>
            </a:pPr>
            <a:r>
              <a:rPr lang="en-US" sz="1200" dirty="0"/>
              <a:t>Social Intervention programs</a:t>
            </a:r>
          </a:p>
          <a:p>
            <a:pPr marL="171449" indent="-171449">
              <a:buFont typeface="Arial" charset="0"/>
              <a:buChar char="•"/>
            </a:pPr>
            <a:r>
              <a:rPr lang="en-US" sz="1200" dirty="0"/>
              <a:t>Cash transfers</a:t>
            </a:r>
          </a:p>
          <a:p>
            <a:pPr marL="171449" indent="-171449">
              <a:buFont typeface="Arial" charset="0"/>
              <a:buChar char="•"/>
            </a:pPr>
            <a:r>
              <a:rPr lang="en-US" sz="1200" dirty="0"/>
              <a:t>Pensions</a:t>
            </a:r>
          </a:p>
        </p:txBody>
      </p:sp>
      <p:sp>
        <p:nvSpPr>
          <p:cNvPr id="35" name="TextBox 34"/>
          <p:cNvSpPr txBox="1"/>
          <p:nvPr/>
        </p:nvSpPr>
        <p:spPr>
          <a:xfrm>
            <a:off x="816210" y="4821683"/>
            <a:ext cx="2262439" cy="1200329"/>
          </a:xfrm>
          <a:prstGeom prst="rect">
            <a:avLst/>
          </a:prstGeom>
          <a:noFill/>
        </p:spPr>
        <p:txBody>
          <a:bodyPr wrap="square" rtlCol="0">
            <a:spAutoFit/>
          </a:bodyPr>
          <a:lstStyle/>
          <a:p>
            <a:r>
              <a:rPr lang="en-US" sz="1200" b="1" dirty="0"/>
              <a:t>Social Services</a:t>
            </a:r>
          </a:p>
          <a:p>
            <a:pPr marL="171449" indent="-171449">
              <a:buFont typeface="Arial" charset="0"/>
              <a:buChar char="•"/>
            </a:pPr>
            <a:r>
              <a:rPr lang="en-US" sz="1200" dirty="0"/>
              <a:t>Maternal &amp; child health services tracking</a:t>
            </a:r>
          </a:p>
          <a:p>
            <a:pPr marL="171449" indent="-171449">
              <a:buFont typeface="Arial" charset="0"/>
              <a:buChar char="•"/>
            </a:pPr>
            <a:r>
              <a:rPr lang="en-US" sz="1200" dirty="0"/>
              <a:t>eHealth, virtual health services</a:t>
            </a:r>
          </a:p>
          <a:p>
            <a:pPr marL="171449" indent="-171449">
              <a:buFont typeface="Arial" charset="0"/>
              <a:buChar char="•"/>
            </a:pPr>
            <a:r>
              <a:rPr lang="en-US" sz="1200" dirty="0"/>
              <a:t>Educational enrollment</a:t>
            </a:r>
          </a:p>
        </p:txBody>
      </p:sp>
      <p:sp>
        <p:nvSpPr>
          <p:cNvPr id="40" name="TextBox 39"/>
          <p:cNvSpPr txBox="1"/>
          <p:nvPr/>
        </p:nvSpPr>
        <p:spPr>
          <a:xfrm>
            <a:off x="1043609" y="2492969"/>
            <a:ext cx="1750200" cy="1015663"/>
          </a:xfrm>
          <a:prstGeom prst="rect">
            <a:avLst/>
          </a:prstGeom>
          <a:noFill/>
        </p:spPr>
        <p:txBody>
          <a:bodyPr wrap="square" rtlCol="0">
            <a:spAutoFit/>
          </a:bodyPr>
          <a:lstStyle/>
          <a:p>
            <a:r>
              <a:rPr lang="en-US" sz="1200" b="1" dirty="0"/>
              <a:t>Mobile access &amp; connectivity</a:t>
            </a:r>
          </a:p>
          <a:p>
            <a:pPr marL="171449" indent="-171449">
              <a:buFont typeface="Arial" charset="0"/>
              <a:buChar char="•"/>
            </a:pPr>
            <a:r>
              <a:rPr lang="en-US" sz="1200" dirty="0"/>
              <a:t>SIM registration</a:t>
            </a:r>
          </a:p>
          <a:p>
            <a:pPr marL="171449" indent="-171449">
              <a:buFont typeface="Arial" charset="0"/>
              <a:buChar char="•"/>
            </a:pPr>
            <a:r>
              <a:rPr lang="en-US" sz="1200" dirty="0"/>
              <a:t>Mobile transactions</a:t>
            </a:r>
          </a:p>
          <a:p>
            <a:pPr marL="171449" indent="-171449">
              <a:buFont typeface="Arial" charset="0"/>
              <a:buChar char="•"/>
            </a:pPr>
            <a:endParaRPr lang="en-US" sz="1200" dirty="0"/>
          </a:p>
        </p:txBody>
      </p:sp>
      <p:sp>
        <p:nvSpPr>
          <p:cNvPr id="41" name="TextBox 40"/>
          <p:cNvSpPr txBox="1"/>
          <p:nvPr/>
        </p:nvSpPr>
        <p:spPr>
          <a:xfrm>
            <a:off x="447126" y="3546493"/>
            <a:ext cx="1916971" cy="1015663"/>
          </a:xfrm>
          <a:prstGeom prst="rect">
            <a:avLst/>
          </a:prstGeom>
          <a:noFill/>
        </p:spPr>
        <p:txBody>
          <a:bodyPr wrap="square" rtlCol="0">
            <a:spAutoFit/>
          </a:bodyPr>
          <a:lstStyle/>
          <a:p>
            <a:r>
              <a:rPr lang="en-US" sz="1200" b="1" dirty="0"/>
              <a:t>Economic opportunity</a:t>
            </a:r>
          </a:p>
          <a:p>
            <a:pPr marL="171449" indent="-171449">
              <a:buFont typeface="Arial" charset="0"/>
              <a:buChar char="•"/>
            </a:pPr>
            <a:r>
              <a:rPr lang="en-US" sz="1200" dirty="0"/>
              <a:t>Sharing economy</a:t>
            </a:r>
          </a:p>
          <a:p>
            <a:pPr marL="171449" indent="-171449">
              <a:buFont typeface="Arial" charset="0"/>
              <a:buChar char="•"/>
            </a:pPr>
            <a:r>
              <a:rPr lang="en-US" sz="1200" dirty="0"/>
              <a:t>Opening small business</a:t>
            </a:r>
          </a:p>
          <a:p>
            <a:pPr marL="171449" indent="-171449">
              <a:buFont typeface="Arial" charset="0"/>
              <a:buChar char="•"/>
            </a:pPr>
            <a:r>
              <a:rPr lang="en-US" sz="1200" dirty="0"/>
              <a:t>Digital trade</a:t>
            </a:r>
          </a:p>
          <a:p>
            <a:pPr marL="171449" indent="-171449">
              <a:buFont typeface="Arial" charset="0"/>
              <a:buChar char="•"/>
            </a:pPr>
            <a:r>
              <a:rPr lang="en-US" sz="1200" dirty="0"/>
              <a:t>Cross-border trade</a:t>
            </a:r>
          </a:p>
        </p:txBody>
      </p:sp>
      <p:pic>
        <p:nvPicPr>
          <p:cNvPr id="45" name="Picture 44"/>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877850" y="3648508"/>
            <a:ext cx="1158843" cy="910519"/>
          </a:xfrm>
          <a:prstGeom prst="rect">
            <a:avLst/>
          </a:prstGeom>
        </p:spPr>
      </p:pic>
      <p:pic>
        <p:nvPicPr>
          <p:cNvPr id="49" name="Picture 4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3045" y="5089029"/>
            <a:ext cx="561510" cy="673812"/>
          </a:xfrm>
          <a:prstGeom prst="rect">
            <a:avLst/>
          </a:prstGeom>
        </p:spPr>
      </p:pic>
      <p:pic>
        <p:nvPicPr>
          <p:cNvPr id="50" name="Picture 49"/>
          <p:cNvPicPr>
            <a:picLocks noChangeAspect="1"/>
          </p:cNvPicPr>
          <p:nvPr/>
        </p:nvPicPr>
        <p:blipFill>
          <a:blip r:embed="rId7" cstate="screen">
            <a:extLst>
              <a:ext uri="{BEBA8EAE-BF5A-486C-A8C5-ECC9F3942E4B}">
                <a14:imgProps xmlns:a14="http://schemas.microsoft.com/office/drawing/2010/main">
                  <a14:imgLayer r:embed="rId8">
                    <a14:imgEffect>
                      <a14:backgroundRemoval t="4400" b="90000" l="9828" r="89970"/>
                    </a14:imgEffect>
                  </a14:imgLayer>
                </a14:imgProps>
              </a:ext>
              <a:ext uri="{28A0092B-C50C-407E-A947-70E740481C1C}">
                <a14:useLocalDpi xmlns:a14="http://schemas.microsoft.com/office/drawing/2010/main"/>
              </a:ext>
            </a:extLst>
          </a:blip>
          <a:stretch>
            <a:fillRect/>
          </a:stretch>
        </p:blipFill>
        <p:spPr>
          <a:xfrm>
            <a:off x="2363271" y="4507679"/>
            <a:ext cx="674188" cy="683068"/>
          </a:xfrm>
          <a:prstGeom prst="rect">
            <a:avLst/>
          </a:prstGeom>
        </p:spPr>
      </p:pic>
      <p:pic>
        <p:nvPicPr>
          <p:cNvPr id="52" name="Picture 5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936317" y="4901404"/>
            <a:ext cx="788670" cy="652060"/>
          </a:xfrm>
          <a:prstGeom prst="rect">
            <a:avLst/>
          </a:prstGeom>
        </p:spPr>
      </p:pic>
      <p:pic>
        <p:nvPicPr>
          <p:cNvPr id="53" name="Picture 5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11575" y="4907864"/>
            <a:ext cx="426314" cy="348724"/>
          </a:xfrm>
          <a:prstGeom prst="rect">
            <a:avLst/>
          </a:prstGeom>
        </p:spPr>
      </p:pic>
      <p:pic>
        <p:nvPicPr>
          <p:cNvPr id="3" name="Picture 2"/>
          <p:cNvPicPr>
            <a:picLocks noChangeAspect="1"/>
          </p:cNvPicPr>
          <p:nvPr/>
        </p:nvPicPr>
        <p:blipFill>
          <a:blip r:embed="rId11"/>
          <a:stretch>
            <a:fillRect/>
          </a:stretch>
        </p:blipFill>
        <p:spPr>
          <a:xfrm>
            <a:off x="2275915" y="3651271"/>
            <a:ext cx="591611" cy="591611"/>
          </a:xfrm>
          <a:prstGeom prst="rect">
            <a:avLst/>
          </a:prstGeom>
        </p:spPr>
      </p:pic>
      <p:pic>
        <p:nvPicPr>
          <p:cNvPr id="16" name="Picture 15"/>
          <p:cNvPicPr>
            <a:picLocks noChangeAspect="1"/>
          </p:cNvPicPr>
          <p:nvPr/>
        </p:nvPicPr>
        <p:blipFill>
          <a:blip r:embed="rId12"/>
          <a:stretch>
            <a:fillRect/>
          </a:stretch>
        </p:blipFill>
        <p:spPr>
          <a:xfrm>
            <a:off x="5910728" y="2785126"/>
            <a:ext cx="627438" cy="627438"/>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119" y="1080454"/>
            <a:ext cx="1349492" cy="1349492"/>
          </a:xfrm>
          <a:prstGeom prst="rect">
            <a:avLst/>
          </a:prstGeom>
        </p:spPr>
      </p:pic>
      <p:pic>
        <p:nvPicPr>
          <p:cNvPr id="1026" name="Picture 2" descr="Image result for agenda 2063 logo"/>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20487" r="17437"/>
          <a:stretch/>
        </p:blipFill>
        <p:spPr bwMode="auto">
          <a:xfrm>
            <a:off x="7085694" y="738834"/>
            <a:ext cx="1856848" cy="1686295"/>
          </a:xfrm>
          <a:prstGeom prst="rect">
            <a:avLst/>
          </a:prstGeom>
          <a:noFill/>
          <a:extLst>
            <a:ext uri="{909E8E84-426E-40DD-AFC4-6F175D3DCCD1}">
              <a14:hiddenFill xmlns:a14="http://schemas.microsoft.com/office/drawing/2010/main">
                <a:solidFill>
                  <a:srgbClr val="FFFFFF"/>
                </a:solidFill>
              </a14:hiddenFill>
            </a:ext>
          </a:extLst>
        </p:spPr>
      </p:pic>
      <p:pic>
        <p:nvPicPr>
          <p:cNvPr id="30" name="Content Placeholder 8"/>
          <p:cNvPicPr>
            <a:picLocks noChangeAspect="1"/>
          </p:cNvPicPr>
          <p:nvPr/>
        </p:nvPicPr>
        <p:blipFill>
          <a:blip r:embed="rId15">
            <a:extLst>
              <a:ext uri="{28A0092B-C50C-407E-A947-70E740481C1C}">
                <a14:useLocalDpi xmlns:a14="http://schemas.microsoft.com/office/drawing/2010/main" val="0"/>
              </a:ext>
            </a:extLst>
          </a:blip>
          <a:stretch>
            <a:fillRect/>
          </a:stretch>
        </p:blipFill>
        <p:spPr bwMode="auto">
          <a:xfrm>
            <a:off x="3591290" y="3653160"/>
            <a:ext cx="1956048" cy="1179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 name="TextBox 9"/>
          <p:cNvSpPr txBox="1"/>
          <p:nvPr/>
        </p:nvSpPr>
        <p:spPr>
          <a:xfrm>
            <a:off x="1544978" y="6254635"/>
            <a:ext cx="5491715" cy="553998"/>
          </a:xfrm>
          <a:prstGeom prst="rect">
            <a:avLst/>
          </a:prstGeom>
          <a:noFill/>
        </p:spPr>
        <p:txBody>
          <a:bodyPr wrap="square" rtlCol="0">
            <a:spAutoFit/>
          </a:bodyPr>
          <a:lstStyle/>
          <a:p>
            <a:pPr algn="ctr"/>
            <a:r>
              <a:rPr lang="is-IS" sz="3000" b="1" dirty="0">
                <a:solidFill>
                  <a:srgbClr val="0070C0"/>
                </a:solidFill>
                <a:latin typeface="Arial" panose="020B0604020202020204" pitchFamily="34" charset="0"/>
                <a:cs typeface="Arial" panose="020B0604020202020204" pitchFamily="34" charset="0"/>
              </a:rPr>
              <a:t>Leaving no one behind</a:t>
            </a:r>
            <a:endParaRPr lang="en-GB" sz="3000" b="1" dirty="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16"/>
          <a:stretch>
            <a:fillRect/>
          </a:stretch>
        </p:blipFill>
        <p:spPr>
          <a:xfrm>
            <a:off x="173037" y="6086371"/>
            <a:ext cx="1734667" cy="781412"/>
          </a:xfrm>
          <a:prstGeom prst="rect">
            <a:avLst/>
          </a:prstGeom>
        </p:spPr>
      </p:pic>
      <p:sp>
        <p:nvSpPr>
          <p:cNvPr id="31" name="TextBox 30"/>
          <p:cNvSpPr txBox="1"/>
          <p:nvPr/>
        </p:nvSpPr>
        <p:spPr>
          <a:xfrm>
            <a:off x="3916414" y="5270338"/>
            <a:ext cx="1659837" cy="1015663"/>
          </a:xfrm>
          <a:prstGeom prst="rect">
            <a:avLst/>
          </a:prstGeom>
          <a:noFill/>
        </p:spPr>
        <p:txBody>
          <a:bodyPr wrap="square" rtlCol="0">
            <a:spAutoFit/>
          </a:bodyPr>
          <a:lstStyle/>
          <a:p>
            <a:r>
              <a:rPr lang="en-US" sz="1200" b="1" dirty="0"/>
              <a:t>Public Finance</a:t>
            </a:r>
          </a:p>
          <a:p>
            <a:pPr marL="171449" indent="-171449">
              <a:buFont typeface="Arial" charset="0"/>
              <a:buChar char="•"/>
            </a:pPr>
            <a:r>
              <a:rPr lang="en-US" sz="1200" dirty="0"/>
              <a:t>Domestic Resource Mobilization</a:t>
            </a:r>
          </a:p>
          <a:p>
            <a:pPr marL="171449" indent="-171449">
              <a:buFont typeface="Arial" charset="0"/>
              <a:buChar char="•"/>
            </a:pPr>
            <a:r>
              <a:rPr lang="en-US" sz="1200" dirty="0"/>
              <a:t>Effective targeting </a:t>
            </a:r>
          </a:p>
          <a:p>
            <a:pPr marL="171449" indent="-171449">
              <a:buFont typeface="Arial" charset="0"/>
              <a:buChar char="•"/>
            </a:pPr>
            <a:r>
              <a:rPr lang="en-US" sz="1200" dirty="0"/>
              <a:t>Payroll Integrity</a:t>
            </a:r>
          </a:p>
        </p:txBody>
      </p:sp>
      <p:pic>
        <p:nvPicPr>
          <p:cNvPr id="32" name="Picture 31" descr="Image result for public finance"/>
          <p:cNvPicPr/>
          <p:nvPr/>
        </p:nvPicPr>
        <p:blipFill rotWithShape="1">
          <a:blip r:embed="rId17" cstate="print">
            <a:extLst>
              <a:ext uri="{28A0092B-C50C-407E-A947-70E740481C1C}">
                <a14:useLocalDpi xmlns:a14="http://schemas.microsoft.com/office/drawing/2010/main" val="0"/>
              </a:ext>
            </a:extLst>
          </a:blip>
          <a:srcRect l="44037" r="18103" b="52847"/>
          <a:stretch/>
        </p:blipFill>
        <p:spPr bwMode="auto">
          <a:xfrm>
            <a:off x="2959181" y="5280220"/>
            <a:ext cx="949949" cy="579584"/>
          </a:xfrm>
          <a:prstGeom prst="rect">
            <a:avLst/>
          </a:prstGeom>
          <a:noFill/>
          <a:ln>
            <a:noFill/>
          </a:ln>
          <a:extLst>
            <a:ext uri="{53640926-AAD7-44D8-BBD7-CCE9431645EC}">
              <a14:shadowObscured xmlns:a14="http://schemas.microsoft.com/office/drawing/2010/main"/>
            </a:ext>
          </a:extLst>
        </p:spPr>
      </p:pic>
      <p:cxnSp>
        <p:nvCxnSpPr>
          <p:cNvPr id="33" name="Curved Connector 32"/>
          <p:cNvCxnSpPr/>
          <p:nvPr/>
        </p:nvCxnSpPr>
        <p:spPr>
          <a:xfrm rot="10800000" flipV="1">
            <a:off x="4077050" y="4592534"/>
            <a:ext cx="650598" cy="527812"/>
          </a:xfrm>
          <a:prstGeom prst="curvedConnector3">
            <a:avLst>
              <a:gd name="adj1" fmla="val 50000"/>
            </a:avLst>
          </a:prstGeom>
          <a:ln>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34" name="Slide Number Placeholder 3"/>
          <p:cNvSpPr txBox="1">
            <a:spLocks/>
          </p:cNvSpPr>
          <p:nvPr/>
        </p:nvSpPr>
        <p:spPr>
          <a:xfrm>
            <a:off x="8244409" y="6376988"/>
            <a:ext cx="442392" cy="279400"/>
          </a:xfrm>
          <a:prstGeom prst="rect">
            <a:avLst/>
          </a:prstGeom>
        </p:spPr>
        <p:txBody>
          <a:bodyPr/>
          <a:ls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defRPr/>
            </a:pPr>
            <a:fld id="{D96EA505-9052-4471-BB34-6792BC354237}" type="slidenum">
              <a:rPr lang="en-US" altLang="en-US" smtClean="0"/>
              <a:pPr>
                <a:defRPr/>
              </a:pPr>
              <a:t>18</a:t>
            </a:fld>
            <a:endParaRPr lang="en-US" altLang="en-US" dirty="0"/>
          </a:p>
        </p:txBody>
      </p:sp>
      <p:sp>
        <p:nvSpPr>
          <p:cNvPr id="36" name="AutoShape 9"/>
          <p:cNvSpPr>
            <a:spLocks/>
          </p:cNvSpPr>
          <p:nvPr/>
        </p:nvSpPr>
        <p:spPr bwMode="auto">
          <a:xfrm>
            <a:off x="6915818" y="6403986"/>
            <a:ext cx="1328591" cy="3351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p>
            <a:r>
              <a:rPr lang="en-GB" dirty="0">
                <a:solidFill>
                  <a:schemeClr val="bg1"/>
                </a:solidFill>
              </a:rPr>
              <a:t>UNECA.ORG</a:t>
            </a:r>
          </a:p>
        </p:txBody>
      </p:sp>
    </p:spTree>
    <p:extLst>
      <p:ext uri="{BB962C8B-B14F-4D97-AF65-F5344CB8AC3E}">
        <p14:creationId xmlns:p14="http://schemas.microsoft.com/office/powerpoint/2010/main" val="2266126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p:cNvSpPr>
          <p:nvPr/>
        </p:nvSpPr>
        <p:spPr bwMode="auto">
          <a:xfrm>
            <a:off x="0" y="1335086"/>
            <a:ext cx="9144000" cy="5510213"/>
          </a:xfrm>
          <a:prstGeom prst="rect">
            <a:avLst/>
          </a:prstGeom>
          <a:solidFill>
            <a:srgbClr val="065785"/>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marL="342900" indent="-3429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lvl="1" algn="ctr">
              <a:lnSpc>
                <a:spcPct val="70000"/>
              </a:lnSpc>
              <a:defRPr/>
            </a:pPr>
            <a:endParaRPr lang="en-US" altLang="en-US" sz="2000" b="1">
              <a:solidFill>
                <a:srgbClr val="6E8BBB"/>
              </a:solidFill>
              <a:effectLst>
                <a:outerShdw blurRad="38100" dist="38100" dir="2700000" algn="tl">
                  <a:srgbClr val="000000"/>
                </a:outerShdw>
              </a:effectLst>
              <a:latin typeface="Lato" pitchFamily="34" charset="0"/>
            </a:endParaRPr>
          </a:p>
        </p:txBody>
      </p:sp>
      <p:sp>
        <p:nvSpPr>
          <p:cNvPr id="6147" name="Rectangle 2"/>
          <p:cNvSpPr>
            <a:spLocks/>
          </p:cNvSpPr>
          <p:nvPr/>
        </p:nvSpPr>
        <p:spPr bwMode="auto">
          <a:xfrm>
            <a:off x="1223963" y="3518828"/>
            <a:ext cx="695553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5500" b="1" dirty="0">
                <a:solidFill>
                  <a:srgbClr val="FFFFFF"/>
                </a:solidFill>
                <a:latin typeface="Lato" pitchFamily="34" charset="0"/>
                <a:cs typeface="Lato" pitchFamily="34" charset="0"/>
                <a:sym typeface="Lato" pitchFamily="34" charset="0"/>
              </a:rPr>
              <a:t>Thank you</a:t>
            </a:r>
          </a:p>
        </p:txBody>
      </p:sp>
      <p:sp>
        <p:nvSpPr>
          <p:cNvPr id="6148" name="AutoShape 5"/>
          <p:cNvSpPr>
            <a:spLocks/>
          </p:cNvSpPr>
          <p:nvPr/>
        </p:nvSpPr>
        <p:spPr bwMode="auto">
          <a:xfrm>
            <a:off x="2957513" y="6156325"/>
            <a:ext cx="3311525"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D7CB9"/>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6150" name="Rectangle 7"/>
          <p:cNvSpPr>
            <a:spLocks/>
          </p:cNvSpPr>
          <p:nvPr/>
        </p:nvSpPr>
        <p:spPr bwMode="auto">
          <a:xfrm>
            <a:off x="3181350" y="6245225"/>
            <a:ext cx="30876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600" b="1" dirty="0">
                <a:solidFill>
                  <a:schemeClr val="bg1"/>
                </a:solidFill>
                <a:latin typeface="Avenir Book"/>
              </a:rPr>
              <a:t> www.uneca.org</a:t>
            </a:r>
          </a:p>
        </p:txBody>
      </p:sp>
      <p:sp>
        <p:nvSpPr>
          <p:cNvPr id="2" name="Slide Number Placeholder 1"/>
          <p:cNvSpPr>
            <a:spLocks noGrp="1"/>
          </p:cNvSpPr>
          <p:nvPr>
            <p:ph type="sldNum" sz="quarter" idx="12"/>
          </p:nvPr>
        </p:nvSpPr>
        <p:spPr>
          <a:xfrm>
            <a:off x="8271163" y="6498965"/>
            <a:ext cx="307572" cy="241862"/>
          </a:xfrm>
        </p:spPr>
        <p:txBody>
          <a:bodyPr/>
          <a:lstStyle/>
          <a:p>
            <a:fld id="{57A9BE0A-D03F-4B6F-9DFE-032BEB7DCFE2}" type="slidenum">
              <a:rPr lang="en-US" smtClean="0"/>
              <a:t>19</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4442" y="1335086"/>
            <a:ext cx="2305372" cy="1933845"/>
          </a:xfrm>
          <a:prstGeom prst="rect">
            <a:avLst/>
          </a:prstGeom>
        </p:spPr>
      </p:pic>
    </p:spTree>
    <p:extLst>
      <p:ext uri="{BB962C8B-B14F-4D97-AF65-F5344CB8AC3E}">
        <p14:creationId xmlns:p14="http://schemas.microsoft.com/office/powerpoint/2010/main" val="391548679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fld id="{1FF45429-6530-41F8-9572-342B65E1C553}" type="slidenum">
              <a:rPr lang="en-US" altLang="en-US" sz="1800" smtClean="0">
                <a:solidFill>
                  <a:srgbClr val="888888"/>
                </a:solidFill>
                <a:latin typeface="Helvetica" panose="020B0604020202020204" pitchFamily="34" charset="0"/>
                <a:sym typeface="Helvetica" panose="020B0604020202020204" pitchFamily="34" charset="0"/>
              </a:rPr>
              <a:pPr>
                <a:buFontTx/>
                <a:buNone/>
              </a:pPr>
              <a:t>2</a:t>
            </a:fld>
            <a:endParaRPr lang="en-US" altLang="en-US" sz="1800">
              <a:solidFill>
                <a:srgbClr val="888888"/>
              </a:solidFill>
              <a:latin typeface="Helvetica" panose="020B0604020202020204" pitchFamily="34" charset="0"/>
              <a:sym typeface="Helvetica" panose="020B0604020202020204" pitchFamily="34" charset="0"/>
            </a:endParaRPr>
          </a:p>
        </p:txBody>
      </p:sp>
      <p:sp>
        <p:nvSpPr>
          <p:cNvPr id="8195" name="AutoShape 51"/>
          <p:cNvSpPr>
            <a:spLocks/>
          </p:cNvSpPr>
          <p:nvPr/>
        </p:nvSpPr>
        <p:spPr bwMode="auto">
          <a:xfrm>
            <a:off x="7424738" y="6137275"/>
            <a:ext cx="1601787"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r>
              <a:rPr lang="en-US" altLang="en-US" sz="1800"/>
              <a:t>www.uneca.org</a:t>
            </a: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7349" t="23384" r="8137" b="-358"/>
          <a:stretch/>
        </p:blipFill>
        <p:spPr>
          <a:xfrm>
            <a:off x="0" y="1136316"/>
            <a:ext cx="4831638" cy="5133402"/>
          </a:xfrm>
          <a:prstGeom prst="rect">
            <a:avLst/>
          </a:prstGeom>
        </p:spPr>
      </p:pic>
      <p:pic>
        <p:nvPicPr>
          <p:cNvPr id="6" name="Image 4"/>
          <p:cNvPicPr>
            <a:picLocks noChangeAspect="1"/>
          </p:cNvPicPr>
          <p:nvPr/>
        </p:nvPicPr>
        <p:blipFill rotWithShape="1">
          <a:blip r:embed="rId4" cstate="print">
            <a:extLst>
              <a:ext uri="{28A0092B-C50C-407E-A947-70E740481C1C}">
                <a14:useLocalDpi xmlns:a14="http://schemas.microsoft.com/office/drawing/2010/main" val="0"/>
              </a:ext>
            </a:extLst>
          </a:blip>
          <a:srcRect l="11193" t="29009" r="22835"/>
          <a:stretch/>
        </p:blipFill>
        <p:spPr>
          <a:xfrm>
            <a:off x="5002551" y="1268760"/>
            <a:ext cx="3878461" cy="4868515"/>
          </a:xfrm>
          <a:prstGeom prst="rect">
            <a:avLst/>
          </a:prstGeom>
        </p:spPr>
      </p:pic>
    </p:spTree>
    <p:extLst>
      <p:ext uri="{BB962C8B-B14F-4D97-AF65-F5344CB8AC3E}">
        <p14:creationId xmlns:p14="http://schemas.microsoft.com/office/powerpoint/2010/main" val="1537698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defRPr>
                <a:solidFill>
                  <a:srgbClr val="000000"/>
                </a:solidFill>
                <a:latin typeface="Calibri" panose="020F0502020204030204" pitchFamily="34" charset="0"/>
                <a:ea typeface="MS PGothic" panose="020B0600070205080204" pitchFamily="34" charset="-128"/>
                <a:sym typeface="Calibri" panose="020F0502020204030204" pitchFamily="34" charset="0"/>
              </a:defRPr>
            </a:lvl1pPr>
            <a:lvl2pPr marL="742950" indent="-285750">
              <a:defRPr>
                <a:solidFill>
                  <a:srgbClr val="000000"/>
                </a:solidFill>
                <a:latin typeface="Calibri" panose="020F0502020204030204" pitchFamily="34" charset="0"/>
                <a:ea typeface="MS PGothic" panose="020B0600070205080204" pitchFamily="34" charset="-128"/>
                <a:sym typeface="Calibri" panose="020F0502020204030204" pitchFamily="34" charset="0"/>
              </a:defRPr>
            </a:lvl2pPr>
            <a:lvl3pPr marL="1143000" indent="-228600">
              <a:defRPr>
                <a:solidFill>
                  <a:srgbClr val="000000"/>
                </a:solidFill>
                <a:latin typeface="Calibri" panose="020F0502020204030204" pitchFamily="34" charset="0"/>
                <a:ea typeface="MS PGothic" panose="020B0600070205080204" pitchFamily="34" charset="-128"/>
                <a:sym typeface="Calibri" panose="020F0502020204030204" pitchFamily="34" charset="0"/>
              </a:defRPr>
            </a:lvl3pPr>
            <a:lvl4pPr marL="1600200" indent="-228600">
              <a:defRPr>
                <a:solidFill>
                  <a:srgbClr val="000000"/>
                </a:solidFill>
                <a:latin typeface="Calibri" panose="020F0502020204030204" pitchFamily="34" charset="0"/>
                <a:ea typeface="MS PGothic" panose="020B0600070205080204" pitchFamily="34" charset="-128"/>
                <a:sym typeface="Calibri" panose="020F0502020204030204" pitchFamily="34" charset="0"/>
              </a:defRPr>
            </a:lvl4pPr>
            <a:lvl5pPr marL="2057400" indent="-228600">
              <a:defRPr>
                <a:solidFill>
                  <a:srgbClr val="000000"/>
                </a:solidFill>
                <a:latin typeface="Calibri" panose="020F0502020204030204" pitchFamily="34" charset="0"/>
                <a:ea typeface="MS PGothic" panose="020B0600070205080204" pitchFamily="34" charset="-128"/>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ea typeface="MS PGothic" panose="020B0600070205080204" pitchFamily="34" charset="-128"/>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ea typeface="MS PGothic" panose="020B0600070205080204" pitchFamily="34" charset="-128"/>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ea typeface="MS PGothic" panose="020B0600070205080204" pitchFamily="34" charset="-128"/>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ea typeface="MS PGothic" panose="020B0600070205080204" pitchFamily="34" charset="-128"/>
                <a:sym typeface="Calibri" panose="020F0502020204030204" pitchFamily="34" charset="0"/>
              </a:defRPr>
            </a:lvl9pPr>
          </a:lstStyle>
          <a:p>
            <a:fld id="{178F26E6-F5C0-486C-B4B9-FB0F1DDFA904}" type="slidenum">
              <a:rPr lang="en-US" altLang="en-US" smtClean="0">
                <a:solidFill>
                  <a:srgbClr val="888888"/>
                </a:solidFill>
                <a:latin typeface="Helvetica" panose="020B0604020202020204" pitchFamily="34" charset="0"/>
                <a:sym typeface="Helvetica" panose="020B0604020202020204" pitchFamily="34" charset="0"/>
              </a:rPr>
              <a:pPr/>
              <a:t>3</a:t>
            </a:fld>
            <a:endParaRPr lang="en-US" altLang="en-US">
              <a:solidFill>
                <a:srgbClr val="888888"/>
              </a:solidFill>
              <a:latin typeface="Helvetica" panose="020B0604020202020204" pitchFamily="34" charset="0"/>
              <a:sym typeface="Helvetica"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0" y="2067720"/>
            <a:ext cx="8864189" cy="3911600"/>
          </a:xfrm>
          <a:prstGeom prst="rect">
            <a:avLst/>
          </a:prstGeom>
        </p:spPr>
      </p:pic>
      <p:sp>
        <p:nvSpPr>
          <p:cNvPr id="5" name="Title 4"/>
          <p:cNvSpPr>
            <a:spLocks noGrp="1"/>
          </p:cNvSpPr>
          <p:nvPr>
            <p:ph type="title"/>
          </p:nvPr>
        </p:nvSpPr>
        <p:spPr/>
        <p:txBody>
          <a:bodyPr/>
          <a:lstStyle/>
          <a:p>
            <a:endParaRPr lang="en-GB"/>
          </a:p>
        </p:txBody>
      </p:sp>
    </p:spTree>
    <p:extLst>
      <p:ext uri="{BB962C8B-B14F-4D97-AF65-F5344CB8AC3E}">
        <p14:creationId xmlns:p14="http://schemas.microsoft.com/office/powerpoint/2010/main" val="2861389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fld id="{36721FED-9C56-44E9-B006-D411EA7314CE}" type="slidenum">
              <a:rPr lang="en-US" altLang="en-US" sz="1800" smtClean="0">
                <a:solidFill>
                  <a:srgbClr val="888888"/>
                </a:solidFill>
                <a:latin typeface="Helvetica" panose="020B0604020202020204" pitchFamily="34" charset="0"/>
                <a:sym typeface="Helvetica" panose="020B0604020202020204" pitchFamily="34" charset="0"/>
              </a:rPr>
              <a:pPr>
                <a:buFontTx/>
                <a:buNone/>
              </a:pPr>
              <a:t>4</a:t>
            </a:fld>
            <a:endParaRPr lang="en-US" altLang="en-US" sz="1800">
              <a:solidFill>
                <a:srgbClr val="888888"/>
              </a:solidFill>
              <a:latin typeface="Helvetica" panose="020B0604020202020204" pitchFamily="34" charset="0"/>
              <a:sym typeface="Helvetica" panose="020B0604020202020204" pitchFamily="34" charset="0"/>
            </a:endParaRPr>
          </a:p>
        </p:txBody>
      </p:sp>
      <p:graphicFrame>
        <p:nvGraphicFramePr>
          <p:cNvPr id="7" name="Diagram 6"/>
          <p:cNvGraphicFramePr/>
          <p:nvPr>
            <p:extLst>
              <p:ext uri="{D42A27DB-BD31-4B8C-83A1-F6EECF244321}">
                <p14:modId xmlns:p14="http://schemas.microsoft.com/office/powerpoint/2010/main" val="3429512446"/>
              </p:ext>
            </p:extLst>
          </p:nvPr>
        </p:nvGraphicFramePr>
        <p:xfrm>
          <a:off x="478971" y="1397000"/>
          <a:ext cx="8403772"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a:spLocks noGrp="1"/>
          </p:cNvSpPr>
          <p:nvPr>
            <p:ph type="title"/>
          </p:nvPr>
        </p:nvSpPr>
        <p:spPr>
          <a:xfrm>
            <a:off x="-458788" y="627197"/>
            <a:ext cx="8764588" cy="449808"/>
          </a:xfrm>
        </p:spPr>
        <p:txBody>
          <a:bodyPr>
            <a:normAutofit fontScale="90000"/>
          </a:bodyPr>
          <a:lstStyle/>
          <a:p>
            <a:pPr algn="ctr"/>
            <a:r>
              <a:rPr lang="en-GB" altLang="en-US" dirty="0">
                <a:solidFill>
                  <a:srgbClr val="0070C0"/>
                </a:solidFill>
                <a:latin typeface="+mn-lt"/>
              </a:rPr>
              <a:t>9 Programmatic Clusters</a:t>
            </a:r>
            <a:br>
              <a:rPr lang="en-GB" altLang="en-US" sz="2000" b="1" dirty="0">
                <a:solidFill>
                  <a:srgbClr val="0070C0"/>
                </a:solidFill>
              </a:rPr>
            </a:br>
            <a:endParaRPr lang="en-US" altLang="en-US" sz="2000" b="1" dirty="0">
              <a:solidFill>
                <a:srgbClr val="0070C0"/>
              </a:solidFill>
            </a:endParaRPr>
          </a:p>
        </p:txBody>
      </p:sp>
    </p:spTree>
    <p:extLst>
      <p:ext uri="{BB962C8B-B14F-4D97-AF65-F5344CB8AC3E}">
        <p14:creationId xmlns:p14="http://schemas.microsoft.com/office/powerpoint/2010/main" val="265325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fld id="{36721FED-9C56-44E9-B006-D411EA7314CE}" type="slidenum">
              <a:rPr lang="en-US" altLang="en-US" sz="1800" smtClean="0">
                <a:solidFill>
                  <a:srgbClr val="888888"/>
                </a:solidFill>
                <a:latin typeface="Helvetica" panose="020B0604020202020204" pitchFamily="34" charset="0"/>
                <a:sym typeface="Helvetica" panose="020B0604020202020204" pitchFamily="34" charset="0"/>
              </a:rPr>
              <a:pPr>
                <a:buFontTx/>
                <a:buNone/>
              </a:pPr>
              <a:t>5</a:t>
            </a:fld>
            <a:endParaRPr lang="en-US" altLang="en-US" sz="1800">
              <a:solidFill>
                <a:srgbClr val="888888"/>
              </a:solidFill>
              <a:latin typeface="Helvetica" panose="020B0604020202020204" pitchFamily="34" charset="0"/>
              <a:sym typeface="Helvetica" panose="020B0604020202020204" pitchFamily="34" charset="0"/>
            </a:endParaRPr>
          </a:p>
        </p:txBody>
      </p:sp>
      <p:pic>
        <p:nvPicPr>
          <p:cNvPr id="2" name="Picture 1"/>
          <p:cNvPicPr>
            <a:picLocks noChangeAspect="1"/>
          </p:cNvPicPr>
          <p:nvPr/>
        </p:nvPicPr>
        <p:blipFill>
          <a:blip r:embed="rId3"/>
          <a:stretch>
            <a:fillRect/>
          </a:stretch>
        </p:blipFill>
        <p:spPr>
          <a:xfrm>
            <a:off x="239487" y="743952"/>
            <a:ext cx="6531428" cy="5977524"/>
          </a:xfrm>
          <a:prstGeom prst="rect">
            <a:avLst/>
          </a:prstGeom>
        </p:spPr>
      </p:pic>
    </p:spTree>
    <p:extLst>
      <p:ext uri="{BB962C8B-B14F-4D97-AF65-F5344CB8AC3E}">
        <p14:creationId xmlns:p14="http://schemas.microsoft.com/office/powerpoint/2010/main" val="588521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48645" y="638083"/>
            <a:ext cx="8764588" cy="449808"/>
          </a:xfrm>
        </p:spPr>
        <p:txBody>
          <a:bodyPr>
            <a:normAutofit fontScale="90000"/>
          </a:bodyPr>
          <a:lstStyle/>
          <a:p>
            <a:pPr algn="ctr"/>
            <a:r>
              <a:rPr lang="en-GB" altLang="en-US" sz="2700" b="1" dirty="0">
                <a:solidFill>
                  <a:srgbClr val="0070C0"/>
                </a:solidFill>
              </a:rPr>
              <a:t>Positive growth outlook</a:t>
            </a:r>
            <a:br>
              <a:rPr lang="en-GB" altLang="en-US" sz="2000" b="1" dirty="0">
                <a:solidFill>
                  <a:srgbClr val="0070C0"/>
                </a:solidFill>
              </a:rPr>
            </a:br>
            <a:endParaRPr lang="en-US" altLang="en-US" sz="2000" b="1" dirty="0">
              <a:solidFill>
                <a:srgbClr val="0070C0"/>
              </a:solidFill>
            </a:endParaRPr>
          </a:p>
        </p:txBody>
      </p:sp>
      <p:sp>
        <p:nvSpPr>
          <p:cNvPr id="2048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fld id="{D7378855-D052-44DC-B59F-E763525DFDF6}" type="slidenum">
              <a:rPr lang="en-US" altLang="en-US" sz="1800" smtClean="0">
                <a:solidFill>
                  <a:srgbClr val="888888"/>
                </a:solidFill>
                <a:latin typeface="Helvetica" panose="020B0604020202020204" pitchFamily="34" charset="0"/>
                <a:sym typeface="Helvetica" panose="020B0604020202020204" pitchFamily="34" charset="0"/>
              </a:rPr>
              <a:pPr>
                <a:buFontTx/>
                <a:buNone/>
              </a:pPr>
              <a:t>6</a:t>
            </a:fld>
            <a:endParaRPr lang="en-US" altLang="en-US" sz="1800">
              <a:solidFill>
                <a:srgbClr val="888888"/>
              </a:solidFill>
              <a:latin typeface="Helvetica" panose="020B0604020202020204" pitchFamily="34" charset="0"/>
              <a:sym typeface="Helvetica" panose="020B0604020202020204" pitchFamily="34" charset="0"/>
            </a:endParaRPr>
          </a:p>
        </p:txBody>
      </p:sp>
      <p:sp>
        <p:nvSpPr>
          <p:cNvPr id="20484" name="AutoShape 51"/>
          <p:cNvSpPr>
            <a:spLocks/>
          </p:cNvSpPr>
          <p:nvPr/>
        </p:nvSpPr>
        <p:spPr bwMode="auto">
          <a:xfrm>
            <a:off x="7542213" y="6356351"/>
            <a:ext cx="1601787"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r>
              <a:rPr lang="en-US" altLang="en-US" sz="1800"/>
              <a:t>www.uneca.org</a:t>
            </a:r>
          </a:p>
        </p:txBody>
      </p:sp>
      <p:graphicFrame>
        <p:nvGraphicFramePr>
          <p:cNvPr id="7" name="Content Placeholder 8"/>
          <p:cNvGraphicFramePr>
            <a:graphicFrameLocks noGrp="1"/>
          </p:cNvGraphicFramePr>
          <p:nvPr>
            <p:ph idx="1"/>
            <p:extLst>
              <p:ext uri="{D42A27DB-BD31-4B8C-83A1-F6EECF244321}">
                <p14:modId xmlns:p14="http://schemas.microsoft.com/office/powerpoint/2010/main" val="546147970"/>
              </p:ext>
            </p:extLst>
          </p:nvPr>
        </p:nvGraphicFramePr>
        <p:xfrm>
          <a:off x="919049" y="1159273"/>
          <a:ext cx="7424057" cy="5379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92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48645" y="638083"/>
            <a:ext cx="8764588" cy="449808"/>
          </a:xfrm>
        </p:spPr>
        <p:txBody>
          <a:bodyPr>
            <a:normAutofit fontScale="90000"/>
          </a:bodyPr>
          <a:lstStyle/>
          <a:p>
            <a:pPr algn="ctr"/>
            <a:r>
              <a:rPr lang="en-GB" altLang="en-US" sz="2700" b="1" dirty="0">
                <a:solidFill>
                  <a:srgbClr val="0070C0"/>
                </a:solidFill>
              </a:rPr>
              <a:t>GDP per capita stagnating/falling in some countries</a:t>
            </a:r>
            <a:br>
              <a:rPr lang="en-GB" altLang="en-US" sz="2000" b="1" dirty="0">
                <a:solidFill>
                  <a:srgbClr val="0070C0"/>
                </a:solidFill>
              </a:rPr>
            </a:br>
            <a:endParaRPr lang="en-US" altLang="en-US" sz="2000" b="1" dirty="0">
              <a:solidFill>
                <a:srgbClr val="0070C0"/>
              </a:solidFill>
            </a:endParaRPr>
          </a:p>
        </p:txBody>
      </p:sp>
      <p:sp>
        <p:nvSpPr>
          <p:cNvPr id="2048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fld id="{D7378855-D052-44DC-B59F-E763525DFDF6}" type="slidenum">
              <a:rPr lang="en-US" altLang="en-US" sz="1800" smtClean="0">
                <a:solidFill>
                  <a:srgbClr val="888888"/>
                </a:solidFill>
                <a:latin typeface="Helvetica" panose="020B0604020202020204" pitchFamily="34" charset="0"/>
                <a:sym typeface="Helvetica" panose="020B0604020202020204" pitchFamily="34" charset="0"/>
              </a:rPr>
              <a:pPr>
                <a:buFontTx/>
                <a:buNone/>
              </a:pPr>
              <a:t>7</a:t>
            </a:fld>
            <a:endParaRPr lang="en-US" altLang="en-US" sz="1800">
              <a:solidFill>
                <a:srgbClr val="888888"/>
              </a:solidFill>
              <a:latin typeface="Helvetica" panose="020B0604020202020204" pitchFamily="34" charset="0"/>
              <a:sym typeface="Helvetica" panose="020B0604020202020204"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715938344"/>
              </p:ext>
            </p:extLst>
          </p:nvPr>
        </p:nvGraphicFramePr>
        <p:xfrm>
          <a:off x="1023257" y="1053420"/>
          <a:ext cx="7043057" cy="54854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332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African Poverty Clock</a:t>
            </a:r>
          </a:p>
        </p:txBody>
      </p:sp>
      <p:sp>
        <p:nvSpPr>
          <p:cNvPr id="3" name="Content Placeholder 2"/>
          <p:cNvSpPr>
            <a:spLocks noGrp="1"/>
          </p:cNvSpPr>
          <p:nvPr>
            <p:ph idx="1"/>
          </p:nvPr>
        </p:nvSpPr>
        <p:spPr/>
        <p:txBody>
          <a:bodyPr/>
          <a:lstStyle/>
          <a:p>
            <a:r>
              <a:rPr lang="en-GB" dirty="0">
                <a:hlinkClick r:id="rId2"/>
              </a:rPr>
              <a:t>https://www.africanpoverty.io/index.html</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57A9BE0A-D03F-4B6F-9DFE-032BEB7DCFE2}" type="slidenum">
              <a:rPr lang="en-US" smtClean="0"/>
              <a:t>8</a:t>
            </a:fld>
            <a:endParaRPr lang="en-US"/>
          </a:p>
        </p:txBody>
      </p:sp>
    </p:spTree>
    <p:extLst>
      <p:ext uri="{BB962C8B-B14F-4D97-AF65-F5344CB8AC3E}">
        <p14:creationId xmlns:p14="http://schemas.microsoft.com/office/powerpoint/2010/main" val="2613780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48645" y="638083"/>
            <a:ext cx="8764588" cy="449808"/>
          </a:xfrm>
        </p:spPr>
        <p:txBody>
          <a:bodyPr>
            <a:normAutofit fontScale="90000"/>
          </a:bodyPr>
          <a:lstStyle/>
          <a:p>
            <a:pPr algn="ctr"/>
            <a:r>
              <a:rPr lang="en-GB" altLang="en-US" sz="4000" b="1" dirty="0">
                <a:solidFill>
                  <a:srgbClr val="0070C0"/>
                </a:solidFill>
              </a:rPr>
              <a:t>Estimated Financing Gaps</a:t>
            </a:r>
            <a:br>
              <a:rPr lang="en-GB" altLang="en-US" sz="2000" b="1" dirty="0">
                <a:solidFill>
                  <a:srgbClr val="0070C0"/>
                </a:solidFill>
              </a:rPr>
            </a:br>
            <a:endParaRPr lang="en-US" altLang="en-US" sz="2000" b="1" dirty="0">
              <a:solidFill>
                <a:srgbClr val="0070C0"/>
              </a:solidFill>
            </a:endParaRPr>
          </a:p>
        </p:txBody>
      </p:sp>
      <p:sp>
        <p:nvSpPr>
          <p:cNvPr id="20483" name="Slide Number Placehold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fld id="{D7378855-D052-44DC-B59F-E763525DFDF6}" type="slidenum">
              <a:rPr lang="en-US" altLang="en-US" sz="1800" smtClean="0">
                <a:solidFill>
                  <a:srgbClr val="888888"/>
                </a:solidFill>
                <a:latin typeface="Helvetica" panose="020B0604020202020204" pitchFamily="34" charset="0"/>
                <a:sym typeface="Helvetica" panose="020B0604020202020204" pitchFamily="34" charset="0"/>
              </a:rPr>
              <a:pPr>
                <a:buFontTx/>
                <a:buNone/>
              </a:pPr>
              <a:t>9</a:t>
            </a:fld>
            <a:endParaRPr lang="en-US" altLang="en-US" sz="1800">
              <a:solidFill>
                <a:srgbClr val="888888"/>
              </a:solidFill>
              <a:latin typeface="Helvetica" panose="020B0604020202020204" pitchFamily="34" charset="0"/>
              <a:sym typeface="Helvetica" panose="020B0604020202020204" pitchFamily="34" charset="0"/>
            </a:endParaRPr>
          </a:p>
        </p:txBody>
      </p:sp>
      <p:sp>
        <p:nvSpPr>
          <p:cNvPr id="20484" name="AutoShape 51"/>
          <p:cNvSpPr>
            <a:spLocks/>
          </p:cNvSpPr>
          <p:nvPr/>
        </p:nvSpPr>
        <p:spPr bwMode="auto">
          <a:xfrm>
            <a:off x="7542213" y="6356351"/>
            <a:ext cx="1601787" cy="44132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lstStyle>
            <a:lvl1pPr>
              <a:buChar char="•"/>
              <a:defRPr sz="3200">
                <a:solidFill>
                  <a:srgbClr val="000000"/>
                </a:solidFill>
                <a:latin typeface="Calibri" panose="020F0502020204030204" pitchFamily="34" charset="0"/>
                <a:ea typeface="MS PGothic" panose="020B0600070205080204" pitchFamily="34" charset="-128"/>
                <a:cs typeface="Calibri" panose="020F0502020204030204" pitchFamily="34" charset="0"/>
                <a:sym typeface="Calibri" panose="020F0502020204030204" pitchFamily="34" charset="0"/>
              </a:defRPr>
            </a:lvl1pPr>
            <a:lvl2pPr marL="742950" indent="-285750">
              <a:buChar char="–"/>
              <a:defRPr sz="28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a:buChar char="•"/>
              <a:defRPr sz="24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buChar char="»"/>
              <a:defRPr sz="200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a:buFontTx/>
              <a:buNone/>
            </a:pPr>
            <a:r>
              <a:rPr lang="en-US" altLang="en-US" sz="1800"/>
              <a:t>www.uneca.org</a:t>
            </a:r>
          </a:p>
        </p:txBody>
      </p:sp>
      <p:graphicFrame>
        <p:nvGraphicFramePr>
          <p:cNvPr id="2" name="Diagram 1"/>
          <p:cNvGraphicFramePr/>
          <p:nvPr>
            <p:extLst>
              <p:ext uri="{D42A27DB-BD31-4B8C-83A1-F6EECF244321}">
                <p14:modId xmlns:p14="http://schemas.microsoft.com/office/powerpoint/2010/main" val="479378298"/>
              </p:ext>
            </p:extLst>
          </p:nvPr>
        </p:nvGraphicFramePr>
        <p:xfrm>
          <a:off x="241300" y="1943099"/>
          <a:ext cx="8739414" cy="4087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07175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431</TotalTime>
  <Words>451</Words>
  <Application>Microsoft Office PowerPoint</Application>
  <PresentationFormat>On-screen Show (4:3)</PresentationFormat>
  <Paragraphs>118</Paragraphs>
  <Slides>19</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Avenir Book</vt:lpstr>
      <vt:lpstr>Helvetica Neue</vt:lpstr>
      <vt:lpstr>Lato</vt:lpstr>
      <vt:lpstr>MS PGothic</vt:lpstr>
      <vt:lpstr>游ゴシック</vt:lpstr>
      <vt:lpstr>Arial</vt:lpstr>
      <vt:lpstr>Calibri</vt:lpstr>
      <vt:lpstr>Calibri Light</vt:lpstr>
      <vt:lpstr>Helvetica</vt:lpstr>
      <vt:lpstr>Wingdings</vt:lpstr>
      <vt:lpstr>Office Theme</vt:lpstr>
      <vt:lpstr>52st Session of the Conference of African Ministers of Finance, Planning and Economic Development</vt:lpstr>
      <vt:lpstr>PowerPoint Presentation</vt:lpstr>
      <vt:lpstr>PowerPoint Presentation</vt:lpstr>
      <vt:lpstr>9 Programmatic Clusters </vt:lpstr>
      <vt:lpstr>PowerPoint Presentation</vt:lpstr>
      <vt:lpstr>Positive growth outlook </vt:lpstr>
      <vt:lpstr>GDP per capita stagnating/falling in some countries </vt:lpstr>
      <vt:lpstr>African Poverty Clock</vt:lpstr>
      <vt:lpstr>Estimated Financing Gaps </vt:lpstr>
      <vt:lpstr>Tax-to-GDP-ratios across regions </vt:lpstr>
      <vt:lpstr>PowerPoint Presentation</vt:lpstr>
      <vt:lpstr> </vt:lpstr>
      <vt:lpstr>PowerPoint Presentation</vt:lpstr>
      <vt:lpstr>PowerPoint Presentation</vt:lpstr>
      <vt:lpstr>Opportunities in Digitalization</vt:lpstr>
      <vt:lpstr>Leveraging digitalization could lower tax administration costs</vt:lpstr>
      <vt:lpstr>Tech hubs in Africa </vt:lpstr>
      <vt:lpstr> ECA Digital Center of Excellence  Harmonization, Regulation, Infrastructure Capacity &amp; Skills, Sovereignty,  Privacy &amp; Cyber security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Afework Temtime</dc:creator>
  <cp:lastModifiedBy>Valeria Bempomaah Mensah</cp:lastModifiedBy>
  <cp:revision>61</cp:revision>
  <dcterms:created xsi:type="dcterms:W3CDTF">2018-04-13T10:53:29Z</dcterms:created>
  <dcterms:modified xsi:type="dcterms:W3CDTF">2019-03-25T06:38:23Z</dcterms:modified>
</cp:coreProperties>
</file>