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sldIdLst>
    <p:sldId id="261" r:id="rId2"/>
    <p:sldId id="265" r:id="rId3"/>
    <p:sldId id="269" r:id="rId4"/>
    <p:sldId id="268" r:id="rId5"/>
    <p:sldId id="270" r:id="rId6"/>
    <p:sldId id="271" r:id="rId7"/>
    <p:sldId id="272" r:id="rId8"/>
    <p:sldId id="273" r:id="rId9"/>
    <p:sldId id="264" r:id="rId1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p:scale>
          <a:sx n="64" d="100"/>
          <a:sy n="64" d="100"/>
        </p:scale>
        <p:origin x="516" y="-82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file:///C:\Users\hsuominen\Desktop\VPoA\Trade%20of%20LLDC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Sheet1!$A$13</c:f>
              <c:strCache>
                <c:ptCount val="1"/>
                <c:pt idx="0">
                  <c:v>African LLDCs</c:v>
                </c:pt>
              </c:strCache>
            </c:strRef>
          </c:tx>
          <c:spPr>
            <a:ln w="28575" cap="rnd">
              <a:solidFill>
                <a:schemeClr val="accent1"/>
              </a:solidFill>
              <a:round/>
            </a:ln>
            <a:effectLst/>
          </c:spPr>
          <c:marker>
            <c:symbol val="none"/>
          </c:marker>
          <c:cat>
            <c:strRef>
              <c:f>Sheet1!$B$12:$S$12</c:f>
              <c:strCach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strCache>
            </c:strRef>
          </c:cat>
          <c:val>
            <c:numRef>
              <c:f>Sheet1!$B$13:$S$13</c:f>
              <c:numCache>
                <c:formatCode>0.00%</c:formatCode>
                <c:ptCount val="18"/>
                <c:pt idx="0">
                  <c:v>1.4535700353554999E-3</c:v>
                </c:pt>
                <c:pt idx="1">
                  <c:v>1.46381892939685E-3</c:v>
                </c:pt>
                <c:pt idx="2">
                  <c:v>1.5326324488114901E-3</c:v>
                </c:pt>
                <c:pt idx="3">
                  <c:v>1.5226955674043901E-3</c:v>
                </c:pt>
                <c:pt idx="4">
                  <c:v>1.71409560738478E-3</c:v>
                </c:pt>
                <c:pt idx="5">
                  <c:v>1.7309969998022499E-3</c:v>
                </c:pt>
                <c:pt idx="6">
                  <c:v>1.79898436161238E-3</c:v>
                </c:pt>
                <c:pt idx="7">
                  <c:v>1.80060063428586E-3</c:v>
                </c:pt>
                <c:pt idx="8">
                  <c:v>1.6956414163888699E-3</c:v>
                </c:pt>
                <c:pt idx="9">
                  <c:v>1.8876614259176899E-3</c:v>
                </c:pt>
                <c:pt idx="10">
                  <c:v>2.0690413191329798E-3</c:v>
                </c:pt>
                <c:pt idx="11">
                  <c:v>2.15595495515348E-3</c:v>
                </c:pt>
                <c:pt idx="12">
                  <c:v>2.1904864242149298E-3</c:v>
                </c:pt>
                <c:pt idx="13">
                  <c:v>2.2435650560209898E-3</c:v>
                </c:pt>
                <c:pt idx="14">
                  <c:v>2.2701474334294999E-3</c:v>
                </c:pt>
                <c:pt idx="15">
                  <c:v>2.1029307022867399E-3</c:v>
                </c:pt>
                <c:pt idx="16">
                  <c:v>2.1866869000684301E-3</c:v>
                </c:pt>
                <c:pt idx="17">
                  <c:v>2.10151781363803E-3</c:v>
                </c:pt>
              </c:numCache>
            </c:numRef>
          </c:val>
          <c:smooth val="0"/>
          <c:extLst>
            <c:ext xmlns:c16="http://schemas.microsoft.com/office/drawing/2014/chart" uri="{C3380CC4-5D6E-409C-BE32-E72D297353CC}">
              <c16:uniqueId val="{00000000-A11C-4048-880D-D0127D99831E}"/>
            </c:ext>
          </c:extLst>
        </c:ser>
        <c:ser>
          <c:idx val="1"/>
          <c:order val="1"/>
          <c:tx>
            <c:strRef>
              <c:f>Sheet1!$A$14</c:f>
              <c:strCache>
                <c:ptCount val="1"/>
                <c:pt idx="0">
                  <c:v>Other LLDCs</c:v>
                </c:pt>
              </c:strCache>
            </c:strRef>
          </c:tx>
          <c:spPr>
            <a:ln w="28575" cap="rnd">
              <a:solidFill>
                <a:schemeClr val="accent2"/>
              </a:solidFill>
              <a:round/>
            </a:ln>
            <a:effectLst/>
          </c:spPr>
          <c:marker>
            <c:symbol val="none"/>
          </c:marker>
          <c:cat>
            <c:strRef>
              <c:f>Sheet1!$B$12:$S$12</c:f>
              <c:strCach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strCache>
            </c:strRef>
          </c:cat>
          <c:val>
            <c:numRef>
              <c:f>Sheet1!$B$14:$S$14</c:f>
              <c:numCache>
                <c:formatCode>0.00%</c:formatCode>
                <c:ptCount val="18"/>
                <c:pt idx="0">
                  <c:v>3.8133474076305898E-3</c:v>
                </c:pt>
                <c:pt idx="1">
                  <c:v>4.0272032729669798E-3</c:v>
                </c:pt>
                <c:pt idx="2">
                  <c:v>3.9880904985302203E-3</c:v>
                </c:pt>
                <c:pt idx="3">
                  <c:v>4.2994654464556196E-3</c:v>
                </c:pt>
                <c:pt idx="4">
                  <c:v>4.8146571116664903E-3</c:v>
                </c:pt>
                <c:pt idx="5">
                  <c:v>5.7110913111689697E-3</c:v>
                </c:pt>
                <c:pt idx="6">
                  <c:v>6.7846232104693104E-3</c:v>
                </c:pt>
                <c:pt idx="7">
                  <c:v>7.7530125698647596E-3</c:v>
                </c:pt>
                <c:pt idx="8">
                  <c:v>9.4414223452945201E-3</c:v>
                </c:pt>
                <c:pt idx="9">
                  <c:v>8.1340926504952608E-3</c:v>
                </c:pt>
                <c:pt idx="10">
                  <c:v>8.6873624669230806E-3</c:v>
                </c:pt>
                <c:pt idx="11">
                  <c:v>9.8941175673326592E-3</c:v>
                </c:pt>
                <c:pt idx="12">
                  <c:v>9.9835879835978806E-3</c:v>
                </c:pt>
                <c:pt idx="13">
                  <c:v>9.8285386062722194E-3</c:v>
                </c:pt>
                <c:pt idx="14">
                  <c:v>9.6368128455272609E-3</c:v>
                </c:pt>
                <c:pt idx="15">
                  <c:v>7.2843118048293402E-3</c:v>
                </c:pt>
                <c:pt idx="16">
                  <c:v>6.3962696728008597E-3</c:v>
                </c:pt>
                <c:pt idx="17">
                  <c:v>6.97298540806051E-3</c:v>
                </c:pt>
              </c:numCache>
            </c:numRef>
          </c:val>
          <c:smooth val="0"/>
          <c:extLst>
            <c:ext xmlns:c16="http://schemas.microsoft.com/office/drawing/2014/chart" uri="{C3380CC4-5D6E-409C-BE32-E72D297353CC}">
              <c16:uniqueId val="{00000001-A11C-4048-880D-D0127D99831E}"/>
            </c:ext>
          </c:extLst>
        </c:ser>
        <c:dLbls>
          <c:showLegendKey val="0"/>
          <c:showVal val="0"/>
          <c:showCatName val="0"/>
          <c:showSerName val="0"/>
          <c:showPercent val="0"/>
          <c:showBubbleSize val="0"/>
        </c:dLbls>
        <c:smooth val="0"/>
        <c:axId val="-2100528248"/>
        <c:axId val="-2123230776"/>
      </c:lineChart>
      <c:catAx>
        <c:axId val="-2100528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23230776"/>
        <c:crosses val="autoZero"/>
        <c:auto val="1"/>
        <c:lblAlgn val="ctr"/>
        <c:lblOffset val="100"/>
        <c:noMultiLvlLbl val="0"/>
      </c:catAx>
      <c:valAx>
        <c:axId val="-212323077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100528248"/>
        <c:crosses val="autoZero"/>
        <c:crossBetween val="between"/>
      </c:valAx>
      <c:spPr>
        <a:noFill/>
        <a:ln>
          <a:noFill/>
        </a:ln>
        <a:effectLst/>
      </c:spPr>
    </c:plotArea>
    <c:legend>
      <c:legendPos val="b"/>
      <c:layout>
        <c:manualLayout>
          <c:xMode val="edge"/>
          <c:yMode val="edge"/>
          <c:x val="8.7170387864629106E-2"/>
          <c:y val="0.91474084602276062"/>
          <c:w val="0.87668957167972228"/>
          <c:h val="6.8933616766369568E-2"/>
        </c:manualLayout>
      </c:layout>
      <c:overlay val="0"/>
      <c:spPr>
        <a:noFill/>
        <a:ln>
          <a:solidFill>
            <a:sysClr val="window" lastClr="FFFFFF"/>
          </a:solid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0.29796</cdr:x>
      <cdr:y>0.90533</cdr:y>
    </cdr:from>
    <cdr:to>
      <cdr:x>0.84725</cdr:x>
      <cdr:y>1</cdr:y>
    </cdr:to>
    <cdr:grpSp>
      <cdr:nvGrpSpPr>
        <cdr:cNvPr id="4" name="Group 3"/>
        <cdr:cNvGrpSpPr/>
      </cdr:nvGrpSpPr>
      <cdr:grpSpPr>
        <a:xfrm xmlns:a="http://schemas.openxmlformats.org/drawingml/2006/main">
          <a:off x="2521196" y="4225666"/>
          <a:ext cx="4647884" cy="441868"/>
          <a:chOff x="2521196" y="4225666"/>
          <a:chExt cx="4647884" cy="441868"/>
        </a:xfrm>
      </cdr:grpSpPr>
      <cdr:sp macro="" textlink="">
        <cdr:nvSpPr>
          <cdr:cNvPr id="2" name="TextBox 1"/>
          <cdr:cNvSpPr txBox="1"/>
        </cdr:nvSpPr>
        <cdr:spPr>
          <a:xfrm xmlns:a="http://schemas.openxmlformats.org/drawingml/2006/main">
            <a:off x="2521196" y="4225666"/>
            <a:ext cx="2104571" cy="441868"/>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txBody>
          <a:bodyPr xmlns:a="http://schemas.openxmlformats.org/drawingml/2006/main" vertOverflow="clip" wrap="none" rtlCol="0"/>
          <a:lstStyle xmlns:a="http://schemas.openxmlformats.org/drawingml/2006/main"/>
          <a:p xmlns:a="http://schemas.openxmlformats.org/drawingml/2006/main">
            <a:r>
              <a:rPr lang="en-GB" dirty="0"/>
              <a:t> </a:t>
            </a:r>
            <a:r>
              <a:rPr lang="fr-FR" dirty="0"/>
              <a:t>Pays en développement </a:t>
            </a:r>
          </a:p>
          <a:p xmlns:a="http://schemas.openxmlformats.org/drawingml/2006/main">
            <a:r>
              <a:rPr lang="fr-FR" dirty="0"/>
              <a:t>sans littoral d’Afrique</a:t>
            </a:r>
            <a:endParaRPr lang="en-GB" sz="1100" dirty="0"/>
          </a:p>
        </cdr:txBody>
      </cdr:sp>
      <cdr:sp macro="" textlink="">
        <cdr:nvSpPr>
          <cdr:cNvPr id="3" name="TextBox 2"/>
          <cdr:cNvSpPr txBox="1"/>
        </cdr:nvSpPr>
        <cdr:spPr>
          <a:xfrm xmlns:a="http://schemas.openxmlformats.org/drawingml/2006/main">
            <a:off x="5558941" y="4301270"/>
            <a:ext cx="1610139" cy="366264"/>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txBody>
          <a:bodyPr xmlns:a="http://schemas.openxmlformats.org/drawingml/2006/main" vertOverflow="clip" wrap="none" rtlCol="0"/>
          <a:lstStyle xmlns:a="http://schemas.openxmlformats.org/drawingml/2006/main"/>
          <a:p xmlns:a="http://schemas.openxmlformats.org/drawingml/2006/main">
            <a:r>
              <a:rPr lang="fr-FR" dirty="0"/>
              <a:t>Autres pays similaires</a:t>
            </a:r>
            <a:endParaRPr lang="en-GB" sz="1100" dirty="0"/>
          </a:p>
        </cdr:txBody>
      </cdr:sp>
    </cdr:grp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A43BB42-3093-4F17-9D87-34180D5253AC}" type="datetimeFigureOut">
              <a:rPr lang="en-US" smtClean="0"/>
              <a:t>3/21/2019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26BF244-3B8C-4EC2-B07C-DF9746238571}" type="slidenum">
              <a:rPr lang="en-US" smtClean="0"/>
              <a:t>‹#›</a:t>
            </a:fld>
            <a:endParaRPr lang="en-US"/>
          </a:p>
        </p:txBody>
      </p:sp>
    </p:spTree>
    <p:extLst>
      <p:ext uri="{BB962C8B-B14F-4D97-AF65-F5344CB8AC3E}">
        <p14:creationId xmlns:p14="http://schemas.microsoft.com/office/powerpoint/2010/main" val="113251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1C8A4E-169B-4E98-9272-382712D9AA7D}" type="datetime1">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152166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B9904F-9A46-4046-8A03-489D82F85960}" type="datetime1">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4113727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B1B3AC-05DF-4426-A172-047C99D7B5D5}" type="datetime1">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3889920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5695350" cy="1325563"/>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DD2AD1-1F8C-48DE-89FC-D7EB351068E9}" type="datetime1">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BE0A-D03F-4B6F-9DFE-032BEB7DCFE2}"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00284" y="47464"/>
            <a:ext cx="2653100" cy="1237346"/>
          </a:xfrm>
          <a:prstGeom prst="rect">
            <a:avLst/>
          </a:prstGeom>
        </p:spPr>
      </p:pic>
    </p:spTree>
    <p:extLst>
      <p:ext uri="{BB962C8B-B14F-4D97-AF65-F5344CB8AC3E}">
        <p14:creationId xmlns:p14="http://schemas.microsoft.com/office/powerpoint/2010/main" val="3661281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FE7EF03-99C9-42C8-89A1-4CB73A1F3312}" type="datetime1">
              <a:rPr lang="en-US" smtClean="0"/>
              <a:t>3/21/2019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3492455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8382FA-ADC3-49B7-BE82-9FE8D1F3D4E4}" type="datetime1">
              <a:rPr lang="en-US" smtClean="0"/>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12476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181BF4-17AF-4848-BC1D-C2796CF5D8B8}" type="datetime1">
              <a:rPr lang="en-US" smtClean="0"/>
              <a:t>3/21/2019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1097948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CEE65D0-EEC0-4218-BBBE-78B62A75AE2B}" type="datetime1">
              <a:rPr lang="en-US" smtClean="0"/>
              <a:t>3/21/2019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3356802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9F30D5-1B94-4F37-8168-408352D52706}" type="datetime1">
              <a:rPr lang="en-US" smtClean="0"/>
              <a:t>3/21/2019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1990231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96D998-D1DF-409D-B69C-9DAC01BD0ECA}" type="datetime1">
              <a:rPr lang="en-US" smtClean="0"/>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2057195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A88FA2-16FE-4856-BAE8-89CC314255C1}" type="datetime1">
              <a:rPr lang="en-US" smtClean="0"/>
              <a:t>3/21/2019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3747527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1B73BE-ECD2-4D03-A214-29623C82A2C8}" type="datetime1">
              <a:rPr lang="en-US" smtClean="0"/>
              <a:t>3/21/2019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9BE0A-D03F-4B6F-9DFE-032BEB7DCFE2}" type="slidenum">
              <a:rPr lang="en-US" smtClean="0"/>
              <a:t>‹#›</a:t>
            </a:fld>
            <a:endParaRPr lang="en-US"/>
          </a:p>
        </p:txBody>
      </p:sp>
    </p:spTree>
    <p:extLst>
      <p:ext uri="{BB962C8B-B14F-4D97-AF65-F5344CB8AC3E}">
        <p14:creationId xmlns:p14="http://schemas.microsoft.com/office/powerpoint/2010/main" val="15547024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lldc2conference.org/mtr"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p:cNvSpPr>
          <p:nvPr/>
        </p:nvSpPr>
        <p:spPr bwMode="auto">
          <a:xfrm>
            <a:off x="0" y="1297940"/>
            <a:ext cx="9144000" cy="5560059"/>
          </a:xfrm>
          <a:prstGeom prst="rect">
            <a:avLst/>
          </a:prstGeom>
          <a:solidFill>
            <a:srgbClr val="0B5784"/>
          </a:solidFill>
          <a:ln>
            <a:noFill/>
          </a:ln>
          <a:extLst>
            <a:ext uri="{91240B29-F687-4f45-9708-019B960494DF}">
              <a14:hiddenLine xmlns:a14="http://schemas.microsoft.com/office/drawing/2010/main" xmlns=""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endParaRPr lang="en-US" altLang="en-US"/>
          </a:p>
        </p:txBody>
      </p:sp>
      <p:sp>
        <p:nvSpPr>
          <p:cNvPr id="3075" name="AutoShape 2"/>
          <p:cNvSpPr>
            <a:spLocks/>
          </p:cNvSpPr>
          <p:nvPr/>
        </p:nvSpPr>
        <p:spPr bwMode="auto">
          <a:xfrm>
            <a:off x="3394075" y="5859463"/>
            <a:ext cx="5458980" cy="7381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72" y="0"/>
                </a:moveTo>
                <a:lnTo>
                  <a:pt x="2028" y="0"/>
                </a:lnTo>
                <a:lnTo>
                  <a:pt x="1664" y="172"/>
                </a:lnTo>
                <a:lnTo>
                  <a:pt x="1321" y="669"/>
                </a:lnTo>
                <a:lnTo>
                  <a:pt x="1005" y="1460"/>
                </a:lnTo>
                <a:lnTo>
                  <a:pt x="722" y="2514"/>
                </a:lnTo>
                <a:lnTo>
                  <a:pt x="477" y="3803"/>
                </a:lnTo>
                <a:lnTo>
                  <a:pt x="277" y="5295"/>
                </a:lnTo>
                <a:lnTo>
                  <a:pt x="127" y="6961"/>
                </a:lnTo>
                <a:lnTo>
                  <a:pt x="33" y="8770"/>
                </a:lnTo>
                <a:lnTo>
                  <a:pt x="0" y="10692"/>
                </a:lnTo>
                <a:lnTo>
                  <a:pt x="0" y="10908"/>
                </a:lnTo>
                <a:lnTo>
                  <a:pt x="33" y="12830"/>
                </a:lnTo>
                <a:lnTo>
                  <a:pt x="127" y="14639"/>
                </a:lnTo>
                <a:lnTo>
                  <a:pt x="277" y="16304"/>
                </a:lnTo>
                <a:lnTo>
                  <a:pt x="477" y="17797"/>
                </a:lnTo>
                <a:lnTo>
                  <a:pt x="722" y="19085"/>
                </a:lnTo>
                <a:lnTo>
                  <a:pt x="1005" y="20140"/>
                </a:lnTo>
                <a:lnTo>
                  <a:pt x="1321" y="20931"/>
                </a:lnTo>
                <a:lnTo>
                  <a:pt x="1664" y="21428"/>
                </a:lnTo>
                <a:lnTo>
                  <a:pt x="2028" y="21600"/>
                </a:lnTo>
                <a:lnTo>
                  <a:pt x="19572" y="21600"/>
                </a:lnTo>
                <a:lnTo>
                  <a:pt x="19936" y="21428"/>
                </a:lnTo>
                <a:lnTo>
                  <a:pt x="20279" y="20931"/>
                </a:lnTo>
                <a:lnTo>
                  <a:pt x="20595" y="20140"/>
                </a:lnTo>
                <a:lnTo>
                  <a:pt x="20878" y="19085"/>
                </a:lnTo>
                <a:lnTo>
                  <a:pt x="21123" y="17797"/>
                </a:lnTo>
                <a:lnTo>
                  <a:pt x="21323" y="16304"/>
                </a:lnTo>
                <a:lnTo>
                  <a:pt x="21473" y="14639"/>
                </a:lnTo>
                <a:lnTo>
                  <a:pt x="21567" y="12830"/>
                </a:lnTo>
                <a:lnTo>
                  <a:pt x="21600" y="10908"/>
                </a:lnTo>
                <a:lnTo>
                  <a:pt x="21600" y="10692"/>
                </a:lnTo>
                <a:lnTo>
                  <a:pt x="21567" y="8770"/>
                </a:lnTo>
                <a:lnTo>
                  <a:pt x="21473" y="6961"/>
                </a:lnTo>
                <a:lnTo>
                  <a:pt x="21323" y="5295"/>
                </a:lnTo>
                <a:lnTo>
                  <a:pt x="21123" y="3803"/>
                </a:lnTo>
                <a:lnTo>
                  <a:pt x="20878" y="2514"/>
                </a:lnTo>
                <a:lnTo>
                  <a:pt x="20595" y="1460"/>
                </a:lnTo>
                <a:lnTo>
                  <a:pt x="20279" y="669"/>
                </a:lnTo>
                <a:lnTo>
                  <a:pt x="19936" y="172"/>
                </a:lnTo>
                <a:lnTo>
                  <a:pt x="19572"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76" name="Rectangle 5"/>
          <p:cNvSpPr>
            <a:spLocks noGrp="1" noChangeArrowheads="1"/>
          </p:cNvSpPr>
          <p:nvPr>
            <p:ph type="title"/>
          </p:nvPr>
        </p:nvSpPr>
        <p:spPr>
          <a:xfrm>
            <a:off x="4093828" y="1297939"/>
            <a:ext cx="4918409" cy="1480431"/>
          </a:xfrm>
        </p:spPr>
        <p:txBody>
          <a:bodyPr>
            <a:normAutofit/>
          </a:bodyPr>
          <a:lstStyle/>
          <a:p>
            <a:pPr indent="12700">
              <a:lnSpc>
                <a:spcPct val="104000"/>
              </a:lnSpc>
            </a:pPr>
            <a:r>
              <a:rPr lang="fr-FR" sz="2800" b="1" dirty="0">
                <a:solidFill>
                  <a:schemeClr val="bg1"/>
                </a:solidFill>
              </a:rPr>
              <a:t>Programme d'action de Vienne : examen à mi-parcours pour la région Afrique</a:t>
            </a:r>
            <a:endParaRPr lang="en-US" altLang="en-US" sz="2800" dirty="0">
              <a:solidFill>
                <a:schemeClr val="bg1"/>
              </a:solidFill>
              <a:latin typeface="Arial" panose="020B0604020202020204" pitchFamily="34" charset="0"/>
              <a:cs typeface="Arial" panose="020B0604020202020204" pitchFamily="34" charset="0"/>
              <a:sym typeface="Lato" pitchFamily="34" charset="0"/>
            </a:endParaRPr>
          </a:p>
        </p:txBody>
      </p:sp>
      <p:sp>
        <p:nvSpPr>
          <p:cNvPr id="3077" name="Rectangle 6"/>
          <p:cNvSpPr>
            <a:spLocks/>
          </p:cNvSpPr>
          <p:nvPr/>
        </p:nvSpPr>
        <p:spPr bwMode="auto">
          <a:xfrm>
            <a:off x="4674831" y="3295773"/>
            <a:ext cx="4364065" cy="13696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endParaRPr lang="en-US" altLang="en-US" sz="1700" b="1" dirty="0">
              <a:solidFill>
                <a:schemeClr val="bg1"/>
              </a:solidFill>
              <a:latin typeface="Arial" panose="020B0604020202020204" pitchFamily="34" charset="0"/>
              <a:cs typeface="Arial" panose="020B0604020202020204" pitchFamily="34" charset="0"/>
              <a:sym typeface="Lato" pitchFamily="34" charset="0"/>
            </a:endParaRPr>
          </a:p>
          <a:p>
            <a:r>
              <a:rPr lang="fr-FR" dirty="0">
                <a:solidFill>
                  <a:schemeClr val="bg1"/>
                </a:solidFill>
              </a:rPr>
              <a:t>M. </a:t>
            </a:r>
            <a:r>
              <a:rPr lang="fr-FR" dirty="0" err="1">
                <a:solidFill>
                  <a:schemeClr val="bg1"/>
                </a:solidFill>
              </a:rPr>
              <a:t>Sandagdorj</a:t>
            </a:r>
            <a:r>
              <a:rPr lang="fr-FR" dirty="0">
                <a:solidFill>
                  <a:schemeClr val="bg1"/>
                </a:solidFill>
              </a:rPr>
              <a:t> </a:t>
            </a:r>
            <a:r>
              <a:rPr lang="fr-FR" dirty="0" err="1">
                <a:solidFill>
                  <a:schemeClr val="bg1"/>
                </a:solidFill>
              </a:rPr>
              <a:t>Erdenebileg</a:t>
            </a:r>
            <a:endParaRPr lang="en-GB" dirty="0">
              <a:solidFill>
                <a:schemeClr val="bg1"/>
              </a:solidFill>
            </a:endParaRPr>
          </a:p>
          <a:p>
            <a:r>
              <a:rPr lang="fr-FR" dirty="0">
                <a:solidFill>
                  <a:schemeClr val="bg1"/>
                </a:solidFill>
              </a:rPr>
              <a:t>Chef du Service chargé de l’élaboration des politiques, de la coordination, du suivi et des rapports (Bureau du Haut Représentant)</a:t>
            </a:r>
            <a:endParaRPr lang="en-US" altLang="en-US" sz="1700" b="1" dirty="0">
              <a:solidFill>
                <a:schemeClr val="bg1"/>
              </a:solidFill>
              <a:latin typeface="Arial" panose="020B0604020202020204" pitchFamily="34" charset="0"/>
              <a:cs typeface="Arial" panose="020B0604020202020204" pitchFamily="34" charset="0"/>
              <a:sym typeface="Lato" pitchFamily="34" charset="0"/>
            </a:endParaRPr>
          </a:p>
        </p:txBody>
      </p:sp>
      <p:sp>
        <p:nvSpPr>
          <p:cNvPr id="3078" name="Rectangle 7"/>
          <p:cNvSpPr>
            <a:spLocks/>
          </p:cNvSpPr>
          <p:nvPr/>
        </p:nvSpPr>
        <p:spPr bwMode="auto">
          <a:xfrm>
            <a:off x="5700712" y="4984611"/>
            <a:ext cx="2881313"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lIns="0" tIns="0" rIns="0" bIns="0">
            <a:spAutoFit/>
          </a:bodyPr>
          <a:lstStyle>
            <a:lvl1pPr marL="187325" indent="3619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fr-FR" dirty="0">
                <a:solidFill>
                  <a:schemeClr val="bg1"/>
                </a:solidFill>
              </a:rPr>
              <a:t>20-26 mars 2019</a:t>
            </a:r>
            <a:endParaRPr lang="en-GB" dirty="0">
              <a:solidFill>
                <a:schemeClr val="bg1"/>
              </a:solidFill>
            </a:endParaRPr>
          </a:p>
          <a:p>
            <a:r>
              <a:rPr lang="fr-FR" dirty="0">
                <a:solidFill>
                  <a:schemeClr val="bg1"/>
                </a:solidFill>
              </a:rPr>
              <a:t>Marrakech (Maroc)</a:t>
            </a:r>
            <a:endParaRPr lang="en-GB" dirty="0">
              <a:solidFill>
                <a:schemeClr val="bg1"/>
              </a:solidFill>
            </a:endParaRPr>
          </a:p>
        </p:txBody>
      </p:sp>
      <p:sp>
        <p:nvSpPr>
          <p:cNvPr id="3079" name="AutoShape 8"/>
          <p:cNvSpPr>
            <a:spLocks/>
          </p:cNvSpPr>
          <p:nvPr/>
        </p:nvSpPr>
        <p:spPr bwMode="auto">
          <a:xfrm>
            <a:off x="663575" y="3265490"/>
            <a:ext cx="3730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155" y="0"/>
                </a:moveTo>
                <a:lnTo>
                  <a:pt x="1445" y="0"/>
                </a:lnTo>
                <a:lnTo>
                  <a:pt x="1185" y="172"/>
                </a:lnTo>
                <a:lnTo>
                  <a:pt x="941" y="669"/>
                </a:lnTo>
                <a:lnTo>
                  <a:pt x="716" y="1460"/>
                </a:lnTo>
                <a:lnTo>
                  <a:pt x="514" y="2514"/>
                </a:lnTo>
                <a:lnTo>
                  <a:pt x="340" y="3803"/>
                </a:lnTo>
                <a:lnTo>
                  <a:pt x="197" y="5295"/>
                </a:lnTo>
                <a:lnTo>
                  <a:pt x="90" y="6961"/>
                </a:lnTo>
                <a:lnTo>
                  <a:pt x="23" y="8770"/>
                </a:lnTo>
                <a:lnTo>
                  <a:pt x="0" y="10692"/>
                </a:lnTo>
                <a:lnTo>
                  <a:pt x="0" y="10908"/>
                </a:lnTo>
                <a:lnTo>
                  <a:pt x="23" y="12830"/>
                </a:lnTo>
                <a:lnTo>
                  <a:pt x="90" y="14639"/>
                </a:lnTo>
                <a:lnTo>
                  <a:pt x="197" y="16304"/>
                </a:lnTo>
                <a:lnTo>
                  <a:pt x="340" y="17797"/>
                </a:lnTo>
                <a:lnTo>
                  <a:pt x="514" y="19085"/>
                </a:lnTo>
                <a:lnTo>
                  <a:pt x="716" y="20140"/>
                </a:lnTo>
                <a:lnTo>
                  <a:pt x="941" y="20931"/>
                </a:lnTo>
                <a:lnTo>
                  <a:pt x="1185" y="21428"/>
                </a:lnTo>
                <a:lnTo>
                  <a:pt x="1445" y="21600"/>
                </a:lnTo>
                <a:lnTo>
                  <a:pt x="20155" y="21600"/>
                </a:lnTo>
                <a:lnTo>
                  <a:pt x="20415" y="21428"/>
                </a:lnTo>
                <a:lnTo>
                  <a:pt x="20659" y="20931"/>
                </a:lnTo>
                <a:lnTo>
                  <a:pt x="20884" y="20140"/>
                </a:lnTo>
                <a:lnTo>
                  <a:pt x="21086" y="19085"/>
                </a:lnTo>
                <a:lnTo>
                  <a:pt x="21260" y="17797"/>
                </a:lnTo>
                <a:lnTo>
                  <a:pt x="21403" y="16304"/>
                </a:lnTo>
                <a:lnTo>
                  <a:pt x="21510" y="14639"/>
                </a:lnTo>
                <a:lnTo>
                  <a:pt x="21577" y="12830"/>
                </a:lnTo>
                <a:lnTo>
                  <a:pt x="21600" y="10908"/>
                </a:lnTo>
                <a:lnTo>
                  <a:pt x="21600" y="10692"/>
                </a:lnTo>
                <a:lnTo>
                  <a:pt x="21577" y="8770"/>
                </a:lnTo>
                <a:lnTo>
                  <a:pt x="21510" y="6961"/>
                </a:lnTo>
                <a:lnTo>
                  <a:pt x="21403" y="5295"/>
                </a:lnTo>
                <a:lnTo>
                  <a:pt x="21260" y="3803"/>
                </a:lnTo>
                <a:lnTo>
                  <a:pt x="21086" y="2514"/>
                </a:lnTo>
                <a:lnTo>
                  <a:pt x="20884" y="1460"/>
                </a:lnTo>
                <a:lnTo>
                  <a:pt x="20659" y="669"/>
                </a:lnTo>
                <a:lnTo>
                  <a:pt x="20415" y="172"/>
                </a:lnTo>
                <a:lnTo>
                  <a:pt x="20155"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0" name="AutoShape 9"/>
          <p:cNvSpPr>
            <a:spLocks/>
          </p:cNvSpPr>
          <p:nvPr/>
        </p:nvSpPr>
        <p:spPr bwMode="auto">
          <a:xfrm>
            <a:off x="1004888" y="3922398"/>
            <a:ext cx="2692400"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97" y="0"/>
                </a:moveTo>
                <a:lnTo>
                  <a:pt x="2003" y="0"/>
                </a:lnTo>
                <a:lnTo>
                  <a:pt x="1643" y="172"/>
                </a:lnTo>
                <a:lnTo>
                  <a:pt x="1304" y="669"/>
                </a:lnTo>
                <a:lnTo>
                  <a:pt x="992" y="1460"/>
                </a:lnTo>
                <a:lnTo>
                  <a:pt x="713" y="2514"/>
                </a:lnTo>
                <a:lnTo>
                  <a:pt x="471" y="3803"/>
                </a:lnTo>
                <a:lnTo>
                  <a:pt x="274" y="5295"/>
                </a:lnTo>
                <a:lnTo>
                  <a:pt x="125" y="6961"/>
                </a:lnTo>
                <a:lnTo>
                  <a:pt x="32" y="8770"/>
                </a:lnTo>
                <a:lnTo>
                  <a:pt x="0" y="10692"/>
                </a:lnTo>
                <a:lnTo>
                  <a:pt x="0" y="10908"/>
                </a:lnTo>
                <a:lnTo>
                  <a:pt x="32" y="12830"/>
                </a:lnTo>
                <a:lnTo>
                  <a:pt x="125" y="14639"/>
                </a:lnTo>
                <a:lnTo>
                  <a:pt x="274" y="16304"/>
                </a:lnTo>
                <a:lnTo>
                  <a:pt x="471" y="17797"/>
                </a:lnTo>
                <a:lnTo>
                  <a:pt x="713" y="19085"/>
                </a:lnTo>
                <a:lnTo>
                  <a:pt x="992" y="20140"/>
                </a:lnTo>
                <a:lnTo>
                  <a:pt x="1304" y="20931"/>
                </a:lnTo>
                <a:lnTo>
                  <a:pt x="1643" y="21428"/>
                </a:lnTo>
                <a:lnTo>
                  <a:pt x="2003" y="21600"/>
                </a:lnTo>
                <a:lnTo>
                  <a:pt x="19597" y="21600"/>
                </a:lnTo>
                <a:lnTo>
                  <a:pt x="19957" y="21428"/>
                </a:lnTo>
                <a:lnTo>
                  <a:pt x="20296" y="20931"/>
                </a:lnTo>
                <a:lnTo>
                  <a:pt x="20608" y="20140"/>
                </a:lnTo>
                <a:lnTo>
                  <a:pt x="20887" y="19085"/>
                </a:lnTo>
                <a:lnTo>
                  <a:pt x="21129" y="17797"/>
                </a:lnTo>
                <a:lnTo>
                  <a:pt x="21327" y="16304"/>
                </a:lnTo>
                <a:lnTo>
                  <a:pt x="21475" y="14639"/>
                </a:lnTo>
                <a:lnTo>
                  <a:pt x="21568" y="12830"/>
                </a:lnTo>
                <a:lnTo>
                  <a:pt x="21600" y="10908"/>
                </a:lnTo>
                <a:lnTo>
                  <a:pt x="21600" y="10692"/>
                </a:lnTo>
                <a:lnTo>
                  <a:pt x="21568" y="8770"/>
                </a:lnTo>
                <a:lnTo>
                  <a:pt x="21475" y="6961"/>
                </a:lnTo>
                <a:lnTo>
                  <a:pt x="21327" y="5295"/>
                </a:lnTo>
                <a:lnTo>
                  <a:pt x="21129" y="3803"/>
                </a:lnTo>
                <a:lnTo>
                  <a:pt x="20887" y="2514"/>
                </a:lnTo>
                <a:lnTo>
                  <a:pt x="20608" y="1460"/>
                </a:lnTo>
                <a:lnTo>
                  <a:pt x="20296" y="669"/>
                </a:lnTo>
                <a:lnTo>
                  <a:pt x="19957" y="172"/>
                </a:lnTo>
                <a:lnTo>
                  <a:pt x="19597"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1" name="AutoShape 10"/>
          <p:cNvSpPr>
            <a:spLocks/>
          </p:cNvSpPr>
          <p:nvPr/>
        </p:nvSpPr>
        <p:spPr bwMode="auto">
          <a:xfrm>
            <a:off x="1166813" y="4579306"/>
            <a:ext cx="280828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681" y="0"/>
                </a:moveTo>
                <a:lnTo>
                  <a:pt x="1919" y="0"/>
                </a:lnTo>
                <a:lnTo>
                  <a:pt x="1574" y="172"/>
                </a:lnTo>
                <a:lnTo>
                  <a:pt x="1250" y="669"/>
                </a:lnTo>
                <a:lnTo>
                  <a:pt x="951" y="1460"/>
                </a:lnTo>
                <a:lnTo>
                  <a:pt x="683" y="2514"/>
                </a:lnTo>
                <a:lnTo>
                  <a:pt x="451" y="3803"/>
                </a:lnTo>
                <a:lnTo>
                  <a:pt x="262" y="5295"/>
                </a:lnTo>
                <a:lnTo>
                  <a:pt x="120" y="6961"/>
                </a:lnTo>
                <a:lnTo>
                  <a:pt x="31" y="8770"/>
                </a:lnTo>
                <a:lnTo>
                  <a:pt x="0" y="10692"/>
                </a:lnTo>
                <a:lnTo>
                  <a:pt x="0" y="10908"/>
                </a:lnTo>
                <a:lnTo>
                  <a:pt x="31" y="12830"/>
                </a:lnTo>
                <a:lnTo>
                  <a:pt x="120" y="14639"/>
                </a:lnTo>
                <a:lnTo>
                  <a:pt x="262" y="16304"/>
                </a:lnTo>
                <a:lnTo>
                  <a:pt x="451" y="17797"/>
                </a:lnTo>
                <a:lnTo>
                  <a:pt x="683" y="19085"/>
                </a:lnTo>
                <a:lnTo>
                  <a:pt x="951" y="20140"/>
                </a:lnTo>
                <a:lnTo>
                  <a:pt x="1250" y="20931"/>
                </a:lnTo>
                <a:lnTo>
                  <a:pt x="1574" y="21428"/>
                </a:lnTo>
                <a:lnTo>
                  <a:pt x="1919" y="21600"/>
                </a:lnTo>
                <a:lnTo>
                  <a:pt x="19681" y="21600"/>
                </a:lnTo>
                <a:lnTo>
                  <a:pt x="20026" y="21420"/>
                </a:lnTo>
                <a:lnTo>
                  <a:pt x="20350" y="20904"/>
                </a:lnTo>
                <a:lnTo>
                  <a:pt x="20649" y="20084"/>
                </a:lnTo>
                <a:lnTo>
                  <a:pt x="20917" y="18995"/>
                </a:lnTo>
                <a:lnTo>
                  <a:pt x="21149" y="17671"/>
                </a:lnTo>
                <a:lnTo>
                  <a:pt x="21338" y="16144"/>
                </a:lnTo>
                <a:lnTo>
                  <a:pt x="21480" y="14450"/>
                </a:lnTo>
                <a:lnTo>
                  <a:pt x="21569" y="12621"/>
                </a:lnTo>
                <a:lnTo>
                  <a:pt x="21600" y="10692"/>
                </a:lnTo>
                <a:lnTo>
                  <a:pt x="21569" y="8770"/>
                </a:lnTo>
                <a:lnTo>
                  <a:pt x="21480" y="6961"/>
                </a:lnTo>
                <a:lnTo>
                  <a:pt x="21338" y="5295"/>
                </a:lnTo>
                <a:lnTo>
                  <a:pt x="21149" y="3803"/>
                </a:lnTo>
                <a:lnTo>
                  <a:pt x="20917" y="2514"/>
                </a:lnTo>
                <a:lnTo>
                  <a:pt x="20649" y="1460"/>
                </a:lnTo>
                <a:lnTo>
                  <a:pt x="20350" y="669"/>
                </a:lnTo>
                <a:lnTo>
                  <a:pt x="20026" y="172"/>
                </a:lnTo>
                <a:lnTo>
                  <a:pt x="19681"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2" name="AutoShape 11"/>
          <p:cNvSpPr>
            <a:spLocks/>
          </p:cNvSpPr>
          <p:nvPr/>
        </p:nvSpPr>
        <p:spPr bwMode="auto">
          <a:xfrm>
            <a:off x="1166813" y="5234626"/>
            <a:ext cx="214153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083" y="0"/>
                </a:moveTo>
                <a:lnTo>
                  <a:pt x="2517" y="0"/>
                </a:lnTo>
                <a:lnTo>
                  <a:pt x="2065" y="172"/>
                </a:lnTo>
                <a:lnTo>
                  <a:pt x="1639" y="669"/>
                </a:lnTo>
                <a:lnTo>
                  <a:pt x="1247" y="1460"/>
                </a:lnTo>
                <a:lnTo>
                  <a:pt x="895" y="2514"/>
                </a:lnTo>
                <a:lnTo>
                  <a:pt x="592" y="3803"/>
                </a:lnTo>
                <a:lnTo>
                  <a:pt x="344" y="5295"/>
                </a:lnTo>
                <a:lnTo>
                  <a:pt x="157" y="6961"/>
                </a:lnTo>
                <a:lnTo>
                  <a:pt x="41" y="8770"/>
                </a:lnTo>
                <a:lnTo>
                  <a:pt x="0" y="10692"/>
                </a:lnTo>
                <a:lnTo>
                  <a:pt x="0" y="10908"/>
                </a:lnTo>
                <a:lnTo>
                  <a:pt x="41" y="12830"/>
                </a:lnTo>
                <a:lnTo>
                  <a:pt x="157" y="14639"/>
                </a:lnTo>
                <a:lnTo>
                  <a:pt x="344" y="16304"/>
                </a:lnTo>
                <a:lnTo>
                  <a:pt x="592" y="17797"/>
                </a:lnTo>
                <a:lnTo>
                  <a:pt x="895" y="19085"/>
                </a:lnTo>
                <a:lnTo>
                  <a:pt x="1247" y="20140"/>
                </a:lnTo>
                <a:lnTo>
                  <a:pt x="1639" y="20931"/>
                </a:lnTo>
                <a:lnTo>
                  <a:pt x="2065" y="21428"/>
                </a:lnTo>
                <a:lnTo>
                  <a:pt x="2517" y="21600"/>
                </a:lnTo>
                <a:lnTo>
                  <a:pt x="19083" y="21600"/>
                </a:lnTo>
                <a:lnTo>
                  <a:pt x="19535" y="21428"/>
                </a:lnTo>
                <a:lnTo>
                  <a:pt x="19961" y="20931"/>
                </a:lnTo>
                <a:lnTo>
                  <a:pt x="20353" y="20140"/>
                </a:lnTo>
                <a:lnTo>
                  <a:pt x="20705" y="19085"/>
                </a:lnTo>
                <a:lnTo>
                  <a:pt x="21008" y="17797"/>
                </a:lnTo>
                <a:lnTo>
                  <a:pt x="21256" y="16304"/>
                </a:lnTo>
                <a:lnTo>
                  <a:pt x="21443" y="14639"/>
                </a:lnTo>
                <a:lnTo>
                  <a:pt x="21559" y="12830"/>
                </a:lnTo>
                <a:lnTo>
                  <a:pt x="21600" y="10908"/>
                </a:lnTo>
                <a:lnTo>
                  <a:pt x="21600" y="10692"/>
                </a:lnTo>
                <a:lnTo>
                  <a:pt x="21559" y="8770"/>
                </a:lnTo>
                <a:lnTo>
                  <a:pt x="21443" y="6961"/>
                </a:lnTo>
                <a:lnTo>
                  <a:pt x="21256" y="5295"/>
                </a:lnTo>
                <a:lnTo>
                  <a:pt x="21008" y="3803"/>
                </a:lnTo>
                <a:lnTo>
                  <a:pt x="20705" y="2514"/>
                </a:lnTo>
                <a:lnTo>
                  <a:pt x="20353" y="1460"/>
                </a:lnTo>
                <a:lnTo>
                  <a:pt x="19961" y="669"/>
                </a:lnTo>
                <a:lnTo>
                  <a:pt x="19535" y="172"/>
                </a:lnTo>
                <a:lnTo>
                  <a:pt x="19083"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3" name="AutoShape 12"/>
          <p:cNvSpPr>
            <a:spLocks/>
          </p:cNvSpPr>
          <p:nvPr/>
        </p:nvSpPr>
        <p:spPr bwMode="auto">
          <a:xfrm>
            <a:off x="1411288" y="5889946"/>
            <a:ext cx="147637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948" y="0"/>
                </a:moveTo>
                <a:lnTo>
                  <a:pt x="3652" y="0"/>
                </a:lnTo>
                <a:lnTo>
                  <a:pt x="2996" y="172"/>
                </a:lnTo>
                <a:lnTo>
                  <a:pt x="2378" y="669"/>
                </a:lnTo>
                <a:lnTo>
                  <a:pt x="1809" y="1460"/>
                </a:lnTo>
                <a:lnTo>
                  <a:pt x="1299" y="2514"/>
                </a:lnTo>
                <a:lnTo>
                  <a:pt x="859" y="3803"/>
                </a:lnTo>
                <a:lnTo>
                  <a:pt x="499" y="5295"/>
                </a:lnTo>
                <a:lnTo>
                  <a:pt x="228" y="6961"/>
                </a:lnTo>
                <a:lnTo>
                  <a:pt x="59" y="8770"/>
                </a:lnTo>
                <a:lnTo>
                  <a:pt x="0" y="10692"/>
                </a:lnTo>
                <a:lnTo>
                  <a:pt x="0" y="10908"/>
                </a:lnTo>
                <a:lnTo>
                  <a:pt x="59" y="12830"/>
                </a:lnTo>
                <a:lnTo>
                  <a:pt x="228" y="14639"/>
                </a:lnTo>
                <a:lnTo>
                  <a:pt x="499" y="16304"/>
                </a:lnTo>
                <a:lnTo>
                  <a:pt x="859" y="17797"/>
                </a:lnTo>
                <a:lnTo>
                  <a:pt x="1299" y="19085"/>
                </a:lnTo>
                <a:lnTo>
                  <a:pt x="1809" y="20140"/>
                </a:lnTo>
                <a:lnTo>
                  <a:pt x="2378" y="20931"/>
                </a:lnTo>
                <a:lnTo>
                  <a:pt x="2996" y="21428"/>
                </a:lnTo>
                <a:lnTo>
                  <a:pt x="3652" y="21600"/>
                </a:lnTo>
                <a:lnTo>
                  <a:pt x="17948" y="21600"/>
                </a:lnTo>
                <a:lnTo>
                  <a:pt x="18605" y="21428"/>
                </a:lnTo>
                <a:lnTo>
                  <a:pt x="19222" y="20931"/>
                </a:lnTo>
                <a:lnTo>
                  <a:pt x="19791" y="20140"/>
                </a:lnTo>
                <a:lnTo>
                  <a:pt x="20301" y="19085"/>
                </a:lnTo>
                <a:lnTo>
                  <a:pt x="20741" y="17797"/>
                </a:lnTo>
                <a:lnTo>
                  <a:pt x="21101" y="16304"/>
                </a:lnTo>
                <a:lnTo>
                  <a:pt x="21372" y="14639"/>
                </a:lnTo>
                <a:lnTo>
                  <a:pt x="21541" y="12830"/>
                </a:lnTo>
                <a:lnTo>
                  <a:pt x="21600" y="10908"/>
                </a:lnTo>
                <a:lnTo>
                  <a:pt x="21600" y="10692"/>
                </a:lnTo>
                <a:lnTo>
                  <a:pt x="21541" y="8770"/>
                </a:lnTo>
                <a:lnTo>
                  <a:pt x="21372" y="6961"/>
                </a:lnTo>
                <a:lnTo>
                  <a:pt x="21101" y="5295"/>
                </a:lnTo>
                <a:lnTo>
                  <a:pt x="20741" y="3803"/>
                </a:lnTo>
                <a:lnTo>
                  <a:pt x="20301" y="2514"/>
                </a:lnTo>
                <a:lnTo>
                  <a:pt x="19791" y="1460"/>
                </a:lnTo>
                <a:lnTo>
                  <a:pt x="19222" y="669"/>
                </a:lnTo>
                <a:lnTo>
                  <a:pt x="18605" y="172"/>
                </a:lnTo>
                <a:lnTo>
                  <a:pt x="17948"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4" name="AutoShape 13"/>
          <p:cNvSpPr>
            <a:spLocks/>
          </p:cNvSpPr>
          <p:nvPr/>
        </p:nvSpPr>
        <p:spPr bwMode="auto">
          <a:xfrm>
            <a:off x="0" y="0"/>
            <a:ext cx="1004888" cy="4968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873" y="0"/>
                </a:moveTo>
                <a:lnTo>
                  <a:pt x="0" y="0"/>
                </a:lnTo>
                <a:lnTo>
                  <a:pt x="0" y="21600"/>
                </a:lnTo>
                <a:lnTo>
                  <a:pt x="16243" y="21600"/>
                </a:lnTo>
                <a:lnTo>
                  <a:pt x="17206" y="21423"/>
                </a:lnTo>
                <a:lnTo>
                  <a:pt x="18112" y="20914"/>
                </a:lnTo>
                <a:lnTo>
                  <a:pt x="18947" y="20103"/>
                </a:lnTo>
                <a:lnTo>
                  <a:pt x="19694" y="19021"/>
                </a:lnTo>
                <a:lnTo>
                  <a:pt x="20340" y="17700"/>
                </a:lnTo>
                <a:lnTo>
                  <a:pt x="20869" y="16169"/>
                </a:lnTo>
                <a:lnTo>
                  <a:pt x="21265" y="14461"/>
                </a:lnTo>
                <a:lnTo>
                  <a:pt x="21514" y="12606"/>
                </a:lnTo>
                <a:lnTo>
                  <a:pt x="21600" y="10635"/>
                </a:lnTo>
                <a:lnTo>
                  <a:pt x="21600" y="10413"/>
                </a:lnTo>
                <a:lnTo>
                  <a:pt x="21514" y="8442"/>
                </a:lnTo>
                <a:lnTo>
                  <a:pt x="21265" y="6587"/>
                </a:lnTo>
                <a:lnTo>
                  <a:pt x="20869" y="4879"/>
                </a:lnTo>
                <a:lnTo>
                  <a:pt x="20340" y="3349"/>
                </a:lnTo>
                <a:lnTo>
                  <a:pt x="19694" y="2027"/>
                </a:lnTo>
                <a:lnTo>
                  <a:pt x="18947" y="945"/>
                </a:lnTo>
                <a:lnTo>
                  <a:pt x="18112" y="134"/>
                </a:lnTo>
                <a:lnTo>
                  <a:pt x="17873"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5" name="AutoShape 14"/>
          <p:cNvSpPr>
            <a:spLocks/>
          </p:cNvSpPr>
          <p:nvPr/>
        </p:nvSpPr>
        <p:spPr bwMode="auto">
          <a:xfrm>
            <a:off x="1519238" y="6546850"/>
            <a:ext cx="790575" cy="30956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4782" y="0"/>
                </a:moveTo>
                <a:lnTo>
                  <a:pt x="6817" y="0"/>
                </a:lnTo>
                <a:lnTo>
                  <a:pt x="5592" y="283"/>
                </a:lnTo>
                <a:lnTo>
                  <a:pt x="4439" y="1100"/>
                </a:lnTo>
                <a:lnTo>
                  <a:pt x="3377" y="2401"/>
                </a:lnTo>
                <a:lnTo>
                  <a:pt x="2425" y="4137"/>
                </a:lnTo>
                <a:lnTo>
                  <a:pt x="1603" y="6257"/>
                </a:lnTo>
                <a:lnTo>
                  <a:pt x="931" y="8712"/>
                </a:lnTo>
                <a:lnTo>
                  <a:pt x="426" y="11452"/>
                </a:lnTo>
                <a:lnTo>
                  <a:pt x="110" y="14428"/>
                </a:lnTo>
                <a:lnTo>
                  <a:pt x="0" y="17590"/>
                </a:lnTo>
                <a:lnTo>
                  <a:pt x="0" y="17946"/>
                </a:lnTo>
                <a:lnTo>
                  <a:pt x="110" y="21108"/>
                </a:lnTo>
                <a:lnTo>
                  <a:pt x="162" y="21600"/>
                </a:lnTo>
                <a:lnTo>
                  <a:pt x="21438" y="21600"/>
                </a:lnTo>
                <a:lnTo>
                  <a:pt x="21490" y="21108"/>
                </a:lnTo>
                <a:lnTo>
                  <a:pt x="21600" y="17946"/>
                </a:lnTo>
                <a:lnTo>
                  <a:pt x="21600" y="17590"/>
                </a:lnTo>
                <a:lnTo>
                  <a:pt x="21490" y="14428"/>
                </a:lnTo>
                <a:lnTo>
                  <a:pt x="21173" y="11452"/>
                </a:lnTo>
                <a:lnTo>
                  <a:pt x="20669" y="8712"/>
                </a:lnTo>
                <a:lnTo>
                  <a:pt x="19997" y="6257"/>
                </a:lnTo>
                <a:lnTo>
                  <a:pt x="19175" y="4137"/>
                </a:lnTo>
                <a:lnTo>
                  <a:pt x="18223" y="2401"/>
                </a:lnTo>
                <a:lnTo>
                  <a:pt x="17161" y="1100"/>
                </a:lnTo>
                <a:lnTo>
                  <a:pt x="16008" y="283"/>
                </a:lnTo>
                <a:lnTo>
                  <a:pt x="14782"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6" name="AutoShape 15"/>
          <p:cNvSpPr>
            <a:spLocks/>
          </p:cNvSpPr>
          <p:nvPr/>
        </p:nvSpPr>
        <p:spPr bwMode="auto">
          <a:xfrm>
            <a:off x="0" y="642621"/>
            <a:ext cx="1536700"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093" y="0"/>
                </a:moveTo>
                <a:lnTo>
                  <a:pt x="0" y="0"/>
                </a:lnTo>
                <a:lnTo>
                  <a:pt x="0" y="21600"/>
                </a:lnTo>
                <a:lnTo>
                  <a:pt x="18093" y="21600"/>
                </a:lnTo>
                <a:lnTo>
                  <a:pt x="18724" y="21428"/>
                </a:lnTo>
                <a:lnTo>
                  <a:pt x="19317" y="20931"/>
                </a:lnTo>
                <a:lnTo>
                  <a:pt x="19863" y="20140"/>
                </a:lnTo>
                <a:lnTo>
                  <a:pt x="20353" y="19085"/>
                </a:lnTo>
                <a:lnTo>
                  <a:pt x="20775" y="17797"/>
                </a:lnTo>
                <a:lnTo>
                  <a:pt x="21121" y="16304"/>
                </a:lnTo>
                <a:lnTo>
                  <a:pt x="21381" y="14639"/>
                </a:lnTo>
                <a:lnTo>
                  <a:pt x="21544" y="12830"/>
                </a:lnTo>
                <a:lnTo>
                  <a:pt x="21600" y="10908"/>
                </a:lnTo>
                <a:lnTo>
                  <a:pt x="21600" y="10692"/>
                </a:lnTo>
                <a:lnTo>
                  <a:pt x="21544" y="8770"/>
                </a:lnTo>
                <a:lnTo>
                  <a:pt x="21381" y="6961"/>
                </a:lnTo>
                <a:lnTo>
                  <a:pt x="21121" y="5295"/>
                </a:lnTo>
                <a:lnTo>
                  <a:pt x="20775" y="3803"/>
                </a:lnTo>
                <a:lnTo>
                  <a:pt x="20353" y="2514"/>
                </a:lnTo>
                <a:lnTo>
                  <a:pt x="19863" y="1460"/>
                </a:lnTo>
                <a:lnTo>
                  <a:pt x="19317" y="669"/>
                </a:lnTo>
                <a:lnTo>
                  <a:pt x="18724" y="172"/>
                </a:lnTo>
                <a:lnTo>
                  <a:pt x="18093"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7" name="AutoShape 16"/>
          <p:cNvSpPr>
            <a:spLocks/>
          </p:cNvSpPr>
          <p:nvPr/>
        </p:nvSpPr>
        <p:spPr bwMode="auto">
          <a:xfrm>
            <a:off x="0" y="1297941"/>
            <a:ext cx="3067050" cy="5095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842" y="0"/>
                </a:moveTo>
                <a:lnTo>
                  <a:pt x="0" y="0"/>
                </a:lnTo>
                <a:lnTo>
                  <a:pt x="0" y="21600"/>
                </a:lnTo>
                <a:lnTo>
                  <a:pt x="19842" y="21600"/>
                </a:lnTo>
                <a:lnTo>
                  <a:pt x="20158" y="21428"/>
                </a:lnTo>
                <a:lnTo>
                  <a:pt x="20456" y="20931"/>
                </a:lnTo>
                <a:lnTo>
                  <a:pt x="20729" y="20140"/>
                </a:lnTo>
                <a:lnTo>
                  <a:pt x="20975" y="19085"/>
                </a:lnTo>
                <a:lnTo>
                  <a:pt x="21187" y="17797"/>
                </a:lnTo>
                <a:lnTo>
                  <a:pt x="21360" y="16304"/>
                </a:lnTo>
                <a:lnTo>
                  <a:pt x="21490" y="14639"/>
                </a:lnTo>
                <a:lnTo>
                  <a:pt x="21572" y="12830"/>
                </a:lnTo>
                <a:lnTo>
                  <a:pt x="21600" y="10908"/>
                </a:lnTo>
                <a:lnTo>
                  <a:pt x="21600" y="10692"/>
                </a:lnTo>
                <a:lnTo>
                  <a:pt x="21572" y="8770"/>
                </a:lnTo>
                <a:lnTo>
                  <a:pt x="21490" y="6961"/>
                </a:lnTo>
                <a:lnTo>
                  <a:pt x="21360" y="5295"/>
                </a:lnTo>
                <a:lnTo>
                  <a:pt x="21187" y="3803"/>
                </a:lnTo>
                <a:lnTo>
                  <a:pt x="20975" y="2514"/>
                </a:lnTo>
                <a:lnTo>
                  <a:pt x="20729" y="1460"/>
                </a:lnTo>
                <a:lnTo>
                  <a:pt x="20456" y="669"/>
                </a:lnTo>
                <a:lnTo>
                  <a:pt x="20158" y="172"/>
                </a:lnTo>
                <a:lnTo>
                  <a:pt x="19842"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8" name="AutoShape 17"/>
          <p:cNvSpPr>
            <a:spLocks/>
          </p:cNvSpPr>
          <p:nvPr/>
        </p:nvSpPr>
        <p:spPr bwMode="auto">
          <a:xfrm>
            <a:off x="0" y="1953262"/>
            <a:ext cx="3432175"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030" y="0"/>
                </a:moveTo>
                <a:lnTo>
                  <a:pt x="0" y="0"/>
                </a:lnTo>
                <a:lnTo>
                  <a:pt x="0" y="21600"/>
                </a:lnTo>
                <a:lnTo>
                  <a:pt x="20030" y="21600"/>
                </a:lnTo>
                <a:lnTo>
                  <a:pt x="20312" y="21428"/>
                </a:lnTo>
                <a:lnTo>
                  <a:pt x="20578" y="20931"/>
                </a:lnTo>
                <a:lnTo>
                  <a:pt x="20822" y="20140"/>
                </a:lnTo>
                <a:lnTo>
                  <a:pt x="21041" y="19085"/>
                </a:lnTo>
                <a:lnTo>
                  <a:pt x="21231" y="17797"/>
                </a:lnTo>
                <a:lnTo>
                  <a:pt x="21386" y="16304"/>
                </a:lnTo>
                <a:lnTo>
                  <a:pt x="21502" y="14639"/>
                </a:lnTo>
                <a:lnTo>
                  <a:pt x="21575" y="12830"/>
                </a:lnTo>
                <a:lnTo>
                  <a:pt x="21600" y="10908"/>
                </a:lnTo>
                <a:lnTo>
                  <a:pt x="21600" y="10692"/>
                </a:lnTo>
                <a:lnTo>
                  <a:pt x="21575" y="8770"/>
                </a:lnTo>
                <a:lnTo>
                  <a:pt x="21502" y="6961"/>
                </a:lnTo>
                <a:lnTo>
                  <a:pt x="21386" y="5295"/>
                </a:lnTo>
                <a:lnTo>
                  <a:pt x="21231" y="3803"/>
                </a:lnTo>
                <a:lnTo>
                  <a:pt x="21041" y="2514"/>
                </a:lnTo>
                <a:lnTo>
                  <a:pt x="20822" y="1460"/>
                </a:lnTo>
                <a:lnTo>
                  <a:pt x="20578" y="669"/>
                </a:lnTo>
                <a:lnTo>
                  <a:pt x="20312" y="172"/>
                </a:lnTo>
                <a:lnTo>
                  <a:pt x="20030"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9" name="AutoShape 18"/>
          <p:cNvSpPr>
            <a:spLocks/>
          </p:cNvSpPr>
          <p:nvPr/>
        </p:nvSpPr>
        <p:spPr bwMode="auto">
          <a:xfrm>
            <a:off x="0" y="2608582"/>
            <a:ext cx="4619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598" y="0"/>
                </a:moveTo>
                <a:lnTo>
                  <a:pt x="0" y="0"/>
                </a:lnTo>
                <a:lnTo>
                  <a:pt x="0" y="21600"/>
                </a:lnTo>
                <a:lnTo>
                  <a:pt x="20433" y="21600"/>
                </a:lnTo>
                <a:lnTo>
                  <a:pt x="20643" y="21428"/>
                </a:lnTo>
                <a:lnTo>
                  <a:pt x="20840" y="20931"/>
                </a:lnTo>
                <a:lnTo>
                  <a:pt x="21022" y="20140"/>
                </a:lnTo>
                <a:lnTo>
                  <a:pt x="21185" y="19085"/>
                </a:lnTo>
                <a:lnTo>
                  <a:pt x="21326" y="17797"/>
                </a:lnTo>
                <a:lnTo>
                  <a:pt x="21441" y="16304"/>
                </a:lnTo>
                <a:lnTo>
                  <a:pt x="21527" y="14639"/>
                </a:lnTo>
                <a:lnTo>
                  <a:pt x="21581" y="12830"/>
                </a:lnTo>
                <a:lnTo>
                  <a:pt x="21600" y="10908"/>
                </a:lnTo>
                <a:lnTo>
                  <a:pt x="21600" y="9184"/>
                </a:lnTo>
                <a:lnTo>
                  <a:pt x="21574" y="7078"/>
                </a:lnTo>
                <a:lnTo>
                  <a:pt x="21498" y="5145"/>
                </a:lnTo>
                <a:lnTo>
                  <a:pt x="21380" y="3440"/>
                </a:lnTo>
                <a:lnTo>
                  <a:pt x="21225" y="2018"/>
                </a:lnTo>
                <a:lnTo>
                  <a:pt x="21039" y="933"/>
                </a:lnTo>
                <a:lnTo>
                  <a:pt x="20828" y="243"/>
                </a:lnTo>
                <a:lnTo>
                  <a:pt x="20598" y="0"/>
                </a:lnTo>
                <a:close/>
              </a:path>
            </a:pathLst>
          </a:custGeom>
          <a:solidFill>
            <a:srgbClr val="0A7CB8"/>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90" name="Rectangle 19"/>
          <p:cNvSpPr>
            <a:spLocks/>
          </p:cNvSpPr>
          <p:nvPr/>
        </p:nvSpPr>
        <p:spPr bwMode="auto">
          <a:xfrm>
            <a:off x="3595688" y="5997723"/>
            <a:ext cx="5018087"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lIns="45720" rIns="45720">
            <a:spAutoFit/>
          </a:bodyPr>
          <a:lstStyle>
            <a:lvl1pPr indent="3873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ctr"/>
            <a:r>
              <a:rPr lang="fr-FR" b="1" dirty="0">
                <a:solidFill>
                  <a:schemeClr val="bg1"/>
                </a:solidFill>
              </a:rPr>
              <a:t>Examen à mi-parcours pour la région Afrique</a:t>
            </a:r>
            <a:endParaRPr lang="en-US" altLang="en-US" sz="2000" b="1" dirty="0">
              <a:solidFill>
                <a:schemeClr val="bg1"/>
              </a:solidFill>
            </a:endParaRPr>
          </a:p>
        </p:txBody>
      </p:sp>
      <p:sp>
        <p:nvSpPr>
          <p:cNvPr id="3091" name="Marcador de Posição do Número do Diapositivo 20"/>
          <p:cNvSpPr>
            <a:spLocks noGrp="1"/>
          </p:cNvSpPr>
          <p:nvPr>
            <p:ph type="sldNum" sz="quarter" idx="10"/>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fld id="{4CADC98F-A857-4054-BF48-E3D019D9A863}" type="slidenum">
              <a:rPr lang="en-US" altLang="en-US" smtClean="0">
                <a:solidFill>
                  <a:srgbClr val="888888"/>
                </a:solidFill>
                <a:latin typeface="Helvetica" panose="020B0604020202020204" pitchFamily="34" charset="0"/>
                <a:cs typeface="Helvetica" panose="020B0604020202020204" pitchFamily="34" charset="0"/>
                <a:sym typeface="Helvetica" panose="020B0604020202020204" pitchFamily="34" charset="0"/>
              </a:rPr>
              <a:pPr/>
              <a:t>1</a:t>
            </a:fld>
            <a:endParaRPr lang="en-US" altLang="en-US">
              <a:solidFill>
                <a:srgbClr val="888888"/>
              </a:solidFill>
              <a:latin typeface="Helvetica" panose="020B0604020202020204" pitchFamily="34" charset="0"/>
              <a:cs typeface="Helvetica" panose="020B0604020202020204" pitchFamily="34" charset="0"/>
              <a:sym typeface="Helvetica" panose="020B0604020202020204" pitchFamily="34" charset="0"/>
            </a:endParaRPr>
          </a:p>
        </p:txBody>
      </p:sp>
    </p:spTree>
    <p:extLst>
      <p:ext uri="{BB962C8B-B14F-4D97-AF65-F5344CB8AC3E}">
        <p14:creationId xmlns:p14="http://schemas.microsoft.com/office/powerpoint/2010/main" val="19196407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p:cNvSpPr>
          <p:nvPr/>
        </p:nvSpPr>
        <p:spPr bwMode="auto">
          <a:xfrm>
            <a:off x="0" y="6490972"/>
            <a:ext cx="4809392" cy="35432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xmlns="" w="9525">
                <a:solidFill>
                  <a:srgbClr val="000000"/>
                </a:solidFill>
                <a:round/>
                <a:headEnd/>
                <a:tailEnd/>
              </a14:hiddenLine>
            </a:ext>
          </a:extLst>
        </p:spPr>
        <p:txBody>
          <a:bodyPr lIns="45720" rIns="45720"/>
          <a:lstStyle/>
          <a:p>
            <a:r>
              <a:rPr lang="fr-FR" b="1" dirty="0">
                <a:solidFill>
                  <a:schemeClr val="bg1"/>
                </a:solidFill>
              </a:rPr>
              <a:t>Programme d'action de Vienne</a:t>
            </a:r>
            <a:endParaRPr lang="en-US" dirty="0">
              <a:solidFill>
                <a:schemeClr val="bg1"/>
              </a:solidFill>
            </a:endParaRPr>
          </a:p>
        </p:txBody>
      </p:sp>
      <p:sp>
        <p:nvSpPr>
          <p:cNvPr id="4100" name="AutoShape 4"/>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45720" rIns="45720"/>
          <a:lstStyle/>
          <a:p>
            <a:endParaRPr lang="en-US"/>
          </a:p>
        </p:txBody>
      </p:sp>
      <p:sp>
        <p:nvSpPr>
          <p:cNvPr id="4101" name="AutoShape 5"/>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45720" rIns="45720"/>
          <a:lstStyle/>
          <a:p>
            <a:endParaRPr lang="en-US"/>
          </a:p>
        </p:txBody>
      </p:sp>
      <p:sp>
        <p:nvSpPr>
          <p:cNvPr id="4102" name="AutoShape 6"/>
          <p:cNvSpPr>
            <a:spLocks/>
          </p:cNvSpPr>
          <p:nvPr/>
        </p:nvSpPr>
        <p:spPr bwMode="auto">
          <a:xfrm>
            <a:off x="1" y="114179"/>
            <a:ext cx="5257800" cy="471744"/>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xmlns="" w="9525">
                <a:solidFill>
                  <a:srgbClr val="000000"/>
                </a:solidFill>
                <a:round/>
                <a:headEnd/>
                <a:tailEnd/>
              </a14:hiddenLine>
            </a:ext>
          </a:extLst>
        </p:spPr>
        <p:txBody>
          <a:bodyPr lIns="45720" rIns="45720"/>
          <a:lstStyle/>
          <a:p>
            <a:r>
              <a:rPr lang="fr-FR" sz="2400" b="1" dirty="0">
                <a:solidFill>
                  <a:schemeClr val="bg1"/>
                </a:solidFill>
              </a:rPr>
              <a:t>Programme d'action de Vienne</a:t>
            </a:r>
            <a:endParaRPr lang="en-US" sz="2400" dirty="0"/>
          </a:p>
        </p:txBody>
      </p:sp>
      <p:sp>
        <p:nvSpPr>
          <p:cNvPr id="4103" name="AutoShape 9"/>
          <p:cNvSpPr>
            <a:spLocks/>
          </p:cNvSpPr>
          <p:nvPr/>
        </p:nvSpPr>
        <p:spPr bwMode="auto">
          <a:xfrm>
            <a:off x="7666038" y="6490972"/>
            <a:ext cx="1212850" cy="30563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xmlns="" w="9525">
                <a:solidFill>
                  <a:srgbClr val="000000"/>
                </a:solidFill>
                <a:round/>
                <a:headEnd/>
                <a:tailEnd/>
              </a14:hiddenLine>
            </a:ext>
          </a:extLst>
        </p:spPr>
        <p:txBody>
          <a:bodyPr lIns="45720" rIns="45720"/>
          <a:lstStyle/>
          <a:p>
            <a:endParaRPr lang="en-US"/>
          </a:p>
        </p:txBody>
      </p:sp>
      <p:sp>
        <p:nvSpPr>
          <p:cNvPr id="4104" name="Rectangle 10"/>
          <p:cNvSpPr>
            <a:spLocks/>
          </p:cNvSpPr>
          <p:nvPr/>
        </p:nvSpPr>
        <p:spPr bwMode="auto">
          <a:xfrm>
            <a:off x="7848357" y="6581081"/>
            <a:ext cx="1030532"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dirty="0">
                <a:solidFill>
                  <a:srgbClr val="FFFFFF"/>
                </a:solidFill>
                <a:latin typeface="Arial" panose="020B0604020202020204" pitchFamily="34" charset="0"/>
                <a:cs typeface="Arial" panose="020B0604020202020204" pitchFamily="34" charset="0"/>
                <a:sym typeface="Lato" pitchFamily="34" charset="0"/>
              </a:rPr>
              <a:t>UNECA.ORG</a:t>
            </a:r>
          </a:p>
        </p:txBody>
      </p:sp>
      <p:sp>
        <p:nvSpPr>
          <p:cNvPr id="4105" name="Rectangle 11"/>
          <p:cNvSpPr>
            <a:spLocks/>
          </p:cNvSpPr>
          <p:nvPr/>
        </p:nvSpPr>
        <p:spPr bwMode="auto">
          <a:xfrm>
            <a:off x="113145" y="158214"/>
            <a:ext cx="4775378"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2000" b="1" dirty="0">
                <a:solidFill>
                  <a:srgbClr val="FFFFFF"/>
                </a:solidFill>
                <a:latin typeface="Arial" panose="020B0604020202020204" pitchFamily="34" charset="0"/>
                <a:cs typeface="Arial" panose="020B0604020202020204" pitchFamily="34" charset="0"/>
                <a:sym typeface="Lato" pitchFamily="34" charset="0"/>
              </a:rPr>
              <a:t> </a:t>
            </a:r>
          </a:p>
        </p:txBody>
      </p:sp>
      <p:sp>
        <p:nvSpPr>
          <p:cNvPr id="4107" name="Line 13"/>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xmlns="">
                <a:noFill/>
              </a14:hiddenFill>
            </a:ext>
          </a:extLst>
        </p:spPr>
        <p:txBody>
          <a:bodyPr lIns="45720" rIns="45720"/>
          <a:lstStyle/>
          <a:p>
            <a:endParaRPr lang="en-US"/>
          </a:p>
        </p:txBody>
      </p:sp>
      <p:sp>
        <p:nvSpPr>
          <p:cNvPr id="4108" name="Rectangle 1"/>
          <p:cNvSpPr>
            <a:spLocks/>
          </p:cNvSpPr>
          <p:nvPr/>
        </p:nvSpPr>
        <p:spPr bwMode="auto">
          <a:xfrm>
            <a:off x="0" y="676032"/>
            <a:ext cx="9131300" cy="45089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wrap="square" lIns="0" tIns="0" rIns="0" bIns="0">
            <a:spAutoFit/>
          </a:bodyPr>
          <a:lstStyle>
            <a:lvl1pPr marL="185738" indent="-1460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marL="0" lvl="0" indent="0" algn="just"/>
            <a:endParaRPr lang="en-GB"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q"/>
            </a:pPr>
            <a:endParaRPr lang="en-US"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q"/>
            </a:pPr>
            <a:endParaRPr lang="en-US" dirty="0">
              <a:latin typeface="Arial" panose="020B0604020202020204" pitchFamily="34" charset="0"/>
              <a:cs typeface="Arial" panose="020B0604020202020204" pitchFamily="34" charset="0"/>
            </a:endParaRPr>
          </a:p>
          <a:p>
            <a:pPr marL="285750" indent="-285750" algn="ctr">
              <a:buFont typeface="Wingdings" panose="05000000000000000000" pitchFamily="2" charset="2"/>
              <a:buChar char="q"/>
            </a:pPr>
            <a:r>
              <a:rPr lang="fr-FR" sz="2800" b="1" dirty="0"/>
              <a:t>Messages clefs</a:t>
            </a:r>
            <a:endParaRPr lang="en-US" sz="2800" dirty="0">
              <a:latin typeface="Arial" panose="020B0604020202020204" pitchFamily="34" charset="0"/>
              <a:cs typeface="Arial" panose="020B0604020202020204" pitchFamily="34" charset="0"/>
            </a:endParaRPr>
          </a:p>
          <a:p>
            <a:pPr marL="285750" indent="-285750" algn="just">
              <a:spcAft>
                <a:spcPts val="600"/>
              </a:spcAft>
              <a:buFont typeface="Wingdings" panose="05000000000000000000" pitchFamily="2" charset="2"/>
              <a:buChar char="q"/>
            </a:pPr>
            <a:r>
              <a:rPr lang="fr-FR" sz="2400" b="1" dirty="0"/>
              <a:t>Des progrès ont été accomplis dans la mise en œuvre du Programme d'action de Vienne, même s'ils sont lents et insuffisants.</a:t>
            </a:r>
            <a:endParaRPr lang="en-US" sz="2400" b="1" dirty="0">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Wingdings" panose="05000000000000000000" pitchFamily="2" charset="2"/>
              <a:buChar char="q"/>
            </a:pPr>
            <a:r>
              <a:rPr lang="fr-FR" sz="2400" b="1" dirty="0"/>
              <a:t>Il est crucial de renforcer les partenariats.</a:t>
            </a:r>
            <a:endParaRPr lang="en-US" sz="2400" b="1" dirty="0">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Wingdings" panose="05000000000000000000" pitchFamily="2" charset="2"/>
              <a:buChar char="q"/>
            </a:pPr>
            <a:endParaRPr lang="en-US" sz="2000" b="1" dirty="0">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Wingdings" panose="05000000000000000000" pitchFamily="2" charset="2"/>
              <a:buChar char="q"/>
            </a:pPr>
            <a:r>
              <a:rPr lang="fr-FR" sz="2400" b="1" dirty="0"/>
              <a:t>L'examen à mi-parcours pour la région Afrique du Programme d'action de Vienne a eu lieu les 18 et 19 mars 2019 : adoption du document final présenté à la Conférence des ministres et qui le sera à l'examen mondial à mi-parcours</a:t>
            </a:r>
            <a:r>
              <a:rPr lang="en-US" sz="2400" b="1" dirty="0">
                <a:latin typeface="Tahoma" panose="020B0604030504040204" pitchFamily="34" charset="0"/>
                <a:ea typeface="Tahoma" panose="020B0604030504040204" pitchFamily="34" charset="0"/>
                <a:cs typeface="Tahoma" panose="020B0604030504040204" pitchFamily="34" charset="0"/>
              </a:rPr>
              <a:t> </a:t>
            </a:r>
          </a:p>
          <a:p>
            <a:pPr marL="285750" indent="-285750" algn="just">
              <a:buFont typeface="Wingdings" panose="05000000000000000000" pitchFamily="2" charset="2"/>
              <a:buChar char="q"/>
            </a:pPr>
            <a:endParaRPr lang="en-US" dirty="0">
              <a:solidFill>
                <a:schemeClr val="tx1"/>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a:xfrm>
            <a:off x="8168150" y="6618287"/>
            <a:ext cx="335626" cy="138113"/>
          </a:xfrm>
        </p:spPr>
        <p:txBody>
          <a:bodyPr/>
          <a:lstStyle/>
          <a:p>
            <a:fld id="{57A9BE0A-D03F-4B6F-9DFE-032BEB7DCFE2}" type="slidenum">
              <a:rPr lang="en-US" smtClean="0"/>
              <a:t>2</a:t>
            </a:fld>
            <a:endParaRPr lang="en-US" dirty="0"/>
          </a:p>
        </p:txBody>
      </p:sp>
    </p:spTree>
    <p:extLst>
      <p:ext uri="{BB962C8B-B14F-4D97-AF65-F5344CB8AC3E}">
        <p14:creationId xmlns:p14="http://schemas.microsoft.com/office/powerpoint/2010/main" val="222255500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955" y="365127"/>
            <a:ext cx="7560860" cy="986001"/>
          </a:xfrm>
        </p:spPr>
        <p:txBody>
          <a:bodyPr>
            <a:normAutofit fontScale="90000"/>
          </a:bodyPr>
          <a:lstStyle/>
          <a:p>
            <a:r>
              <a:rPr lang="fr-FR" b="1" dirty="0">
                <a:solidFill>
                  <a:schemeClr val="accent1">
                    <a:lumMod val="75000"/>
                  </a:schemeClr>
                </a:solidFill>
              </a:rPr>
              <a:t>Questions fondamentales de transit</a:t>
            </a:r>
            <a:endParaRPr lang="en-US" b="1" dirty="0">
              <a:solidFill>
                <a:schemeClr val="accent1">
                  <a:lumMod val="75000"/>
                </a:schemeClr>
              </a:solidFill>
            </a:endParaRPr>
          </a:p>
        </p:txBody>
      </p:sp>
      <p:sp>
        <p:nvSpPr>
          <p:cNvPr id="3" name="Content Placeholder 2"/>
          <p:cNvSpPr>
            <a:spLocks noGrp="1"/>
          </p:cNvSpPr>
          <p:nvPr>
            <p:ph idx="1"/>
          </p:nvPr>
        </p:nvSpPr>
        <p:spPr>
          <a:xfrm>
            <a:off x="272954" y="1514900"/>
            <a:ext cx="8693625" cy="5206575"/>
          </a:xfrm>
        </p:spPr>
        <p:txBody>
          <a:bodyPr>
            <a:noAutofit/>
          </a:bodyPr>
          <a:lstStyle/>
          <a:p>
            <a:pPr>
              <a:spcBef>
                <a:spcPts val="0"/>
              </a:spcBef>
              <a:spcAft>
                <a:spcPts val="600"/>
              </a:spcAft>
            </a:pPr>
            <a:r>
              <a:rPr lang="fr-FR" sz="2400" b="1" dirty="0"/>
              <a:t>Les pays en développement sans littoral et les pays de transit en Afrique ont fait des progrès en matière de ratification de l'Accord de l'OMC sur la facilitation des échanges; et des accords de libre-échange continentaux et régionaux.</a:t>
            </a:r>
            <a:endParaRPr lang="en-US" sz="2400" b="1" dirty="0">
              <a:latin typeface="Arial" charset="0"/>
              <a:ea typeface="Arial" charset="0"/>
              <a:cs typeface="Arial" charset="0"/>
            </a:endParaRPr>
          </a:p>
          <a:p>
            <a:pPr marL="0" indent="0">
              <a:spcBef>
                <a:spcPts val="0"/>
              </a:spcBef>
              <a:spcAft>
                <a:spcPts val="600"/>
              </a:spcAft>
              <a:buNone/>
            </a:pPr>
            <a:r>
              <a:rPr lang="fr-FR" b="1" u="sng" dirty="0"/>
              <a:t>Actions cruciales</a:t>
            </a:r>
            <a:endParaRPr lang="en-US" sz="2400" b="1" u="sng" dirty="0">
              <a:latin typeface="Arial" charset="0"/>
              <a:ea typeface="Arial" charset="0"/>
              <a:cs typeface="Arial" charset="0"/>
            </a:endParaRPr>
          </a:p>
          <a:p>
            <a:pPr marL="0" indent="0">
              <a:lnSpc>
                <a:spcPct val="100000"/>
              </a:lnSpc>
              <a:spcBef>
                <a:spcPts val="0"/>
              </a:spcBef>
              <a:spcAft>
                <a:spcPts val="600"/>
              </a:spcAft>
              <a:buNone/>
            </a:pPr>
            <a:endParaRPr lang="en-US" sz="2000" b="1" dirty="0">
              <a:solidFill>
                <a:srgbClr val="000000"/>
              </a:solidFill>
              <a:latin typeface="Tahoma" panose="020B0604030504040204" pitchFamily="34" charset="0"/>
              <a:ea typeface="Tahoma" panose="020B0604030504040204" pitchFamily="34" charset="0"/>
              <a:cs typeface="Tahoma" panose="020B0604030504040204" pitchFamily="34" charset="0"/>
              <a:sym typeface="Calibri" panose="020F0502020204030204" pitchFamily="34" charset="0"/>
            </a:endParaRPr>
          </a:p>
          <a:p>
            <a:pPr>
              <a:lnSpc>
                <a:spcPct val="100000"/>
              </a:lnSpc>
              <a:spcBef>
                <a:spcPts val="0"/>
              </a:spcBef>
            </a:pPr>
            <a:r>
              <a:rPr lang="fr-FR" sz="1400" b="1" dirty="0"/>
              <a:t>La mise en œuvre efficace des accords est vitale.</a:t>
            </a:r>
            <a:r>
              <a:rPr lang="en-US" sz="1400" b="1" dirty="0">
                <a:solidFill>
                  <a:srgbClr val="000000"/>
                </a:solidFill>
                <a:latin typeface="Tahoma" panose="020B0604030504040204" pitchFamily="34" charset="0"/>
                <a:ea typeface="Tahoma" panose="020B0604030504040204" pitchFamily="34" charset="0"/>
                <a:cs typeface="Tahoma" panose="020B0604030504040204" pitchFamily="34" charset="0"/>
                <a:sym typeface="Calibri" panose="020F0502020204030204" pitchFamily="34" charset="0"/>
              </a:rPr>
              <a:t>  </a:t>
            </a:r>
          </a:p>
          <a:p>
            <a:pPr>
              <a:lnSpc>
                <a:spcPct val="100000"/>
              </a:lnSpc>
              <a:spcBef>
                <a:spcPts val="0"/>
              </a:spcBef>
            </a:pPr>
            <a:endParaRPr lang="en-US" sz="1400" b="1" dirty="0">
              <a:solidFill>
                <a:srgbClr val="000000"/>
              </a:solidFill>
              <a:latin typeface="Tahoma" panose="020B0604030504040204" pitchFamily="34" charset="0"/>
              <a:ea typeface="Tahoma" panose="020B0604030504040204" pitchFamily="34" charset="0"/>
              <a:cs typeface="Tahoma" panose="020B0604030504040204" pitchFamily="34" charset="0"/>
              <a:sym typeface="Calibri" panose="020F0502020204030204" pitchFamily="34" charset="0"/>
            </a:endParaRPr>
          </a:p>
          <a:p>
            <a:pPr>
              <a:lnSpc>
                <a:spcPct val="100000"/>
              </a:lnSpc>
              <a:spcBef>
                <a:spcPts val="0"/>
              </a:spcBef>
              <a:spcAft>
                <a:spcPts val="600"/>
              </a:spcAft>
            </a:pPr>
            <a:r>
              <a:rPr lang="fr-FR" sz="1400" b="1" dirty="0"/>
              <a:t>Les organisations internationales et régionales sont encouragées à accroitre leur assistance technique ;</a:t>
            </a:r>
          </a:p>
          <a:p>
            <a:pPr>
              <a:lnSpc>
                <a:spcPct val="100000"/>
              </a:lnSpc>
              <a:spcBef>
                <a:spcPts val="0"/>
              </a:spcBef>
            </a:pPr>
            <a:r>
              <a:rPr lang="fr-FR" sz="1400" b="1" dirty="0"/>
              <a:t>L’utilisation accrue d'outils disponibles en matière de transit, tels que les directives de l'OMD relatives au transport en transit.</a:t>
            </a:r>
            <a:endParaRPr lang="en-US" sz="1400" b="1" dirty="0">
              <a:solidFill>
                <a:srgbClr val="000000"/>
              </a:solidFill>
              <a:latin typeface="Tahoma" panose="020B0604030504040204" pitchFamily="34" charset="0"/>
              <a:ea typeface="Tahoma" panose="020B0604030504040204" pitchFamily="34" charset="0"/>
              <a:cs typeface="Tahoma" panose="020B0604030504040204" pitchFamily="34" charset="0"/>
              <a:sym typeface="Calibri" panose="020F0502020204030204" pitchFamily="34" charset="0"/>
            </a:endParaRPr>
          </a:p>
          <a:p>
            <a:pPr marL="0" lvl="0" indent="0">
              <a:lnSpc>
                <a:spcPct val="100000"/>
              </a:lnSpc>
              <a:spcBef>
                <a:spcPts val="0"/>
              </a:spcBef>
              <a:buNone/>
            </a:pPr>
            <a:endParaRPr lang="en-US" sz="1400" b="1" dirty="0">
              <a:solidFill>
                <a:srgbClr val="000000"/>
              </a:solidFill>
              <a:latin typeface="Tahoma" panose="020B0604030504040204" pitchFamily="34" charset="0"/>
              <a:ea typeface="Tahoma" panose="020B0604030504040204" pitchFamily="34" charset="0"/>
              <a:cs typeface="Tahoma" panose="020B0604030504040204" pitchFamily="34" charset="0"/>
              <a:sym typeface="Calibri" panose="020F0502020204030204" pitchFamily="34" charset="0"/>
            </a:endParaRPr>
          </a:p>
          <a:p>
            <a:pPr lvl="0">
              <a:lnSpc>
                <a:spcPct val="100000"/>
              </a:lnSpc>
              <a:spcBef>
                <a:spcPts val="0"/>
              </a:spcBef>
            </a:pPr>
            <a:r>
              <a:rPr lang="fr-FR" sz="1400" b="1" dirty="0"/>
              <a:t>Des efforts accrus sont nécessaires pour atteindre les objectifs spécifiques du Programme d'action de Vienne en ce qui concerne la réduction : du temps de déplacement le long des couloirs ; du temps d'immobilisation de la cargaison dans les ports maritimes et du temps passé aux frontières terrestres</a:t>
            </a:r>
            <a:endParaRPr lang="en-US" sz="1400" b="1" dirty="0">
              <a:sym typeface="Calibri" panose="020F0502020204030204" pitchFamily="34" charset="0"/>
            </a:endParaRPr>
          </a:p>
        </p:txBody>
      </p:sp>
      <p:sp>
        <p:nvSpPr>
          <p:cNvPr id="4" name="Slide Number Placeholder 3"/>
          <p:cNvSpPr>
            <a:spLocks noGrp="1"/>
          </p:cNvSpPr>
          <p:nvPr>
            <p:ph type="sldNum" sz="quarter" idx="12"/>
          </p:nvPr>
        </p:nvSpPr>
        <p:spPr/>
        <p:txBody>
          <a:bodyPr/>
          <a:lstStyle/>
          <a:p>
            <a:fld id="{57A9BE0A-D03F-4B6F-9DFE-032BEB7DCFE2}" type="slidenum">
              <a:rPr lang="en-US" smtClean="0"/>
              <a:t>3</a:t>
            </a:fld>
            <a:endParaRPr lang="en-US"/>
          </a:p>
        </p:txBody>
      </p:sp>
    </p:spTree>
    <p:extLst>
      <p:ext uri="{BB962C8B-B14F-4D97-AF65-F5344CB8AC3E}">
        <p14:creationId xmlns:p14="http://schemas.microsoft.com/office/powerpoint/2010/main" val="1505183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123465" cy="1325563"/>
          </a:xfrm>
        </p:spPr>
        <p:txBody>
          <a:bodyPr>
            <a:normAutofit/>
          </a:bodyPr>
          <a:lstStyle/>
          <a:p>
            <a:r>
              <a:rPr lang="fr-FR" b="1" dirty="0">
                <a:solidFill>
                  <a:schemeClr val="accent1">
                    <a:lumMod val="75000"/>
                  </a:schemeClr>
                </a:solidFill>
              </a:rPr>
              <a:t>Développement des infrastructures</a:t>
            </a:r>
            <a:endParaRPr lang="en-GB" dirty="0">
              <a:solidFill>
                <a:schemeClr val="accent1">
                  <a:lumMod val="75000"/>
                </a:schemeClr>
              </a:solidFill>
            </a:endParaRPr>
          </a:p>
        </p:txBody>
      </p:sp>
      <p:sp>
        <p:nvSpPr>
          <p:cNvPr id="3" name="Content Placeholder 2"/>
          <p:cNvSpPr>
            <a:spLocks noGrp="1"/>
          </p:cNvSpPr>
          <p:nvPr>
            <p:ph idx="1"/>
          </p:nvPr>
        </p:nvSpPr>
        <p:spPr>
          <a:xfrm>
            <a:off x="384313" y="1460310"/>
            <a:ext cx="8609562" cy="4993499"/>
          </a:xfrm>
        </p:spPr>
        <p:txBody>
          <a:bodyPr>
            <a:normAutofit/>
          </a:bodyPr>
          <a:lstStyle/>
          <a:p>
            <a:r>
              <a:rPr lang="fr-FR" sz="2400" b="1" dirty="0"/>
              <a:t>Progrès réalisés dans le développement des transports, de l'énergie et de l'infrastructure des TIC.</a:t>
            </a:r>
            <a:endParaRPr lang="en-GB" sz="2400" b="1" dirty="0"/>
          </a:p>
          <a:p>
            <a:pPr marL="0" lvl="0" indent="0">
              <a:spcBef>
                <a:spcPts val="0"/>
              </a:spcBef>
              <a:buNone/>
            </a:pPr>
            <a:endParaRPr lang="en-US" sz="2000" b="1"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lvl="0">
              <a:spcBef>
                <a:spcPts val="0"/>
              </a:spcBef>
            </a:pPr>
            <a:r>
              <a:rPr lang="fr-FR" sz="2400" b="1" dirty="0"/>
              <a:t>Cependant, l'infrastructure reste inadéquate.</a:t>
            </a:r>
          </a:p>
          <a:p>
            <a:pPr lvl="0">
              <a:spcBef>
                <a:spcPts val="0"/>
              </a:spcBef>
            </a:pPr>
            <a:endParaRPr lang="en-US" sz="2400" b="1" u="sng" dirty="0">
              <a:latin typeface="Arial" panose="020B0604020202020204" pitchFamily="34" charset="0"/>
              <a:cs typeface="Arial" panose="020B0604020202020204" pitchFamily="34" charset="0"/>
            </a:endParaRPr>
          </a:p>
          <a:p>
            <a:pPr marL="0" lvl="0" indent="0">
              <a:spcBef>
                <a:spcPts val="0"/>
              </a:spcBef>
              <a:spcAft>
                <a:spcPts val="600"/>
              </a:spcAft>
              <a:buNone/>
            </a:pPr>
            <a:r>
              <a:rPr lang="fr-FR" b="1" u="sng" dirty="0"/>
              <a:t>Actions cruciales</a:t>
            </a:r>
            <a:r>
              <a:rPr lang="en-US" altLang="ru-RU" b="1" u="sng" dirty="0">
                <a:latin typeface="Tahoma" charset="0"/>
              </a:rPr>
              <a:t> </a:t>
            </a:r>
          </a:p>
          <a:p>
            <a:pPr>
              <a:spcBef>
                <a:spcPts val="0"/>
              </a:spcBef>
              <a:spcAft>
                <a:spcPts val="600"/>
              </a:spcAft>
            </a:pPr>
            <a:r>
              <a:rPr lang="fr-FR" sz="2400" b="1" dirty="0"/>
              <a:t>Mobilisation de ressources pour combler le déficit d'infrastructure</a:t>
            </a:r>
            <a:endParaRPr lang="en-GB" altLang="ru-RU" sz="2400" b="1"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spcBef>
                <a:spcPts val="0"/>
              </a:spcBef>
              <a:spcAft>
                <a:spcPts val="600"/>
              </a:spcAft>
            </a:pPr>
            <a:r>
              <a:rPr lang="fr-FR" sz="2400" b="1" dirty="0"/>
              <a:t>Appui technique à la préparation de projets bancables</a:t>
            </a:r>
            <a:endParaRPr lang="en-US" altLang="ru-RU" sz="2400" b="1" dirty="0"/>
          </a:p>
          <a:p>
            <a:pPr>
              <a:spcBef>
                <a:spcPts val="0"/>
              </a:spcBef>
              <a:spcAft>
                <a:spcPts val="600"/>
              </a:spcAft>
            </a:pPr>
            <a:r>
              <a:rPr lang="fr-FR" sz="2400" b="1" dirty="0"/>
              <a:t>Renforcement des couloirs</a:t>
            </a:r>
            <a:endParaRPr lang="en-US" altLang="en-US" sz="2400" b="1" dirty="0"/>
          </a:p>
          <a:p>
            <a:pPr>
              <a:spcBef>
                <a:spcPts val="0"/>
              </a:spcBef>
              <a:spcAft>
                <a:spcPts val="600"/>
              </a:spcAft>
            </a:pPr>
            <a:r>
              <a:rPr lang="fr-FR" sz="2400" b="1" dirty="0"/>
              <a:t>Renforcement de la coopération concernant les infrastructures frontalières</a:t>
            </a:r>
            <a:endParaRPr lang="en-US" altLang="en-US" sz="2400" b="1" dirty="0"/>
          </a:p>
          <a:p>
            <a:pPr>
              <a:spcBef>
                <a:spcPts val="0"/>
              </a:spcBef>
              <a:spcAft>
                <a:spcPts val="600"/>
              </a:spcAft>
            </a:pPr>
            <a:r>
              <a:rPr lang="fr-FR" sz="2400" b="1" dirty="0"/>
              <a:t>La collaboration et les partenariats sont essentiels</a:t>
            </a:r>
            <a:endParaRPr lang="en-US" sz="2400" b="1" dirty="0"/>
          </a:p>
        </p:txBody>
      </p:sp>
      <p:sp>
        <p:nvSpPr>
          <p:cNvPr id="4" name="Slide Number Placeholder 3"/>
          <p:cNvSpPr>
            <a:spLocks noGrp="1"/>
          </p:cNvSpPr>
          <p:nvPr>
            <p:ph type="sldNum" sz="quarter" idx="12"/>
          </p:nvPr>
        </p:nvSpPr>
        <p:spPr/>
        <p:txBody>
          <a:bodyPr/>
          <a:lstStyle/>
          <a:p>
            <a:fld id="{57A9BE0A-D03F-4B6F-9DFE-032BEB7DCFE2}" type="slidenum">
              <a:rPr lang="en-US" smtClean="0"/>
              <a:t>4</a:t>
            </a:fld>
            <a:endParaRPr lang="en-US"/>
          </a:p>
        </p:txBody>
      </p:sp>
    </p:spTree>
    <p:extLst>
      <p:ext uri="{BB962C8B-B14F-4D97-AF65-F5344CB8AC3E}">
        <p14:creationId xmlns:p14="http://schemas.microsoft.com/office/powerpoint/2010/main" val="1298776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6454538" cy="1325563"/>
          </a:xfrm>
        </p:spPr>
        <p:txBody>
          <a:bodyPr>
            <a:noAutofit/>
          </a:bodyPr>
          <a:lstStyle/>
          <a:p>
            <a:r>
              <a:rPr lang="fr-FR" b="1" dirty="0">
                <a:solidFill>
                  <a:schemeClr val="accent1">
                    <a:lumMod val="75000"/>
                  </a:schemeClr>
                </a:solidFill>
              </a:rPr>
              <a:t>Commerce international et facilitation des échanges</a:t>
            </a:r>
            <a:endParaRPr lang="en-US" sz="4000" b="1" dirty="0">
              <a:solidFill>
                <a:schemeClr val="accent1">
                  <a:lumMod val="75000"/>
                </a:schemeClr>
              </a:solidFill>
              <a:latin typeface="Tahoma" charset="0"/>
              <a:ea typeface="Tahoma" charset="0"/>
              <a:cs typeface="Tahoma" charset="0"/>
            </a:endParaRPr>
          </a:p>
        </p:txBody>
      </p:sp>
      <p:sp>
        <p:nvSpPr>
          <p:cNvPr id="4" name="Slide Number Placeholder 3"/>
          <p:cNvSpPr>
            <a:spLocks noGrp="1"/>
          </p:cNvSpPr>
          <p:nvPr>
            <p:ph type="sldNum" sz="quarter" idx="12"/>
          </p:nvPr>
        </p:nvSpPr>
        <p:spPr/>
        <p:txBody>
          <a:bodyPr/>
          <a:lstStyle/>
          <a:p>
            <a:fld id="{57A9BE0A-D03F-4B6F-9DFE-032BEB7DCFE2}" type="slidenum">
              <a:rPr lang="en-US" smtClean="0"/>
              <a:t>5</a:t>
            </a:fld>
            <a:endParaRPr lang="en-US"/>
          </a:p>
        </p:txBody>
      </p:sp>
      <p:graphicFrame>
        <p:nvGraphicFramePr>
          <p:cNvPr id="6" name="Chart 5"/>
          <p:cNvGraphicFramePr/>
          <p:nvPr>
            <p:extLst>
              <p:ext uri="{D42A27DB-BD31-4B8C-83A1-F6EECF244321}">
                <p14:modId xmlns:p14="http://schemas.microsoft.com/office/powerpoint/2010/main" val="1586686440"/>
              </p:ext>
            </p:extLst>
          </p:nvPr>
        </p:nvGraphicFramePr>
        <p:xfrm>
          <a:off x="354842" y="1910687"/>
          <a:ext cx="8461612" cy="466753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4409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6236174" cy="1325563"/>
          </a:xfrm>
        </p:spPr>
        <p:txBody>
          <a:bodyPr>
            <a:normAutofit/>
          </a:bodyPr>
          <a:lstStyle/>
          <a:p>
            <a:r>
              <a:rPr lang="fr-FR" b="1" dirty="0">
                <a:solidFill>
                  <a:schemeClr val="accent1">
                    <a:lumMod val="75000"/>
                  </a:schemeClr>
                </a:solidFill>
              </a:rPr>
              <a:t>Intégration et coopération régionales</a:t>
            </a:r>
            <a:endParaRPr lang="en-US" sz="4000" b="1" dirty="0">
              <a:solidFill>
                <a:schemeClr val="accent1">
                  <a:lumMod val="75000"/>
                </a:schemeClr>
              </a:solidFill>
              <a:latin typeface="Tahoma" charset="0"/>
              <a:ea typeface="Tahoma" charset="0"/>
              <a:cs typeface="Tahoma" charset="0"/>
            </a:endParaRPr>
          </a:p>
        </p:txBody>
      </p:sp>
      <p:sp>
        <p:nvSpPr>
          <p:cNvPr id="3" name="Content Placeholder 2"/>
          <p:cNvSpPr>
            <a:spLocks noGrp="1"/>
          </p:cNvSpPr>
          <p:nvPr>
            <p:ph idx="1"/>
          </p:nvPr>
        </p:nvSpPr>
        <p:spPr/>
        <p:txBody>
          <a:bodyPr>
            <a:normAutofit fontScale="92500"/>
          </a:bodyPr>
          <a:lstStyle/>
          <a:p>
            <a:pPr algn="just"/>
            <a:r>
              <a:rPr lang="fr-FR" sz="2400" dirty="0"/>
              <a:t>L'intégration régionale - essentielle pour les pays en développement sans littoral, notamment en matière de transport, d'énergie et de connectivité des TIC, pour la facilitation des échanges et l'accroissement du commerce </a:t>
            </a:r>
            <a:r>
              <a:rPr lang="fr-FR" sz="2400" dirty="0" err="1"/>
              <a:t>intra-régional</a:t>
            </a:r>
            <a:r>
              <a:rPr lang="fr-FR" sz="2400" dirty="0"/>
              <a:t>.</a:t>
            </a:r>
            <a:endParaRPr lang="en-GB" sz="2400" dirty="0">
              <a:latin typeface="Arial" panose="020B0604020202020204" pitchFamily="34" charset="0"/>
              <a:cs typeface="Arial" panose="020B0604020202020204" pitchFamily="34" charset="0"/>
            </a:endParaRPr>
          </a:p>
          <a:p>
            <a:pPr marL="0" indent="0" algn="just">
              <a:buNone/>
            </a:pPr>
            <a:r>
              <a:rPr lang="fr-FR" b="1" u="sng" dirty="0"/>
              <a:t>Principales mesures</a:t>
            </a:r>
            <a:endParaRPr lang="en-GB" b="1" u="sng"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q"/>
            </a:pPr>
            <a:r>
              <a:rPr lang="fr-FR" sz="2600" dirty="0"/>
              <a:t>La mise en œuvre de la Zone de libre-échange continentale africaine, le développement industriel accéléré de l'Afrique et le Programme pour le développement des infrastructures en Afrique sont essentiels pour intégrer les pays en développement sans littoral dans les chaînes de valeur régionales et mondiales.</a:t>
            </a:r>
            <a:endParaRPr lang="en-GB" sz="2600" b="1" dirty="0">
              <a:latin typeface="Tahoma" panose="020B0604030504040204" pitchFamily="34" charset="0"/>
              <a:ea typeface="Tahoma" panose="020B0604030504040204" pitchFamily="34" charset="0"/>
              <a:cs typeface="Tahoma" panose="020B0604030504040204" pitchFamily="34" charset="0"/>
            </a:endParaRPr>
          </a:p>
          <a:p>
            <a:pPr marL="0" indent="0" algn="just"/>
            <a:endParaRPr lang="en-GB" dirty="0">
              <a:latin typeface="Arial" panose="020B0604020202020204" pitchFamily="34" charset="0"/>
              <a:ea typeface="Calibri" panose="020F0502020204030204" pitchFamily="34" charset="0"/>
              <a:cs typeface="Arial" panose="020B0604020202020204" pitchFamily="34" charset="0"/>
            </a:endParaRPr>
          </a:p>
          <a:p>
            <a:pPr marL="0" indent="0" algn="just"/>
            <a:endParaRPr lang="en-GB"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2"/>
          </p:nvPr>
        </p:nvSpPr>
        <p:spPr/>
        <p:txBody>
          <a:bodyPr/>
          <a:lstStyle/>
          <a:p>
            <a:fld id="{57A9BE0A-D03F-4B6F-9DFE-032BEB7DCFE2}" type="slidenum">
              <a:rPr lang="en-US" smtClean="0"/>
              <a:t>6</a:t>
            </a:fld>
            <a:endParaRPr lang="en-US"/>
          </a:p>
        </p:txBody>
      </p:sp>
    </p:spTree>
    <p:extLst>
      <p:ext uri="{BB962C8B-B14F-4D97-AF65-F5344CB8AC3E}">
        <p14:creationId xmlns:p14="http://schemas.microsoft.com/office/powerpoint/2010/main" val="1455884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03" y="365127"/>
            <a:ext cx="8729709" cy="977642"/>
          </a:xfrm>
        </p:spPr>
        <p:txBody>
          <a:bodyPr>
            <a:normAutofit fontScale="90000"/>
          </a:bodyPr>
          <a:lstStyle/>
          <a:p>
            <a:r>
              <a:rPr lang="fr-FR" b="1" dirty="0">
                <a:solidFill>
                  <a:schemeClr val="accent1">
                    <a:lumMod val="75000"/>
                  </a:schemeClr>
                </a:solidFill>
              </a:rPr>
              <a:t>Transformation structurelle de l’économie</a:t>
            </a:r>
            <a:endParaRPr lang="en-US" sz="3200" b="1" dirty="0">
              <a:solidFill>
                <a:schemeClr val="accent1">
                  <a:lumMod val="75000"/>
                </a:schemeClr>
              </a:solidFill>
              <a:latin typeface="Tahoma" charset="0"/>
              <a:ea typeface="Tahoma" charset="0"/>
              <a:cs typeface="Tahoma" charset="0"/>
            </a:endParaRPr>
          </a:p>
        </p:txBody>
      </p:sp>
      <p:sp>
        <p:nvSpPr>
          <p:cNvPr id="3" name="Content Placeholder 2"/>
          <p:cNvSpPr>
            <a:spLocks noGrp="1"/>
          </p:cNvSpPr>
          <p:nvPr>
            <p:ph idx="1"/>
          </p:nvPr>
        </p:nvSpPr>
        <p:spPr>
          <a:xfrm>
            <a:off x="428369" y="1342769"/>
            <a:ext cx="8367244" cy="2932669"/>
          </a:xfrm>
        </p:spPr>
        <p:txBody>
          <a:bodyPr>
            <a:normAutofit fontScale="62500" lnSpcReduction="20000"/>
          </a:bodyPr>
          <a:lstStyle/>
          <a:p>
            <a:r>
              <a:rPr lang="fr-FR" b="1" dirty="0"/>
              <a:t>Progrès limités de la transformation économique structurelle ;</a:t>
            </a:r>
            <a:endParaRPr lang="en-GB" b="1" dirty="0"/>
          </a:p>
          <a:p>
            <a:pPr>
              <a:lnSpc>
                <a:spcPct val="120000"/>
              </a:lnSpc>
              <a:spcBef>
                <a:spcPts val="0"/>
              </a:spcBef>
            </a:pPr>
            <a:r>
              <a:rPr lang="fr-FR" b="1" dirty="0"/>
              <a:t>Forte dépendance à l'égard des produits agricoles bruts, des ressources minérales</a:t>
            </a:r>
            <a:endParaRPr lang="en-GB" b="1" dirty="0"/>
          </a:p>
          <a:p>
            <a:pPr marL="0" indent="0">
              <a:lnSpc>
                <a:spcPct val="120000"/>
              </a:lnSpc>
              <a:spcBef>
                <a:spcPts val="0"/>
              </a:spcBef>
              <a:buNone/>
            </a:pPr>
            <a:r>
              <a:rPr lang="fr-FR" b="1" dirty="0"/>
              <a:t>et des produits manufacturés à faible valeur ajoutée.</a:t>
            </a:r>
            <a:endParaRPr lang="en-US" sz="2900" b="1" dirty="0">
              <a:latin typeface="Tahoma" panose="020B0604030504040204" pitchFamily="34" charset="0"/>
              <a:ea typeface="Tahoma" panose="020B0604030504040204" pitchFamily="34" charset="0"/>
              <a:cs typeface="Tahoma" panose="020B0604030504040204" pitchFamily="34" charset="0"/>
            </a:endParaRPr>
          </a:p>
          <a:p>
            <a:pPr marL="0" indent="0">
              <a:buNone/>
            </a:pPr>
            <a:r>
              <a:rPr lang="fr-FR" b="1" u="sng" dirty="0"/>
              <a:t>Actions cruciales </a:t>
            </a:r>
            <a:endParaRPr lang="en-US" sz="2900" b="1" u="sng" dirty="0">
              <a:latin typeface="Tahoma" panose="020B0604030504040204" pitchFamily="34" charset="0"/>
              <a:ea typeface="Tahoma" panose="020B0604030504040204" pitchFamily="34" charset="0"/>
              <a:cs typeface="Tahoma" panose="020B0604030504040204" pitchFamily="34" charset="0"/>
            </a:endParaRPr>
          </a:p>
          <a:p>
            <a:pPr algn="just">
              <a:lnSpc>
                <a:spcPct val="120000"/>
              </a:lnSpc>
              <a:spcBef>
                <a:spcPts val="0"/>
              </a:spcBef>
            </a:pPr>
            <a:r>
              <a:rPr lang="fr-FR" b="1" dirty="0"/>
              <a:t>Efforts accrus pour concevoir des politiques habilitantes - politiques industrielles,</a:t>
            </a:r>
            <a:endParaRPr lang="en-GB" b="1" dirty="0"/>
          </a:p>
          <a:p>
            <a:pPr marL="0" indent="0" algn="just">
              <a:lnSpc>
                <a:spcPct val="120000"/>
              </a:lnSpc>
              <a:spcBef>
                <a:spcPts val="0"/>
              </a:spcBef>
              <a:buNone/>
            </a:pPr>
            <a:r>
              <a:rPr lang="fr-FR" b="1" dirty="0"/>
              <a:t>politiques macroéconomiques, commerciales, financières et financières de soutien et</a:t>
            </a:r>
            <a:endParaRPr lang="en-GB" b="1" dirty="0"/>
          </a:p>
          <a:p>
            <a:pPr marL="0" indent="0" algn="just">
              <a:lnSpc>
                <a:spcPct val="120000"/>
              </a:lnSpc>
              <a:spcBef>
                <a:spcPts val="0"/>
              </a:spcBef>
              <a:buNone/>
            </a:pPr>
            <a:r>
              <a:rPr lang="fr-FR" b="1" dirty="0"/>
              <a:t>politiques de recherche et développement.</a:t>
            </a:r>
            <a:r>
              <a:rPr lang="en-US" sz="2900" b="1"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r>
              <a:rPr lang="fr-FR" b="1" dirty="0"/>
              <a:t>Promouvoir le secteur privé, en particulier les MPME.</a:t>
            </a:r>
          </a:p>
          <a:p>
            <a:r>
              <a:rPr lang="fr-FR" b="1" dirty="0"/>
              <a:t>Amélioration de l'accès au crédit, aux technologies et accroissement de l'investissement dans l'éducation et le renforcement des compétences.</a:t>
            </a:r>
            <a:endParaRPr lang="en-US" sz="2900" b="1" dirty="0">
              <a:solidFill>
                <a:srgbClr val="000000"/>
              </a:solidFill>
              <a:latin typeface="Tahoma" panose="020B0604030504040204" pitchFamily="34" charset="0"/>
              <a:ea typeface="Tahoma" panose="020B0604030504040204" pitchFamily="34" charset="0"/>
              <a:cs typeface="Tahoma" panose="020B0604030504040204" pitchFamily="34" charset="0"/>
            </a:endParaRPr>
          </a:p>
          <a:p>
            <a:endParaRPr lang="en-US" dirty="0"/>
          </a:p>
          <a:p>
            <a:endParaRPr lang="en-US" dirty="0"/>
          </a:p>
        </p:txBody>
      </p:sp>
      <p:sp>
        <p:nvSpPr>
          <p:cNvPr id="4" name="Slide Number Placeholder 3"/>
          <p:cNvSpPr>
            <a:spLocks noGrp="1"/>
          </p:cNvSpPr>
          <p:nvPr>
            <p:ph type="sldNum" sz="quarter" idx="12"/>
          </p:nvPr>
        </p:nvSpPr>
        <p:spPr/>
        <p:txBody>
          <a:bodyPr/>
          <a:lstStyle/>
          <a:p>
            <a:fld id="{57A9BE0A-D03F-4B6F-9DFE-032BEB7DCFE2}" type="slidenum">
              <a:rPr lang="en-US" smtClean="0"/>
              <a:t>7</a:t>
            </a:fld>
            <a:endParaRPr lang="en-US" dirty="0"/>
          </a:p>
        </p:txBody>
      </p:sp>
      <p:sp>
        <p:nvSpPr>
          <p:cNvPr id="5" name="Content Placeholder 2"/>
          <p:cNvSpPr txBox="1">
            <a:spLocks/>
          </p:cNvSpPr>
          <p:nvPr/>
        </p:nvSpPr>
        <p:spPr>
          <a:xfrm>
            <a:off x="135718" y="4341342"/>
            <a:ext cx="8505773" cy="22654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b="1" dirty="0">
                <a:solidFill>
                  <a:schemeClr val="accent1">
                    <a:lumMod val="75000"/>
                  </a:schemeClr>
                </a:solidFill>
              </a:rPr>
              <a:t>Moyens de mise en œuvre</a:t>
            </a:r>
            <a:endParaRPr lang="en-US" sz="3200" b="1" dirty="0">
              <a:solidFill>
                <a:schemeClr val="accent1">
                  <a:lumMod val="75000"/>
                </a:schemeClr>
              </a:solidFill>
              <a:latin typeface="Tahoma" charset="0"/>
              <a:ea typeface="Tahoma" charset="0"/>
              <a:cs typeface="Tahoma" charset="0"/>
            </a:endParaRPr>
          </a:p>
          <a:p>
            <a:pPr lvl="1"/>
            <a:r>
              <a:rPr lang="fr-FR" dirty="0"/>
              <a:t>Ressources financières internes et externes </a:t>
            </a:r>
            <a:r>
              <a:rPr lang="en-GB" sz="2000" b="1" u="sng" dirty="0">
                <a:latin typeface="Tahoma" panose="020B0604030504040204" pitchFamily="34" charset="0"/>
                <a:ea typeface="Tahoma" panose="020B0604030504040204" pitchFamily="34" charset="0"/>
                <a:cs typeface="Tahoma" panose="020B0604030504040204" pitchFamily="34" charset="0"/>
              </a:rPr>
              <a:t>are central to the implementation of the </a:t>
            </a:r>
            <a:r>
              <a:rPr lang="en-GB" sz="2000" b="1" u="sng" dirty="0" err="1">
                <a:latin typeface="Tahoma" panose="020B0604030504040204" pitchFamily="34" charset="0"/>
                <a:ea typeface="Tahoma" panose="020B0604030504040204" pitchFamily="34" charset="0"/>
                <a:cs typeface="Tahoma" panose="020B0604030504040204" pitchFamily="34" charset="0"/>
              </a:rPr>
              <a:t>VPoA</a:t>
            </a:r>
            <a:r>
              <a:rPr lang="en-GB" sz="2000" b="1" u="sng" dirty="0">
                <a:latin typeface="Tahoma" panose="020B0604030504040204" pitchFamily="34" charset="0"/>
                <a:ea typeface="Tahoma" panose="020B0604030504040204" pitchFamily="34" charset="0"/>
                <a:cs typeface="Tahoma" panose="020B0604030504040204" pitchFamily="34" charset="0"/>
              </a:rPr>
              <a:t>. </a:t>
            </a:r>
          </a:p>
          <a:p>
            <a:pPr lvl="1"/>
            <a:r>
              <a:rPr lang="fr-FR" dirty="0"/>
              <a:t>Mobilisation renforcée des ressources intérieures.</a:t>
            </a:r>
            <a:endParaRPr lang="en-US" sz="2000" b="1" dirty="0">
              <a:latin typeface="Tahoma" panose="020B0604030504040204" pitchFamily="34" charset="0"/>
              <a:ea typeface="Tahoma" panose="020B0604030504040204" pitchFamily="34" charset="0"/>
              <a:cs typeface="Tahoma" panose="020B0604030504040204" pitchFamily="34" charset="0"/>
            </a:endParaRPr>
          </a:p>
          <a:p>
            <a:pPr lvl="1"/>
            <a:r>
              <a:rPr lang="fr-FR" dirty="0"/>
              <a:t>Flux d'APD importants vers les pays en développement sans littoral.</a:t>
            </a:r>
            <a:endParaRPr lang="en-US" dirty="0"/>
          </a:p>
        </p:txBody>
      </p:sp>
    </p:spTree>
    <p:extLst>
      <p:ext uri="{BB962C8B-B14F-4D97-AF65-F5344CB8AC3E}">
        <p14:creationId xmlns:p14="http://schemas.microsoft.com/office/powerpoint/2010/main" val="1641605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100" y="1263051"/>
            <a:ext cx="7109253" cy="1044360"/>
          </a:xfrm>
        </p:spPr>
        <p:txBody>
          <a:bodyPr>
            <a:normAutofit fontScale="90000"/>
          </a:bodyPr>
          <a:lstStyle/>
          <a:p>
            <a:r>
              <a:rPr lang="fr-FR" b="1" dirty="0">
                <a:solidFill>
                  <a:schemeClr val="accent1">
                    <a:lumMod val="75000"/>
                  </a:schemeClr>
                </a:solidFill>
              </a:rPr>
              <a:t>Examen à mi-parcours du Programme d'action de Vienne</a:t>
            </a:r>
            <a:endParaRPr lang="en-US"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57A9BE0A-D03F-4B6F-9DFE-032BEB7DCFE2}" type="slidenum">
              <a:rPr lang="en-US" smtClean="0"/>
              <a:t>8</a:t>
            </a:fld>
            <a:endParaRPr lang="en-US"/>
          </a:p>
        </p:txBody>
      </p:sp>
      <p:pic>
        <p:nvPicPr>
          <p:cNvPr id="5"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36440" y="3663047"/>
            <a:ext cx="6132588" cy="14508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5"/>
          <p:cNvSpPr/>
          <p:nvPr/>
        </p:nvSpPr>
        <p:spPr>
          <a:xfrm>
            <a:off x="2543304" y="5624599"/>
            <a:ext cx="3780696" cy="369332"/>
          </a:xfrm>
          <a:prstGeom prst="rect">
            <a:avLst/>
          </a:prstGeom>
        </p:spPr>
        <p:txBody>
          <a:bodyPr wrap="square">
            <a:spAutoFit/>
          </a:bodyPr>
          <a:lstStyle/>
          <a:p>
            <a:pPr algn="ctr">
              <a:buFontTx/>
              <a:buNone/>
            </a:pPr>
            <a:r>
              <a:rPr lang="en-US" altLang="en-US" dirty="0">
                <a:solidFill>
                  <a:srgbClr val="003366"/>
                </a:solidFill>
                <a:hlinkClick r:id="rId3"/>
              </a:rPr>
              <a:t>www.lldc2conference.org/mtr</a:t>
            </a:r>
            <a:r>
              <a:rPr lang="en-US" altLang="en-US" dirty="0">
                <a:solidFill>
                  <a:srgbClr val="003366"/>
                </a:solidFill>
              </a:rPr>
              <a:t> </a:t>
            </a:r>
            <a:endParaRPr lang="en-US" altLang="en-US" dirty="0">
              <a:solidFill>
                <a:schemeClr val="accent2"/>
              </a:solidFill>
            </a:endParaRPr>
          </a:p>
        </p:txBody>
      </p:sp>
      <p:sp>
        <p:nvSpPr>
          <p:cNvPr id="3" name="Rectangle 2"/>
          <p:cNvSpPr/>
          <p:nvPr/>
        </p:nvSpPr>
        <p:spPr>
          <a:xfrm>
            <a:off x="562260" y="2307410"/>
            <a:ext cx="8269104" cy="923330"/>
          </a:xfrm>
          <a:prstGeom prst="rect">
            <a:avLst/>
          </a:prstGeom>
        </p:spPr>
        <p:txBody>
          <a:bodyPr wrap="square">
            <a:spAutoFit/>
          </a:bodyPr>
          <a:lstStyle/>
          <a:p>
            <a:pPr marL="285750" indent="-285750" algn="just">
              <a:buFont typeface="Wingdings" panose="05000000000000000000" pitchFamily="2" charset="2"/>
              <a:buChar char="q"/>
            </a:pPr>
            <a:r>
              <a:rPr lang="fr-FR" b="1" dirty="0"/>
              <a:t>Tous les États membres sont invités à l'examen à mi-parcours de la mise en œuvre du Programme d'action de Vienne prévue en décembre 2019 en séance plénière convoquée par le Président de l’Assemblée générale.</a:t>
            </a:r>
            <a:endParaRPr lang="en-US" sz="2000" b="1" dirty="0">
              <a:latin typeface="Tahoma" panose="020B0604030504040204" pitchFamily="34" charset="0"/>
              <a:ea typeface="Tahoma" panose="020B0604030504040204" pitchFamily="34" charset="0"/>
              <a:cs typeface="Tahoma" panose="020B0604030504040204" pitchFamily="34" charset="0"/>
            </a:endParaRPr>
          </a:p>
        </p:txBody>
      </p:sp>
      <p:grpSp>
        <p:nvGrpSpPr>
          <p:cNvPr id="9" name="Group 8"/>
          <p:cNvGrpSpPr/>
          <p:nvPr/>
        </p:nvGrpSpPr>
        <p:grpSpPr>
          <a:xfrm>
            <a:off x="3156144" y="3712742"/>
            <a:ext cx="4701209" cy="1711030"/>
            <a:chOff x="3156144" y="3712742"/>
            <a:chExt cx="4701209" cy="1711030"/>
          </a:xfrm>
        </p:grpSpPr>
        <p:sp>
          <p:nvSpPr>
            <p:cNvPr id="7" name="TextBox 6"/>
            <p:cNvSpPr txBox="1"/>
            <p:nvPr/>
          </p:nvSpPr>
          <p:spPr>
            <a:xfrm>
              <a:off x="3156144" y="3712742"/>
              <a:ext cx="4701209" cy="1200329"/>
            </a:xfrm>
            <a:prstGeom prst="rect">
              <a:avLst/>
            </a:prstGeom>
            <a:solidFill>
              <a:schemeClr val="bg1"/>
            </a:solidFill>
          </p:spPr>
          <p:txBody>
            <a:bodyPr wrap="square" rtlCol="0">
              <a:spAutoFit/>
            </a:bodyPr>
            <a:lstStyle/>
            <a:p>
              <a:r>
                <a:rPr lang="fr-FR" b="1" dirty="0"/>
                <a:t>Examen à mi-parcours de la mise en œuvre du Programme d'action en faveur des pays en développement sans littoral</a:t>
              </a:r>
              <a:endParaRPr lang="en-GB" b="1" dirty="0"/>
            </a:p>
            <a:p>
              <a:r>
                <a:rPr lang="fr-FR" b="1" dirty="0"/>
                <a:t>Décembre 2019, New York</a:t>
              </a:r>
              <a:endParaRPr lang="en-GB" b="1" dirty="0"/>
            </a:p>
          </p:txBody>
        </p:sp>
        <p:sp>
          <p:nvSpPr>
            <p:cNvPr id="8" name="TextBox 7"/>
            <p:cNvSpPr txBox="1"/>
            <p:nvPr/>
          </p:nvSpPr>
          <p:spPr>
            <a:xfrm>
              <a:off x="5874026" y="4859340"/>
              <a:ext cx="1510748" cy="564432"/>
            </a:xfrm>
            <a:prstGeom prst="rect">
              <a:avLst/>
            </a:prstGeom>
            <a:solidFill>
              <a:schemeClr val="bg1"/>
            </a:solidFill>
            <a:ln>
              <a:solidFill>
                <a:schemeClr val="bg1"/>
              </a:solidFill>
            </a:ln>
          </p:spPr>
          <p:txBody>
            <a:bodyPr wrap="square" rtlCol="0">
              <a:spAutoFit/>
            </a:bodyPr>
            <a:lstStyle/>
            <a:p>
              <a:endParaRPr lang="en-GB" dirty="0"/>
            </a:p>
          </p:txBody>
        </p:sp>
      </p:grpSp>
    </p:spTree>
    <p:extLst>
      <p:ext uri="{BB962C8B-B14F-4D97-AF65-F5344CB8AC3E}">
        <p14:creationId xmlns:p14="http://schemas.microsoft.com/office/powerpoint/2010/main" val="3005610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p:cNvSpPr>
          <p:nvPr/>
        </p:nvSpPr>
        <p:spPr bwMode="auto">
          <a:xfrm>
            <a:off x="0" y="1335086"/>
            <a:ext cx="9144000" cy="5510213"/>
          </a:xfrm>
          <a:prstGeom prst="rect">
            <a:avLst/>
          </a:prstGeom>
          <a:solidFill>
            <a:srgbClr val="065785"/>
          </a:solidFill>
          <a:ln>
            <a:noFill/>
          </a:ln>
          <a:extLst>
            <a:ext uri="{91240B29-F687-4f45-9708-019B960494DF}">
              <a14:hiddenLine xmlns:a14="http://schemas.microsoft.com/office/drawing/2010/main" xmlns="" w="12700">
                <a:solidFill>
                  <a:srgbClr val="000000"/>
                </a:solidFill>
                <a:miter lim="400000"/>
                <a:headEnd/>
                <a:tailEnd/>
              </a14:hiddenLine>
            </a:ext>
          </a:extLst>
        </p:spPr>
        <p:txBody>
          <a:bodyPr lIns="45720" rIns="45720"/>
          <a:lstStyle>
            <a:lvl1pPr marL="342900" indent="-3429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marL="0" lvl="1" algn="ctr">
              <a:lnSpc>
                <a:spcPct val="70000"/>
              </a:lnSpc>
              <a:defRPr/>
            </a:pPr>
            <a:endParaRPr lang="en-US" altLang="en-US" sz="2000" b="1">
              <a:solidFill>
                <a:srgbClr val="6E8BBB"/>
              </a:solidFill>
              <a:effectLst>
                <a:outerShdw blurRad="38100" dist="38100" dir="2700000" algn="tl">
                  <a:srgbClr val="000000"/>
                </a:outerShdw>
              </a:effectLst>
              <a:latin typeface="Lato" pitchFamily="34" charset="0"/>
            </a:endParaRPr>
          </a:p>
        </p:txBody>
      </p:sp>
      <p:sp>
        <p:nvSpPr>
          <p:cNvPr id="6147" name="Rectangle 2"/>
          <p:cNvSpPr>
            <a:spLocks/>
          </p:cNvSpPr>
          <p:nvPr/>
        </p:nvSpPr>
        <p:spPr bwMode="auto">
          <a:xfrm>
            <a:off x="2360612" y="3518828"/>
            <a:ext cx="4421187"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ctr" eaLnBrk="1"/>
            <a:r>
              <a:rPr lang="en-US" altLang="en-US" sz="5500" b="1" dirty="0">
                <a:solidFill>
                  <a:srgbClr val="FFFFFF"/>
                </a:solidFill>
                <a:latin typeface="Lato" pitchFamily="34" charset="0"/>
                <a:cs typeface="Lato" pitchFamily="34" charset="0"/>
                <a:sym typeface="Lato" pitchFamily="34" charset="0"/>
              </a:rPr>
              <a:t>MERCI!</a:t>
            </a:r>
          </a:p>
        </p:txBody>
      </p:sp>
      <p:sp>
        <p:nvSpPr>
          <p:cNvPr id="6148" name="AutoShape 5"/>
          <p:cNvSpPr>
            <a:spLocks/>
          </p:cNvSpPr>
          <p:nvPr/>
        </p:nvSpPr>
        <p:spPr bwMode="auto">
          <a:xfrm>
            <a:off x="2957513" y="6156325"/>
            <a:ext cx="3311525"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D7CB9"/>
          </a:solidFill>
          <a:ln>
            <a:noFill/>
          </a:ln>
          <a:extLst>
            <a:ext uri="{91240B29-F687-4f45-9708-019B960494DF}">
              <a14:hiddenLine xmlns:a14="http://schemas.microsoft.com/office/drawing/2010/main" xmlns=""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6149" name="Rectangle 6"/>
          <p:cNvSpPr>
            <a:spLocks/>
          </p:cNvSpPr>
          <p:nvPr/>
        </p:nvSpPr>
        <p:spPr bwMode="auto">
          <a:xfrm>
            <a:off x="1223963" y="5445125"/>
            <a:ext cx="6694487" cy="292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lIns="0" tIns="0" rIns="0" bIns="0">
            <a:spAutoFit/>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ctr" eaLnBrk="1"/>
            <a:r>
              <a:rPr lang="en-US" altLang="en-US" sz="1900" dirty="0">
                <a:solidFill>
                  <a:schemeClr val="bg1"/>
                </a:solidFill>
                <a:latin typeface="Lato" pitchFamily="34" charset="0"/>
                <a:cs typeface="Lato" pitchFamily="34" charset="0"/>
                <a:sym typeface="Lato" pitchFamily="34" charset="0"/>
              </a:rPr>
              <a:t>Follow the conversation: #COM2019</a:t>
            </a:r>
          </a:p>
        </p:txBody>
      </p:sp>
      <p:sp>
        <p:nvSpPr>
          <p:cNvPr id="6150" name="Rectangle 7"/>
          <p:cNvSpPr>
            <a:spLocks/>
          </p:cNvSpPr>
          <p:nvPr/>
        </p:nvSpPr>
        <p:spPr bwMode="auto">
          <a:xfrm>
            <a:off x="3181350" y="6245225"/>
            <a:ext cx="3087688"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600" b="1" dirty="0">
                <a:solidFill>
                  <a:schemeClr val="bg1"/>
                </a:solidFill>
                <a:latin typeface="Avenir Book"/>
              </a:rPr>
              <a:t>More: www.uneca.org/cfm2019</a:t>
            </a:r>
          </a:p>
        </p:txBody>
      </p:sp>
      <p:sp>
        <p:nvSpPr>
          <p:cNvPr id="2" name="Slide Number Placeholder 1"/>
          <p:cNvSpPr>
            <a:spLocks noGrp="1"/>
          </p:cNvSpPr>
          <p:nvPr>
            <p:ph type="sldNum" sz="quarter" idx="12"/>
          </p:nvPr>
        </p:nvSpPr>
        <p:spPr>
          <a:xfrm>
            <a:off x="8271163" y="6498965"/>
            <a:ext cx="307572" cy="241862"/>
          </a:xfrm>
        </p:spPr>
        <p:txBody>
          <a:bodyPr/>
          <a:lstStyle/>
          <a:p>
            <a:fld id="{57A9BE0A-D03F-4B6F-9DFE-032BEB7DCFE2}" type="slidenum">
              <a:rPr lang="en-US" smtClean="0"/>
              <a:t>9</a:t>
            </a:fld>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4442" y="1335086"/>
            <a:ext cx="2305372" cy="1933845"/>
          </a:xfrm>
          <a:prstGeom prst="rect">
            <a:avLst/>
          </a:prstGeom>
        </p:spPr>
      </p:pic>
    </p:spTree>
    <p:extLst>
      <p:ext uri="{BB962C8B-B14F-4D97-AF65-F5344CB8AC3E}">
        <p14:creationId xmlns:p14="http://schemas.microsoft.com/office/powerpoint/2010/main" val="3915486792"/>
      </p:ext>
    </p:extLst>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5281</TotalTime>
  <Words>631</Words>
  <Application>Microsoft Office PowerPoint</Application>
  <PresentationFormat>On-screen Show (4:3)</PresentationFormat>
  <Paragraphs>80</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Avenir Book</vt:lpstr>
      <vt:lpstr>Lato</vt:lpstr>
      <vt:lpstr>Arial</vt:lpstr>
      <vt:lpstr>Calibri</vt:lpstr>
      <vt:lpstr>Calibri Light</vt:lpstr>
      <vt:lpstr>Helvetica</vt:lpstr>
      <vt:lpstr>Tahoma</vt:lpstr>
      <vt:lpstr>Wingdings</vt:lpstr>
      <vt:lpstr>Office Theme</vt:lpstr>
      <vt:lpstr>Programme d'action de Vienne : examen à mi-parcours pour la région Afrique</vt:lpstr>
      <vt:lpstr>PowerPoint Presentation</vt:lpstr>
      <vt:lpstr>Questions fondamentales de transit</vt:lpstr>
      <vt:lpstr>Développement des infrastructures</vt:lpstr>
      <vt:lpstr>Commerce international et facilitation des échanges</vt:lpstr>
      <vt:lpstr>Intégration et coopération régionales</vt:lpstr>
      <vt:lpstr>Transformation structurelle de l’économie</vt:lpstr>
      <vt:lpstr>Examen à mi-parcours du Programme d'action de Vienne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creator>Afework Temtime</dc:creator>
  <cp:lastModifiedBy>Tiguist Asfaw</cp:lastModifiedBy>
  <cp:revision>239</cp:revision>
  <cp:lastPrinted>2019-03-21T19:19:33Z</cp:lastPrinted>
  <dcterms:created xsi:type="dcterms:W3CDTF">2018-04-13T10:53:29Z</dcterms:created>
  <dcterms:modified xsi:type="dcterms:W3CDTF">2019-03-21T19:45:48Z</dcterms:modified>
</cp:coreProperties>
</file>