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sldIdLst>
    <p:sldId id="261" r:id="rId2"/>
    <p:sldId id="262" r:id="rId3"/>
    <p:sldId id="263" r:id="rId4"/>
    <p:sldId id="274" r:id="rId5"/>
    <p:sldId id="265" r:id="rId6"/>
    <p:sldId id="271" r:id="rId7"/>
    <p:sldId id="269"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6698" autoAdjust="0"/>
  </p:normalViewPr>
  <p:slideViewPr>
    <p:cSldViewPr snapToGrid="0">
      <p:cViewPr varScale="1">
        <p:scale>
          <a:sx n="59" d="100"/>
          <a:sy n="59" d="100"/>
        </p:scale>
        <p:origin x="1878" y="60"/>
      </p:cViewPr>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mccarthy\AppData\Local\Microsoft\Windows\INetCache\Content.Outlook\3JYKMU9J\African%20LDC%20for%20IPoA%20report-Graphs%20revised.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unitednations-my.sharepoint.com/personal/mpuga_un_org/Documents/a-LDCs/African%20LDC%20for%20IPoA%20report%202019%20ver3.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12005990990223"/>
          <c:y val="3.5087719298245612E-2"/>
          <c:w val="0.84823292750458312"/>
          <c:h val="0.63149871250320844"/>
        </c:manualLayout>
      </c:layout>
      <c:lineChart>
        <c:grouping val="standard"/>
        <c:varyColors val="0"/>
        <c:ser>
          <c:idx val="0"/>
          <c:order val="0"/>
          <c:tx>
            <c:strRef>
              <c:f>'concentration index'!$A$7</c:f>
              <c:strCache>
                <c:ptCount val="1"/>
                <c:pt idx="0">
                  <c:v>Non-LDC African countries</c:v>
                </c:pt>
              </c:strCache>
            </c:strRef>
          </c:tx>
          <c:spPr>
            <a:ln w="28575" cap="rnd">
              <a:solidFill>
                <a:schemeClr val="accent1"/>
              </a:solidFill>
              <a:round/>
            </a:ln>
            <a:effectLst/>
          </c:spPr>
          <c:marker>
            <c:symbol val="none"/>
          </c:marker>
          <c:cat>
            <c:strRef>
              <c:f>'concentration index'!$B$6:$R$6</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'concentration index'!$B$7:$R$7</c:f>
              <c:numCache>
                <c:formatCode>0.00</c:formatCode>
                <c:ptCount val="17"/>
                <c:pt idx="0">
                  <c:v>0.30397933560000001</c:v>
                </c:pt>
                <c:pt idx="1">
                  <c:v>0.297496231</c:v>
                </c:pt>
                <c:pt idx="2">
                  <c:v>0.32171043059999999</c:v>
                </c:pt>
                <c:pt idx="3">
                  <c:v>0.37161447419999999</c:v>
                </c:pt>
                <c:pt idx="4">
                  <c:v>0.39888703730000002</c:v>
                </c:pt>
                <c:pt idx="5">
                  <c:v>0.42548476940000002</c:v>
                </c:pt>
                <c:pt idx="6">
                  <c:v>0.41803321519999997</c:v>
                </c:pt>
                <c:pt idx="7">
                  <c:v>0.42378713639999999</c:v>
                </c:pt>
                <c:pt idx="8">
                  <c:v>0.3640685132</c:v>
                </c:pt>
                <c:pt idx="9">
                  <c:v>0.36758166180000001</c:v>
                </c:pt>
                <c:pt idx="10">
                  <c:v>0.35839526659999998</c:v>
                </c:pt>
                <c:pt idx="11">
                  <c:v>0.39087495490000002</c:v>
                </c:pt>
                <c:pt idx="12">
                  <c:v>0.36494821579999998</c:v>
                </c:pt>
                <c:pt idx="13">
                  <c:v>0.31786243180000001</c:v>
                </c:pt>
                <c:pt idx="14">
                  <c:v>0.21905890789999999</c:v>
                </c:pt>
                <c:pt idx="15">
                  <c:v>0.1823288217</c:v>
                </c:pt>
                <c:pt idx="16">
                  <c:v>0.20989588880000001</c:v>
                </c:pt>
              </c:numCache>
            </c:numRef>
          </c:val>
          <c:smooth val="0"/>
          <c:extLst>
            <c:ext xmlns:c16="http://schemas.microsoft.com/office/drawing/2014/chart" uri="{C3380CC4-5D6E-409C-BE32-E72D297353CC}">
              <c16:uniqueId val="{00000000-7D06-4361-9643-5BC6C90822A4}"/>
            </c:ext>
          </c:extLst>
        </c:ser>
        <c:ser>
          <c:idx val="1"/>
          <c:order val="1"/>
          <c:tx>
            <c:strRef>
              <c:f>'concentration index'!$A$8</c:f>
              <c:strCache>
                <c:ptCount val="1"/>
                <c:pt idx="0">
                  <c:v>All LDCs</c:v>
                </c:pt>
              </c:strCache>
            </c:strRef>
          </c:tx>
          <c:spPr>
            <a:ln w="28575" cap="rnd">
              <a:solidFill>
                <a:schemeClr val="accent2"/>
              </a:solidFill>
              <a:round/>
            </a:ln>
            <a:effectLst/>
          </c:spPr>
          <c:marker>
            <c:symbol val="none"/>
          </c:marker>
          <c:cat>
            <c:strRef>
              <c:f>'concentration index'!$B$6:$R$6</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'concentration index'!$B$8:$R$8</c:f>
              <c:numCache>
                <c:formatCode>0.00</c:formatCode>
                <c:ptCount val="17"/>
                <c:pt idx="0">
                  <c:v>0.26127587190000001</c:v>
                </c:pt>
                <c:pt idx="1">
                  <c:v>0.27127246630000001</c:v>
                </c:pt>
                <c:pt idx="2">
                  <c:v>0.30053336349999998</c:v>
                </c:pt>
                <c:pt idx="3">
                  <c:v>0.34286851480000002</c:v>
                </c:pt>
                <c:pt idx="4">
                  <c:v>0.41646264449999998</c:v>
                </c:pt>
                <c:pt idx="5">
                  <c:v>0.42878430099999998</c:v>
                </c:pt>
                <c:pt idx="6">
                  <c:v>0.41848886400000002</c:v>
                </c:pt>
                <c:pt idx="7">
                  <c:v>0.51687890439999995</c:v>
                </c:pt>
                <c:pt idx="8">
                  <c:v>0.43462895039999999</c:v>
                </c:pt>
                <c:pt idx="9">
                  <c:v>0.42840482140000002</c:v>
                </c:pt>
                <c:pt idx="10">
                  <c:v>0.4249754657</c:v>
                </c:pt>
                <c:pt idx="11">
                  <c:v>0.40496891190000001</c:v>
                </c:pt>
                <c:pt idx="12">
                  <c:v>0.38204616139999997</c:v>
                </c:pt>
                <c:pt idx="13">
                  <c:v>0.33952167030000002</c:v>
                </c:pt>
                <c:pt idx="14">
                  <c:v>0.2459283367</c:v>
                </c:pt>
                <c:pt idx="15">
                  <c:v>0.2251908121</c:v>
                </c:pt>
                <c:pt idx="16">
                  <c:v>0.224850521</c:v>
                </c:pt>
              </c:numCache>
            </c:numRef>
          </c:val>
          <c:smooth val="0"/>
          <c:extLst>
            <c:ext xmlns:c16="http://schemas.microsoft.com/office/drawing/2014/chart" uri="{C3380CC4-5D6E-409C-BE32-E72D297353CC}">
              <c16:uniqueId val="{00000001-7D06-4361-9643-5BC6C90822A4}"/>
            </c:ext>
          </c:extLst>
        </c:ser>
        <c:ser>
          <c:idx val="2"/>
          <c:order val="2"/>
          <c:tx>
            <c:strRef>
              <c:f>'concentration index'!$A$9</c:f>
              <c:strCache>
                <c:ptCount val="1"/>
                <c:pt idx="0">
                  <c:v>    Asian LDCs</c:v>
                </c:pt>
              </c:strCache>
            </c:strRef>
          </c:tx>
          <c:spPr>
            <a:ln w="28575" cap="rnd">
              <a:solidFill>
                <a:schemeClr val="accent3"/>
              </a:solidFill>
              <a:round/>
            </a:ln>
            <a:effectLst/>
          </c:spPr>
          <c:marker>
            <c:symbol val="none"/>
          </c:marker>
          <c:cat>
            <c:strRef>
              <c:f>'concentration index'!$B$6:$R$6</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'concentration index'!$B$9:$R$9</c:f>
              <c:numCache>
                <c:formatCode>0.00</c:formatCode>
                <c:ptCount val="17"/>
                <c:pt idx="0">
                  <c:v>0.27738935300000001</c:v>
                </c:pt>
                <c:pt idx="1">
                  <c:v>0.26831678180000001</c:v>
                </c:pt>
                <c:pt idx="2">
                  <c:v>0.2770586968</c:v>
                </c:pt>
                <c:pt idx="3">
                  <c:v>0.2748442096</c:v>
                </c:pt>
                <c:pt idx="4">
                  <c:v>0.2685297928</c:v>
                </c:pt>
                <c:pt idx="5">
                  <c:v>0.27115436170000001</c:v>
                </c:pt>
                <c:pt idx="6">
                  <c:v>0.24940735629999999</c:v>
                </c:pt>
                <c:pt idx="7">
                  <c:v>0.25924492220000001</c:v>
                </c:pt>
                <c:pt idx="8">
                  <c:v>0.2467288215</c:v>
                </c:pt>
                <c:pt idx="9">
                  <c:v>0.23936820489999999</c:v>
                </c:pt>
                <c:pt idx="10">
                  <c:v>0.24469119540000001</c:v>
                </c:pt>
                <c:pt idx="11">
                  <c:v>0.23981592230000001</c:v>
                </c:pt>
                <c:pt idx="12">
                  <c:v>0.24886939350000001</c:v>
                </c:pt>
                <c:pt idx="13">
                  <c:v>0.25701177609999998</c:v>
                </c:pt>
                <c:pt idx="14">
                  <c:v>0.26719269200000001</c:v>
                </c:pt>
                <c:pt idx="15">
                  <c:v>0.27248599959999997</c:v>
                </c:pt>
                <c:pt idx="16">
                  <c:v>0.25942932829999998</c:v>
                </c:pt>
              </c:numCache>
            </c:numRef>
          </c:val>
          <c:smooth val="0"/>
          <c:extLst>
            <c:ext xmlns:c16="http://schemas.microsoft.com/office/drawing/2014/chart" uri="{C3380CC4-5D6E-409C-BE32-E72D297353CC}">
              <c16:uniqueId val="{00000002-7D06-4361-9643-5BC6C90822A4}"/>
            </c:ext>
          </c:extLst>
        </c:ser>
        <c:ser>
          <c:idx val="3"/>
          <c:order val="3"/>
          <c:tx>
            <c:strRef>
              <c:f>'concentration index'!$A$10</c:f>
              <c:strCache>
                <c:ptCount val="1"/>
                <c:pt idx="0">
                  <c:v>African LDCs</c:v>
                </c:pt>
              </c:strCache>
            </c:strRef>
          </c:tx>
          <c:spPr>
            <a:ln w="28575" cap="rnd">
              <a:solidFill>
                <a:schemeClr val="accent4"/>
              </a:solidFill>
              <a:round/>
            </a:ln>
            <a:effectLst/>
          </c:spPr>
          <c:marker>
            <c:symbol val="none"/>
          </c:marker>
          <c:cat>
            <c:strRef>
              <c:f>'concentration index'!$B$6:$R$6</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'concentration index'!$B$10:$R$10</c:f>
              <c:numCache>
                <c:formatCode>0.00</c:formatCode>
                <c:ptCount val="17"/>
                <c:pt idx="0">
                  <c:v>0.3179359846</c:v>
                </c:pt>
                <c:pt idx="1">
                  <c:v>0.346447697</c:v>
                </c:pt>
                <c:pt idx="2">
                  <c:v>0.37732972479999999</c:v>
                </c:pt>
                <c:pt idx="3">
                  <c:v>0.44405291899999999</c:v>
                </c:pt>
                <c:pt idx="4">
                  <c:v>0.53829688340000004</c:v>
                </c:pt>
                <c:pt idx="5">
                  <c:v>0.55033659599999996</c:v>
                </c:pt>
                <c:pt idx="6">
                  <c:v>0.53612931269999997</c:v>
                </c:pt>
                <c:pt idx="7">
                  <c:v>0.64547014280000004</c:v>
                </c:pt>
                <c:pt idx="8">
                  <c:v>0.57688031620000002</c:v>
                </c:pt>
                <c:pt idx="9">
                  <c:v>0.57111279159999995</c:v>
                </c:pt>
                <c:pt idx="10">
                  <c:v>0.5709395934</c:v>
                </c:pt>
                <c:pt idx="11">
                  <c:v>0.54482401260000002</c:v>
                </c:pt>
                <c:pt idx="12">
                  <c:v>0.53795723350000002</c:v>
                </c:pt>
                <c:pt idx="13">
                  <c:v>0.49128576400000001</c:v>
                </c:pt>
                <c:pt idx="14">
                  <c:v>0.3932714746</c:v>
                </c:pt>
                <c:pt idx="15">
                  <c:v>0.36469953379999998</c:v>
                </c:pt>
                <c:pt idx="16">
                  <c:v>0.35744706250000002</c:v>
                </c:pt>
              </c:numCache>
            </c:numRef>
          </c:val>
          <c:smooth val="0"/>
          <c:extLst>
            <c:ext xmlns:c16="http://schemas.microsoft.com/office/drawing/2014/chart" uri="{C3380CC4-5D6E-409C-BE32-E72D297353CC}">
              <c16:uniqueId val="{00000003-7D06-4361-9643-5BC6C90822A4}"/>
            </c:ext>
          </c:extLst>
        </c:ser>
        <c:ser>
          <c:idx val="4"/>
          <c:order val="4"/>
          <c:tx>
            <c:strRef>
              <c:f>'concentration index'!$A$11</c:f>
              <c:strCache>
                <c:ptCount val="1"/>
                <c:pt idx="0">
                  <c:v>Africa excluding North Africa</c:v>
                </c:pt>
              </c:strCache>
            </c:strRef>
          </c:tx>
          <c:spPr>
            <a:ln w="28575" cap="rnd">
              <a:solidFill>
                <a:schemeClr val="accent5"/>
              </a:solidFill>
              <a:round/>
            </a:ln>
            <a:effectLst/>
          </c:spPr>
          <c:marker>
            <c:symbol val="none"/>
          </c:marker>
          <c:cat>
            <c:strRef>
              <c:f>'concentration index'!$B$6:$R$6</c:f>
              <c:strCache>
                <c:ptCount val="17"/>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pt idx="16">
                  <c:v>2017</c:v>
                </c:pt>
              </c:strCache>
            </c:strRef>
          </c:cat>
          <c:val>
            <c:numRef>
              <c:f>'concentration index'!$B$11:$R$11</c:f>
              <c:numCache>
                <c:formatCode>0.00</c:formatCode>
                <c:ptCount val="17"/>
                <c:pt idx="0">
                  <c:v>0.30065259280000001</c:v>
                </c:pt>
                <c:pt idx="1">
                  <c:v>0.30831966449999998</c:v>
                </c:pt>
                <c:pt idx="2">
                  <c:v>0.32183415580000002</c:v>
                </c:pt>
                <c:pt idx="3">
                  <c:v>0.37738778639999998</c:v>
                </c:pt>
                <c:pt idx="4">
                  <c:v>0.42036531290000001</c:v>
                </c:pt>
                <c:pt idx="5">
                  <c:v>0.45015059530000001</c:v>
                </c:pt>
                <c:pt idx="6">
                  <c:v>0.43653398539999999</c:v>
                </c:pt>
                <c:pt idx="7">
                  <c:v>0.48238166399999999</c:v>
                </c:pt>
                <c:pt idx="8">
                  <c:v>0.43235576329999997</c:v>
                </c:pt>
                <c:pt idx="9">
                  <c:v>0.4241602256</c:v>
                </c:pt>
                <c:pt idx="10">
                  <c:v>0.43539757439999999</c:v>
                </c:pt>
                <c:pt idx="11">
                  <c:v>0.42653923630000001</c:v>
                </c:pt>
                <c:pt idx="12">
                  <c:v>0.41991144279999998</c:v>
                </c:pt>
                <c:pt idx="13">
                  <c:v>0.39222737819999998</c:v>
                </c:pt>
                <c:pt idx="14">
                  <c:v>0.2827786632</c:v>
                </c:pt>
                <c:pt idx="15">
                  <c:v>0.2463993686</c:v>
                </c:pt>
                <c:pt idx="16">
                  <c:v>0.2664789743</c:v>
                </c:pt>
              </c:numCache>
            </c:numRef>
          </c:val>
          <c:smooth val="0"/>
          <c:extLst>
            <c:ext xmlns:c16="http://schemas.microsoft.com/office/drawing/2014/chart" uri="{C3380CC4-5D6E-409C-BE32-E72D297353CC}">
              <c16:uniqueId val="{00000004-7D06-4361-9643-5BC6C90822A4}"/>
            </c:ext>
          </c:extLst>
        </c:ser>
        <c:dLbls>
          <c:showLegendKey val="0"/>
          <c:showVal val="0"/>
          <c:showCatName val="0"/>
          <c:showSerName val="0"/>
          <c:showPercent val="0"/>
          <c:showBubbleSize val="0"/>
        </c:dLbls>
        <c:smooth val="0"/>
        <c:axId val="875510224"/>
        <c:axId val="875512192"/>
      </c:lineChart>
      <c:catAx>
        <c:axId val="87551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875512192"/>
        <c:crosses val="autoZero"/>
        <c:auto val="1"/>
        <c:lblAlgn val="ctr"/>
        <c:lblOffset val="100"/>
        <c:noMultiLvlLbl val="0"/>
      </c:catAx>
      <c:valAx>
        <c:axId val="875512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prstClr val="black">
                        <a:lumMod val="65000"/>
                        <a:lumOff val="35000"/>
                      </a:prstClr>
                    </a:solidFill>
                    <a:latin typeface="+mn-lt"/>
                    <a:ea typeface="+mn-ea"/>
                    <a:cs typeface="+mn-cs"/>
                  </a:defRPr>
                </a:pPr>
                <a:r>
                  <a:rPr lang="fr-FR" sz="1200" dirty="0">
                    <a:effectLst/>
                  </a:rPr>
                  <a:t>Concentration des exportations (Indice </a:t>
                </a:r>
                <a:r>
                  <a:rPr lang="fr-FR" sz="1200" dirty="0" err="1">
                    <a:effectLst/>
                  </a:rPr>
                  <a:t>Herfindahl-Hirschman</a:t>
                </a:r>
                <a:r>
                  <a:rPr lang="fr-FR" sz="1800" dirty="0">
                    <a:effectLst/>
                  </a:rPr>
                  <a:t>)</a:t>
                </a:r>
                <a:endParaRPr lang="en-GB" sz="1800"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600">
                    <a:solidFill>
                      <a:prstClr val="black">
                        <a:lumMod val="65000"/>
                        <a:lumOff val="35000"/>
                      </a:prstClr>
                    </a:solidFill>
                  </a:defRPr>
                </a:pPr>
                <a:r>
                  <a:rPr lang="en-US" sz="1600" dirty="0"/>
                  <a:t>)</a:t>
                </a:r>
              </a:p>
            </c:rich>
          </c:tx>
          <c:layout>
            <c:manualLayout>
              <c:xMode val="edge"/>
              <c:yMode val="edge"/>
              <c:x val="7.5362614274202041E-3"/>
              <c:y val="0"/>
            </c:manualLayout>
          </c:layout>
          <c:overlay val="0"/>
          <c:spPr>
            <a:noFill/>
            <a:ln>
              <a:noFill/>
            </a:ln>
            <a:effectLst/>
          </c:spPr>
          <c:txPr>
            <a:bodyPr rot="-540000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600" b="0" i="0" u="none" strike="noStrike" kern="1200" baseline="0">
                  <a:solidFill>
                    <a:prstClr val="black">
                      <a:lumMod val="65000"/>
                      <a:lumOff val="35000"/>
                    </a:prst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875510224"/>
        <c:crosses val="autoZero"/>
        <c:crossBetween val="between"/>
      </c:valAx>
      <c:spPr>
        <a:noFill/>
        <a:ln>
          <a:noFill/>
        </a:ln>
        <a:effectLst/>
      </c:spPr>
    </c:plotArea>
    <c:legend>
      <c:legendPos val="r"/>
      <c:layout>
        <c:manualLayout>
          <c:xMode val="edge"/>
          <c:yMode val="edge"/>
          <c:x val="2.804028277287611E-2"/>
          <c:y val="0.7671689038103704"/>
          <c:w val="0.95499505743600233"/>
          <c:h val="0.138486054627786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solidFill>
      <a:schemeClr val="accent2">
        <a:lumMod val="20000"/>
        <a:lumOff val="80000"/>
      </a:schemeClr>
    </a:solid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'HDI-LDCs'!$C$84</c:f>
              <c:strCache>
                <c:ptCount val="1"/>
                <c:pt idx="0">
                  <c:v>2010</c:v>
                </c:pt>
              </c:strCache>
            </c:strRef>
          </c:tx>
          <c:spPr>
            <a:solidFill>
              <a:schemeClr val="accent1"/>
            </a:solidFill>
            <a:ln>
              <a:noFill/>
            </a:ln>
            <a:effectLst/>
          </c:spPr>
          <c:invertIfNegative val="0"/>
          <c:dPt>
            <c:idx val="28"/>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01-03F9-4FAD-8691-6DCA6CCEE3DC}"/>
              </c:ext>
            </c:extLst>
          </c:dPt>
          <c:cat>
            <c:strRef>
              <c:f>'HDI-LDCs'!$B$85:$B$116</c:f>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f>'HDI-LDCs'!$C$85:$C$116</c:f>
              <c:numCache>
                <c:formatCode>#,###,##0.000</c:formatCode>
                <c:ptCount val="32"/>
                <c:pt idx="0">
                  <c:v>0.54188469500704983</c:v>
                </c:pt>
                <c:pt idx="1">
                  <c:v>0.54437741251125027</c:v>
                </c:pt>
                <c:pt idx="2">
                  <c:v>0.52041474924830677</c:v>
                </c:pt>
                <c:pt idx="3">
                  <c:v>0.493078124781892</c:v>
                </c:pt>
                <c:pt idx="4">
                  <c:v>0.48511888162084427</c:v>
                </c:pt>
                <c:pt idx="5">
                  <c:v>0.49268360540930317</c:v>
                </c:pt>
                <c:pt idx="6">
                  <c:v>0.48649047788244915</c:v>
                </c:pt>
                <c:pt idx="7">
                  <c:v>0.50366385682604531</c:v>
                </c:pt>
                <c:pt idx="8">
                  <c:v>0.48633688547410314</c:v>
                </c:pt>
                <c:pt idx="9">
                  <c:v>0.45612444816441677</c:v>
                </c:pt>
                <c:pt idx="10">
                  <c:v>0.48166245548426334</c:v>
                </c:pt>
                <c:pt idx="11">
                  <c:v>0.45628882772764956</c:v>
                </c:pt>
                <c:pt idx="12">
                  <c:v>0.47037771544381007</c:v>
                </c:pt>
                <c:pt idx="13">
                  <c:v>0.44124375077156319</c:v>
                </c:pt>
                <c:pt idx="14">
                  <c:v>0.44945183465913846</c:v>
                </c:pt>
                <c:pt idx="15">
                  <c:v>0.41205466586037337</c:v>
                </c:pt>
                <c:pt idx="16">
                  <c:v>0.44093701660453621</c:v>
                </c:pt>
                <c:pt idx="17">
                  <c:v>0.4043277260796892</c:v>
                </c:pt>
                <c:pt idx="18">
                  <c:v>0.40656561347330633</c:v>
                </c:pt>
                <c:pt idx="19">
                  <c:v>0.42617845326821918</c:v>
                </c:pt>
                <c:pt idx="20">
                  <c:v>0.41634790963152152</c:v>
                </c:pt>
                <c:pt idx="21">
                  <c:v>0.40347192524149844</c:v>
                </c:pt>
                <c:pt idx="22">
                  <c:v>0.40659651373867955</c:v>
                </c:pt>
                <c:pt idx="23">
                  <c:v>0.4032980670078285</c:v>
                </c:pt>
                <c:pt idx="24">
                  <c:v>0.37474653855174761</c:v>
                </c:pt>
                <c:pt idx="25">
                  <c:v>0.38529680130316712</c:v>
                </c:pt>
                <c:pt idx="26">
                  <c:v>0.39538820830941029</c:v>
                </c:pt>
                <c:pt idx="27">
                  <c:v>0.37120525441032337</c:v>
                </c:pt>
                <c:pt idx="28">
                  <c:v>0.41338884154565181</c:v>
                </c:pt>
                <c:pt idx="29">
                  <c:v>0.35076900923194759</c:v>
                </c:pt>
                <c:pt idx="30">
                  <c:v>0.31792395843740984</c:v>
                </c:pt>
                <c:pt idx="31">
                  <c:v>0.43992562011959352</c:v>
                </c:pt>
              </c:numCache>
            </c:numRef>
          </c:val>
          <c:extLst>
            <c:ext xmlns:c16="http://schemas.microsoft.com/office/drawing/2014/chart" uri="{C3380CC4-5D6E-409C-BE32-E72D297353CC}">
              <c16:uniqueId val="{00000002-03F9-4FAD-8691-6DCA6CCEE3DC}"/>
            </c:ext>
          </c:extLst>
        </c:ser>
        <c:ser>
          <c:idx val="2"/>
          <c:order val="2"/>
          <c:tx>
            <c:strRef>
              <c:f>'HDI-LDCs'!$E$84</c:f>
              <c:strCache>
                <c:ptCount val="1"/>
                <c:pt idx="0">
                  <c:v>2014</c:v>
                </c:pt>
              </c:strCache>
            </c:strRef>
          </c:tx>
          <c:spPr>
            <a:solidFill>
              <a:schemeClr val="accent3"/>
            </a:solidFill>
            <a:ln>
              <a:noFill/>
            </a:ln>
            <a:effectLst/>
          </c:spPr>
          <c:invertIfNegative val="0"/>
          <c:dPt>
            <c:idx val="28"/>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4-03F9-4FAD-8691-6DCA6CCEE3DC}"/>
              </c:ext>
            </c:extLst>
          </c:dPt>
          <c:cat>
            <c:strRef>
              <c:f>'HDI-LDCs'!$B$85:$B$116</c:f>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f>'HDI-LDCs'!$E$85:$E$116</c:f>
              <c:numCache>
                <c:formatCode>#,###,##0.000</c:formatCode>
                <c:ptCount val="32"/>
                <c:pt idx="0">
                  <c:v>0.5671467312733085</c:v>
                </c:pt>
                <c:pt idx="1">
                  <c:v>0.58040223960810799</c:v>
                </c:pt>
                <c:pt idx="2">
                  <c:v>0.56391293637459627</c:v>
                </c:pt>
                <c:pt idx="3">
                  <c:v>0.51512065699996978</c:v>
                </c:pt>
                <c:pt idx="4">
                  <c:v>0.50937814147256</c:v>
                </c:pt>
                <c:pt idx="5">
                  <c:v>0.50857902697657131</c:v>
                </c:pt>
                <c:pt idx="6">
                  <c:v>0.51419098650464545</c:v>
                </c:pt>
                <c:pt idx="7">
                  <c:v>0.51184599053525781</c:v>
                </c:pt>
                <c:pt idx="8">
                  <c:v>0.50017704366310967</c:v>
                </c:pt>
                <c:pt idx="9">
                  <c:v>0.48618421061469752</c:v>
                </c:pt>
                <c:pt idx="10">
                  <c:v>0.50129194098217966</c:v>
                </c:pt>
                <c:pt idx="11">
                  <c:v>0.48140503150570596</c:v>
                </c:pt>
                <c:pt idx="12">
                  <c:v>0.49221073893224898</c:v>
                </c:pt>
                <c:pt idx="13">
                  <c:v>0.46770322337815284</c:v>
                </c:pt>
                <c:pt idx="14">
                  <c:v>0.46680861847767491</c:v>
                </c:pt>
                <c:pt idx="15">
                  <c:v>0.44486525782716174</c:v>
                </c:pt>
                <c:pt idx="16">
                  <c:v>0.45367605625792035</c:v>
                </c:pt>
                <c:pt idx="17">
                  <c:v>0.44041941236175747</c:v>
                </c:pt>
                <c:pt idx="18">
                  <c:v>0.43551494147924757</c:v>
                </c:pt>
                <c:pt idx="19">
                  <c:v>0.44537886257206949</c:v>
                </c:pt>
                <c:pt idx="20">
                  <c:v>0.42833415416053811</c:v>
                </c:pt>
                <c:pt idx="21">
                  <c:v>0.42741386978710455</c:v>
                </c:pt>
                <c:pt idx="22">
                  <c:v>0.4305771271899036</c:v>
                </c:pt>
                <c:pt idx="23">
                  <c:v>0.41396068550466836</c:v>
                </c:pt>
                <c:pt idx="24">
                  <c:v>0.40489923767139679</c:v>
                </c:pt>
                <c:pt idx="25">
                  <c:v>0.42277537909698337</c:v>
                </c:pt>
                <c:pt idx="26">
                  <c:v>0.42053938543220115</c:v>
                </c:pt>
                <c:pt idx="27">
                  <c:v>0.40265021687817776</c:v>
                </c:pt>
                <c:pt idx="28">
                  <c:v>0.39734917191978009</c:v>
                </c:pt>
                <c:pt idx="29">
                  <c:v>0.3493418981447885</c:v>
                </c:pt>
                <c:pt idx="30">
                  <c:v>0.34519059406256503</c:v>
                </c:pt>
                <c:pt idx="31">
                  <c:v>0.46223366992403381</c:v>
                </c:pt>
              </c:numCache>
            </c:numRef>
          </c:val>
          <c:extLst>
            <c:ext xmlns:c16="http://schemas.microsoft.com/office/drawing/2014/chart" uri="{C3380CC4-5D6E-409C-BE32-E72D297353CC}">
              <c16:uniqueId val="{00000005-03F9-4FAD-8691-6DCA6CCEE3DC}"/>
            </c:ext>
          </c:extLst>
        </c:ser>
        <c:ser>
          <c:idx val="5"/>
          <c:order val="5"/>
          <c:tx>
            <c:strRef>
              <c:f>'HDI-LDCs'!$H$84</c:f>
              <c:strCache>
                <c:ptCount val="1"/>
                <c:pt idx="0">
                  <c:v>2017</c:v>
                </c:pt>
              </c:strCache>
            </c:strRef>
          </c:tx>
          <c:spPr>
            <a:solidFill>
              <a:schemeClr val="accent6"/>
            </a:solidFill>
            <a:ln>
              <a:noFill/>
            </a:ln>
            <a:effectLst/>
          </c:spPr>
          <c:invertIfNegative val="0"/>
          <c:dPt>
            <c:idx val="28"/>
            <c:invertIfNegative val="0"/>
            <c:bubble3D val="0"/>
            <c:spPr>
              <a:solidFill>
                <a:schemeClr val="accent2"/>
              </a:solidFill>
              <a:ln>
                <a:noFill/>
              </a:ln>
              <a:effectLst/>
            </c:spPr>
            <c:extLst>
              <c:ext xmlns:c16="http://schemas.microsoft.com/office/drawing/2014/chart" uri="{C3380CC4-5D6E-409C-BE32-E72D297353CC}">
                <c16:uniqueId val="{00000007-03F9-4FAD-8691-6DCA6CCEE3DC}"/>
              </c:ext>
            </c:extLst>
          </c:dPt>
          <c:cat>
            <c:strRef>
              <c:f>'HDI-LDCs'!$B$85:$B$116</c:f>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f>'HDI-LDCs'!$H$85:$H$116</c:f>
              <c:numCache>
                <c:formatCode>#,###,##0.000</c:formatCode>
                <c:ptCount val="32"/>
                <c:pt idx="0">
                  <c:v>0.58947628313965317</c:v>
                </c:pt>
                <c:pt idx="1">
                  <c:v>0.58808347246845116</c:v>
                </c:pt>
                <c:pt idx="2">
                  <c:v>0.58117856546099289</c:v>
                </c:pt>
                <c:pt idx="3">
                  <c:v>0.53771474059574553</c:v>
                </c:pt>
                <c:pt idx="4">
                  <c:v>0.52394671239350554</c:v>
                </c:pt>
                <c:pt idx="5">
                  <c:v>0.51972943005839323</c:v>
                </c:pt>
                <c:pt idx="6">
                  <c:v>0.51964372075859133</c:v>
                </c:pt>
                <c:pt idx="7">
                  <c:v>0.51916252686803011</c:v>
                </c:pt>
                <c:pt idx="8">
                  <c:v>0.51632081469924607</c:v>
                </c:pt>
                <c:pt idx="9">
                  <c:v>0.5051337229118531</c:v>
                </c:pt>
                <c:pt idx="10">
                  <c:v>0.50325355492329682</c:v>
                </c:pt>
                <c:pt idx="11">
                  <c:v>0.50322000036836834</c:v>
                </c:pt>
                <c:pt idx="12">
                  <c:v>0.5024656782427469</c:v>
                </c:pt>
                <c:pt idx="13">
                  <c:v>0.47655279534814654</c:v>
                </c:pt>
                <c:pt idx="14">
                  <c:v>0.47600573090124748</c:v>
                </c:pt>
                <c:pt idx="15">
                  <c:v>0.46266409187558249</c:v>
                </c:pt>
                <c:pt idx="16">
                  <c:v>0.46006723569790536</c:v>
                </c:pt>
                <c:pt idx="17">
                  <c:v>0.45911112163689399</c:v>
                </c:pt>
                <c:pt idx="18">
                  <c:v>0.4574692129260281</c:v>
                </c:pt>
                <c:pt idx="19">
                  <c:v>0.45530355322898769</c:v>
                </c:pt>
                <c:pt idx="20">
                  <c:v>0.43997853797660647</c:v>
                </c:pt>
                <c:pt idx="21">
                  <c:v>0.43657991125082857</c:v>
                </c:pt>
                <c:pt idx="22">
                  <c:v>0.43509390801531622</c:v>
                </c:pt>
                <c:pt idx="23">
                  <c:v>0.42686886087646869</c:v>
                </c:pt>
                <c:pt idx="24">
                  <c:v>0.4234231852553077</c:v>
                </c:pt>
                <c:pt idx="25">
                  <c:v>0.41898706478985698</c:v>
                </c:pt>
                <c:pt idx="26">
                  <c:v>0.41721617425553165</c:v>
                </c:pt>
                <c:pt idx="27">
                  <c:v>0.40397024739064608</c:v>
                </c:pt>
                <c:pt idx="28">
                  <c:v>0.38772518084873253</c:v>
                </c:pt>
                <c:pt idx="29">
                  <c:v>0.36680934465729048</c:v>
                </c:pt>
                <c:pt idx="30">
                  <c:v>0.35393119203339585</c:v>
                </c:pt>
                <c:pt idx="31">
                  <c:v>0.47313182489850486</c:v>
                </c:pt>
              </c:numCache>
            </c:numRef>
          </c:val>
          <c:extLst>
            <c:ext xmlns:c16="http://schemas.microsoft.com/office/drawing/2014/chart" uri="{C3380CC4-5D6E-409C-BE32-E72D297353CC}">
              <c16:uniqueId val="{00000008-03F9-4FAD-8691-6DCA6CCEE3DC}"/>
            </c:ext>
          </c:extLst>
        </c:ser>
        <c:dLbls>
          <c:showLegendKey val="0"/>
          <c:showVal val="0"/>
          <c:showCatName val="0"/>
          <c:showSerName val="0"/>
          <c:showPercent val="0"/>
          <c:showBubbleSize val="0"/>
        </c:dLbls>
        <c:gapWidth val="219"/>
        <c:overlap val="-27"/>
        <c:axId val="518630744"/>
        <c:axId val="518632712"/>
        <c:extLst>
          <c:ext xmlns:c15="http://schemas.microsoft.com/office/drawing/2012/chart" uri="{02D57815-91ED-43cb-92C2-25804820EDAC}">
            <c15:filteredBarSeries>
              <c15:ser>
                <c:idx val="1"/>
                <c:order val="1"/>
                <c:tx>
                  <c:strRef>
                    <c:extLst>
                      <c:ext uri="{02D57815-91ED-43cb-92C2-25804820EDAC}">
                        <c15:formulaRef>
                          <c15:sqref>'HDI-LDCs'!$D$84</c15:sqref>
                        </c15:formulaRef>
                      </c:ext>
                    </c:extLst>
                    <c:strCache>
                      <c:ptCount val="1"/>
                      <c:pt idx="0">
                        <c:v>2012</c:v>
                      </c:pt>
                    </c:strCache>
                  </c:strRef>
                </c:tx>
                <c:spPr>
                  <a:solidFill>
                    <a:schemeClr val="accent2"/>
                  </a:solidFill>
                  <a:ln>
                    <a:noFill/>
                  </a:ln>
                  <a:effectLst/>
                </c:spPr>
                <c:invertIfNegative val="0"/>
                <c:cat>
                  <c:strRef>
                    <c:extLst>
                      <c:ext uri="{02D57815-91ED-43cb-92C2-25804820EDAC}">
                        <c15:formulaRef>
                          <c15:sqref>'HDI-LDCs'!$B$85:$B$116</c15:sqref>
                        </c15:formulaRef>
                      </c:ext>
                    </c:extLst>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extLst>
                      <c:ext uri="{02D57815-91ED-43cb-92C2-25804820EDAC}">
                        <c15:formulaRef>
                          <c15:sqref>'HDI-LDCs'!$D$85:$D$116</c15:sqref>
                        </c15:formulaRef>
                      </c:ext>
                    </c:extLst>
                    <c:numCache>
                      <c:formatCode>#,###,##0.000</c:formatCode>
                      <c:ptCount val="32"/>
                      <c:pt idx="0">
                        <c:v>0.55131029776031915</c:v>
                      </c:pt>
                      <c:pt idx="1">
                        <c:v>0.56864607619702179</c:v>
                      </c:pt>
                      <c:pt idx="2">
                        <c:v>0.54326272744951598</c:v>
                      </c:pt>
                      <c:pt idx="3">
                        <c:v>0.50647801235921686</c:v>
                      </c:pt>
                      <c:pt idx="4">
                        <c:v>0.50040242507229704</c:v>
                      </c:pt>
                      <c:pt idx="5">
                        <c:v>0.50468463632838167</c:v>
                      </c:pt>
                      <c:pt idx="6">
                        <c:v>0.49903288362971537</c:v>
                      </c:pt>
                      <c:pt idx="7">
                        <c:v>0.50668303672546089</c:v>
                      </c:pt>
                      <c:pt idx="8">
                        <c:v>0.4915183424994084</c:v>
                      </c:pt>
                      <c:pt idx="9">
                        <c:v>0.47580740274232747</c:v>
                      </c:pt>
                      <c:pt idx="10">
                        <c:v>0.49330549556812436</c:v>
                      </c:pt>
                      <c:pt idx="11">
                        <c:v>0.46607626920594541</c:v>
                      </c:pt>
                      <c:pt idx="12">
                        <c:v>0.48512319309597113</c:v>
                      </c:pt>
                      <c:pt idx="13">
                        <c:v>0.45494672863493163</c:v>
                      </c:pt>
                      <c:pt idx="14">
                        <c:v>0.45882025383929359</c:v>
                      </c:pt>
                      <c:pt idx="15">
                        <c:v>0.42961282990125099</c:v>
                      </c:pt>
                      <c:pt idx="16">
                        <c:v>0.44527649790428148</c:v>
                      </c:pt>
                      <c:pt idx="17">
                        <c:v>0.42762904933575607</c:v>
                      </c:pt>
                      <c:pt idx="18">
                        <c:v>0.41950179313598046</c:v>
                      </c:pt>
                      <c:pt idx="19">
                        <c:v>0.43662701678250865</c:v>
                      </c:pt>
                      <c:pt idx="20">
                        <c:v>0.42152861239021372</c:v>
                      </c:pt>
                      <c:pt idx="21">
                        <c:v>0.41185881979239186</c:v>
                      </c:pt>
                      <c:pt idx="22">
                        <c:v>0.42021921716224664</c:v>
                      </c:pt>
                      <c:pt idx="23">
                        <c:v>0.40787288494439056</c:v>
                      </c:pt>
                      <c:pt idx="24">
                        <c:v>0.39432010685092905</c:v>
                      </c:pt>
                      <c:pt idx="25">
                        <c:v>0.40690544180178939</c:v>
                      </c:pt>
                      <c:pt idx="26">
                        <c:v>0.40835632561066337</c:v>
                      </c:pt>
                      <c:pt idx="27">
                        <c:v>0.39072467385738213</c:v>
                      </c:pt>
                      <c:pt idx="28">
                        <c:v>0.38801948206393821</c:v>
                      </c:pt>
                      <c:pt idx="29">
                        <c:v>0.36520974255190919</c:v>
                      </c:pt>
                      <c:pt idx="30">
                        <c:v>0.3360301237993033</c:v>
                      </c:pt>
                      <c:pt idx="31">
                        <c:v>0.45212227093525387</c:v>
                      </c:pt>
                    </c:numCache>
                  </c:numRef>
                </c:val>
                <c:extLst>
                  <c:ext xmlns:c16="http://schemas.microsoft.com/office/drawing/2014/chart" uri="{C3380CC4-5D6E-409C-BE32-E72D297353CC}">
                    <c16:uniqueId val="{00000009-03F9-4FAD-8691-6DCA6CCEE3DC}"/>
                  </c:ext>
                </c:extLst>
              </c15:ser>
            </c15:filteredBarSeries>
            <c15:filteredBarSeries>
              <c15:ser>
                <c:idx val="3"/>
                <c:order val="3"/>
                <c:tx>
                  <c:strRef>
                    <c:extLst xmlns:c15="http://schemas.microsoft.com/office/drawing/2012/chart">
                      <c:ext xmlns:c15="http://schemas.microsoft.com/office/drawing/2012/chart" uri="{02D57815-91ED-43cb-92C2-25804820EDAC}">
                        <c15:formulaRef>
                          <c15:sqref>'HDI-LDCs'!$F$84</c15:sqref>
                        </c15:formulaRef>
                      </c:ext>
                    </c:extLst>
                    <c:strCache>
                      <c:ptCount val="1"/>
                      <c:pt idx="0">
                        <c:v>2015</c:v>
                      </c:pt>
                    </c:strCache>
                  </c:strRef>
                </c:tx>
                <c:spPr>
                  <a:solidFill>
                    <a:schemeClr val="accent4"/>
                  </a:solidFill>
                  <a:ln>
                    <a:noFill/>
                  </a:ln>
                  <a:effectLst/>
                </c:spPr>
                <c:invertIfNegative val="0"/>
                <c:cat>
                  <c:strRef>
                    <c:extLst xmlns:c15="http://schemas.microsoft.com/office/drawing/2012/chart">
                      <c:ext xmlns:c15="http://schemas.microsoft.com/office/drawing/2012/chart" uri="{02D57815-91ED-43cb-92C2-25804820EDAC}">
                        <c15:formulaRef>
                          <c15:sqref>'HDI-LDCs'!$B$85:$B$116</c15:sqref>
                        </c15:formulaRef>
                      </c:ext>
                    </c:extLst>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extLst xmlns:c15="http://schemas.microsoft.com/office/drawing/2012/chart">
                      <c:ext xmlns:c15="http://schemas.microsoft.com/office/drawing/2012/chart" uri="{02D57815-91ED-43cb-92C2-25804820EDAC}">
                        <c15:formulaRef>
                          <c15:sqref>'HDI-LDCs'!$F$85:$F$116</c15:sqref>
                        </c15:formulaRef>
                      </c:ext>
                    </c:extLst>
                    <c:numCache>
                      <c:formatCode>#,###,##0.000</c:formatCode>
                      <c:ptCount val="32"/>
                      <c:pt idx="0">
                        <c:v>0.58019032928127867</c:v>
                      </c:pt>
                      <c:pt idx="1">
                        <c:v>0.58340404456077255</c:v>
                      </c:pt>
                      <c:pt idx="2">
                        <c:v>0.57205102993138546</c:v>
                      </c:pt>
                      <c:pt idx="3">
                        <c:v>0.52798725222753462</c:v>
                      </c:pt>
                      <c:pt idx="4">
                        <c:v>0.51047112575897435</c:v>
                      </c:pt>
                      <c:pt idx="5">
                        <c:v>0.51075445847810552</c:v>
                      </c:pt>
                      <c:pt idx="6">
                        <c:v>0.51373255549651642</c:v>
                      </c:pt>
                      <c:pt idx="7">
                        <c:v>0.51436324202951722</c:v>
                      </c:pt>
                      <c:pt idx="8">
                        <c:v>0.50492668939081675</c:v>
                      </c:pt>
                      <c:pt idx="9">
                        <c:v>0.49247790461423285</c:v>
                      </c:pt>
                      <c:pt idx="10">
                        <c:v>0.50186522684469181</c:v>
                      </c:pt>
                      <c:pt idx="11">
                        <c:v>0.49542650526436804</c:v>
                      </c:pt>
                      <c:pt idx="12">
                        <c:v>0.49674999221214461</c:v>
                      </c:pt>
                      <c:pt idx="13">
                        <c:v>0.47011602989616347</c:v>
                      </c:pt>
                      <c:pt idx="14">
                        <c:v>0.47022738598361052</c:v>
                      </c:pt>
                      <c:pt idx="15">
                        <c:v>0.45118268798140171</c:v>
                      </c:pt>
                      <c:pt idx="16">
                        <c:v>0.45665823885044526</c:v>
                      </c:pt>
                      <c:pt idx="17">
                        <c:v>0.4434421478937639</c:v>
                      </c:pt>
                      <c:pt idx="18">
                        <c:v>0.44443367079826668</c:v>
                      </c:pt>
                      <c:pt idx="19">
                        <c:v>0.44865870214489095</c:v>
                      </c:pt>
                      <c:pt idx="20">
                        <c:v>0.43324597242172458</c:v>
                      </c:pt>
                      <c:pt idx="21">
                        <c:v>0.43226046895104947</c:v>
                      </c:pt>
                      <c:pt idx="22">
                        <c:v>0.43168168792280093</c:v>
                      </c:pt>
                      <c:pt idx="23">
                        <c:v>0.4176538606610925</c:v>
                      </c:pt>
                      <c:pt idx="24">
                        <c:v>0.41248286315930488</c:v>
                      </c:pt>
                      <c:pt idx="25">
                        <c:v>0.41296732239357425</c:v>
                      </c:pt>
                      <c:pt idx="26">
                        <c:v>0.41811181219532162</c:v>
                      </c:pt>
                      <c:pt idx="27">
                        <c:v>0.40738311695679702</c:v>
                      </c:pt>
                      <c:pt idx="28">
                        <c:v>0.39913949823610384</c:v>
                      </c:pt>
                      <c:pt idx="29">
                        <c:v>0.35667287443777146</c:v>
                      </c:pt>
                      <c:pt idx="30">
                        <c:v>0.34740649639755955</c:v>
                      </c:pt>
                      <c:pt idx="31">
                        <c:v>0.46639113527006398</c:v>
                      </c:pt>
                    </c:numCache>
                  </c:numRef>
                </c:val>
                <c:extLst xmlns:c15="http://schemas.microsoft.com/office/drawing/2012/chart">
                  <c:ext xmlns:c16="http://schemas.microsoft.com/office/drawing/2014/chart" uri="{C3380CC4-5D6E-409C-BE32-E72D297353CC}">
                    <c16:uniqueId val="{0000000A-03F9-4FAD-8691-6DCA6CCEE3DC}"/>
                  </c:ext>
                </c:extLst>
              </c15:ser>
            </c15:filteredBarSeries>
            <c15:filteredBarSeries>
              <c15:ser>
                <c:idx val="4"/>
                <c:order val="4"/>
                <c:tx>
                  <c:strRef>
                    <c:extLst xmlns:c15="http://schemas.microsoft.com/office/drawing/2012/chart">
                      <c:ext xmlns:c15="http://schemas.microsoft.com/office/drawing/2012/chart" uri="{02D57815-91ED-43cb-92C2-25804820EDAC}">
                        <c15:formulaRef>
                          <c15:sqref>'HDI-LDCs'!$G$84</c15:sqref>
                        </c15:formulaRef>
                      </c:ext>
                    </c:extLst>
                    <c:strCache>
                      <c:ptCount val="1"/>
                      <c:pt idx="0">
                        <c:v>2016</c:v>
                      </c:pt>
                    </c:strCache>
                  </c:strRef>
                </c:tx>
                <c:spPr>
                  <a:solidFill>
                    <a:schemeClr val="accent5"/>
                  </a:solidFill>
                  <a:ln>
                    <a:noFill/>
                  </a:ln>
                  <a:effectLst/>
                </c:spPr>
                <c:invertIfNegative val="0"/>
                <c:cat>
                  <c:strRef>
                    <c:extLst xmlns:c15="http://schemas.microsoft.com/office/drawing/2012/chart">
                      <c:ext xmlns:c15="http://schemas.microsoft.com/office/drawing/2012/chart" uri="{02D57815-91ED-43cb-92C2-25804820EDAC}">
                        <c15:formulaRef>
                          <c15:sqref>'HDI-LDCs'!$B$85:$B$116</c15:sqref>
                        </c15:formulaRef>
                      </c:ext>
                    </c:extLst>
                    <c:strCache>
                      <c:ptCount val="32"/>
                      <c:pt idx="0">
                        <c:v>Angola</c:v>
                      </c:pt>
                      <c:pt idx="1">
                        <c:v>Benin</c:v>
                      </c:pt>
                      <c:pt idx="2">
                        <c:v>Burkina Faso</c:v>
                      </c:pt>
                      <c:pt idx="3">
                        <c:v>Burundi</c:v>
                      </c:pt>
                      <c:pt idx="4">
                        <c:v>Central African Republic</c:v>
                      </c:pt>
                      <c:pt idx="5">
                        <c:v>Chad</c:v>
                      </c:pt>
                      <c:pt idx="6">
                        <c:v>Comoros</c:v>
                      </c:pt>
                      <c:pt idx="7">
                        <c:v>Congo, Dem. Rep.</c:v>
                      </c:pt>
                      <c:pt idx="8">
                        <c:v>Djibouti</c:v>
                      </c:pt>
                      <c:pt idx="9">
                        <c:v>Ethiopia</c:v>
                      </c:pt>
                      <c:pt idx="10">
                        <c:v>Gambia</c:v>
                      </c:pt>
                      <c:pt idx="11">
                        <c:v>Guinea</c:v>
                      </c:pt>
                      <c:pt idx="12">
                        <c:v>Guinea-Bissau</c:v>
                      </c:pt>
                      <c:pt idx="13">
                        <c:v>Lesotho</c:v>
                      </c:pt>
                      <c:pt idx="14">
                        <c:v>Liberia</c:v>
                      </c:pt>
                      <c:pt idx="15">
                        <c:v>Madagascar</c:v>
                      </c:pt>
                      <c:pt idx="16">
                        <c:v>Malawi</c:v>
                      </c:pt>
                      <c:pt idx="17">
                        <c:v>Mali</c:v>
                      </c:pt>
                      <c:pt idx="18">
                        <c:v>Mauritania</c:v>
                      </c:pt>
                      <c:pt idx="19">
                        <c:v>Mozambique</c:v>
                      </c:pt>
                      <c:pt idx="20">
                        <c:v>Niger</c:v>
                      </c:pt>
                      <c:pt idx="21">
                        <c:v>Rwanda</c:v>
                      </c:pt>
                      <c:pt idx="22">
                        <c:v>Sao Tome and Principe</c:v>
                      </c:pt>
                      <c:pt idx="23">
                        <c:v>Senegal</c:v>
                      </c:pt>
                      <c:pt idx="24">
                        <c:v>Sierra Leone</c:v>
                      </c:pt>
                      <c:pt idx="25">
                        <c:v>South Sudan</c:v>
                      </c:pt>
                      <c:pt idx="26">
                        <c:v>Sudan</c:v>
                      </c:pt>
                      <c:pt idx="27">
                        <c:v>Tanzania </c:v>
                      </c:pt>
                      <c:pt idx="28">
                        <c:v>Togo</c:v>
                      </c:pt>
                      <c:pt idx="29">
                        <c:v>Uganda</c:v>
                      </c:pt>
                      <c:pt idx="30">
                        <c:v>Zambia</c:v>
                      </c:pt>
                      <c:pt idx="31">
                        <c:v>average</c:v>
                      </c:pt>
                    </c:strCache>
                  </c:strRef>
                </c:cat>
                <c:val>
                  <c:numRef>
                    <c:extLst xmlns:c15="http://schemas.microsoft.com/office/drawing/2012/chart">
                      <c:ext xmlns:c15="http://schemas.microsoft.com/office/drawing/2012/chart" uri="{02D57815-91ED-43cb-92C2-25804820EDAC}">
                        <c15:formulaRef>
                          <c15:sqref>'HDI-LDCs'!$G$85:$G$116</c15:sqref>
                        </c15:formulaRef>
                      </c:ext>
                    </c:extLst>
                    <c:numCache>
                      <c:formatCode>#,###,##0.000</c:formatCode>
                      <c:ptCount val="32"/>
                      <c:pt idx="0">
                        <c:v>0.58387291015022391</c:v>
                      </c:pt>
                      <c:pt idx="1">
                        <c:v>0.585757047631983</c:v>
                      </c:pt>
                      <c:pt idx="2">
                        <c:v>0.57693326323572647</c:v>
                      </c:pt>
                      <c:pt idx="3">
                        <c:v>0.53317603376628409</c:v>
                      </c:pt>
                      <c:pt idx="4">
                        <c:v>0.5203023732923725</c:v>
                      </c:pt>
                      <c:pt idx="5">
                        <c:v>0.51570273716527271</c:v>
                      </c:pt>
                      <c:pt idx="6">
                        <c:v>0.51641980209490568</c:v>
                      </c:pt>
                      <c:pt idx="7">
                        <c:v>0.51680703786227611</c:v>
                      </c:pt>
                      <c:pt idx="8">
                        <c:v>0.50810626164282813</c:v>
                      </c:pt>
                      <c:pt idx="9">
                        <c:v>0.49870485938500209</c:v>
                      </c:pt>
                      <c:pt idx="10">
                        <c:v>0.50232313350175017</c:v>
                      </c:pt>
                      <c:pt idx="11">
                        <c:v>0.50015987689523889</c:v>
                      </c:pt>
                      <c:pt idx="12">
                        <c:v>0.49907484550558273</c:v>
                      </c:pt>
                      <c:pt idx="13">
                        <c:v>0.47395014966097015</c:v>
                      </c:pt>
                      <c:pt idx="14">
                        <c:v>0.47366231809374193</c:v>
                      </c:pt>
                      <c:pt idx="15">
                        <c:v>0.45669812173396457</c:v>
                      </c:pt>
                      <c:pt idx="16">
                        <c:v>0.45723379520664537</c:v>
                      </c:pt>
                      <c:pt idx="17">
                        <c:v>0.44916055239091962</c:v>
                      </c:pt>
                      <c:pt idx="18">
                        <c:v>0.45231976338355068</c:v>
                      </c:pt>
                      <c:pt idx="19">
                        <c:v>0.4532730301957445</c:v>
                      </c:pt>
                      <c:pt idx="20">
                        <c:v>0.4361570234561582</c:v>
                      </c:pt>
                      <c:pt idx="21">
                        <c:v>0.43477867178797208</c:v>
                      </c:pt>
                      <c:pt idx="22">
                        <c:v>0.43193994954828008</c:v>
                      </c:pt>
                      <c:pt idx="23">
                        <c:v>0.42089686121908398</c:v>
                      </c:pt>
                      <c:pt idx="24">
                        <c:v>0.42021153170421266</c:v>
                      </c:pt>
                      <c:pt idx="25">
                        <c:v>0.41348796893971784</c:v>
                      </c:pt>
                      <c:pt idx="26">
                        <c:v>0.41771547753681665</c:v>
                      </c:pt>
                      <c:pt idx="27">
                        <c:v>0.40530628922982864</c:v>
                      </c:pt>
                      <c:pt idx="28">
                        <c:v>0.39419858515913664</c:v>
                      </c:pt>
                      <c:pt idx="29">
                        <c:v>0.36220136475364745</c:v>
                      </c:pt>
                      <c:pt idx="30">
                        <c:v>0.35094402168132993</c:v>
                      </c:pt>
                      <c:pt idx="31">
                        <c:v>0.4697250212197151</c:v>
                      </c:pt>
                    </c:numCache>
                  </c:numRef>
                </c:val>
                <c:extLst xmlns:c15="http://schemas.microsoft.com/office/drawing/2012/chart">
                  <c:ext xmlns:c16="http://schemas.microsoft.com/office/drawing/2014/chart" uri="{C3380CC4-5D6E-409C-BE32-E72D297353CC}">
                    <c16:uniqueId val="{0000000B-03F9-4FAD-8691-6DCA6CCEE3DC}"/>
                  </c:ext>
                </c:extLst>
              </c15:ser>
            </c15:filteredBarSeries>
          </c:ext>
        </c:extLst>
      </c:barChart>
      <c:catAx>
        <c:axId val="5186307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50" b="0" i="0" u="none" strike="noStrike" kern="1200" baseline="0">
                <a:solidFill>
                  <a:schemeClr val="tx1">
                    <a:lumMod val="65000"/>
                    <a:lumOff val="35000"/>
                  </a:schemeClr>
                </a:solidFill>
                <a:latin typeface="+mn-lt"/>
                <a:ea typeface="+mn-ea"/>
                <a:cs typeface="+mn-cs"/>
              </a:defRPr>
            </a:pPr>
            <a:endParaRPr lang="en-US"/>
          </a:p>
        </c:txPr>
        <c:crossAx val="518632712"/>
        <c:crosses val="autoZero"/>
        <c:auto val="1"/>
        <c:lblAlgn val="ctr"/>
        <c:lblOffset val="100"/>
        <c:noMultiLvlLbl val="0"/>
      </c:catAx>
      <c:valAx>
        <c:axId val="5186327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r>
                  <a:rPr lang="en-US" sz="1300" baseline="0"/>
                  <a:t>HDI</a:t>
                </a:r>
              </a:p>
            </c:rich>
          </c:tx>
          <c:overlay val="0"/>
          <c:spPr>
            <a:noFill/>
            <a:ln>
              <a:noFill/>
            </a:ln>
            <a:effectLst/>
          </c:spPr>
          <c:txPr>
            <a:bodyPr rot="-54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title>
        <c:numFmt formatCode="#,###,##0.000"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5186307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2">
        <a:lumMod val="20000"/>
        <a:lumOff val="80000"/>
      </a:schemeClr>
    </a:solidFill>
    <a:ln>
      <a:noFill/>
    </a:ln>
    <a:effectLst/>
  </c:spPr>
  <c:txPr>
    <a:bodyPr/>
    <a:lstStyle/>
    <a:p>
      <a:pPr>
        <a:defRPr sz="105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0.55308</cdr:x>
      <cdr:y>0</cdr:y>
    </cdr:from>
    <cdr:to>
      <cdr:x>0.80779</cdr:x>
      <cdr:y>0.08683</cdr:y>
    </cdr:to>
    <cdr:sp macro="" textlink="">
      <cdr:nvSpPr>
        <cdr:cNvPr id="2" name="Down Arrow 1"/>
        <cdr:cNvSpPr/>
      </cdr:nvSpPr>
      <cdr:spPr>
        <a:xfrm xmlns:a="http://schemas.openxmlformats.org/drawingml/2006/main" rot="4739236">
          <a:off x="5758983" y="-949385"/>
          <a:ext cx="316194" cy="2214964"/>
        </a:xfrm>
        <a:prstGeom xmlns:a="http://schemas.openxmlformats.org/drawingml/2006/main" prst="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xmlns:a="http://schemas.openxmlformats.org/drawingml/2006/main">
          <a:pPr algn="ctr"/>
          <a:endParaRPr lang="en-US" dirty="0"/>
        </a:p>
      </cdr:txBody>
    </cdr:sp>
  </cdr:relSizeAnchor>
  <cdr:relSizeAnchor xmlns:cdr="http://schemas.openxmlformats.org/drawingml/2006/chartDrawing">
    <cdr:from>
      <cdr:x>0.07209</cdr:x>
      <cdr:y>0.81609</cdr:y>
    </cdr:from>
    <cdr:to>
      <cdr:x>0.29043</cdr:x>
      <cdr:y>0.88099</cdr:y>
    </cdr:to>
    <cdr:sp macro="" textlink="">
      <cdr:nvSpPr>
        <cdr:cNvPr id="3" name="TextBox 2"/>
        <cdr:cNvSpPr txBox="1"/>
      </cdr:nvSpPr>
      <cdr:spPr>
        <a:xfrm xmlns:a="http://schemas.openxmlformats.org/drawingml/2006/main">
          <a:off x="626913" y="2774473"/>
          <a:ext cx="1898650" cy="22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0.24661</cdr:x>
      <cdr:y>0.81259</cdr:y>
    </cdr:from>
    <cdr:to>
      <cdr:x>0.46495</cdr:x>
      <cdr:y>0.87749</cdr:y>
    </cdr:to>
    <cdr:sp macro="" textlink="">
      <cdr:nvSpPr>
        <cdr:cNvPr id="4" name="TextBox 3"/>
        <cdr:cNvSpPr txBox="1"/>
      </cdr:nvSpPr>
      <cdr:spPr>
        <a:xfrm xmlns:a="http://schemas.openxmlformats.org/drawingml/2006/main">
          <a:off x="2144563" y="2762567"/>
          <a:ext cx="1898650" cy="22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0.39083</cdr:x>
      <cdr:y>0.80251</cdr:y>
    </cdr:from>
    <cdr:to>
      <cdr:x>0.60917</cdr:x>
      <cdr:y>0.86742</cdr:y>
    </cdr:to>
    <cdr:sp macro="" textlink="">
      <cdr:nvSpPr>
        <cdr:cNvPr id="5" name="TextBox 4"/>
        <cdr:cNvSpPr txBox="1"/>
      </cdr:nvSpPr>
      <cdr:spPr>
        <a:xfrm xmlns:a="http://schemas.openxmlformats.org/drawingml/2006/main">
          <a:off x="3398687" y="2728324"/>
          <a:ext cx="1898650" cy="22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0.5408</cdr:x>
      <cdr:y>0.79458</cdr:y>
    </cdr:from>
    <cdr:to>
      <cdr:x>0.75914</cdr:x>
      <cdr:y>0.85948</cdr:y>
    </cdr:to>
    <cdr:sp macro="" textlink="">
      <cdr:nvSpPr>
        <cdr:cNvPr id="6" name="TextBox 5"/>
        <cdr:cNvSpPr txBox="1"/>
      </cdr:nvSpPr>
      <cdr:spPr>
        <a:xfrm xmlns:a="http://schemas.openxmlformats.org/drawingml/2006/main">
          <a:off x="4702820" y="2701336"/>
          <a:ext cx="1898650" cy="22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0.7373</cdr:x>
      <cdr:y>0.80872</cdr:y>
    </cdr:from>
    <cdr:to>
      <cdr:x>0.95564</cdr:x>
      <cdr:y>0.87363</cdr:y>
    </cdr:to>
    <cdr:sp macro="" textlink="">
      <cdr:nvSpPr>
        <cdr:cNvPr id="7" name="TextBox 6"/>
        <cdr:cNvSpPr txBox="1"/>
      </cdr:nvSpPr>
      <cdr:spPr>
        <a:xfrm xmlns:a="http://schemas.openxmlformats.org/drawingml/2006/main">
          <a:off x="6411613" y="2749439"/>
          <a:ext cx="1898650" cy="2206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0.07455</cdr:x>
      <cdr:y>0.75632</cdr:y>
    </cdr:from>
    <cdr:to>
      <cdr:x>0.98022</cdr:x>
      <cdr:y>0.97999</cdr:y>
    </cdr:to>
    <cdr:grpSp>
      <cdr:nvGrpSpPr>
        <cdr:cNvPr id="13" name="Group 12">
          <a:extLst xmlns:a="http://schemas.openxmlformats.org/drawingml/2006/main">
            <a:ext uri="{FF2B5EF4-FFF2-40B4-BE49-F238E27FC236}">
              <a16:creationId xmlns:a16="http://schemas.microsoft.com/office/drawing/2014/main" id="{554C6A3C-04D1-480E-B146-47973B53812A}"/>
            </a:ext>
          </a:extLst>
        </cdr:cNvPr>
        <cdr:cNvGrpSpPr/>
      </cdr:nvGrpSpPr>
      <cdr:grpSpPr>
        <a:xfrm xmlns:a="http://schemas.openxmlformats.org/drawingml/2006/main">
          <a:off x="648273" y="2571269"/>
          <a:ext cx="7875729" cy="760415"/>
          <a:chOff x="637091" y="2561749"/>
          <a:chExt cx="7875729" cy="760410"/>
        </a:xfrm>
      </cdr:grpSpPr>
      <cdr:sp macro="" textlink="">
        <cdr:nvSpPr>
          <cdr:cNvPr id="8" name="TextBox 7"/>
          <cdr:cNvSpPr txBox="1"/>
        </cdr:nvSpPr>
        <cdr:spPr>
          <a:xfrm xmlns:a="http://schemas.openxmlformats.org/drawingml/2006/main">
            <a:off x="637091" y="2656204"/>
            <a:ext cx="1905000" cy="654049"/>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bg1"/>
            </a:solidFill>
          </a:ln>
        </cdr:spPr>
        <cdr:txBody>
          <a:bodyPr xmlns:a="http://schemas.openxmlformats.org/drawingml/2006/main" vertOverflow="clip" wrap="square" rtlCol="0"/>
          <a:lstStyle xmlns:a="http://schemas.openxmlformats.org/drawingml/2006/main"/>
          <a:p xmlns:a="http://schemas.openxmlformats.org/drawingml/2006/main">
            <a:r>
              <a:rPr lang="fr-FR" dirty="0"/>
              <a:t>Autres pays africains </a:t>
            </a:r>
            <a:endParaRPr lang="en-GB" sz="1100" dirty="0"/>
          </a:p>
        </cdr:txBody>
      </cdr:sp>
      <cdr:sp macro="" textlink="">
        <cdr:nvSpPr>
          <cdr:cNvPr id="9" name="TextBox 1"/>
          <cdr:cNvSpPr txBox="1"/>
        </cdr:nvSpPr>
        <cdr:spPr>
          <a:xfrm xmlns:a="http://schemas.openxmlformats.org/drawingml/2006/main">
            <a:off x="6426695" y="2581339"/>
            <a:ext cx="2086125" cy="654049"/>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bg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dirty="0"/>
              <a:t>Afrique à l’exclusion de l’Afrique du Nord</a:t>
            </a:r>
            <a:endParaRPr lang="en-GB" dirty="0"/>
          </a:p>
          <a:p xmlns:a="http://schemas.openxmlformats.org/drawingml/2006/main">
            <a:endParaRPr lang="en-GB" sz="1100" dirty="0"/>
          </a:p>
        </cdr:txBody>
      </cdr:sp>
      <cdr:sp macro="" textlink="">
        <cdr:nvSpPr>
          <cdr:cNvPr id="10" name="TextBox 1"/>
          <cdr:cNvSpPr txBox="1"/>
        </cdr:nvSpPr>
        <cdr:spPr>
          <a:xfrm xmlns:a="http://schemas.openxmlformats.org/drawingml/2006/main">
            <a:off x="5104968" y="2561749"/>
            <a:ext cx="1078195" cy="654049"/>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bg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dirty="0"/>
              <a:t>PMA africains </a:t>
            </a:r>
            <a:endParaRPr lang="en-GB" sz="1100" dirty="0"/>
          </a:p>
        </cdr:txBody>
      </cdr:sp>
      <cdr:sp macro="" textlink="">
        <cdr:nvSpPr>
          <cdr:cNvPr id="11" name="TextBox 1"/>
          <cdr:cNvSpPr txBox="1"/>
        </cdr:nvSpPr>
        <cdr:spPr>
          <a:xfrm xmlns:a="http://schemas.openxmlformats.org/drawingml/2006/main">
            <a:off x="2784723" y="2656204"/>
            <a:ext cx="1015206" cy="654049"/>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bg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dirty="0"/>
              <a:t>Ensemble des PMA </a:t>
            </a:r>
            <a:endParaRPr lang="en-GB" sz="1100" dirty="0"/>
          </a:p>
        </cdr:txBody>
      </cdr:sp>
      <cdr:sp macro="" textlink="">
        <cdr:nvSpPr>
          <cdr:cNvPr id="12" name="TextBox 1"/>
          <cdr:cNvSpPr txBox="1"/>
        </cdr:nvSpPr>
        <cdr:spPr>
          <a:xfrm xmlns:a="http://schemas.openxmlformats.org/drawingml/2006/main">
            <a:off x="4017811" y="2668110"/>
            <a:ext cx="787401" cy="654049"/>
          </a:xfrm>
          <a:prstGeom xmlns:a="http://schemas.openxmlformats.org/drawingml/2006/main" prst="rect">
            <a:avLst/>
          </a:prstGeom>
          <a:solidFill xmlns:a="http://schemas.openxmlformats.org/drawingml/2006/main">
            <a:schemeClr val="accent2">
              <a:lumMod val="40000"/>
              <a:lumOff val="60000"/>
            </a:schemeClr>
          </a:solidFill>
          <a:ln xmlns:a="http://schemas.openxmlformats.org/drawingml/2006/main">
            <a:solidFill>
              <a:schemeClr val="bg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r-FR" dirty="0"/>
              <a:t>PMA d’Asie </a:t>
            </a:r>
            <a:endParaRPr lang="en-GB" sz="1100" dirty="0"/>
          </a:p>
        </cdr:txBody>
      </cdr:sp>
    </cdr:grpSp>
  </cdr:relSizeAnchor>
</c:userShapes>
</file>

<file path=ppt/drawings/drawing2.xml><?xml version="1.0" encoding="utf-8"?>
<c:userShapes xmlns:c="http://schemas.openxmlformats.org/drawingml/2006/chart">
  <cdr:relSizeAnchor xmlns:cdr="http://schemas.openxmlformats.org/drawingml/2006/chartDrawing">
    <cdr:from>
      <cdr:x>0.07388</cdr:x>
      <cdr:y>0.47139</cdr:y>
    </cdr:from>
    <cdr:to>
      <cdr:x>1</cdr:x>
      <cdr:y>0.92421</cdr:y>
    </cdr:to>
    <cdr:sp macro="" textlink="">
      <cdr:nvSpPr>
        <cdr:cNvPr id="2" name="TextBox 1"/>
        <cdr:cNvSpPr txBox="1"/>
      </cdr:nvSpPr>
      <cdr:spPr>
        <a:xfrm xmlns:a="http://schemas.openxmlformats.org/drawingml/2006/main">
          <a:off x="654920" y="1816125"/>
          <a:ext cx="8210242" cy="1744539"/>
        </a:xfrm>
        <a:prstGeom xmlns:a="http://schemas.openxmlformats.org/drawingml/2006/main" prst="rect">
          <a:avLst/>
        </a:prstGeom>
        <a:solidFill xmlns:a="http://schemas.openxmlformats.org/drawingml/2006/main">
          <a:schemeClr val="bg1"/>
        </a:solidFill>
      </cdr:spPr>
      <cdr:txBody>
        <a:bodyPr xmlns:a="http://schemas.openxmlformats.org/drawingml/2006/main" vertOverflow="clip" vert="vert270" wrap="square" rtlCol="0"/>
        <a:lstStyle xmlns:a="http://schemas.openxmlformats.org/drawingml/2006/main"/>
        <a:p xmlns:a="http://schemas.openxmlformats.org/drawingml/2006/main">
          <a:pPr>
            <a:spcAft>
              <a:spcPts val="600"/>
            </a:spcAft>
          </a:pPr>
          <a:r>
            <a:rPr lang="fr-FR" dirty="0"/>
            <a:t>Angola</a:t>
          </a:r>
        </a:p>
        <a:p xmlns:a="http://schemas.openxmlformats.org/drawingml/2006/main">
          <a:pPr>
            <a:spcAft>
              <a:spcPts val="600"/>
            </a:spcAft>
          </a:pPr>
          <a:r>
            <a:rPr lang="fr-FR" dirty="0"/>
            <a:t>Bénin</a:t>
          </a:r>
        </a:p>
        <a:p xmlns:a="http://schemas.openxmlformats.org/drawingml/2006/main">
          <a:pPr>
            <a:spcAft>
              <a:spcPts val="600"/>
            </a:spcAft>
          </a:pPr>
          <a:r>
            <a:rPr lang="fr-FR" dirty="0"/>
            <a:t>Burkina Faso</a:t>
          </a:r>
        </a:p>
        <a:p xmlns:a="http://schemas.openxmlformats.org/drawingml/2006/main">
          <a:pPr>
            <a:spcAft>
              <a:spcPts val="600"/>
            </a:spcAft>
          </a:pPr>
          <a:r>
            <a:rPr lang="fr-FR" dirty="0"/>
            <a:t>Burundi</a:t>
          </a:r>
        </a:p>
        <a:p xmlns:a="http://schemas.openxmlformats.org/drawingml/2006/main">
          <a:pPr>
            <a:spcAft>
              <a:spcPts val="600"/>
            </a:spcAft>
          </a:pPr>
          <a:r>
            <a:rPr lang="fr-FR" dirty="0"/>
            <a:t>République centrafricaine </a:t>
          </a:r>
        </a:p>
        <a:p xmlns:a="http://schemas.openxmlformats.org/drawingml/2006/main">
          <a:pPr>
            <a:spcAft>
              <a:spcPts val="600"/>
            </a:spcAft>
          </a:pPr>
          <a:r>
            <a:rPr lang="fr-FR" dirty="0"/>
            <a:t>Tchad</a:t>
          </a:r>
        </a:p>
        <a:p xmlns:a="http://schemas.openxmlformats.org/drawingml/2006/main">
          <a:pPr>
            <a:spcAft>
              <a:spcPts val="600"/>
            </a:spcAft>
          </a:pPr>
          <a:r>
            <a:rPr lang="fr-FR" dirty="0"/>
            <a:t>Comores</a:t>
          </a:r>
        </a:p>
        <a:p xmlns:a="http://schemas.openxmlformats.org/drawingml/2006/main">
          <a:pPr>
            <a:spcAft>
              <a:spcPts val="600"/>
            </a:spcAft>
          </a:pPr>
          <a:r>
            <a:rPr lang="fr-FR" sz="1050" dirty="0"/>
            <a:t>Congo République démocratique </a:t>
          </a:r>
        </a:p>
        <a:p xmlns:a="http://schemas.openxmlformats.org/drawingml/2006/main">
          <a:pPr>
            <a:spcAft>
              <a:spcPts val="600"/>
            </a:spcAft>
          </a:pPr>
          <a:r>
            <a:rPr lang="fr-FR" sz="1050" dirty="0"/>
            <a:t>Djibouti</a:t>
          </a:r>
        </a:p>
        <a:p xmlns:a="http://schemas.openxmlformats.org/drawingml/2006/main">
          <a:pPr>
            <a:spcAft>
              <a:spcPts val="600"/>
            </a:spcAft>
          </a:pPr>
          <a:r>
            <a:rPr lang="fr-FR" dirty="0"/>
            <a:t>Éthiopie</a:t>
          </a:r>
        </a:p>
        <a:p xmlns:a="http://schemas.openxmlformats.org/drawingml/2006/main">
          <a:pPr>
            <a:spcAft>
              <a:spcPts val="600"/>
            </a:spcAft>
          </a:pPr>
          <a:r>
            <a:rPr lang="fr-FR" dirty="0"/>
            <a:t>Gambie</a:t>
          </a:r>
        </a:p>
        <a:p xmlns:a="http://schemas.openxmlformats.org/drawingml/2006/main">
          <a:pPr>
            <a:spcAft>
              <a:spcPts val="600"/>
            </a:spcAft>
          </a:pPr>
          <a:r>
            <a:rPr lang="fr-FR" dirty="0"/>
            <a:t>Guinée</a:t>
          </a:r>
        </a:p>
        <a:p xmlns:a="http://schemas.openxmlformats.org/drawingml/2006/main">
          <a:pPr>
            <a:spcAft>
              <a:spcPts val="600"/>
            </a:spcAft>
          </a:pPr>
          <a:r>
            <a:rPr lang="fr-FR" dirty="0"/>
            <a:t>Guinée-Bissau</a:t>
          </a:r>
        </a:p>
        <a:p xmlns:a="http://schemas.openxmlformats.org/drawingml/2006/main">
          <a:pPr>
            <a:spcAft>
              <a:spcPts val="600"/>
            </a:spcAft>
          </a:pPr>
          <a:r>
            <a:rPr lang="fr-FR" dirty="0"/>
            <a:t>Lesotho</a:t>
          </a:r>
        </a:p>
        <a:p xmlns:a="http://schemas.openxmlformats.org/drawingml/2006/main">
          <a:pPr>
            <a:spcAft>
              <a:spcPts val="600"/>
            </a:spcAft>
          </a:pPr>
          <a:r>
            <a:rPr lang="fr-FR" dirty="0"/>
            <a:t>Libéria</a:t>
          </a:r>
        </a:p>
        <a:p xmlns:a="http://schemas.openxmlformats.org/drawingml/2006/main">
          <a:pPr>
            <a:spcAft>
              <a:spcPts val="600"/>
            </a:spcAft>
          </a:pPr>
          <a:r>
            <a:rPr lang="fr-FR" dirty="0"/>
            <a:t>Madagascar</a:t>
          </a:r>
        </a:p>
        <a:p xmlns:a="http://schemas.openxmlformats.org/drawingml/2006/main">
          <a:pPr>
            <a:spcAft>
              <a:spcPts val="600"/>
            </a:spcAft>
          </a:pPr>
          <a:r>
            <a:rPr lang="fr-FR" dirty="0"/>
            <a:t>Malawi</a:t>
          </a:r>
        </a:p>
        <a:p xmlns:a="http://schemas.openxmlformats.org/drawingml/2006/main">
          <a:pPr>
            <a:spcAft>
              <a:spcPts val="600"/>
            </a:spcAft>
          </a:pPr>
          <a:r>
            <a:rPr lang="fr-FR" dirty="0"/>
            <a:t>Mali</a:t>
          </a:r>
        </a:p>
        <a:p xmlns:a="http://schemas.openxmlformats.org/drawingml/2006/main">
          <a:pPr>
            <a:spcAft>
              <a:spcPts val="600"/>
            </a:spcAft>
          </a:pPr>
          <a:r>
            <a:rPr lang="fr-FR" dirty="0"/>
            <a:t>Mauritanie </a:t>
          </a:r>
        </a:p>
        <a:p xmlns:a="http://schemas.openxmlformats.org/drawingml/2006/main">
          <a:pPr>
            <a:spcAft>
              <a:spcPts val="600"/>
            </a:spcAft>
          </a:pPr>
          <a:r>
            <a:rPr lang="fr-FR" dirty="0"/>
            <a:t>Mozambique</a:t>
          </a:r>
        </a:p>
        <a:p xmlns:a="http://schemas.openxmlformats.org/drawingml/2006/main">
          <a:pPr>
            <a:spcAft>
              <a:spcPts val="600"/>
            </a:spcAft>
          </a:pPr>
          <a:r>
            <a:rPr lang="fr-FR" dirty="0"/>
            <a:t>Niger</a:t>
          </a:r>
        </a:p>
        <a:p xmlns:a="http://schemas.openxmlformats.org/drawingml/2006/main">
          <a:pPr>
            <a:spcAft>
              <a:spcPts val="600"/>
            </a:spcAft>
          </a:pPr>
          <a:r>
            <a:rPr lang="fr-FR" dirty="0"/>
            <a:t>Rwanda</a:t>
          </a:r>
        </a:p>
        <a:p xmlns:a="http://schemas.openxmlformats.org/drawingml/2006/main">
          <a:pPr>
            <a:spcAft>
              <a:spcPts val="600"/>
            </a:spcAft>
          </a:pPr>
          <a:r>
            <a:rPr lang="fr-FR" dirty="0"/>
            <a:t>Sao Tome-et-Principe </a:t>
          </a:r>
        </a:p>
        <a:p xmlns:a="http://schemas.openxmlformats.org/drawingml/2006/main">
          <a:pPr>
            <a:spcAft>
              <a:spcPts val="600"/>
            </a:spcAft>
          </a:pPr>
          <a:r>
            <a:rPr lang="fr-FR" dirty="0"/>
            <a:t>Sénégal</a:t>
          </a:r>
        </a:p>
        <a:p xmlns:a="http://schemas.openxmlformats.org/drawingml/2006/main">
          <a:pPr>
            <a:spcAft>
              <a:spcPts val="600"/>
            </a:spcAft>
          </a:pPr>
          <a:r>
            <a:rPr lang="fr-FR" dirty="0"/>
            <a:t>Sierra Leone</a:t>
          </a:r>
        </a:p>
        <a:p xmlns:a="http://schemas.openxmlformats.org/drawingml/2006/main">
          <a:pPr>
            <a:spcAft>
              <a:spcPts val="600"/>
            </a:spcAft>
          </a:pPr>
          <a:r>
            <a:rPr lang="fr-FR" dirty="0"/>
            <a:t>Soudan du Sud</a:t>
          </a:r>
        </a:p>
        <a:p xmlns:a="http://schemas.openxmlformats.org/drawingml/2006/main">
          <a:pPr>
            <a:spcAft>
              <a:spcPts val="600"/>
            </a:spcAft>
          </a:pPr>
          <a:r>
            <a:rPr lang="fr-FR" dirty="0"/>
            <a:t>Soudan</a:t>
          </a:r>
        </a:p>
        <a:p xmlns:a="http://schemas.openxmlformats.org/drawingml/2006/main">
          <a:pPr>
            <a:spcAft>
              <a:spcPts val="600"/>
            </a:spcAft>
          </a:pPr>
          <a:r>
            <a:rPr lang="fr-FR" dirty="0"/>
            <a:t>Tanzanie</a:t>
          </a:r>
        </a:p>
        <a:p xmlns:a="http://schemas.openxmlformats.org/drawingml/2006/main">
          <a:pPr>
            <a:spcAft>
              <a:spcPts val="600"/>
            </a:spcAft>
          </a:pPr>
          <a:r>
            <a:rPr lang="fr-FR" dirty="0"/>
            <a:t>Togo</a:t>
          </a:r>
        </a:p>
        <a:p xmlns:a="http://schemas.openxmlformats.org/drawingml/2006/main">
          <a:pPr>
            <a:spcAft>
              <a:spcPts val="600"/>
            </a:spcAft>
          </a:pPr>
          <a:r>
            <a:rPr lang="fr-FR" dirty="0"/>
            <a:t>Ouganda</a:t>
          </a:r>
        </a:p>
        <a:p xmlns:a="http://schemas.openxmlformats.org/drawingml/2006/main">
          <a:pPr>
            <a:spcAft>
              <a:spcPts val="600"/>
            </a:spcAft>
          </a:pPr>
          <a:r>
            <a:rPr lang="fr-FR" dirty="0"/>
            <a:t>Zambie</a:t>
          </a:r>
        </a:p>
        <a:p xmlns:a="http://schemas.openxmlformats.org/drawingml/2006/main">
          <a:pPr>
            <a:lnSpc>
              <a:spcPct val="150000"/>
            </a:lnSpc>
          </a:pPr>
          <a:r>
            <a:rPr lang="fr-FR" dirty="0"/>
            <a:t>moyenne </a:t>
          </a:r>
          <a:endParaRPr lang="en-GB"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43BB42-3093-4F17-9D87-34180D5253AC}" type="datetimeFigureOut">
              <a:rPr lang="en-US" smtClean="0"/>
              <a:t>3/22/2019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BF244-3B8C-4EC2-B07C-DF9746238571}" type="slidenum">
              <a:rPr lang="en-US" smtClean="0"/>
              <a:t>‹#›</a:t>
            </a:fld>
            <a:endParaRPr lang="en-US"/>
          </a:p>
        </p:txBody>
      </p:sp>
    </p:spTree>
    <p:extLst>
      <p:ext uri="{BB962C8B-B14F-4D97-AF65-F5344CB8AC3E}">
        <p14:creationId xmlns:p14="http://schemas.microsoft.com/office/powerpoint/2010/main" val="113251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1</a:t>
            </a:fld>
            <a:endParaRPr lang="en-US"/>
          </a:p>
        </p:txBody>
      </p:sp>
    </p:spTree>
    <p:extLst>
      <p:ext uri="{BB962C8B-B14F-4D97-AF65-F5344CB8AC3E}">
        <p14:creationId xmlns:p14="http://schemas.microsoft.com/office/powerpoint/2010/main" val="2350977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r>
              <a:rPr lang="fr-FR" altLang="en-US" sz="1200" b="1" dirty="0">
                <a:solidFill>
                  <a:srgbClr val="0A7CB8"/>
                </a:solidFill>
                <a:latin typeface="Arial" panose="020B0604020202020204" pitchFamily="34" charset="0"/>
                <a:cs typeface="Arial" panose="020B0604020202020204" pitchFamily="34" charset="0"/>
                <a:sym typeface="Lato" pitchFamily="34" charset="0"/>
              </a:rPr>
              <a:t>POINTS</a:t>
            </a:r>
            <a:r>
              <a:rPr lang="fr-FR" altLang="en-US" sz="1200" b="1" baseline="0" dirty="0">
                <a:solidFill>
                  <a:srgbClr val="0A7CB8"/>
                </a:solidFill>
                <a:latin typeface="Arial" panose="020B0604020202020204" pitchFamily="34" charset="0"/>
                <a:cs typeface="Arial" panose="020B0604020202020204" pitchFamily="34" charset="0"/>
                <a:sym typeface="Lato" pitchFamily="34" charset="0"/>
              </a:rPr>
              <a:t> SAILLANTS</a:t>
            </a:r>
            <a:endParaRPr lang="en-US" altLang="en-US" sz="1200" b="1" dirty="0">
              <a:solidFill>
                <a:srgbClr val="0A7CB8"/>
              </a:solidFill>
              <a:latin typeface="Arial" panose="020B0604020202020204" pitchFamily="34" charset="0"/>
              <a:cs typeface="Arial" panose="020B0604020202020204" pitchFamily="34" charset="0"/>
              <a:sym typeface="Lato" pitchFamily="34" charset="0"/>
            </a:endParaRPr>
          </a:p>
          <a:p>
            <a:pPr>
              <a:lnSpc>
                <a:spcPct val="150000"/>
              </a:lnSpc>
              <a:spcAft>
                <a:spcPts val="800"/>
              </a:spcAft>
              <a:buFontTx/>
              <a:buChar char="•"/>
            </a:pPr>
            <a:r>
              <a:rPr lang="en-US" altLang="en-US" sz="500" dirty="0">
                <a:latin typeface="Arial" panose="020B0604020202020204" pitchFamily="34" charset="0"/>
                <a:cs typeface="Arial" panose="020B0604020202020204" pitchFamily="34" charset="0"/>
                <a:sym typeface="Lato" pitchFamily="34" charset="0"/>
              </a:rPr>
              <a:t>La</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capacité</a:t>
            </a:r>
            <a:r>
              <a:rPr lang="en-US" altLang="en-US" sz="500" baseline="0" dirty="0">
                <a:latin typeface="Arial" panose="020B0604020202020204" pitchFamily="34" charset="0"/>
                <a:cs typeface="Arial" panose="020B0604020202020204" pitchFamily="34" charset="0"/>
                <a:sym typeface="Lato" pitchFamily="34" charset="0"/>
              </a:rPr>
              <a:t> productive </a:t>
            </a:r>
            <a:r>
              <a:rPr lang="en-US" altLang="en-US" sz="500" baseline="0" dirty="0" err="1">
                <a:latin typeface="Arial" panose="020B0604020202020204" pitchFamily="34" charset="0"/>
                <a:cs typeface="Arial" panose="020B0604020202020204" pitchFamily="34" charset="0"/>
                <a:sym typeface="Lato" pitchFamily="34" charset="0"/>
              </a:rPr>
              <a:t>est</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faible</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dans</a:t>
            </a:r>
            <a:r>
              <a:rPr lang="en-US" altLang="en-US" sz="500" baseline="0" dirty="0">
                <a:latin typeface="Arial" panose="020B0604020202020204" pitchFamily="34" charset="0"/>
                <a:cs typeface="Arial" panose="020B0604020202020204" pitchFamily="34" charset="0"/>
                <a:sym typeface="Lato" pitchFamily="34" charset="0"/>
              </a:rPr>
              <a:t> les PMA </a:t>
            </a:r>
            <a:r>
              <a:rPr lang="en-US" altLang="en-US" sz="500" baseline="0" dirty="0" err="1">
                <a:latin typeface="Arial" panose="020B0604020202020204" pitchFamily="34" charset="0"/>
                <a:cs typeface="Arial" panose="020B0604020202020204" pitchFamily="34" charset="0"/>
                <a:sym typeface="Lato" pitchFamily="34" charset="0"/>
              </a:rPr>
              <a:t>africains</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en</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particulier</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en</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Afrique</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centrale</a:t>
            </a:r>
            <a:r>
              <a:rPr lang="en-US" altLang="en-US" sz="500" baseline="0" dirty="0">
                <a:latin typeface="Arial" panose="020B0604020202020204" pitchFamily="34" charset="0"/>
                <a:cs typeface="Arial" panose="020B0604020202020204" pitchFamily="34" charset="0"/>
                <a:sym typeface="Lato" pitchFamily="34" charset="0"/>
              </a:rPr>
              <a:t>.</a:t>
            </a:r>
            <a:endParaRPr lang="en-US" altLang="en-US" sz="500" dirty="0">
              <a:latin typeface="Arial" panose="020B0604020202020204" pitchFamily="34" charset="0"/>
              <a:cs typeface="Arial" panose="020B0604020202020204" pitchFamily="34" charset="0"/>
              <a:sym typeface="Lato" pitchFamily="34" charset="0"/>
            </a:endParaRPr>
          </a:p>
          <a:p>
            <a:pPr>
              <a:lnSpc>
                <a:spcPct val="150000"/>
              </a:lnSpc>
              <a:spcAft>
                <a:spcPts val="800"/>
              </a:spcAft>
              <a:buFontTx/>
              <a:buChar char="•"/>
            </a:pPr>
            <a:r>
              <a:rPr lang="en-US" altLang="en-US" sz="500" dirty="0">
                <a:latin typeface="Arial" panose="020B0604020202020204" pitchFamily="34" charset="0"/>
                <a:cs typeface="Arial" panose="020B0604020202020204" pitchFamily="34" charset="0"/>
                <a:sym typeface="Lato" pitchFamily="34" charset="0"/>
              </a:rPr>
              <a:t>Cinq PMA </a:t>
            </a:r>
            <a:r>
              <a:rPr lang="en-US" altLang="en-US" sz="500" dirty="0" err="1">
                <a:latin typeface="Arial" panose="020B0604020202020204" pitchFamily="34" charset="0"/>
                <a:cs typeface="Arial" panose="020B0604020202020204" pitchFamily="34" charset="0"/>
                <a:sym typeface="Lato" pitchFamily="34" charset="0"/>
              </a:rPr>
              <a:t>africains</a:t>
            </a:r>
            <a:r>
              <a:rPr lang="en-US" altLang="en-US" sz="500" dirty="0">
                <a:latin typeface="Arial" panose="020B0604020202020204" pitchFamily="34" charset="0"/>
                <a:cs typeface="Arial" panose="020B0604020202020204" pitchFamily="34" charset="0"/>
                <a:sym typeface="Lato" pitchFamily="34" charset="0"/>
              </a:rPr>
              <a:t> (Djibouti, Lesotho, Togo, </a:t>
            </a:r>
            <a:r>
              <a:rPr lang="en-US" altLang="en-US" sz="500" dirty="0" err="1">
                <a:latin typeface="Arial" panose="020B0604020202020204" pitchFamily="34" charset="0"/>
                <a:cs typeface="Arial" panose="020B0604020202020204" pitchFamily="34" charset="0"/>
                <a:sym typeface="Lato" pitchFamily="34" charset="0"/>
              </a:rPr>
              <a:t>Zambie</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Tanzanie</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sont</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susceptibles</a:t>
            </a:r>
            <a:r>
              <a:rPr lang="en-US" altLang="en-US" sz="500" dirty="0">
                <a:latin typeface="Arial" panose="020B0604020202020204" pitchFamily="34" charset="0"/>
                <a:cs typeface="Arial" panose="020B0604020202020204" pitchFamily="34" charset="0"/>
                <a:sym typeface="Lato" pitchFamily="34" charset="0"/>
              </a:rPr>
              <a:t> de </a:t>
            </a:r>
            <a:r>
              <a:rPr lang="en-US" altLang="en-US" sz="500" dirty="0" err="1">
                <a:latin typeface="Arial" panose="020B0604020202020204" pitchFamily="34" charset="0"/>
                <a:cs typeface="Arial" panose="020B0604020202020204" pitchFamily="34" charset="0"/>
                <a:sym typeface="Lato" pitchFamily="34" charset="0"/>
              </a:rPr>
              <a:t>remplir</a:t>
            </a:r>
            <a:r>
              <a:rPr lang="en-US" altLang="en-US" sz="500" dirty="0">
                <a:latin typeface="Arial" panose="020B0604020202020204" pitchFamily="34" charset="0"/>
                <a:cs typeface="Arial" panose="020B0604020202020204" pitchFamily="34" charset="0"/>
                <a:sym typeface="Lato" pitchFamily="34" charset="0"/>
              </a:rPr>
              <a:t> les </a:t>
            </a:r>
            <a:r>
              <a:rPr lang="en-US" altLang="en-US" sz="500" dirty="0" err="1">
                <a:latin typeface="Arial" panose="020B0604020202020204" pitchFamily="34" charset="0"/>
                <a:cs typeface="Arial" panose="020B0604020202020204" pitchFamily="34" charset="0"/>
                <a:sym typeface="Lato" pitchFamily="34" charset="0"/>
              </a:rPr>
              <a:t>critères</a:t>
            </a:r>
            <a:r>
              <a:rPr lang="en-US" altLang="en-US" sz="500" dirty="0">
                <a:latin typeface="Arial" panose="020B0604020202020204" pitchFamily="34" charset="0"/>
                <a:cs typeface="Arial" panose="020B0604020202020204" pitchFamily="34" charset="0"/>
                <a:sym typeface="Lato" pitchFamily="34" charset="0"/>
              </a:rPr>
              <a:t> de sortie de la </a:t>
            </a:r>
            <a:r>
              <a:rPr lang="en-US" altLang="en-US" sz="500" dirty="0" err="1">
                <a:latin typeface="Arial" panose="020B0604020202020204" pitchFamily="34" charset="0"/>
                <a:cs typeface="Arial" panose="020B0604020202020204" pitchFamily="34" charset="0"/>
                <a:sym typeface="Lato" pitchFamily="34" charset="0"/>
              </a:rPr>
              <a:t>liste</a:t>
            </a:r>
            <a:r>
              <a:rPr lang="en-US" altLang="en-US" sz="500" baseline="0" dirty="0">
                <a:latin typeface="Arial" panose="020B0604020202020204" pitchFamily="34" charset="0"/>
                <a:cs typeface="Arial" panose="020B0604020202020204" pitchFamily="34" charset="0"/>
                <a:sym typeface="Lato" pitchFamily="34" charset="0"/>
              </a:rPr>
              <a:t> des PMA pour la première </a:t>
            </a:r>
            <a:r>
              <a:rPr lang="en-US" altLang="en-US" sz="500" baseline="0" dirty="0" err="1">
                <a:latin typeface="Arial" panose="020B0604020202020204" pitchFamily="34" charset="0"/>
                <a:cs typeface="Arial" panose="020B0604020202020204" pitchFamily="34" charset="0"/>
                <a:sym typeface="Lato" pitchFamily="34" charset="0"/>
              </a:rPr>
              <a:t>fois</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en</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dirty="0">
                <a:latin typeface="Arial" panose="020B0604020202020204" pitchFamily="34" charset="0"/>
                <a:cs typeface="Arial" panose="020B0604020202020204" pitchFamily="34" charset="0"/>
                <a:sym typeface="Lato" pitchFamily="34" charset="0"/>
              </a:rPr>
              <a:t>2021.</a:t>
            </a:r>
          </a:p>
          <a:p>
            <a:pPr>
              <a:lnSpc>
                <a:spcPct val="150000"/>
              </a:lnSpc>
              <a:spcAft>
                <a:spcPts val="800"/>
              </a:spcAft>
              <a:buFontTx/>
              <a:buChar char="•"/>
            </a:pPr>
            <a:r>
              <a:rPr lang="en-US" altLang="en-US" sz="500" dirty="0">
                <a:latin typeface="Arial" panose="020B0604020202020204" pitchFamily="34" charset="0"/>
                <a:cs typeface="Arial" panose="020B0604020202020204" pitchFamily="34" charset="0"/>
                <a:sym typeface="Lato" pitchFamily="34" charset="0"/>
              </a:rPr>
              <a:t>Les</a:t>
            </a:r>
            <a:r>
              <a:rPr lang="en-US" altLang="en-US" sz="500" baseline="0" dirty="0">
                <a:latin typeface="Arial" panose="020B0604020202020204" pitchFamily="34" charset="0"/>
                <a:cs typeface="Arial" panose="020B0604020202020204" pitchFamily="34" charset="0"/>
                <a:sym typeface="Lato" pitchFamily="34" charset="0"/>
              </a:rPr>
              <a:t> gains </a:t>
            </a:r>
            <a:r>
              <a:rPr lang="en-US" altLang="en-US" sz="500" baseline="0" dirty="0" err="1">
                <a:latin typeface="Arial" panose="020B0604020202020204" pitchFamily="34" charset="0"/>
                <a:cs typeface="Arial" panose="020B0604020202020204" pitchFamily="34" charset="0"/>
                <a:sym typeface="Lato" pitchFamily="34" charset="0"/>
              </a:rPr>
              <a:t>en</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termes</a:t>
            </a:r>
            <a:r>
              <a:rPr lang="en-US" altLang="en-US" sz="500" baseline="0" dirty="0">
                <a:latin typeface="Arial" panose="020B0604020202020204" pitchFamily="34" charset="0"/>
                <a:cs typeface="Arial" panose="020B0604020202020204" pitchFamily="34" charset="0"/>
                <a:sym typeface="Lato" pitchFamily="34" charset="0"/>
              </a:rPr>
              <a:t> de </a:t>
            </a:r>
            <a:r>
              <a:rPr lang="en-US" altLang="en-US" sz="500" baseline="0" dirty="0" err="1">
                <a:latin typeface="Arial" panose="020B0604020202020204" pitchFamily="34" charset="0"/>
                <a:cs typeface="Arial" panose="020B0604020202020204" pitchFamily="34" charset="0"/>
                <a:sym typeface="Lato" pitchFamily="34" charset="0"/>
              </a:rPr>
              <a:t>revenu</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ont</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baissé</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dans</a:t>
            </a:r>
            <a:r>
              <a:rPr lang="en-US" altLang="en-US" sz="500" baseline="0" dirty="0">
                <a:latin typeface="Arial" panose="020B0604020202020204" pitchFamily="34" charset="0"/>
                <a:cs typeface="Arial" panose="020B0604020202020204" pitchFamily="34" charset="0"/>
                <a:sym typeface="Lato" pitchFamily="34" charset="0"/>
              </a:rPr>
              <a:t> trois pays. </a:t>
            </a:r>
            <a:endParaRPr lang="en-US" altLang="en-US" sz="500" dirty="0">
              <a:latin typeface="Arial" panose="020B0604020202020204" pitchFamily="34" charset="0"/>
              <a:cs typeface="Arial" panose="020B0604020202020204" pitchFamily="34" charset="0"/>
              <a:sym typeface="Lato" pitchFamily="34" charset="0"/>
            </a:endParaRPr>
          </a:p>
          <a:p>
            <a:pPr>
              <a:lnSpc>
                <a:spcPct val="150000"/>
              </a:lnSpc>
              <a:spcAft>
                <a:spcPts val="800"/>
              </a:spcAft>
              <a:buFontTx/>
              <a:buChar char="•"/>
            </a:pPr>
            <a:r>
              <a:rPr lang="en-US" altLang="en-US" sz="500" dirty="0">
                <a:latin typeface="Arial" panose="020B0604020202020204" pitchFamily="34" charset="0"/>
                <a:cs typeface="Arial" panose="020B0604020202020204" pitchFamily="34" charset="0"/>
                <a:sym typeface="Lato" pitchFamily="34" charset="0"/>
              </a:rPr>
              <a:t>Les </a:t>
            </a:r>
            <a:r>
              <a:rPr lang="en-US" altLang="en-US" sz="500" dirty="0" err="1">
                <a:latin typeface="Arial" panose="020B0604020202020204" pitchFamily="34" charset="0"/>
                <a:cs typeface="Arial" panose="020B0604020202020204" pitchFamily="34" charset="0"/>
                <a:sym typeface="Lato" pitchFamily="34" charset="0"/>
              </a:rPr>
              <a:t>progrès</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dans</a:t>
            </a:r>
            <a:r>
              <a:rPr lang="en-US" altLang="en-US" sz="500" dirty="0">
                <a:latin typeface="Arial" panose="020B0604020202020204" pitchFamily="34" charset="0"/>
                <a:cs typeface="Arial" panose="020B0604020202020204" pitchFamily="34" charset="0"/>
                <a:sym typeface="Lato" pitchFamily="34" charset="0"/>
              </a:rPr>
              <a:t> les </a:t>
            </a:r>
            <a:r>
              <a:rPr lang="en-US" altLang="en-US" sz="500" dirty="0" err="1">
                <a:latin typeface="Arial" panose="020B0604020202020204" pitchFamily="34" charset="0"/>
                <a:cs typeface="Arial" panose="020B0604020202020204" pitchFamily="34" charset="0"/>
                <a:sym typeface="Lato" pitchFamily="34" charset="0"/>
              </a:rPr>
              <a:t>résultats</a:t>
            </a:r>
            <a:r>
              <a:rPr lang="en-US" altLang="en-US" sz="500" dirty="0">
                <a:latin typeface="Arial" panose="020B0604020202020204" pitchFamily="34" charset="0"/>
                <a:cs typeface="Arial" panose="020B0604020202020204" pitchFamily="34" charset="0"/>
                <a:sym typeface="Lato" pitchFamily="34" charset="0"/>
              </a:rPr>
              <a:t> de la santé </a:t>
            </a:r>
            <a:r>
              <a:rPr lang="en-US" altLang="en-US" sz="500" dirty="0" err="1">
                <a:latin typeface="Arial" panose="020B0604020202020204" pitchFamily="34" charset="0"/>
                <a:cs typeface="Arial" panose="020B0604020202020204" pitchFamily="34" charset="0"/>
                <a:sym typeface="Lato" pitchFamily="34" charset="0"/>
              </a:rPr>
              <a:t>ainsi</a:t>
            </a:r>
            <a:r>
              <a:rPr lang="en-US" altLang="en-US" sz="500" dirty="0">
                <a:latin typeface="Arial" panose="020B0604020202020204" pitchFamily="34" charset="0"/>
                <a:cs typeface="Arial" panose="020B0604020202020204" pitchFamily="34" charset="0"/>
                <a:sym typeface="Lato" pitchFamily="34" charset="0"/>
              </a:rPr>
              <a:t> que sur de </a:t>
            </a:r>
            <a:r>
              <a:rPr lang="en-US" altLang="en-US" sz="500" dirty="0" err="1">
                <a:latin typeface="Arial" panose="020B0604020202020204" pitchFamily="34" charset="0"/>
                <a:cs typeface="Arial" panose="020B0604020202020204" pitchFamily="34" charset="0"/>
                <a:sym typeface="Lato" pitchFamily="34" charset="0"/>
              </a:rPr>
              <a:t>nombreux</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indicateurs</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sont</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sociaux</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ont</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été</a:t>
            </a:r>
            <a:r>
              <a:rPr lang="en-US" altLang="en-US" sz="500" dirty="0">
                <a:latin typeface="Arial" panose="020B0604020202020204" pitchFamily="34" charset="0"/>
                <a:cs typeface="Arial" panose="020B0604020202020204" pitchFamily="34" charset="0"/>
                <a:sym typeface="Lato" pitchFamily="34" charset="0"/>
              </a:rPr>
              <a:t> constants tout </a:t>
            </a:r>
            <a:r>
              <a:rPr lang="en-US" altLang="en-US" sz="500" dirty="0" err="1">
                <a:latin typeface="Arial" panose="020B0604020202020204" pitchFamily="34" charset="0"/>
                <a:cs typeface="Arial" panose="020B0604020202020204" pitchFamily="34" charset="0"/>
                <a:sym typeface="Lato" pitchFamily="34" charset="0"/>
              </a:rPr>
              <a:t>en</a:t>
            </a:r>
            <a:r>
              <a:rPr lang="en-US" altLang="en-US" sz="500" dirty="0">
                <a:latin typeface="Arial" panose="020B0604020202020204" pitchFamily="34" charset="0"/>
                <a:cs typeface="Arial" panose="020B0604020202020204" pitchFamily="34" charset="0"/>
                <a:sym typeface="Lato" pitchFamily="34" charset="0"/>
              </a:rPr>
              <a:t> long de la </a:t>
            </a:r>
            <a:r>
              <a:rPr lang="en-US" altLang="en-US" sz="500" dirty="0" err="1">
                <a:latin typeface="Arial" panose="020B0604020202020204" pitchFamily="34" charset="0"/>
                <a:cs typeface="Arial" panose="020B0604020202020204" pitchFamily="34" charset="0"/>
                <a:sym typeface="Lato" pitchFamily="34" charset="0"/>
              </a:rPr>
              <a:t>mise</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en</a:t>
            </a:r>
            <a:r>
              <a:rPr lang="en-US" altLang="en-US" sz="500" baseline="0" dirty="0">
                <a:latin typeface="Arial" panose="020B0604020202020204" pitchFamily="34" charset="0"/>
                <a:cs typeface="Arial" panose="020B0604020202020204" pitchFamily="34" charset="0"/>
                <a:sym typeface="Lato" pitchFamily="34" charset="0"/>
              </a:rPr>
              <a:t> oeuvre du </a:t>
            </a:r>
            <a:r>
              <a:rPr lang="en-US" altLang="en-US" sz="500" baseline="0" dirty="0" err="1">
                <a:latin typeface="Arial" panose="020B0604020202020204" pitchFamily="34" charset="0"/>
                <a:cs typeface="Arial" panose="020B0604020202020204" pitchFamily="34" charset="0"/>
                <a:sym typeface="Lato" pitchFamily="34" charset="0"/>
              </a:rPr>
              <a:t>Programme</a:t>
            </a:r>
            <a:r>
              <a:rPr lang="en-US" altLang="en-US" sz="500" baseline="0" dirty="0">
                <a:latin typeface="Arial" panose="020B0604020202020204" pitchFamily="34" charset="0"/>
                <a:cs typeface="Arial" panose="020B0604020202020204" pitchFamily="34" charset="0"/>
                <a:sym typeface="Lato" pitchFamily="34" charset="0"/>
              </a:rPr>
              <a:t> </a:t>
            </a:r>
            <a:r>
              <a:rPr lang="en-US" altLang="en-US" sz="500" baseline="0" dirty="0" err="1">
                <a:latin typeface="Arial" panose="020B0604020202020204" pitchFamily="34" charset="0"/>
                <a:cs typeface="Arial" panose="020B0604020202020204" pitchFamily="34" charset="0"/>
                <a:sym typeface="Lato" pitchFamily="34" charset="0"/>
              </a:rPr>
              <a:t>d’action</a:t>
            </a:r>
            <a:r>
              <a:rPr lang="en-US" altLang="en-US" sz="500" dirty="0">
                <a:latin typeface="Arial" panose="020B0604020202020204" pitchFamily="34" charset="0"/>
                <a:cs typeface="Arial" panose="020B0604020202020204" pitchFamily="34" charset="0"/>
                <a:sym typeface="Lato" pitchFamily="34" charset="0"/>
              </a:rPr>
              <a:t>.</a:t>
            </a:r>
          </a:p>
          <a:p>
            <a:pPr>
              <a:lnSpc>
                <a:spcPct val="150000"/>
              </a:lnSpc>
              <a:buFontTx/>
              <a:buChar char="•"/>
            </a:pPr>
            <a:r>
              <a:rPr lang="en-US" altLang="en-US" sz="500" dirty="0">
                <a:latin typeface="Arial" panose="020B0604020202020204" pitchFamily="34" charset="0"/>
                <a:cs typeface="Arial" panose="020B0604020202020204" pitchFamily="34" charset="0"/>
                <a:sym typeface="Lato" pitchFamily="34" charset="0"/>
              </a:rPr>
              <a:t>Des </a:t>
            </a:r>
            <a:r>
              <a:rPr lang="en-US" altLang="en-US" sz="500" dirty="0" err="1">
                <a:latin typeface="Arial" panose="020B0604020202020204" pitchFamily="34" charset="0"/>
                <a:cs typeface="Arial" panose="020B0604020202020204" pitchFamily="34" charset="0"/>
                <a:sym typeface="Lato" pitchFamily="34" charset="0"/>
              </a:rPr>
              <a:t>améliorations</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dans</a:t>
            </a:r>
            <a:r>
              <a:rPr lang="en-US" altLang="en-US" sz="500" dirty="0">
                <a:latin typeface="Arial" panose="020B0604020202020204" pitchFamily="34" charset="0"/>
                <a:cs typeface="Arial" panose="020B0604020202020204" pitchFamily="34" charset="0"/>
                <a:sym typeface="Lato" pitchFamily="34" charset="0"/>
              </a:rPr>
              <a:t> la diversification des exportations des PMA </a:t>
            </a:r>
            <a:r>
              <a:rPr lang="en-US" altLang="en-US" sz="500" dirty="0" err="1">
                <a:latin typeface="Arial" panose="020B0604020202020204" pitchFamily="34" charset="0"/>
                <a:cs typeface="Arial" panose="020B0604020202020204" pitchFamily="34" charset="0"/>
                <a:sym typeface="Lato" pitchFamily="34" charset="0"/>
              </a:rPr>
              <a:t>africains</a:t>
            </a:r>
            <a:r>
              <a:rPr lang="en-US" altLang="en-US" sz="500" dirty="0">
                <a:latin typeface="Arial" panose="020B0604020202020204" pitchFamily="34" charset="0"/>
                <a:cs typeface="Arial" panose="020B0604020202020204" pitchFamily="34" charset="0"/>
                <a:sym typeface="Lato" pitchFamily="34" charset="0"/>
              </a:rPr>
              <a:t> </a:t>
            </a:r>
            <a:r>
              <a:rPr lang="en-US" altLang="en-US" sz="500" dirty="0" err="1">
                <a:latin typeface="Arial" panose="020B0604020202020204" pitchFamily="34" charset="0"/>
                <a:cs typeface="Arial" panose="020B0604020202020204" pitchFamily="34" charset="0"/>
                <a:sym typeface="Lato" pitchFamily="34" charset="0"/>
              </a:rPr>
              <a:t>sont</a:t>
            </a:r>
            <a:r>
              <a:rPr lang="en-US" altLang="en-US" sz="500" dirty="0">
                <a:latin typeface="Arial" panose="020B0604020202020204" pitchFamily="34" charset="0"/>
                <a:cs typeface="Arial" panose="020B0604020202020204" pitchFamily="34" charset="0"/>
                <a:sym typeface="Lato" pitchFamily="34" charset="0"/>
              </a:rPr>
              <a:t> notables </a:t>
            </a:r>
            <a:r>
              <a:rPr lang="en-US" altLang="en-US" sz="500" dirty="0" err="1">
                <a:latin typeface="Arial" panose="020B0604020202020204" pitchFamily="34" charset="0"/>
                <a:cs typeface="Arial" panose="020B0604020202020204" pitchFamily="34" charset="0"/>
                <a:sym typeface="Lato" pitchFamily="34" charset="0"/>
              </a:rPr>
              <a:t>depuis</a:t>
            </a:r>
            <a:r>
              <a:rPr lang="en-US" altLang="en-US" sz="500" dirty="0">
                <a:latin typeface="Arial" panose="020B0604020202020204" pitchFamily="34" charset="0"/>
                <a:cs typeface="Arial" panose="020B0604020202020204" pitchFamily="34" charset="0"/>
                <a:sym typeface="Lato" pitchFamily="34" charset="0"/>
              </a:rPr>
              <a:t> 2008, </a:t>
            </a:r>
            <a:r>
              <a:rPr lang="en-US" altLang="en-US" sz="500" dirty="0" err="1">
                <a:latin typeface="Arial" panose="020B0604020202020204" pitchFamily="34" charset="0"/>
                <a:cs typeface="Arial" panose="020B0604020202020204" pitchFamily="34" charset="0"/>
                <a:sym typeface="Lato" pitchFamily="34" charset="0"/>
              </a:rPr>
              <a:t>mais</a:t>
            </a:r>
            <a:r>
              <a:rPr lang="en-US" altLang="en-US" sz="500" dirty="0">
                <a:latin typeface="Arial" panose="020B0604020202020204" pitchFamily="34" charset="0"/>
                <a:cs typeface="Arial" panose="020B0604020202020204" pitchFamily="34" charset="0"/>
                <a:sym typeface="Lato" pitchFamily="34" charset="0"/>
              </a:rPr>
              <a:t> à </a:t>
            </a:r>
            <a:r>
              <a:rPr lang="en-US" altLang="en-US" sz="500" dirty="0" err="1">
                <a:latin typeface="Arial" panose="020B0604020202020204" pitchFamily="34" charset="0"/>
                <a:cs typeface="Arial" panose="020B0604020202020204" pitchFamily="34" charset="0"/>
                <a:sym typeface="Lato" pitchFamily="34" charset="0"/>
              </a:rPr>
              <a:t>partir</a:t>
            </a:r>
            <a:r>
              <a:rPr lang="en-US" altLang="en-US" sz="500" dirty="0">
                <a:latin typeface="Arial" panose="020B0604020202020204" pitchFamily="34" charset="0"/>
                <a:cs typeface="Arial" panose="020B0604020202020204" pitchFamily="34" charset="0"/>
                <a:sym typeface="Lato" pitchFamily="34" charset="0"/>
              </a:rPr>
              <a:t> de points</a:t>
            </a:r>
            <a:r>
              <a:rPr lang="en-US" altLang="en-US" sz="500" baseline="0" dirty="0">
                <a:latin typeface="Arial" panose="020B0604020202020204" pitchFamily="34" charset="0"/>
                <a:cs typeface="Arial" panose="020B0604020202020204" pitchFamily="34" charset="0"/>
                <a:sym typeface="Lato" pitchFamily="34" charset="0"/>
              </a:rPr>
              <a:t> de </a:t>
            </a:r>
            <a:r>
              <a:rPr lang="en-US" altLang="en-US" sz="500" baseline="0" dirty="0" err="1">
                <a:latin typeface="Arial" panose="020B0604020202020204" pitchFamily="34" charset="0"/>
                <a:cs typeface="Arial" panose="020B0604020202020204" pitchFamily="34" charset="0"/>
                <a:sym typeface="Lato" pitchFamily="34" charset="0"/>
              </a:rPr>
              <a:t>départ</a:t>
            </a:r>
            <a:r>
              <a:rPr lang="en-US" altLang="en-US" sz="500" baseline="0" dirty="0">
                <a:latin typeface="Arial" panose="020B0604020202020204" pitchFamily="34" charset="0"/>
                <a:cs typeface="Arial" panose="020B0604020202020204" pitchFamily="34" charset="0"/>
                <a:sym typeface="Lato" pitchFamily="34" charset="0"/>
              </a:rPr>
              <a:t> bas</a:t>
            </a:r>
            <a:r>
              <a:rPr lang="en-US" altLang="en-US" sz="500" dirty="0">
                <a:latin typeface="Arial" panose="020B0604020202020204" pitchFamily="34" charset="0"/>
                <a:cs typeface="Arial" panose="020B0604020202020204" pitchFamily="34" charset="0"/>
                <a:sym typeface="Lato" pitchFamily="34" charset="0"/>
              </a:rPr>
              <a:t>.</a:t>
            </a:r>
          </a:p>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2</a:t>
            </a:fld>
            <a:endParaRPr lang="en-US"/>
          </a:p>
        </p:txBody>
      </p:sp>
    </p:spTree>
    <p:extLst>
      <p:ext uri="{BB962C8B-B14F-4D97-AF65-F5344CB8AC3E}">
        <p14:creationId xmlns:p14="http://schemas.microsoft.com/office/powerpoint/2010/main" val="3340347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26BF244-3B8C-4EC2-B07C-DF9746238571}" type="slidenum">
              <a:rPr lang="en-US" smtClean="0"/>
              <a:t>3</a:t>
            </a:fld>
            <a:endParaRPr lang="en-US"/>
          </a:p>
        </p:txBody>
      </p:sp>
    </p:spTree>
    <p:extLst>
      <p:ext uri="{BB962C8B-B14F-4D97-AF65-F5344CB8AC3E}">
        <p14:creationId xmlns:p14="http://schemas.microsoft.com/office/powerpoint/2010/main" val="225315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Le</a:t>
            </a:r>
            <a:r>
              <a:rPr lang="en-US" baseline="0" dirty="0"/>
              <a:t> PNUD </a:t>
            </a:r>
            <a:r>
              <a:rPr lang="en-US" baseline="0" dirty="0" err="1"/>
              <a:t>classe</a:t>
            </a:r>
            <a:r>
              <a:rPr lang="en-US" baseline="0" dirty="0"/>
              <a:t> la </a:t>
            </a:r>
            <a:r>
              <a:rPr lang="en-US" baseline="0" dirty="0" err="1"/>
              <a:t>Mauritanie</a:t>
            </a:r>
            <a:r>
              <a:rPr lang="en-US" baseline="0" dirty="0"/>
              <a:t> et le Soudan </a:t>
            </a:r>
            <a:r>
              <a:rPr lang="en-US" baseline="0" dirty="0" err="1"/>
              <a:t>parmi</a:t>
            </a:r>
            <a:r>
              <a:rPr lang="en-US" baseline="0" dirty="0"/>
              <a:t> les pays </a:t>
            </a:r>
            <a:r>
              <a:rPr lang="en-US" baseline="0" dirty="0" err="1"/>
              <a:t>d’Afrique</a:t>
            </a:r>
            <a:r>
              <a:rPr lang="en-US" baseline="0" dirty="0"/>
              <a:t> du Nord</a:t>
            </a:r>
            <a:endParaRPr lang="en-US" dirty="0"/>
          </a:p>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4</a:t>
            </a:fld>
            <a:endParaRPr lang="en-US"/>
          </a:p>
        </p:txBody>
      </p:sp>
    </p:spTree>
    <p:extLst>
      <p:ext uri="{BB962C8B-B14F-4D97-AF65-F5344CB8AC3E}">
        <p14:creationId xmlns:p14="http://schemas.microsoft.com/office/powerpoint/2010/main" val="783543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Dimensions de la </a:t>
            </a:r>
            <a:r>
              <a:rPr lang="en-US" b="1" dirty="0" err="1"/>
              <a:t>gouvernance</a:t>
            </a:r>
            <a:r>
              <a:rPr lang="en-US" b="1" dirty="0"/>
              <a:t> </a:t>
            </a:r>
            <a:r>
              <a:rPr lang="en-US" b="1" dirty="0" err="1"/>
              <a:t>dans</a:t>
            </a:r>
            <a:r>
              <a:rPr lang="en-US" b="1" dirty="0"/>
              <a:t> </a:t>
            </a:r>
            <a:r>
              <a:rPr lang="en-US" b="1" dirty="0" err="1"/>
              <a:t>l’indice</a:t>
            </a:r>
            <a:r>
              <a:rPr lang="en-US" b="1" dirty="0"/>
              <a:t> M</a:t>
            </a:r>
            <a:r>
              <a:rPr lang="en-US" b="1" baseline="0" dirty="0"/>
              <a:t>o Ibrahim :</a:t>
            </a:r>
          </a:p>
          <a:p>
            <a:pPr marL="171450" indent="-171450">
              <a:buFont typeface="Arial" panose="020B0604020202020204" pitchFamily="34" charset="0"/>
              <a:buChar char="•"/>
            </a:pPr>
            <a:r>
              <a:rPr lang="en-US" dirty="0" err="1"/>
              <a:t>Sécurité</a:t>
            </a:r>
            <a:r>
              <a:rPr lang="en-US" dirty="0"/>
              <a:t> et </a:t>
            </a:r>
            <a:r>
              <a:rPr lang="en-US" dirty="0" err="1"/>
              <a:t>Etat</a:t>
            </a:r>
            <a:r>
              <a:rPr lang="en-US" dirty="0"/>
              <a:t> de droit </a:t>
            </a:r>
          </a:p>
          <a:p>
            <a:pPr marL="171450" indent="-171450">
              <a:buFont typeface="Arial" panose="020B0604020202020204" pitchFamily="34" charset="0"/>
              <a:buChar char="•"/>
            </a:pPr>
            <a:r>
              <a:rPr lang="en-US" dirty="0"/>
              <a:t>Participation</a:t>
            </a:r>
            <a:r>
              <a:rPr lang="en-US" baseline="0" dirty="0"/>
              <a:t> et droits de </a:t>
            </a:r>
            <a:r>
              <a:rPr lang="en-US" baseline="0" dirty="0" err="1"/>
              <a:t>l’homme</a:t>
            </a:r>
            <a:endParaRPr lang="en-US" baseline="0" dirty="0"/>
          </a:p>
          <a:p>
            <a:pPr marL="171450" indent="-171450">
              <a:buFont typeface="Arial" panose="020B0604020202020204" pitchFamily="34" charset="0"/>
              <a:buChar char="•"/>
            </a:pPr>
            <a:r>
              <a:rPr lang="en-US" dirty="0" err="1"/>
              <a:t>Possibilités</a:t>
            </a:r>
            <a:r>
              <a:rPr lang="en-US" baseline="0" dirty="0"/>
              <a:t> </a:t>
            </a:r>
            <a:r>
              <a:rPr lang="en-US" baseline="0" dirty="0" err="1"/>
              <a:t>économiques</a:t>
            </a:r>
            <a:r>
              <a:rPr lang="en-US" baseline="0" dirty="0"/>
              <a:t> durables</a:t>
            </a:r>
            <a:endParaRPr lang="en-US" dirty="0"/>
          </a:p>
          <a:p>
            <a:pPr marL="171450" indent="-171450">
              <a:buFont typeface="Arial" panose="020B0604020202020204" pitchFamily="34" charset="0"/>
              <a:buChar char="•"/>
            </a:pPr>
            <a:r>
              <a:rPr lang="en-US" baseline="0" dirty="0" err="1"/>
              <a:t>Développement</a:t>
            </a:r>
            <a:r>
              <a:rPr lang="en-US" baseline="0" dirty="0"/>
              <a:t> </a:t>
            </a:r>
            <a:r>
              <a:rPr lang="en-US" baseline="0" dirty="0" err="1"/>
              <a:t>humain</a:t>
            </a:r>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5</a:t>
            </a:fld>
            <a:endParaRPr lang="en-US"/>
          </a:p>
        </p:txBody>
      </p:sp>
    </p:spTree>
    <p:extLst>
      <p:ext uri="{BB962C8B-B14F-4D97-AF65-F5344CB8AC3E}">
        <p14:creationId xmlns:p14="http://schemas.microsoft.com/office/powerpoint/2010/main" val="27994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Note: Pour </a:t>
            </a:r>
            <a:r>
              <a:rPr lang="en-US" sz="1050" dirty="0" err="1"/>
              <a:t>sortir</a:t>
            </a:r>
            <a:r>
              <a:rPr lang="en-US" sz="1050" dirty="0"/>
              <a:t> de la </a:t>
            </a:r>
            <a:r>
              <a:rPr lang="en-US" sz="1050" dirty="0" err="1"/>
              <a:t>liste</a:t>
            </a:r>
            <a:r>
              <a:rPr lang="en-US" sz="1050" baseline="0" dirty="0"/>
              <a:t> des PMA, les pays </a:t>
            </a:r>
            <a:r>
              <a:rPr lang="en-US" sz="1050" baseline="0" dirty="0" err="1"/>
              <a:t>doivent</a:t>
            </a:r>
            <a:r>
              <a:rPr lang="en-US" sz="1050" baseline="0" dirty="0"/>
              <a:t> </a:t>
            </a:r>
            <a:r>
              <a:rPr lang="en-US" sz="1050" baseline="0" dirty="0" err="1"/>
              <a:t>remplir</a:t>
            </a:r>
            <a:r>
              <a:rPr lang="en-US" sz="1050" baseline="0" dirty="0"/>
              <a:t> au </a:t>
            </a:r>
            <a:r>
              <a:rPr lang="en-US" sz="1050" baseline="0" dirty="0" err="1"/>
              <a:t>moins</a:t>
            </a:r>
            <a:r>
              <a:rPr lang="en-US" sz="1050" baseline="0" dirty="0"/>
              <a:t> </a:t>
            </a:r>
            <a:r>
              <a:rPr lang="en-US" sz="1050" baseline="0" dirty="0" err="1"/>
              <a:t>deux</a:t>
            </a:r>
            <a:r>
              <a:rPr lang="en-US" sz="1050" baseline="0" dirty="0"/>
              <a:t> des trois </a:t>
            </a:r>
            <a:r>
              <a:rPr lang="en-US" sz="1050" baseline="0" dirty="0" err="1"/>
              <a:t>critères</a:t>
            </a:r>
            <a:r>
              <a:rPr lang="en-US" sz="1050" baseline="0" dirty="0"/>
              <a:t>.</a:t>
            </a:r>
          </a:p>
          <a:p>
            <a:r>
              <a:rPr lang="en-US" sz="1050" i="1" baseline="0" dirty="0"/>
              <a:t>Au-</a:t>
            </a:r>
            <a:r>
              <a:rPr lang="en-US" sz="1050" i="1" baseline="0" dirty="0" err="1"/>
              <a:t>dessus</a:t>
            </a:r>
            <a:r>
              <a:rPr lang="en-US" sz="1050" i="1" baseline="0" dirty="0"/>
              <a:t> du </a:t>
            </a:r>
            <a:r>
              <a:rPr lang="en-US" sz="1050" i="1" baseline="0" dirty="0" err="1"/>
              <a:t>seuil</a:t>
            </a:r>
            <a:r>
              <a:rPr lang="en-US" sz="1050" i="1" baseline="0" dirty="0"/>
              <a:t> du RNB par habitant</a:t>
            </a:r>
            <a:endParaRPr lang="en-US" sz="1050" i="0" baseline="0" dirty="0"/>
          </a:p>
          <a:p>
            <a:r>
              <a:rPr lang="en-US" sz="1050" i="1" baseline="0" dirty="0"/>
              <a:t>Sous le </a:t>
            </a:r>
            <a:r>
              <a:rPr lang="en-US" sz="1050" i="1" baseline="0" dirty="0" err="1"/>
              <a:t>seuil</a:t>
            </a:r>
            <a:r>
              <a:rPr lang="en-US" sz="1050" i="1" baseline="0" dirty="0"/>
              <a:t> de </a:t>
            </a:r>
            <a:r>
              <a:rPr lang="en-US" sz="1050" i="1" baseline="0" dirty="0" err="1"/>
              <a:t>l’indice</a:t>
            </a:r>
            <a:r>
              <a:rPr lang="en-US" sz="1050" i="1" baseline="0" dirty="0"/>
              <a:t> de la </a:t>
            </a:r>
            <a:r>
              <a:rPr lang="en-US" sz="1050" i="1" baseline="0" dirty="0" err="1"/>
              <a:t>vulnérabilité</a:t>
            </a:r>
            <a:r>
              <a:rPr lang="en-US" sz="1050" i="1" baseline="0" dirty="0"/>
              <a:t> </a:t>
            </a:r>
            <a:r>
              <a:rPr lang="en-US" sz="1050" i="1" baseline="0" dirty="0" err="1"/>
              <a:t>économique</a:t>
            </a:r>
            <a:endParaRPr lang="en-US" sz="1050" i="0" baseline="0" dirty="0"/>
          </a:p>
          <a:p>
            <a:r>
              <a:rPr lang="en-US" sz="1050" i="1" baseline="0" dirty="0"/>
              <a:t>Au-</a:t>
            </a:r>
            <a:r>
              <a:rPr lang="en-US" sz="1050" i="1" baseline="0" dirty="0" err="1"/>
              <a:t>dessus</a:t>
            </a:r>
            <a:r>
              <a:rPr lang="en-US" sz="1050" i="1" baseline="0" dirty="0"/>
              <a:t> du </a:t>
            </a:r>
            <a:r>
              <a:rPr lang="en-US" sz="1050" i="1" baseline="0" dirty="0" err="1"/>
              <a:t>seuil</a:t>
            </a:r>
            <a:r>
              <a:rPr lang="en-US" sz="1050" i="1" baseline="0" dirty="0"/>
              <a:t> de </a:t>
            </a:r>
            <a:r>
              <a:rPr lang="en-US" sz="1050" i="1" baseline="0" dirty="0" err="1"/>
              <a:t>l’indice</a:t>
            </a:r>
            <a:r>
              <a:rPr lang="en-US" sz="1050" i="1" baseline="0" dirty="0"/>
              <a:t> du capital </a:t>
            </a:r>
            <a:r>
              <a:rPr lang="en-US" sz="1050" i="1" baseline="0" dirty="0" err="1"/>
              <a:t>humain</a:t>
            </a:r>
            <a:r>
              <a:rPr lang="en-US" sz="1050" i="1" baseline="0" dirty="0"/>
              <a:t> </a:t>
            </a:r>
            <a:endParaRPr lang="en-US" sz="1050" i="0" baseline="0" dirty="0"/>
          </a:p>
          <a:p>
            <a:endParaRPr lang="en-US" sz="1050" i="0" baseline="0" dirty="0"/>
          </a:p>
          <a:p>
            <a:pPr>
              <a:lnSpc>
                <a:spcPct val="150000"/>
              </a:lnSpc>
              <a:spcAft>
                <a:spcPts val="800"/>
              </a:spcAft>
              <a:buFontTx/>
              <a:buChar char="•"/>
            </a:pPr>
            <a:r>
              <a:rPr lang="en-US" altLang="en-US" sz="2000" dirty="0">
                <a:latin typeface="Arial" panose="020B0604020202020204" pitchFamily="34" charset="0"/>
                <a:cs typeface="Arial" panose="020B0604020202020204" pitchFamily="34" charset="0"/>
                <a:sym typeface="Lato" pitchFamily="34" charset="0"/>
              </a:rPr>
              <a:t>But, trends in countries close to graduation are not all promising</a:t>
            </a:r>
          </a:p>
          <a:p>
            <a:pPr lvl="1">
              <a:lnSpc>
                <a:spcPct val="150000"/>
              </a:lnSpc>
              <a:spcAft>
                <a:spcPts val="800"/>
              </a:spcAft>
              <a:buFontTx/>
              <a:buChar char="•"/>
            </a:pPr>
            <a:r>
              <a:rPr lang="en-US" altLang="en-US" sz="2000" dirty="0">
                <a:latin typeface="Arial" panose="020B0604020202020204" pitchFamily="34" charset="0"/>
                <a:cs typeface="Arial" panose="020B0604020202020204" pitchFamily="34" charset="0"/>
                <a:sym typeface="Lato" pitchFamily="34" charset="0"/>
              </a:rPr>
              <a:t>GNI per capita in Zambia and Lesotho have fallen over last 3 years; </a:t>
            </a:r>
          </a:p>
          <a:p>
            <a:pPr lvl="1">
              <a:lnSpc>
                <a:spcPct val="150000"/>
              </a:lnSpc>
              <a:spcAft>
                <a:spcPts val="800"/>
              </a:spcAft>
              <a:buFontTx/>
              <a:buChar char="•"/>
            </a:pPr>
            <a:r>
              <a:rPr lang="en-US" altLang="en-US" sz="2000" dirty="0">
                <a:latin typeface="Arial" panose="020B0604020202020204" pitchFamily="34" charset="0"/>
                <a:cs typeface="Arial" panose="020B0604020202020204" pitchFamily="34" charset="0"/>
                <a:sym typeface="Lato" pitchFamily="34" charset="0"/>
              </a:rPr>
              <a:t>Tanzania’s GNI per capita has remained level.</a:t>
            </a:r>
          </a:p>
          <a:p>
            <a:pPr>
              <a:lnSpc>
                <a:spcPct val="150000"/>
              </a:lnSpc>
              <a:spcAft>
                <a:spcPts val="800"/>
              </a:spcAft>
              <a:buFontTx/>
              <a:buChar char="•"/>
            </a:pPr>
            <a:r>
              <a:rPr lang="en-US" altLang="en-US" sz="2000" dirty="0">
                <a:latin typeface="Arial" panose="020B0604020202020204" pitchFamily="34" charset="0"/>
                <a:cs typeface="Arial" panose="020B0604020202020204" pitchFamily="34" charset="0"/>
                <a:sym typeface="Lato" pitchFamily="34" charset="0"/>
              </a:rPr>
              <a:t>Should incomes continue to fall or stagnate, these countries may fall away from the graduation thresholds.</a:t>
            </a:r>
          </a:p>
          <a:p>
            <a:endParaRPr lang="en-US" i="1" dirty="0"/>
          </a:p>
          <a:p>
            <a:endParaRPr lang="en-US" dirty="0"/>
          </a:p>
        </p:txBody>
      </p:sp>
      <p:sp>
        <p:nvSpPr>
          <p:cNvPr id="4" name="Slide Number Placeholder 3"/>
          <p:cNvSpPr>
            <a:spLocks noGrp="1"/>
          </p:cNvSpPr>
          <p:nvPr>
            <p:ph type="sldNum" sz="quarter" idx="10"/>
          </p:nvPr>
        </p:nvSpPr>
        <p:spPr/>
        <p:txBody>
          <a:bodyPr/>
          <a:lstStyle/>
          <a:p>
            <a:fld id="{026BF244-3B8C-4EC2-B07C-DF9746238571}" type="slidenum">
              <a:rPr lang="en-US" smtClean="0"/>
              <a:t>6</a:t>
            </a:fld>
            <a:endParaRPr lang="en-US"/>
          </a:p>
        </p:txBody>
      </p:sp>
    </p:spTree>
    <p:extLst>
      <p:ext uri="{BB962C8B-B14F-4D97-AF65-F5344CB8AC3E}">
        <p14:creationId xmlns:p14="http://schemas.microsoft.com/office/powerpoint/2010/main" val="1077056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err="1"/>
              <a:t>Texte</a:t>
            </a:r>
            <a:r>
              <a:rPr lang="en-US" i="1" dirty="0"/>
              <a:t> </a:t>
            </a:r>
            <a:r>
              <a:rPr lang="en-US" i="1" dirty="0" err="1"/>
              <a:t>intégral</a:t>
            </a:r>
            <a:r>
              <a:rPr lang="en-US" i="1" dirty="0"/>
              <a:t> du </a:t>
            </a:r>
            <a:r>
              <a:rPr lang="en-US" i="1" dirty="0" err="1"/>
              <a:t>paragraphe</a:t>
            </a:r>
            <a:r>
              <a:rPr lang="en-US" i="1" dirty="0"/>
              <a:t>. 42:</a:t>
            </a:r>
          </a:p>
          <a:p>
            <a:r>
              <a:rPr lang="fr-FR" dirty="0"/>
              <a:t>42. Rappelle le paragraphe 157 du Programme d’action en faveur des pays les moins avancés pour la décennie 2011-2020, qui porte sur la tenue d’une cinquième Conférence des Nations Unies sur les pays les moins avancés afin de faire le bilan complet de la mise en œuvre du Programme d’action et de décider des actions engager en conséquence, </a:t>
            </a:r>
            <a:r>
              <a:rPr lang="fr-FR" b="1" dirty="0"/>
              <a:t>et décide de tenir la cinquième Conférence au plus haut niveau possible, avec la participation des chefs d’État et de gouvernement, en 2021.</a:t>
            </a:r>
            <a:endParaRPr lang="en-US" b="1" dirty="0"/>
          </a:p>
        </p:txBody>
      </p:sp>
      <p:sp>
        <p:nvSpPr>
          <p:cNvPr id="4" name="Slide Number Placeholder 3"/>
          <p:cNvSpPr>
            <a:spLocks noGrp="1"/>
          </p:cNvSpPr>
          <p:nvPr>
            <p:ph type="sldNum" sz="quarter" idx="10"/>
          </p:nvPr>
        </p:nvSpPr>
        <p:spPr/>
        <p:txBody>
          <a:bodyPr/>
          <a:lstStyle/>
          <a:p>
            <a:fld id="{026BF244-3B8C-4EC2-B07C-DF9746238571}" type="slidenum">
              <a:rPr lang="en-US" smtClean="0"/>
              <a:t>7</a:t>
            </a:fld>
            <a:endParaRPr lang="en-US"/>
          </a:p>
        </p:txBody>
      </p:sp>
    </p:spTree>
    <p:extLst>
      <p:ext uri="{BB962C8B-B14F-4D97-AF65-F5344CB8AC3E}">
        <p14:creationId xmlns:p14="http://schemas.microsoft.com/office/powerpoint/2010/main" val="3056289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1C8A4E-169B-4E98-9272-382712D9AA7D}"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52166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9904F-9A46-4046-8A03-489D82F85960}"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4113727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B1B3AC-05DF-4426-A172-047C99D7B5D5}"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889920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5695350" cy="132556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DD2AD1-1F8C-48DE-89FC-D7EB351068E9}"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00284" y="47464"/>
            <a:ext cx="2653100" cy="1237346"/>
          </a:xfrm>
          <a:prstGeom prst="rect">
            <a:avLst/>
          </a:prstGeom>
        </p:spPr>
      </p:pic>
    </p:spTree>
    <p:extLst>
      <p:ext uri="{BB962C8B-B14F-4D97-AF65-F5344CB8AC3E}">
        <p14:creationId xmlns:p14="http://schemas.microsoft.com/office/powerpoint/2010/main" val="3661281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E7EF03-99C9-42C8-89A1-4CB73A1F3312}"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492455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8382FA-ADC3-49B7-BE82-9FE8D1F3D4E4}"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2476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181BF4-17AF-4848-BC1D-C2796CF5D8B8}" type="datetime1">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097948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EE65D0-EEC0-4218-BBBE-78B62A75AE2B}" type="datetime1">
              <a:rPr lang="en-US" smtClean="0"/>
              <a:t>3/22/2019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356802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9F30D5-1B94-4F37-8168-408352D52706}" type="datetime1">
              <a:rPr lang="en-US" smtClean="0"/>
              <a:t>3/22/2019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199023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796D998-D1DF-409D-B69C-9DAC01BD0ECA}"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2057195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A88FA2-16FE-4856-BAE8-89CC314255C1}"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9BE0A-D03F-4B6F-9DFE-032BEB7DCFE2}" type="slidenum">
              <a:rPr lang="en-US" smtClean="0"/>
              <a:t>‹#›</a:t>
            </a:fld>
            <a:endParaRPr lang="en-US"/>
          </a:p>
        </p:txBody>
      </p:sp>
    </p:spTree>
    <p:extLst>
      <p:ext uri="{BB962C8B-B14F-4D97-AF65-F5344CB8AC3E}">
        <p14:creationId xmlns:p14="http://schemas.microsoft.com/office/powerpoint/2010/main" val="374752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B73BE-ECD2-4D03-A214-29623C82A2C8}" type="datetime1">
              <a:rPr lang="en-US" smtClean="0"/>
              <a:t>3/22/2019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A9BE0A-D03F-4B6F-9DFE-032BEB7DCFE2}" type="slidenum">
              <a:rPr lang="en-US" smtClean="0"/>
              <a:t>‹#›</a:t>
            </a:fld>
            <a:endParaRPr lang="en-US"/>
          </a:p>
        </p:txBody>
      </p:sp>
    </p:spTree>
    <p:extLst>
      <p:ext uri="{BB962C8B-B14F-4D97-AF65-F5344CB8AC3E}">
        <p14:creationId xmlns:p14="http://schemas.microsoft.com/office/powerpoint/2010/main" val="1554702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p:cNvSpPr>
          <p:nvPr/>
        </p:nvSpPr>
        <p:spPr bwMode="auto">
          <a:xfrm>
            <a:off x="0" y="1297940"/>
            <a:ext cx="9144000" cy="5560059"/>
          </a:xfrm>
          <a:prstGeom prst="rect">
            <a:avLst/>
          </a:prstGeom>
          <a:solidFill>
            <a:srgbClr val="0B578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endParaRPr lang="en-US" altLang="en-US"/>
          </a:p>
        </p:txBody>
      </p:sp>
      <p:sp>
        <p:nvSpPr>
          <p:cNvPr id="3075" name="AutoShape 2"/>
          <p:cNvSpPr>
            <a:spLocks/>
          </p:cNvSpPr>
          <p:nvPr/>
        </p:nvSpPr>
        <p:spPr bwMode="auto">
          <a:xfrm>
            <a:off x="3394075" y="5859463"/>
            <a:ext cx="5458980" cy="7381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72" y="0"/>
                </a:moveTo>
                <a:lnTo>
                  <a:pt x="2028" y="0"/>
                </a:lnTo>
                <a:lnTo>
                  <a:pt x="1664" y="172"/>
                </a:lnTo>
                <a:lnTo>
                  <a:pt x="1321" y="669"/>
                </a:lnTo>
                <a:lnTo>
                  <a:pt x="1005" y="1460"/>
                </a:lnTo>
                <a:lnTo>
                  <a:pt x="722" y="2514"/>
                </a:lnTo>
                <a:lnTo>
                  <a:pt x="477" y="3803"/>
                </a:lnTo>
                <a:lnTo>
                  <a:pt x="277" y="5295"/>
                </a:lnTo>
                <a:lnTo>
                  <a:pt x="127" y="6961"/>
                </a:lnTo>
                <a:lnTo>
                  <a:pt x="33" y="8770"/>
                </a:lnTo>
                <a:lnTo>
                  <a:pt x="0" y="10692"/>
                </a:lnTo>
                <a:lnTo>
                  <a:pt x="0" y="10908"/>
                </a:lnTo>
                <a:lnTo>
                  <a:pt x="33" y="12830"/>
                </a:lnTo>
                <a:lnTo>
                  <a:pt x="127" y="14639"/>
                </a:lnTo>
                <a:lnTo>
                  <a:pt x="277" y="16304"/>
                </a:lnTo>
                <a:lnTo>
                  <a:pt x="477" y="17797"/>
                </a:lnTo>
                <a:lnTo>
                  <a:pt x="722" y="19085"/>
                </a:lnTo>
                <a:lnTo>
                  <a:pt x="1005" y="20140"/>
                </a:lnTo>
                <a:lnTo>
                  <a:pt x="1321" y="20931"/>
                </a:lnTo>
                <a:lnTo>
                  <a:pt x="1664" y="21428"/>
                </a:lnTo>
                <a:lnTo>
                  <a:pt x="2028" y="21600"/>
                </a:lnTo>
                <a:lnTo>
                  <a:pt x="19572" y="21600"/>
                </a:lnTo>
                <a:lnTo>
                  <a:pt x="19936" y="21428"/>
                </a:lnTo>
                <a:lnTo>
                  <a:pt x="20279" y="20931"/>
                </a:lnTo>
                <a:lnTo>
                  <a:pt x="20595" y="20140"/>
                </a:lnTo>
                <a:lnTo>
                  <a:pt x="20878" y="19085"/>
                </a:lnTo>
                <a:lnTo>
                  <a:pt x="21123" y="17797"/>
                </a:lnTo>
                <a:lnTo>
                  <a:pt x="21323" y="16304"/>
                </a:lnTo>
                <a:lnTo>
                  <a:pt x="21473" y="14639"/>
                </a:lnTo>
                <a:lnTo>
                  <a:pt x="21567" y="12830"/>
                </a:lnTo>
                <a:lnTo>
                  <a:pt x="21600" y="10908"/>
                </a:lnTo>
                <a:lnTo>
                  <a:pt x="21600" y="10692"/>
                </a:lnTo>
                <a:lnTo>
                  <a:pt x="21567" y="8770"/>
                </a:lnTo>
                <a:lnTo>
                  <a:pt x="21473" y="6961"/>
                </a:lnTo>
                <a:lnTo>
                  <a:pt x="21323" y="5295"/>
                </a:lnTo>
                <a:lnTo>
                  <a:pt x="21123" y="3803"/>
                </a:lnTo>
                <a:lnTo>
                  <a:pt x="20878" y="2514"/>
                </a:lnTo>
                <a:lnTo>
                  <a:pt x="20595" y="1460"/>
                </a:lnTo>
                <a:lnTo>
                  <a:pt x="20279" y="669"/>
                </a:lnTo>
                <a:lnTo>
                  <a:pt x="19936" y="172"/>
                </a:lnTo>
                <a:lnTo>
                  <a:pt x="1957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76" name="Rectangle 5"/>
          <p:cNvSpPr>
            <a:spLocks noGrp="1" noChangeArrowheads="1"/>
          </p:cNvSpPr>
          <p:nvPr>
            <p:ph type="title"/>
          </p:nvPr>
        </p:nvSpPr>
        <p:spPr>
          <a:xfrm>
            <a:off x="4751387" y="2028031"/>
            <a:ext cx="4260850" cy="1270000"/>
          </a:xfrm>
        </p:spPr>
        <p:txBody>
          <a:bodyPr>
            <a:normAutofit/>
          </a:bodyPr>
          <a:lstStyle/>
          <a:p>
            <a:r>
              <a:rPr lang="fr-FR" sz="2400" dirty="0">
                <a:solidFill>
                  <a:schemeClr val="bg1"/>
                </a:solidFill>
              </a:rPr>
              <a:t>Pays les moins avancés africains</a:t>
            </a:r>
            <a:endParaRPr lang="en-GB" sz="2400" dirty="0">
              <a:solidFill>
                <a:schemeClr val="bg1"/>
              </a:solidFill>
            </a:endParaRPr>
          </a:p>
        </p:txBody>
      </p:sp>
      <p:sp>
        <p:nvSpPr>
          <p:cNvPr id="3077" name="Rectangle 6"/>
          <p:cNvSpPr>
            <a:spLocks/>
          </p:cNvSpPr>
          <p:nvPr/>
        </p:nvSpPr>
        <p:spPr bwMode="auto">
          <a:xfrm>
            <a:off x="4836318" y="3383359"/>
            <a:ext cx="4090988" cy="1646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solidFill>
                  <a:schemeClr val="bg1"/>
                </a:solidFill>
              </a:rPr>
              <a:t>Mise en œuvre du Programme d’action en faveur des pays les moins avancés pour la décennie 2011-2020</a:t>
            </a:r>
            <a:endParaRPr lang="en-GB" dirty="0">
              <a:solidFill>
                <a:schemeClr val="bg1"/>
              </a:solidFill>
            </a:endParaRPr>
          </a:p>
          <a:p>
            <a:pPr eaLnBrk="1"/>
            <a:endParaRPr lang="en-US" altLang="en-US" sz="1700" b="1" dirty="0">
              <a:solidFill>
                <a:srgbClr val="FFFFFF"/>
              </a:solidFill>
              <a:latin typeface="Arial" panose="020B0604020202020204" pitchFamily="34" charset="0"/>
              <a:cs typeface="Arial" panose="020B0604020202020204" pitchFamily="34" charset="0"/>
              <a:sym typeface="Lato" pitchFamily="34" charset="0"/>
            </a:endParaRPr>
          </a:p>
          <a:p>
            <a:r>
              <a:rPr lang="fr-FR" dirty="0">
                <a:solidFill>
                  <a:schemeClr val="bg1"/>
                </a:solidFill>
              </a:rPr>
              <a:t>Adam </a:t>
            </a:r>
            <a:r>
              <a:rPr lang="fr-FR" dirty="0" err="1">
                <a:solidFill>
                  <a:schemeClr val="bg1"/>
                </a:solidFill>
              </a:rPr>
              <a:t>Elhiraika</a:t>
            </a:r>
            <a:r>
              <a:rPr lang="fr-FR" dirty="0">
                <a:solidFill>
                  <a:schemeClr val="bg1"/>
                </a:solidFill>
              </a:rPr>
              <a:t>, Division de la macroéconomie et de la gouvernance</a:t>
            </a:r>
            <a:endParaRPr lang="en-GB" dirty="0">
              <a:solidFill>
                <a:schemeClr val="bg1"/>
              </a:solidFill>
            </a:endParaRPr>
          </a:p>
        </p:txBody>
      </p:sp>
      <p:sp>
        <p:nvSpPr>
          <p:cNvPr id="3078" name="Rectangle 7"/>
          <p:cNvSpPr>
            <a:spLocks/>
          </p:cNvSpPr>
          <p:nvPr/>
        </p:nvSpPr>
        <p:spPr bwMode="auto">
          <a:xfrm>
            <a:off x="5700712" y="4984611"/>
            <a:ext cx="2881313"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marL="187325" indent="3619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solidFill>
                  <a:schemeClr val="bg1"/>
                </a:solidFill>
              </a:rPr>
              <a:t>20 – 26 mars 2019</a:t>
            </a:r>
            <a:endParaRPr lang="en-GB" dirty="0">
              <a:solidFill>
                <a:schemeClr val="bg1"/>
              </a:solidFill>
            </a:endParaRPr>
          </a:p>
          <a:p>
            <a:r>
              <a:rPr lang="fr-FR" dirty="0">
                <a:solidFill>
                  <a:schemeClr val="bg1"/>
                </a:solidFill>
              </a:rPr>
              <a:t>Marrakech (Maroc)</a:t>
            </a:r>
            <a:endParaRPr lang="en-GB" dirty="0">
              <a:solidFill>
                <a:schemeClr val="bg1"/>
              </a:solidFill>
            </a:endParaRPr>
          </a:p>
        </p:txBody>
      </p:sp>
      <p:sp>
        <p:nvSpPr>
          <p:cNvPr id="3079" name="AutoShape 8"/>
          <p:cNvSpPr>
            <a:spLocks/>
          </p:cNvSpPr>
          <p:nvPr/>
        </p:nvSpPr>
        <p:spPr bwMode="auto">
          <a:xfrm>
            <a:off x="663575" y="3265490"/>
            <a:ext cx="3730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155" y="0"/>
                </a:moveTo>
                <a:lnTo>
                  <a:pt x="1445" y="0"/>
                </a:lnTo>
                <a:lnTo>
                  <a:pt x="1185" y="172"/>
                </a:lnTo>
                <a:lnTo>
                  <a:pt x="941" y="669"/>
                </a:lnTo>
                <a:lnTo>
                  <a:pt x="716" y="1460"/>
                </a:lnTo>
                <a:lnTo>
                  <a:pt x="514" y="2514"/>
                </a:lnTo>
                <a:lnTo>
                  <a:pt x="340" y="3803"/>
                </a:lnTo>
                <a:lnTo>
                  <a:pt x="197" y="5295"/>
                </a:lnTo>
                <a:lnTo>
                  <a:pt x="90" y="6961"/>
                </a:lnTo>
                <a:lnTo>
                  <a:pt x="23" y="8770"/>
                </a:lnTo>
                <a:lnTo>
                  <a:pt x="0" y="10692"/>
                </a:lnTo>
                <a:lnTo>
                  <a:pt x="0" y="10908"/>
                </a:lnTo>
                <a:lnTo>
                  <a:pt x="23" y="12830"/>
                </a:lnTo>
                <a:lnTo>
                  <a:pt x="90" y="14639"/>
                </a:lnTo>
                <a:lnTo>
                  <a:pt x="197" y="16304"/>
                </a:lnTo>
                <a:lnTo>
                  <a:pt x="340" y="17797"/>
                </a:lnTo>
                <a:lnTo>
                  <a:pt x="514" y="19085"/>
                </a:lnTo>
                <a:lnTo>
                  <a:pt x="716" y="20140"/>
                </a:lnTo>
                <a:lnTo>
                  <a:pt x="941" y="20931"/>
                </a:lnTo>
                <a:lnTo>
                  <a:pt x="1185" y="21428"/>
                </a:lnTo>
                <a:lnTo>
                  <a:pt x="1445" y="21600"/>
                </a:lnTo>
                <a:lnTo>
                  <a:pt x="20155" y="21600"/>
                </a:lnTo>
                <a:lnTo>
                  <a:pt x="20415" y="21428"/>
                </a:lnTo>
                <a:lnTo>
                  <a:pt x="20659" y="20931"/>
                </a:lnTo>
                <a:lnTo>
                  <a:pt x="20884" y="20140"/>
                </a:lnTo>
                <a:lnTo>
                  <a:pt x="21086" y="19085"/>
                </a:lnTo>
                <a:lnTo>
                  <a:pt x="21260" y="17797"/>
                </a:lnTo>
                <a:lnTo>
                  <a:pt x="21403" y="16304"/>
                </a:lnTo>
                <a:lnTo>
                  <a:pt x="21510" y="14639"/>
                </a:lnTo>
                <a:lnTo>
                  <a:pt x="21577" y="12830"/>
                </a:lnTo>
                <a:lnTo>
                  <a:pt x="21600" y="10908"/>
                </a:lnTo>
                <a:lnTo>
                  <a:pt x="21600" y="10692"/>
                </a:lnTo>
                <a:lnTo>
                  <a:pt x="21577" y="8770"/>
                </a:lnTo>
                <a:lnTo>
                  <a:pt x="21510" y="6961"/>
                </a:lnTo>
                <a:lnTo>
                  <a:pt x="21403" y="5295"/>
                </a:lnTo>
                <a:lnTo>
                  <a:pt x="21260" y="3803"/>
                </a:lnTo>
                <a:lnTo>
                  <a:pt x="21086" y="2514"/>
                </a:lnTo>
                <a:lnTo>
                  <a:pt x="20884" y="1460"/>
                </a:lnTo>
                <a:lnTo>
                  <a:pt x="20659" y="669"/>
                </a:lnTo>
                <a:lnTo>
                  <a:pt x="20415" y="172"/>
                </a:lnTo>
                <a:lnTo>
                  <a:pt x="20155"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0" name="AutoShape 9"/>
          <p:cNvSpPr>
            <a:spLocks/>
          </p:cNvSpPr>
          <p:nvPr/>
        </p:nvSpPr>
        <p:spPr bwMode="auto">
          <a:xfrm>
            <a:off x="1004888" y="3922398"/>
            <a:ext cx="2692400"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597" y="0"/>
                </a:moveTo>
                <a:lnTo>
                  <a:pt x="2003" y="0"/>
                </a:lnTo>
                <a:lnTo>
                  <a:pt x="1643" y="172"/>
                </a:lnTo>
                <a:lnTo>
                  <a:pt x="1304" y="669"/>
                </a:lnTo>
                <a:lnTo>
                  <a:pt x="992" y="1460"/>
                </a:lnTo>
                <a:lnTo>
                  <a:pt x="713" y="2514"/>
                </a:lnTo>
                <a:lnTo>
                  <a:pt x="471" y="3803"/>
                </a:lnTo>
                <a:lnTo>
                  <a:pt x="274" y="5295"/>
                </a:lnTo>
                <a:lnTo>
                  <a:pt x="125" y="6961"/>
                </a:lnTo>
                <a:lnTo>
                  <a:pt x="32" y="8770"/>
                </a:lnTo>
                <a:lnTo>
                  <a:pt x="0" y="10692"/>
                </a:lnTo>
                <a:lnTo>
                  <a:pt x="0" y="10908"/>
                </a:lnTo>
                <a:lnTo>
                  <a:pt x="32" y="12830"/>
                </a:lnTo>
                <a:lnTo>
                  <a:pt x="125" y="14639"/>
                </a:lnTo>
                <a:lnTo>
                  <a:pt x="274" y="16304"/>
                </a:lnTo>
                <a:lnTo>
                  <a:pt x="471" y="17797"/>
                </a:lnTo>
                <a:lnTo>
                  <a:pt x="713" y="19085"/>
                </a:lnTo>
                <a:lnTo>
                  <a:pt x="992" y="20140"/>
                </a:lnTo>
                <a:lnTo>
                  <a:pt x="1304" y="20931"/>
                </a:lnTo>
                <a:lnTo>
                  <a:pt x="1643" y="21428"/>
                </a:lnTo>
                <a:lnTo>
                  <a:pt x="2003" y="21600"/>
                </a:lnTo>
                <a:lnTo>
                  <a:pt x="19597" y="21600"/>
                </a:lnTo>
                <a:lnTo>
                  <a:pt x="19957" y="21428"/>
                </a:lnTo>
                <a:lnTo>
                  <a:pt x="20296" y="20931"/>
                </a:lnTo>
                <a:lnTo>
                  <a:pt x="20608" y="20140"/>
                </a:lnTo>
                <a:lnTo>
                  <a:pt x="20887" y="19085"/>
                </a:lnTo>
                <a:lnTo>
                  <a:pt x="21129" y="17797"/>
                </a:lnTo>
                <a:lnTo>
                  <a:pt x="21327" y="16304"/>
                </a:lnTo>
                <a:lnTo>
                  <a:pt x="21475" y="14639"/>
                </a:lnTo>
                <a:lnTo>
                  <a:pt x="21568" y="12830"/>
                </a:lnTo>
                <a:lnTo>
                  <a:pt x="21600" y="10908"/>
                </a:lnTo>
                <a:lnTo>
                  <a:pt x="21600" y="10692"/>
                </a:lnTo>
                <a:lnTo>
                  <a:pt x="21568" y="8770"/>
                </a:lnTo>
                <a:lnTo>
                  <a:pt x="21475" y="6961"/>
                </a:lnTo>
                <a:lnTo>
                  <a:pt x="21327" y="5295"/>
                </a:lnTo>
                <a:lnTo>
                  <a:pt x="21129" y="3803"/>
                </a:lnTo>
                <a:lnTo>
                  <a:pt x="20887" y="2514"/>
                </a:lnTo>
                <a:lnTo>
                  <a:pt x="20608" y="1460"/>
                </a:lnTo>
                <a:lnTo>
                  <a:pt x="20296" y="669"/>
                </a:lnTo>
                <a:lnTo>
                  <a:pt x="19957" y="172"/>
                </a:lnTo>
                <a:lnTo>
                  <a:pt x="19597"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1" name="AutoShape 10"/>
          <p:cNvSpPr>
            <a:spLocks/>
          </p:cNvSpPr>
          <p:nvPr/>
        </p:nvSpPr>
        <p:spPr bwMode="auto">
          <a:xfrm>
            <a:off x="1166813" y="4579306"/>
            <a:ext cx="280828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681" y="0"/>
                </a:moveTo>
                <a:lnTo>
                  <a:pt x="1919" y="0"/>
                </a:lnTo>
                <a:lnTo>
                  <a:pt x="1574" y="172"/>
                </a:lnTo>
                <a:lnTo>
                  <a:pt x="1250" y="669"/>
                </a:lnTo>
                <a:lnTo>
                  <a:pt x="951" y="1460"/>
                </a:lnTo>
                <a:lnTo>
                  <a:pt x="683" y="2514"/>
                </a:lnTo>
                <a:lnTo>
                  <a:pt x="451" y="3803"/>
                </a:lnTo>
                <a:lnTo>
                  <a:pt x="262" y="5295"/>
                </a:lnTo>
                <a:lnTo>
                  <a:pt x="120" y="6961"/>
                </a:lnTo>
                <a:lnTo>
                  <a:pt x="31" y="8770"/>
                </a:lnTo>
                <a:lnTo>
                  <a:pt x="0" y="10692"/>
                </a:lnTo>
                <a:lnTo>
                  <a:pt x="0" y="10908"/>
                </a:lnTo>
                <a:lnTo>
                  <a:pt x="31" y="12830"/>
                </a:lnTo>
                <a:lnTo>
                  <a:pt x="120" y="14639"/>
                </a:lnTo>
                <a:lnTo>
                  <a:pt x="262" y="16304"/>
                </a:lnTo>
                <a:lnTo>
                  <a:pt x="451" y="17797"/>
                </a:lnTo>
                <a:lnTo>
                  <a:pt x="683" y="19085"/>
                </a:lnTo>
                <a:lnTo>
                  <a:pt x="951" y="20140"/>
                </a:lnTo>
                <a:lnTo>
                  <a:pt x="1250" y="20931"/>
                </a:lnTo>
                <a:lnTo>
                  <a:pt x="1574" y="21428"/>
                </a:lnTo>
                <a:lnTo>
                  <a:pt x="1919" y="21600"/>
                </a:lnTo>
                <a:lnTo>
                  <a:pt x="19681" y="21600"/>
                </a:lnTo>
                <a:lnTo>
                  <a:pt x="20026" y="21420"/>
                </a:lnTo>
                <a:lnTo>
                  <a:pt x="20350" y="20904"/>
                </a:lnTo>
                <a:lnTo>
                  <a:pt x="20649" y="20084"/>
                </a:lnTo>
                <a:lnTo>
                  <a:pt x="20917" y="18995"/>
                </a:lnTo>
                <a:lnTo>
                  <a:pt x="21149" y="17671"/>
                </a:lnTo>
                <a:lnTo>
                  <a:pt x="21338" y="16144"/>
                </a:lnTo>
                <a:lnTo>
                  <a:pt x="21480" y="14450"/>
                </a:lnTo>
                <a:lnTo>
                  <a:pt x="21569" y="12621"/>
                </a:lnTo>
                <a:lnTo>
                  <a:pt x="21600" y="10692"/>
                </a:lnTo>
                <a:lnTo>
                  <a:pt x="21569" y="8770"/>
                </a:lnTo>
                <a:lnTo>
                  <a:pt x="21480" y="6961"/>
                </a:lnTo>
                <a:lnTo>
                  <a:pt x="21338" y="5295"/>
                </a:lnTo>
                <a:lnTo>
                  <a:pt x="21149" y="3803"/>
                </a:lnTo>
                <a:lnTo>
                  <a:pt x="20917" y="2514"/>
                </a:lnTo>
                <a:lnTo>
                  <a:pt x="20649" y="1460"/>
                </a:lnTo>
                <a:lnTo>
                  <a:pt x="20350" y="669"/>
                </a:lnTo>
                <a:lnTo>
                  <a:pt x="20026" y="172"/>
                </a:lnTo>
                <a:lnTo>
                  <a:pt x="19681"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2" name="AutoShape 11"/>
          <p:cNvSpPr>
            <a:spLocks/>
          </p:cNvSpPr>
          <p:nvPr/>
        </p:nvSpPr>
        <p:spPr bwMode="auto">
          <a:xfrm>
            <a:off x="1166813" y="5234626"/>
            <a:ext cx="2141537"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083" y="0"/>
                </a:moveTo>
                <a:lnTo>
                  <a:pt x="2517" y="0"/>
                </a:lnTo>
                <a:lnTo>
                  <a:pt x="2065" y="172"/>
                </a:lnTo>
                <a:lnTo>
                  <a:pt x="1639" y="669"/>
                </a:lnTo>
                <a:lnTo>
                  <a:pt x="1247" y="1460"/>
                </a:lnTo>
                <a:lnTo>
                  <a:pt x="895" y="2514"/>
                </a:lnTo>
                <a:lnTo>
                  <a:pt x="592" y="3803"/>
                </a:lnTo>
                <a:lnTo>
                  <a:pt x="344" y="5295"/>
                </a:lnTo>
                <a:lnTo>
                  <a:pt x="157" y="6961"/>
                </a:lnTo>
                <a:lnTo>
                  <a:pt x="41" y="8770"/>
                </a:lnTo>
                <a:lnTo>
                  <a:pt x="0" y="10692"/>
                </a:lnTo>
                <a:lnTo>
                  <a:pt x="0" y="10908"/>
                </a:lnTo>
                <a:lnTo>
                  <a:pt x="41" y="12830"/>
                </a:lnTo>
                <a:lnTo>
                  <a:pt x="157" y="14639"/>
                </a:lnTo>
                <a:lnTo>
                  <a:pt x="344" y="16304"/>
                </a:lnTo>
                <a:lnTo>
                  <a:pt x="592" y="17797"/>
                </a:lnTo>
                <a:lnTo>
                  <a:pt x="895" y="19085"/>
                </a:lnTo>
                <a:lnTo>
                  <a:pt x="1247" y="20140"/>
                </a:lnTo>
                <a:lnTo>
                  <a:pt x="1639" y="20931"/>
                </a:lnTo>
                <a:lnTo>
                  <a:pt x="2065" y="21428"/>
                </a:lnTo>
                <a:lnTo>
                  <a:pt x="2517" y="21600"/>
                </a:lnTo>
                <a:lnTo>
                  <a:pt x="19083" y="21600"/>
                </a:lnTo>
                <a:lnTo>
                  <a:pt x="19535" y="21428"/>
                </a:lnTo>
                <a:lnTo>
                  <a:pt x="19961" y="20931"/>
                </a:lnTo>
                <a:lnTo>
                  <a:pt x="20353" y="20140"/>
                </a:lnTo>
                <a:lnTo>
                  <a:pt x="20705" y="19085"/>
                </a:lnTo>
                <a:lnTo>
                  <a:pt x="21008" y="17797"/>
                </a:lnTo>
                <a:lnTo>
                  <a:pt x="21256" y="16304"/>
                </a:lnTo>
                <a:lnTo>
                  <a:pt x="21443" y="14639"/>
                </a:lnTo>
                <a:lnTo>
                  <a:pt x="21559" y="12830"/>
                </a:lnTo>
                <a:lnTo>
                  <a:pt x="21600" y="10908"/>
                </a:lnTo>
                <a:lnTo>
                  <a:pt x="21600" y="10692"/>
                </a:lnTo>
                <a:lnTo>
                  <a:pt x="21559" y="8770"/>
                </a:lnTo>
                <a:lnTo>
                  <a:pt x="21443" y="6961"/>
                </a:lnTo>
                <a:lnTo>
                  <a:pt x="21256" y="5295"/>
                </a:lnTo>
                <a:lnTo>
                  <a:pt x="21008" y="3803"/>
                </a:lnTo>
                <a:lnTo>
                  <a:pt x="20705" y="2514"/>
                </a:lnTo>
                <a:lnTo>
                  <a:pt x="20353" y="1460"/>
                </a:lnTo>
                <a:lnTo>
                  <a:pt x="19961" y="669"/>
                </a:lnTo>
                <a:lnTo>
                  <a:pt x="19535" y="172"/>
                </a:lnTo>
                <a:lnTo>
                  <a:pt x="1908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3" name="AutoShape 12"/>
          <p:cNvSpPr>
            <a:spLocks/>
          </p:cNvSpPr>
          <p:nvPr/>
        </p:nvSpPr>
        <p:spPr bwMode="auto">
          <a:xfrm>
            <a:off x="1411288" y="5889946"/>
            <a:ext cx="147637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948" y="0"/>
                </a:moveTo>
                <a:lnTo>
                  <a:pt x="3652" y="0"/>
                </a:lnTo>
                <a:lnTo>
                  <a:pt x="2996" y="172"/>
                </a:lnTo>
                <a:lnTo>
                  <a:pt x="2378" y="669"/>
                </a:lnTo>
                <a:lnTo>
                  <a:pt x="1809" y="1460"/>
                </a:lnTo>
                <a:lnTo>
                  <a:pt x="1299" y="2514"/>
                </a:lnTo>
                <a:lnTo>
                  <a:pt x="859" y="3803"/>
                </a:lnTo>
                <a:lnTo>
                  <a:pt x="499" y="5295"/>
                </a:lnTo>
                <a:lnTo>
                  <a:pt x="228" y="6961"/>
                </a:lnTo>
                <a:lnTo>
                  <a:pt x="59" y="8770"/>
                </a:lnTo>
                <a:lnTo>
                  <a:pt x="0" y="10692"/>
                </a:lnTo>
                <a:lnTo>
                  <a:pt x="0" y="10908"/>
                </a:lnTo>
                <a:lnTo>
                  <a:pt x="59" y="12830"/>
                </a:lnTo>
                <a:lnTo>
                  <a:pt x="228" y="14639"/>
                </a:lnTo>
                <a:lnTo>
                  <a:pt x="499" y="16304"/>
                </a:lnTo>
                <a:lnTo>
                  <a:pt x="859" y="17797"/>
                </a:lnTo>
                <a:lnTo>
                  <a:pt x="1299" y="19085"/>
                </a:lnTo>
                <a:lnTo>
                  <a:pt x="1809" y="20140"/>
                </a:lnTo>
                <a:lnTo>
                  <a:pt x="2378" y="20931"/>
                </a:lnTo>
                <a:lnTo>
                  <a:pt x="2996" y="21428"/>
                </a:lnTo>
                <a:lnTo>
                  <a:pt x="3652" y="21600"/>
                </a:lnTo>
                <a:lnTo>
                  <a:pt x="17948" y="21600"/>
                </a:lnTo>
                <a:lnTo>
                  <a:pt x="18605" y="21428"/>
                </a:lnTo>
                <a:lnTo>
                  <a:pt x="19222" y="20931"/>
                </a:lnTo>
                <a:lnTo>
                  <a:pt x="19791" y="20140"/>
                </a:lnTo>
                <a:lnTo>
                  <a:pt x="20301" y="19085"/>
                </a:lnTo>
                <a:lnTo>
                  <a:pt x="20741" y="17797"/>
                </a:lnTo>
                <a:lnTo>
                  <a:pt x="21101" y="16304"/>
                </a:lnTo>
                <a:lnTo>
                  <a:pt x="21372" y="14639"/>
                </a:lnTo>
                <a:lnTo>
                  <a:pt x="21541" y="12830"/>
                </a:lnTo>
                <a:lnTo>
                  <a:pt x="21600" y="10908"/>
                </a:lnTo>
                <a:lnTo>
                  <a:pt x="21600" y="10692"/>
                </a:lnTo>
                <a:lnTo>
                  <a:pt x="21541" y="8770"/>
                </a:lnTo>
                <a:lnTo>
                  <a:pt x="21372" y="6961"/>
                </a:lnTo>
                <a:lnTo>
                  <a:pt x="21101" y="5295"/>
                </a:lnTo>
                <a:lnTo>
                  <a:pt x="20741" y="3803"/>
                </a:lnTo>
                <a:lnTo>
                  <a:pt x="20301" y="2514"/>
                </a:lnTo>
                <a:lnTo>
                  <a:pt x="19791" y="1460"/>
                </a:lnTo>
                <a:lnTo>
                  <a:pt x="19222" y="669"/>
                </a:lnTo>
                <a:lnTo>
                  <a:pt x="18605" y="172"/>
                </a:lnTo>
                <a:lnTo>
                  <a:pt x="1794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4" name="AutoShape 13"/>
          <p:cNvSpPr>
            <a:spLocks/>
          </p:cNvSpPr>
          <p:nvPr/>
        </p:nvSpPr>
        <p:spPr bwMode="auto">
          <a:xfrm>
            <a:off x="0" y="0"/>
            <a:ext cx="1004888" cy="4968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7873" y="0"/>
                </a:moveTo>
                <a:lnTo>
                  <a:pt x="0" y="0"/>
                </a:lnTo>
                <a:lnTo>
                  <a:pt x="0" y="21600"/>
                </a:lnTo>
                <a:lnTo>
                  <a:pt x="16243" y="21600"/>
                </a:lnTo>
                <a:lnTo>
                  <a:pt x="17206" y="21423"/>
                </a:lnTo>
                <a:lnTo>
                  <a:pt x="18112" y="20914"/>
                </a:lnTo>
                <a:lnTo>
                  <a:pt x="18947" y="20103"/>
                </a:lnTo>
                <a:lnTo>
                  <a:pt x="19694" y="19021"/>
                </a:lnTo>
                <a:lnTo>
                  <a:pt x="20340" y="17700"/>
                </a:lnTo>
                <a:lnTo>
                  <a:pt x="20869" y="16169"/>
                </a:lnTo>
                <a:lnTo>
                  <a:pt x="21265" y="14461"/>
                </a:lnTo>
                <a:lnTo>
                  <a:pt x="21514" y="12606"/>
                </a:lnTo>
                <a:lnTo>
                  <a:pt x="21600" y="10635"/>
                </a:lnTo>
                <a:lnTo>
                  <a:pt x="21600" y="10413"/>
                </a:lnTo>
                <a:lnTo>
                  <a:pt x="21514" y="8442"/>
                </a:lnTo>
                <a:lnTo>
                  <a:pt x="21265" y="6587"/>
                </a:lnTo>
                <a:lnTo>
                  <a:pt x="20869" y="4879"/>
                </a:lnTo>
                <a:lnTo>
                  <a:pt x="20340" y="3349"/>
                </a:lnTo>
                <a:lnTo>
                  <a:pt x="19694" y="2027"/>
                </a:lnTo>
                <a:lnTo>
                  <a:pt x="18947" y="945"/>
                </a:lnTo>
                <a:lnTo>
                  <a:pt x="18112" y="134"/>
                </a:lnTo>
                <a:lnTo>
                  <a:pt x="1787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5" name="AutoShape 14"/>
          <p:cNvSpPr>
            <a:spLocks/>
          </p:cNvSpPr>
          <p:nvPr/>
        </p:nvSpPr>
        <p:spPr bwMode="auto">
          <a:xfrm>
            <a:off x="1519238" y="6546850"/>
            <a:ext cx="790575" cy="309563"/>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4782" y="0"/>
                </a:moveTo>
                <a:lnTo>
                  <a:pt x="6817" y="0"/>
                </a:lnTo>
                <a:lnTo>
                  <a:pt x="5592" y="283"/>
                </a:lnTo>
                <a:lnTo>
                  <a:pt x="4439" y="1100"/>
                </a:lnTo>
                <a:lnTo>
                  <a:pt x="3377" y="2401"/>
                </a:lnTo>
                <a:lnTo>
                  <a:pt x="2425" y="4137"/>
                </a:lnTo>
                <a:lnTo>
                  <a:pt x="1603" y="6257"/>
                </a:lnTo>
                <a:lnTo>
                  <a:pt x="931" y="8712"/>
                </a:lnTo>
                <a:lnTo>
                  <a:pt x="426" y="11452"/>
                </a:lnTo>
                <a:lnTo>
                  <a:pt x="110" y="14428"/>
                </a:lnTo>
                <a:lnTo>
                  <a:pt x="0" y="17590"/>
                </a:lnTo>
                <a:lnTo>
                  <a:pt x="0" y="17946"/>
                </a:lnTo>
                <a:lnTo>
                  <a:pt x="110" y="21108"/>
                </a:lnTo>
                <a:lnTo>
                  <a:pt x="162" y="21600"/>
                </a:lnTo>
                <a:lnTo>
                  <a:pt x="21438" y="21600"/>
                </a:lnTo>
                <a:lnTo>
                  <a:pt x="21490" y="21108"/>
                </a:lnTo>
                <a:lnTo>
                  <a:pt x="21600" y="17946"/>
                </a:lnTo>
                <a:lnTo>
                  <a:pt x="21600" y="17590"/>
                </a:lnTo>
                <a:lnTo>
                  <a:pt x="21490" y="14428"/>
                </a:lnTo>
                <a:lnTo>
                  <a:pt x="21173" y="11452"/>
                </a:lnTo>
                <a:lnTo>
                  <a:pt x="20669" y="8712"/>
                </a:lnTo>
                <a:lnTo>
                  <a:pt x="19997" y="6257"/>
                </a:lnTo>
                <a:lnTo>
                  <a:pt x="19175" y="4137"/>
                </a:lnTo>
                <a:lnTo>
                  <a:pt x="18223" y="2401"/>
                </a:lnTo>
                <a:lnTo>
                  <a:pt x="17161" y="1100"/>
                </a:lnTo>
                <a:lnTo>
                  <a:pt x="16008" y="283"/>
                </a:lnTo>
                <a:lnTo>
                  <a:pt x="1478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6" name="AutoShape 15"/>
          <p:cNvSpPr>
            <a:spLocks/>
          </p:cNvSpPr>
          <p:nvPr/>
        </p:nvSpPr>
        <p:spPr bwMode="auto">
          <a:xfrm>
            <a:off x="0" y="642621"/>
            <a:ext cx="1536700"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093" y="0"/>
                </a:moveTo>
                <a:lnTo>
                  <a:pt x="0" y="0"/>
                </a:lnTo>
                <a:lnTo>
                  <a:pt x="0" y="21600"/>
                </a:lnTo>
                <a:lnTo>
                  <a:pt x="18093" y="21600"/>
                </a:lnTo>
                <a:lnTo>
                  <a:pt x="18724" y="21428"/>
                </a:lnTo>
                <a:lnTo>
                  <a:pt x="19317" y="20931"/>
                </a:lnTo>
                <a:lnTo>
                  <a:pt x="19863" y="20140"/>
                </a:lnTo>
                <a:lnTo>
                  <a:pt x="20353" y="19085"/>
                </a:lnTo>
                <a:lnTo>
                  <a:pt x="20775" y="17797"/>
                </a:lnTo>
                <a:lnTo>
                  <a:pt x="21121" y="16304"/>
                </a:lnTo>
                <a:lnTo>
                  <a:pt x="21381" y="14639"/>
                </a:lnTo>
                <a:lnTo>
                  <a:pt x="21544" y="12830"/>
                </a:lnTo>
                <a:lnTo>
                  <a:pt x="21600" y="10908"/>
                </a:lnTo>
                <a:lnTo>
                  <a:pt x="21600" y="10692"/>
                </a:lnTo>
                <a:lnTo>
                  <a:pt x="21544" y="8770"/>
                </a:lnTo>
                <a:lnTo>
                  <a:pt x="21381" y="6961"/>
                </a:lnTo>
                <a:lnTo>
                  <a:pt x="21121" y="5295"/>
                </a:lnTo>
                <a:lnTo>
                  <a:pt x="20775" y="3803"/>
                </a:lnTo>
                <a:lnTo>
                  <a:pt x="20353" y="2514"/>
                </a:lnTo>
                <a:lnTo>
                  <a:pt x="19863" y="1460"/>
                </a:lnTo>
                <a:lnTo>
                  <a:pt x="19317" y="669"/>
                </a:lnTo>
                <a:lnTo>
                  <a:pt x="18724" y="172"/>
                </a:lnTo>
                <a:lnTo>
                  <a:pt x="18093"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7" name="AutoShape 16"/>
          <p:cNvSpPr>
            <a:spLocks/>
          </p:cNvSpPr>
          <p:nvPr/>
        </p:nvSpPr>
        <p:spPr bwMode="auto">
          <a:xfrm>
            <a:off x="0" y="1297941"/>
            <a:ext cx="3067050" cy="509588"/>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9842" y="0"/>
                </a:moveTo>
                <a:lnTo>
                  <a:pt x="0" y="0"/>
                </a:lnTo>
                <a:lnTo>
                  <a:pt x="0" y="21600"/>
                </a:lnTo>
                <a:lnTo>
                  <a:pt x="19842" y="21600"/>
                </a:lnTo>
                <a:lnTo>
                  <a:pt x="20158" y="21428"/>
                </a:lnTo>
                <a:lnTo>
                  <a:pt x="20456" y="20931"/>
                </a:lnTo>
                <a:lnTo>
                  <a:pt x="20729" y="20140"/>
                </a:lnTo>
                <a:lnTo>
                  <a:pt x="20975" y="19085"/>
                </a:lnTo>
                <a:lnTo>
                  <a:pt x="21187" y="17797"/>
                </a:lnTo>
                <a:lnTo>
                  <a:pt x="21360" y="16304"/>
                </a:lnTo>
                <a:lnTo>
                  <a:pt x="21490" y="14639"/>
                </a:lnTo>
                <a:lnTo>
                  <a:pt x="21572" y="12830"/>
                </a:lnTo>
                <a:lnTo>
                  <a:pt x="21600" y="10908"/>
                </a:lnTo>
                <a:lnTo>
                  <a:pt x="21600" y="10692"/>
                </a:lnTo>
                <a:lnTo>
                  <a:pt x="21572" y="8770"/>
                </a:lnTo>
                <a:lnTo>
                  <a:pt x="21490" y="6961"/>
                </a:lnTo>
                <a:lnTo>
                  <a:pt x="21360" y="5295"/>
                </a:lnTo>
                <a:lnTo>
                  <a:pt x="21187" y="3803"/>
                </a:lnTo>
                <a:lnTo>
                  <a:pt x="20975" y="2514"/>
                </a:lnTo>
                <a:lnTo>
                  <a:pt x="20729" y="1460"/>
                </a:lnTo>
                <a:lnTo>
                  <a:pt x="20456" y="669"/>
                </a:lnTo>
                <a:lnTo>
                  <a:pt x="20158" y="172"/>
                </a:lnTo>
                <a:lnTo>
                  <a:pt x="19842"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8" name="AutoShape 17"/>
          <p:cNvSpPr>
            <a:spLocks/>
          </p:cNvSpPr>
          <p:nvPr/>
        </p:nvSpPr>
        <p:spPr bwMode="auto">
          <a:xfrm>
            <a:off x="0" y="1953262"/>
            <a:ext cx="3432175" cy="509587"/>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030" y="0"/>
                </a:moveTo>
                <a:lnTo>
                  <a:pt x="0" y="0"/>
                </a:lnTo>
                <a:lnTo>
                  <a:pt x="0" y="21600"/>
                </a:lnTo>
                <a:lnTo>
                  <a:pt x="20030" y="21600"/>
                </a:lnTo>
                <a:lnTo>
                  <a:pt x="20312" y="21428"/>
                </a:lnTo>
                <a:lnTo>
                  <a:pt x="20578" y="20931"/>
                </a:lnTo>
                <a:lnTo>
                  <a:pt x="20822" y="20140"/>
                </a:lnTo>
                <a:lnTo>
                  <a:pt x="21041" y="19085"/>
                </a:lnTo>
                <a:lnTo>
                  <a:pt x="21231" y="17797"/>
                </a:lnTo>
                <a:lnTo>
                  <a:pt x="21386" y="16304"/>
                </a:lnTo>
                <a:lnTo>
                  <a:pt x="21502" y="14639"/>
                </a:lnTo>
                <a:lnTo>
                  <a:pt x="21575" y="12830"/>
                </a:lnTo>
                <a:lnTo>
                  <a:pt x="21600" y="10908"/>
                </a:lnTo>
                <a:lnTo>
                  <a:pt x="21600" y="10692"/>
                </a:lnTo>
                <a:lnTo>
                  <a:pt x="21575" y="8770"/>
                </a:lnTo>
                <a:lnTo>
                  <a:pt x="21502" y="6961"/>
                </a:lnTo>
                <a:lnTo>
                  <a:pt x="21386" y="5295"/>
                </a:lnTo>
                <a:lnTo>
                  <a:pt x="21231" y="3803"/>
                </a:lnTo>
                <a:lnTo>
                  <a:pt x="21041" y="2514"/>
                </a:lnTo>
                <a:lnTo>
                  <a:pt x="20822" y="1460"/>
                </a:lnTo>
                <a:lnTo>
                  <a:pt x="20578" y="669"/>
                </a:lnTo>
                <a:lnTo>
                  <a:pt x="20312" y="172"/>
                </a:lnTo>
                <a:lnTo>
                  <a:pt x="20030"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89" name="AutoShape 18"/>
          <p:cNvSpPr>
            <a:spLocks/>
          </p:cNvSpPr>
          <p:nvPr/>
        </p:nvSpPr>
        <p:spPr bwMode="auto">
          <a:xfrm>
            <a:off x="0" y="2608582"/>
            <a:ext cx="4619625" cy="51117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598" y="0"/>
                </a:moveTo>
                <a:lnTo>
                  <a:pt x="0" y="0"/>
                </a:lnTo>
                <a:lnTo>
                  <a:pt x="0" y="21600"/>
                </a:lnTo>
                <a:lnTo>
                  <a:pt x="20433" y="21600"/>
                </a:lnTo>
                <a:lnTo>
                  <a:pt x="20643" y="21428"/>
                </a:lnTo>
                <a:lnTo>
                  <a:pt x="20840" y="20931"/>
                </a:lnTo>
                <a:lnTo>
                  <a:pt x="21022" y="20140"/>
                </a:lnTo>
                <a:lnTo>
                  <a:pt x="21185" y="19085"/>
                </a:lnTo>
                <a:lnTo>
                  <a:pt x="21326" y="17797"/>
                </a:lnTo>
                <a:lnTo>
                  <a:pt x="21441" y="16304"/>
                </a:lnTo>
                <a:lnTo>
                  <a:pt x="21527" y="14639"/>
                </a:lnTo>
                <a:lnTo>
                  <a:pt x="21581" y="12830"/>
                </a:lnTo>
                <a:lnTo>
                  <a:pt x="21600" y="10908"/>
                </a:lnTo>
                <a:lnTo>
                  <a:pt x="21600" y="9184"/>
                </a:lnTo>
                <a:lnTo>
                  <a:pt x="21574" y="7078"/>
                </a:lnTo>
                <a:lnTo>
                  <a:pt x="21498" y="5145"/>
                </a:lnTo>
                <a:lnTo>
                  <a:pt x="21380" y="3440"/>
                </a:lnTo>
                <a:lnTo>
                  <a:pt x="21225" y="2018"/>
                </a:lnTo>
                <a:lnTo>
                  <a:pt x="21039" y="933"/>
                </a:lnTo>
                <a:lnTo>
                  <a:pt x="20828" y="243"/>
                </a:lnTo>
                <a:lnTo>
                  <a:pt x="20598" y="0"/>
                </a:lnTo>
                <a:close/>
              </a:path>
            </a:pathLst>
          </a:custGeom>
          <a:solidFill>
            <a:srgbClr val="0A7CB8"/>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3090" name="Rectangle 19"/>
          <p:cNvSpPr>
            <a:spLocks/>
          </p:cNvSpPr>
          <p:nvPr/>
        </p:nvSpPr>
        <p:spPr bwMode="auto">
          <a:xfrm>
            <a:off x="3595688" y="5997723"/>
            <a:ext cx="501808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20" rIns="45720">
            <a:spAutoFit/>
          </a:bodyPr>
          <a:lstStyle>
            <a:lvl1pPr indent="3873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b="1" dirty="0">
                <a:solidFill>
                  <a:schemeClr val="bg1"/>
                </a:solidFill>
              </a:rPr>
              <a:t>Conférence des ministres de 2019 </a:t>
            </a:r>
            <a:endParaRPr lang="en-GB" sz="2000" dirty="0">
              <a:solidFill>
                <a:schemeClr val="bg1"/>
              </a:solidFill>
            </a:endParaRPr>
          </a:p>
        </p:txBody>
      </p:sp>
      <p:sp>
        <p:nvSpPr>
          <p:cNvPr id="3091" name="Marcador de Posição do Número do Diapositivo 20"/>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fld id="{4CADC98F-A857-4054-BF48-E3D019D9A863}" type="slidenum">
              <a:rPr lang="en-US" altLang="en-US" smtClean="0">
                <a:solidFill>
                  <a:srgbClr val="888888"/>
                </a:solidFill>
                <a:latin typeface="Helvetica" panose="020B0604020202020204" pitchFamily="34" charset="0"/>
                <a:cs typeface="Helvetica" panose="020B0604020202020204" pitchFamily="34" charset="0"/>
                <a:sym typeface="Helvetica" panose="020B0604020202020204" pitchFamily="34" charset="0"/>
              </a:rPr>
              <a:pPr/>
              <a:t>1</a:t>
            </a:fld>
            <a:endParaRPr lang="en-US" altLang="en-US">
              <a:solidFill>
                <a:srgbClr val="888888"/>
              </a:solidFill>
              <a:latin typeface="Helvetica" panose="020B0604020202020204" pitchFamily="34" charset="0"/>
              <a:cs typeface="Helvetica" panose="020B0604020202020204" pitchFamily="34" charset="0"/>
              <a:sym typeface="Helvetica" panose="020B0604020202020204" pitchFamily="34" charset="0"/>
            </a:endParaRPr>
          </a:p>
        </p:txBody>
      </p:sp>
    </p:spTree>
    <p:extLst>
      <p:ext uri="{BB962C8B-B14F-4D97-AF65-F5344CB8AC3E}">
        <p14:creationId xmlns:p14="http://schemas.microsoft.com/office/powerpoint/2010/main" val="19196407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p:cNvSpPr>
          <p:nvPr/>
        </p:nvSpPr>
        <p:spPr bwMode="auto">
          <a:xfrm>
            <a:off x="471488" y="6221413"/>
            <a:ext cx="694213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dirty="0">
                <a:solidFill>
                  <a:srgbClr val="FFFFFF"/>
                </a:solidFill>
                <a:latin typeface="Arial" panose="020B0604020202020204" pitchFamily="34" charset="0"/>
                <a:cs typeface="Arial" panose="020B0604020202020204" pitchFamily="34" charset="0"/>
                <a:sym typeface="Lato" pitchFamily="34" charset="0"/>
              </a:rPr>
              <a:t>LDCs in Africa   |       Implementation of the Istanbul </a:t>
            </a:r>
            <a:r>
              <a:rPr lang="en-US" altLang="en-US" sz="1600" dirty="0" err="1">
                <a:solidFill>
                  <a:srgbClr val="FFFFFF"/>
                </a:solidFill>
                <a:latin typeface="Arial" panose="020B0604020202020204" pitchFamily="34" charset="0"/>
                <a:cs typeface="Arial" panose="020B0604020202020204" pitchFamily="34" charset="0"/>
                <a:sym typeface="Lato" pitchFamily="34" charset="0"/>
              </a:rPr>
              <a:t>Programme</a:t>
            </a:r>
            <a:r>
              <a:rPr lang="en-US" altLang="en-US" sz="1600" dirty="0">
                <a:solidFill>
                  <a:srgbClr val="FFFFFF"/>
                </a:solidFill>
                <a:latin typeface="Arial" panose="020B0604020202020204" pitchFamily="34" charset="0"/>
                <a:cs typeface="Arial" panose="020B0604020202020204" pitchFamily="34" charset="0"/>
                <a:sym typeface="Lato" pitchFamily="34" charset="0"/>
              </a:rPr>
              <a:t> of Action</a:t>
            </a: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0" y="290513"/>
            <a:ext cx="447516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4" y="365798"/>
            <a:ext cx="424074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400" b="1" dirty="0">
                <a:solidFill>
                  <a:schemeClr val="bg1"/>
                </a:solidFill>
              </a:rPr>
              <a:t>Aperçu</a:t>
            </a:r>
            <a:r>
              <a:rPr lang="fr-FR" sz="2400" dirty="0">
                <a:solidFill>
                  <a:schemeClr val="bg1"/>
                </a:solidFill>
              </a:rPr>
              <a:t>   PMA africains</a:t>
            </a:r>
            <a:endParaRPr lang="en-US" altLang="en-US" sz="2400" b="1" dirty="0">
              <a:solidFill>
                <a:schemeClr val="bg1"/>
              </a:solidFill>
              <a:latin typeface="Arial" panose="020B0604020202020204" pitchFamily="34" charset="0"/>
              <a:cs typeface="Arial" panose="020B0604020202020204" pitchFamily="34" charset="0"/>
              <a:sym typeface="Lato" pitchFamily="34" charset="0"/>
            </a:endParaRPr>
          </a:p>
        </p:txBody>
      </p:sp>
      <p:sp>
        <p:nvSpPr>
          <p:cNvPr id="4106"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2</a:t>
            </a:fld>
            <a:endParaRPr lang="en-US" altLang="en-US" sz="1600" b="1">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2</a:t>
            </a:fld>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2106878371"/>
              </p:ext>
            </p:extLst>
          </p:nvPr>
        </p:nvGraphicFramePr>
        <p:xfrm>
          <a:off x="113144" y="4267244"/>
          <a:ext cx="8900228" cy="2483946"/>
        </p:xfrm>
        <a:graphic>
          <a:graphicData uri="http://schemas.openxmlformats.org/drawingml/2006/table">
            <a:tbl>
              <a:tblPr firstRow="1" firstCol="1" bandRow="1">
                <a:tableStyleId>{5C22544A-7EE6-4342-B048-85BDC9FD1C3A}</a:tableStyleId>
              </a:tblPr>
              <a:tblGrid>
                <a:gridCol w="2167219">
                  <a:extLst>
                    <a:ext uri="{9D8B030D-6E8A-4147-A177-3AD203B41FA5}">
                      <a16:colId xmlns:a16="http://schemas.microsoft.com/office/drawing/2014/main" val="1505552517"/>
                    </a:ext>
                  </a:extLst>
                </a:gridCol>
                <a:gridCol w="1102135">
                  <a:extLst>
                    <a:ext uri="{9D8B030D-6E8A-4147-A177-3AD203B41FA5}">
                      <a16:colId xmlns:a16="http://schemas.microsoft.com/office/drawing/2014/main" val="1113295566"/>
                    </a:ext>
                  </a:extLst>
                </a:gridCol>
                <a:gridCol w="1164052">
                  <a:extLst>
                    <a:ext uri="{9D8B030D-6E8A-4147-A177-3AD203B41FA5}">
                      <a16:colId xmlns:a16="http://schemas.microsoft.com/office/drawing/2014/main" val="1895518811"/>
                    </a:ext>
                  </a:extLst>
                </a:gridCol>
                <a:gridCol w="1201203">
                  <a:extLst>
                    <a:ext uri="{9D8B030D-6E8A-4147-A177-3AD203B41FA5}">
                      <a16:colId xmlns:a16="http://schemas.microsoft.com/office/drawing/2014/main" val="1794270118"/>
                    </a:ext>
                  </a:extLst>
                </a:gridCol>
                <a:gridCol w="1114519">
                  <a:extLst>
                    <a:ext uri="{9D8B030D-6E8A-4147-A177-3AD203B41FA5}">
                      <a16:colId xmlns:a16="http://schemas.microsoft.com/office/drawing/2014/main" val="4041907936"/>
                    </a:ext>
                  </a:extLst>
                </a:gridCol>
                <a:gridCol w="1040217">
                  <a:extLst>
                    <a:ext uri="{9D8B030D-6E8A-4147-A177-3AD203B41FA5}">
                      <a16:colId xmlns:a16="http://schemas.microsoft.com/office/drawing/2014/main" val="540578441"/>
                    </a:ext>
                  </a:extLst>
                </a:gridCol>
                <a:gridCol w="1110883">
                  <a:extLst>
                    <a:ext uri="{9D8B030D-6E8A-4147-A177-3AD203B41FA5}">
                      <a16:colId xmlns:a16="http://schemas.microsoft.com/office/drawing/2014/main" val="3637684342"/>
                    </a:ext>
                  </a:extLst>
                </a:gridCol>
              </a:tblGrid>
              <a:tr h="413991">
                <a:tc>
                  <a:txBody>
                    <a:bodyPr/>
                    <a:lstStyle/>
                    <a:p>
                      <a:pPr marL="0" marR="0">
                        <a:lnSpc>
                          <a:spcPct val="107000"/>
                        </a:lnSpc>
                        <a:spcBef>
                          <a:spcPts val="0"/>
                        </a:spcBef>
                        <a:spcAft>
                          <a:spcPts val="0"/>
                        </a:spcAft>
                      </a:pPr>
                      <a:r>
                        <a:rPr lang="en-US" sz="2000" dirty="0">
                          <a:effectLst/>
                        </a:rPr>
                        <a:t>Sous-</a:t>
                      </a:r>
                      <a:r>
                        <a:rPr lang="en-US" sz="2000" dirty="0" err="1">
                          <a:effectLst/>
                        </a:rPr>
                        <a:t>région</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2011</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2012</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2013</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2014</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2015</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r">
                        <a:lnSpc>
                          <a:spcPct val="107000"/>
                        </a:lnSpc>
                        <a:spcBef>
                          <a:spcPts val="0"/>
                        </a:spcBef>
                        <a:spcAft>
                          <a:spcPts val="0"/>
                        </a:spcAft>
                      </a:pPr>
                      <a:r>
                        <a:rPr lang="en-US" sz="2000" dirty="0">
                          <a:effectLst/>
                        </a:rPr>
                        <a:t>2016</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450565476"/>
                  </a:ext>
                </a:extLst>
              </a:tr>
              <a:tr h="413991">
                <a:tc>
                  <a:txBody>
                    <a:bodyPr/>
                    <a:lstStyle/>
                    <a:p>
                      <a:pPr marL="0" marR="0">
                        <a:lnSpc>
                          <a:spcPct val="107000"/>
                        </a:lnSpc>
                        <a:spcBef>
                          <a:spcPts val="0"/>
                        </a:spcBef>
                        <a:spcAft>
                          <a:spcPts val="0"/>
                        </a:spcAft>
                      </a:pPr>
                      <a:r>
                        <a:rPr lang="en-US" sz="2000" b="0" dirty="0" err="1">
                          <a:solidFill>
                            <a:schemeClr val="tx1"/>
                          </a:solidFill>
                          <a:effectLst/>
                          <a:latin typeface="+mn-lt"/>
                          <a:ea typeface="DengXian" panose="02010600030101010101" pitchFamily="2" charset="-122"/>
                          <a:cs typeface="Arial" panose="020B0604020202020204" pitchFamily="34" charset="0"/>
                        </a:rPr>
                        <a:t>Afrique</a:t>
                      </a:r>
                      <a:r>
                        <a:rPr lang="en-US" sz="2000" b="0" dirty="0">
                          <a:solidFill>
                            <a:schemeClr val="tx1"/>
                          </a:solidFill>
                          <a:effectLst/>
                          <a:latin typeface="+mn-lt"/>
                          <a:ea typeface="DengXian" panose="02010600030101010101" pitchFamily="2" charset="-122"/>
                          <a:cs typeface="Arial" panose="020B0604020202020204" pitchFamily="34" charset="0"/>
                        </a:rPr>
                        <a:t> du Nord</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6,1</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7,4</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6,9</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7,4</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5,7</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6</a:t>
                      </a:r>
                    </a:p>
                  </a:txBody>
                  <a:tcPr marL="68580" marR="68580" marT="0" marB="0">
                    <a:solidFill>
                      <a:schemeClr val="accent1">
                        <a:lumMod val="40000"/>
                        <a:lumOff val="60000"/>
                      </a:schemeClr>
                    </a:solidFill>
                  </a:tcPr>
                </a:tc>
                <a:extLst>
                  <a:ext uri="{0D108BD9-81ED-4DB2-BD59-A6C34878D82A}">
                    <a16:rowId xmlns:a16="http://schemas.microsoft.com/office/drawing/2014/main" val="1451837623"/>
                  </a:ext>
                </a:extLst>
              </a:tr>
              <a:tr h="413991">
                <a:tc>
                  <a:txBody>
                    <a:bodyPr/>
                    <a:lstStyle/>
                    <a:p>
                      <a:pPr marL="0" marR="0">
                        <a:lnSpc>
                          <a:spcPct val="107000"/>
                        </a:lnSpc>
                        <a:spcBef>
                          <a:spcPts val="0"/>
                        </a:spcBef>
                        <a:spcAft>
                          <a:spcPts val="0"/>
                        </a:spcAft>
                      </a:pPr>
                      <a:r>
                        <a:rPr lang="en-US" sz="2000" b="0" dirty="0" err="1">
                          <a:solidFill>
                            <a:schemeClr val="tx1"/>
                          </a:solidFill>
                          <a:effectLst/>
                          <a:latin typeface="+mn-lt"/>
                          <a:ea typeface="DengXian" panose="02010600030101010101" pitchFamily="2" charset="-122"/>
                          <a:cs typeface="Arial" panose="020B0604020202020204" pitchFamily="34" charset="0"/>
                        </a:rPr>
                        <a:t>Afrique</a:t>
                      </a:r>
                      <a:r>
                        <a:rPr lang="en-US" sz="2000" b="0" dirty="0">
                          <a:solidFill>
                            <a:schemeClr val="tx1"/>
                          </a:solidFill>
                          <a:effectLst/>
                          <a:latin typeface="+mn-lt"/>
                          <a:ea typeface="DengXian" panose="02010600030101010101" pitchFamily="2" charset="-122"/>
                          <a:cs typeface="Arial" panose="020B0604020202020204" pitchFamily="34" charset="0"/>
                        </a:rPr>
                        <a:t> de </a:t>
                      </a:r>
                      <a:r>
                        <a:rPr lang="en-US" sz="2000" b="0" dirty="0" err="1">
                          <a:solidFill>
                            <a:schemeClr val="tx1"/>
                          </a:solidFill>
                          <a:effectLst/>
                          <a:latin typeface="+mn-lt"/>
                          <a:ea typeface="DengXian" panose="02010600030101010101" pitchFamily="2" charset="-122"/>
                          <a:cs typeface="Arial" panose="020B0604020202020204" pitchFamily="34" charset="0"/>
                        </a:rPr>
                        <a:t>l’Est</a:t>
                      </a:r>
                      <a:endParaRPr lang="en-US" sz="2000" b="0" dirty="0">
                        <a:solidFill>
                          <a:schemeClr val="tx1"/>
                        </a:solidFill>
                        <a:effectLst/>
                        <a:latin typeface="+mn-lt"/>
                        <a:ea typeface="DengXian" panose="02010600030101010101" pitchFamily="2" charset="-122"/>
                        <a:cs typeface="Arial" panose="020B0604020202020204" pitchFamily="34" charset="0"/>
                      </a:endParaRP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7,9</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7,5</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7,3</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7,1</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7,6</a:t>
                      </a:r>
                    </a:p>
                  </a:txBody>
                  <a:tcPr marL="68580" marR="68580" marT="0" marB="0">
                    <a:solidFill>
                      <a:schemeClr val="accent2">
                        <a:lumMod val="20000"/>
                        <a:lumOff val="80000"/>
                      </a:schemeClr>
                    </a:solidFill>
                  </a:tcPr>
                </a:tc>
                <a:extLst>
                  <a:ext uri="{0D108BD9-81ED-4DB2-BD59-A6C34878D82A}">
                    <a16:rowId xmlns:a16="http://schemas.microsoft.com/office/drawing/2014/main" val="3619150109"/>
                  </a:ext>
                </a:extLst>
              </a:tr>
              <a:tr h="413991">
                <a:tc>
                  <a:txBody>
                    <a:bodyPr/>
                    <a:lstStyle/>
                    <a:p>
                      <a:pPr marL="0" marR="0">
                        <a:lnSpc>
                          <a:spcPct val="107000"/>
                        </a:lnSpc>
                        <a:spcBef>
                          <a:spcPts val="0"/>
                        </a:spcBef>
                        <a:spcAft>
                          <a:spcPts val="0"/>
                        </a:spcAft>
                      </a:pPr>
                      <a:r>
                        <a:rPr lang="en-US" sz="2000" b="0" dirty="0" err="1">
                          <a:solidFill>
                            <a:schemeClr val="tx1"/>
                          </a:solidFill>
                          <a:effectLst/>
                          <a:latin typeface="+mn-lt"/>
                          <a:ea typeface="DengXian" panose="02010600030101010101" pitchFamily="2" charset="-122"/>
                          <a:cs typeface="Arial" panose="020B0604020202020204" pitchFamily="34" charset="0"/>
                        </a:rPr>
                        <a:t>Afrique</a:t>
                      </a:r>
                      <a:r>
                        <a:rPr lang="en-US" sz="2000" b="0" baseline="0" dirty="0">
                          <a:solidFill>
                            <a:schemeClr val="tx1"/>
                          </a:solidFill>
                          <a:effectLst/>
                          <a:latin typeface="+mn-lt"/>
                          <a:ea typeface="DengXian" panose="02010600030101010101" pitchFamily="2" charset="-122"/>
                          <a:cs typeface="Arial" panose="020B0604020202020204" pitchFamily="34" charset="0"/>
                        </a:rPr>
                        <a:t> de </a:t>
                      </a:r>
                      <a:r>
                        <a:rPr lang="en-US" sz="2000" b="0" baseline="0" dirty="0" err="1">
                          <a:solidFill>
                            <a:schemeClr val="tx1"/>
                          </a:solidFill>
                          <a:effectLst/>
                          <a:latin typeface="+mn-lt"/>
                          <a:ea typeface="DengXian" panose="02010600030101010101" pitchFamily="2" charset="-122"/>
                          <a:cs typeface="Arial" panose="020B0604020202020204" pitchFamily="34" charset="0"/>
                        </a:rPr>
                        <a:t>l’Ouest</a:t>
                      </a:r>
                      <a:endParaRPr lang="en-US" sz="2000" b="0" dirty="0">
                        <a:solidFill>
                          <a:schemeClr val="tx1"/>
                        </a:solidFill>
                        <a:effectLst/>
                        <a:latin typeface="+mn-lt"/>
                        <a:ea typeface="DengXian" panose="02010600030101010101" pitchFamily="2" charset="-122"/>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9,1</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8,8</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8,5</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8,6</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8,7</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8,4</a:t>
                      </a:r>
                    </a:p>
                  </a:txBody>
                  <a:tcPr marL="68580" marR="68580" marT="0" marB="0">
                    <a:solidFill>
                      <a:schemeClr val="accent1">
                        <a:lumMod val="40000"/>
                        <a:lumOff val="60000"/>
                      </a:schemeClr>
                    </a:solidFill>
                  </a:tcPr>
                </a:tc>
                <a:extLst>
                  <a:ext uri="{0D108BD9-81ED-4DB2-BD59-A6C34878D82A}">
                    <a16:rowId xmlns:a16="http://schemas.microsoft.com/office/drawing/2014/main" val="3104619430"/>
                  </a:ext>
                </a:extLst>
              </a:tr>
              <a:tr h="413991">
                <a:tc>
                  <a:txBody>
                    <a:bodyPr/>
                    <a:lstStyle/>
                    <a:p>
                      <a:pPr marL="0" marR="0">
                        <a:lnSpc>
                          <a:spcPct val="107000"/>
                        </a:lnSpc>
                        <a:spcBef>
                          <a:spcPts val="0"/>
                        </a:spcBef>
                        <a:spcAft>
                          <a:spcPts val="0"/>
                        </a:spcAft>
                      </a:pPr>
                      <a:r>
                        <a:rPr lang="en-US" sz="2000" b="0" dirty="0" err="1">
                          <a:solidFill>
                            <a:srgbClr val="FF0000"/>
                          </a:solidFill>
                          <a:effectLst/>
                          <a:latin typeface="+mn-lt"/>
                          <a:ea typeface="DengXian" panose="02010600030101010101" pitchFamily="2" charset="-122"/>
                          <a:cs typeface="Arial" panose="020B0604020202020204" pitchFamily="34" charset="0"/>
                        </a:rPr>
                        <a:t>Afrique</a:t>
                      </a:r>
                      <a:r>
                        <a:rPr lang="en-US" sz="2000" b="0" dirty="0">
                          <a:solidFill>
                            <a:srgbClr val="FF0000"/>
                          </a:solidFill>
                          <a:effectLst/>
                          <a:latin typeface="+mn-lt"/>
                          <a:ea typeface="DengXian" panose="02010600030101010101" pitchFamily="2" charset="-122"/>
                          <a:cs typeface="Arial" panose="020B0604020202020204" pitchFamily="34" charset="0"/>
                        </a:rPr>
                        <a:t> </a:t>
                      </a:r>
                      <a:r>
                        <a:rPr lang="en-US" sz="2000" b="0" dirty="0" err="1">
                          <a:solidFill>
                            <a:srgbClr val="FF0000"/>
                          </a:solidFill>
                          <a:effectLst/>
                          <a:latin typeface="+mn-lt"/>
                          <a:ea typeface="DengXian" panose="02010600030101010101" pitchFamily="2" charset="-122"/>
                          <a:cs typeface="Arial" panose="020B0604020202020204" pitchFamily="34" charset="0"/>
                        </a:rPr>
                        <a:t>centrale</a:t>
                      </a:r>
                      <a:endParaRPr lang="en-US" sz="2000" b="0" dirty="0">
                        <a:solidFill>
                          <a:srgbClr val="FF0000"/>
                        </a:solidFill>
                        <a:effectLst/>
                        <a:latin typeface="+mn-lt"/>
                        <a:ea typeface="DengXian" panose="02010600030101010101" pitchFamily="2" charset="-122"/>
                        <a:cs typeface="Arial" panose="020B0604020202020204" pitchFamily="34" charset="0"/>
                      </a:endParaRP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2,5</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2,7</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3,3</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3,2</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3,2</a:t>
                      </a:r>
                    </a:p>
                  </a:txBody>
                  <a:tcPr marL="68580" marR="68580" marT="0" marB="0">
                    <a:solidFill>
                      <a:schemeClr val="accent2">
                        <a:lumMod val="20000"/>
                        <a:lumOff val="80000"/>
                      </a:schemeClr>
                    </a:solidFill>
                  </a:tcPr>
                </a:tc>
                <a:tc>
                  <a:txBody>
                    <a:bodyPr/>
                    <a:lstStyle/>
                    <a:p>
                      <a:pPr marL="0" marR="0" algn="r">
                        <a:lnSpc>
                          <a:spcPct val="107000"/>
                        </a:lnSpc>
                        <a:spcBef>
                          <a:spcPts val="0"/>
                        </a:spcBef>
                        <a:spcAft>
                          <a:spcPts val="0"/>
                        </a:spcAft>
                      </a:pPr>
                      <a:r>
                        <a:rPr lang="en-US" sz="2000" dirty="0">
                          <a:solidFill>
                            <a:srgbClr val="FF0000"/>
                          </a:solidFill>
                          <a:effectLst/>
                          <a:latin typeface="+mn-lt"/>
                          <a:ea typeface="DengXian" panose="02010600030101010101" pitchFamily="2" charset="-122"/>
                          <a:cs typeface="Arial" panose="020B0604020202020204" pitchFamily="34" charset="0"/>
                        </a:rPr>
                        <a:t>3,3</a:t>
                      </a:r>
                    </a:p>
                  </a:txBody>
                  <a:tcPr marL="68580" marR="68580" marT="0" marB="0">
                    <a:solidFill>
                      <a:schemeClr val="accent2">
                        <a:lumMod val="20000"/>
                        <a:lumOff val="80000"/>
                      </a:schemeClr>
                    </a:solidFill>
                  </a:tcPr>
                </a:tc>
                <a:extLst>
                  <a:ext uri="{0D108BD9-81ED-4DB2-BD59-A6C34878D82A}">
                    <a16:rowId xmlns:a16="http://schemas.microsoft.com/office/drawing/2014/main" val="3055218546"/>
                  </a:ext>
                </a:extLst>
              </a:tr>
              <a:tr h="413991">
                <a:tc>
                  <a:txBody>
                    <a:bodyPr/>
                    <a:lstStyle/>
                    <a:p>
                      <a:pPr marL="0" marR="0">
                        <a:lnSpc>
                          <a:spcPct val="107000"/>
                        </a:lnSpc>
                        <a:spcBef>
                          <a:spcPts val="0"/>
                        </a:spcBef>
                        <a:spcAft>
                          <a:spcPts val="0"/>
                        </a:spcAft>
                      </a:pPr>
                      <a:r>
                        <a:rPr lang="en-US" sz="2000" b="0" dirty="0" err="1">
                          <a:solidFill>
                            <a:schemeClr val="tx1"/>
                          </a:solidFill>
                          <a:effectLst/>
                          <a:latin typeface="+mn-lt"/>
                          <a:ea typeface="DengXian" panose="02010600030101010101" pitchFamily="2" charset="-122"/>
                          <a:cs typeface="Arial" panose="020B0604020202020204" pitchFamily="34" charset="0"/>
                        </a:rPr>
                        <a:t>Afrique</a:t>
                      </a:r>
                      <a:r>
                        <a:rPr lang="en-US" sz="2000" b="0" baseline="0" dirty="0">
                          <a:solidFill>
                            <a:schemeClr val="tx1"/>
                          </a:solidFill>
                          <a:effectLst/>
                          <a:latin typeface="+mn-lt"/>
                          <a:ea typeface="DengXian" panose="02010600030101010101" pitchFamily="2" charset="-122"/>
                          <a:cs typeface="Arial" panose="020B0604020202020204" pitchFamily="34" charset="0"/>
                        </a:rPr>
                        <a:t> </a:t>
                      </a:r>
                      <a:r>
                        <a:rPr lang="en-US" sz="2000" b="0" baseline="0" dirty="0" err="1">
                          <a:solidFill>
                            <a:schemeClr val="tx1"/>
                          </a:solidFill>
                          <a:effectLst/>
                          <a:latin typeface="+mn-lt"/>
                          <a:ea typeface="DengXian" panose="02010600030101010101" pitchFamily="2" charset="-122"/>
                          <a:cs typeface="Arial" panose="020B0604020202020204" pitchFamily="34" charset="0"/>
                        </a:rPr>
                        <a:t>australe</a:t>
                      </a:r>
                      <a:endParaRPr lang="en-US" sz="2000" b="0" dirty="0">
                        <a:solidFill>
                          <a:schemeClr val="tx1"/>
                        </a:solidFill>
                        <a:effectLst/>
                        <a:latin typeface="+mn-lt"/>
                        <a:ea typeface="DengXian" panose="02010600030101010101" pitchFamily="2" charset="-122"/>
                        <a:cs typeface="Arial" panose="020B0604020202020204" pitchFamily="34" charset="0"/>
                      </a:endParaRP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8,9</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8,2</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7,6</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8,1</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8,7</a:t>
                      </a:r>
                    </a:p>
                  </a:txBody>
                  <a:tcPr marL="68580" marR="68580" marT="0" marB="0">
                    <a:solidFill>
                      <a:schemeClr val="accent1">
                        <a:lumMod val="40000"/>
                        <a:lumOff val="60000"/>
                      </a:schemeClr>
                    </a:solidFill>
                  </a:tcPr>
                </a:tc>
                <a:tc>
                  <a:txBody>
                    <a:bodyPr/>
                    <a:lstStyle/>
                    <a:p>
                      <a:pPr marL="0" marR="0" algn="r">
                        <a:lnSpc>
                          <a:spcPct val="107000"/>
                        </a:lnSpc>
                        <a:spcBef>
                          <a:spcPts val="0"/>
                        </a:spcBef>
                        <a:spcAft>
                          <a:spcPts val="0"/>
                        </a:spcAft>
                      </a:pPr>
                      <a:r>
                        <a:rPr lang="en-US" sz="2000" dirty="0">
                          <a:effectLst/>
                          <a:latin typeface="+mn-lt"/>
                          <a:ea typeface="DengXian" panose="02010600030101010101" pitchFamily="2" charset="-122"/>
                          <a:cs typeface="Arial" panose="020B0604020202020204" pitchFamily="34" charset="0"/>
                        </a:rPr>
                        <a:t>8,7</a:t>
                      </a:r>
                    </a:p>
                  </a:txBody>
                  <a:tcPr marL="68580" marR="68580" marT="0" marB="0">
                    <a:solidFill>
                      <a:schemeClr val="accent1">
                        <a:lumMod val="40000"/>
                        <a:lumOff val="60000"/>
                      </a:schemeClr>
                    </a:solidFill>
                  </a:tcPr>
                </a:tc>
                <a:extLst>
                  <a:ext uri="{0D108BD9-81ED-4DB2-BD59-A6C34878D82A}">
                    <a16:rowId xmlns:a16="http://schemas.microsoft.com/office/drawing/2014/main" val="3774453167"/>
                  </a:ext>
                </a:extLst>
              </a:tr>
            </a:tbl>
          </a:graphicData>
        </a:graphic>
      </p:graphicFrame>
      <p:sp>
        <p:nvSpPr>
          <p:cNvPr id="4108" name="Rectangle 1"/>
          <p:cNvSpPr>
            <a:spLocks/>
          </p:cNvSpPr>
          <p:nvPr/>
        </p:nvSpPr>
        <p:spPr bwMode="auto">
          <a:xfrm>
            <a:off x="234719" y="1235622"/>
            <a:ext cx="8735110" cy="25930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b="1" dirty="0"/>
              <a:t>STATISTIQUES CLEFS</a:t>
            </a:r>
            <a:r>
              <a:rPr lang="fr-FR" dirty="0"/>
              <a:t> : 33 des 47 PMA (plus des 2/3) se trouvent en Afrique.</a:t>
            </a:r>
          </a:p>
          <a:p>
            <a:endParaRPr lang="en-GB" dirty="0"/>
          </a:p>
          <a:p>
            <a:pPr>
              <a:buFontTx/>
              <a:buChar char="•"/>
            </a:pPr>
            <a:r>
              <a:rPr lang="fr-FR" sz="1600" dirty="0"/>
              <a:t>654 millions de personnes vivent dans les PMA africains, soit plus de la moitié de la population totale du continent.</a:t>
            </a:r>
            <a:endParaRPr lang="en-GB" sz="1600" dirty="0"/>
          </a:p>
          <a:p>
            <a:pPr>
              <a:lnSpc>
                <a:spcPct val="150000"/>
              </a:lnSpc>
              <a:spcAft>
                <a:spcPts val="900"/>
              </a:spcAft>
              <a:buFontTx/>
              <a:buChar char="•"/>
            </a:pPr>
            <a:r>
              <a:rPr lang="en-US" altLang="en-US" sz="2000" dirty="0">
                <a:latin typeface="Arial" panose="020B0604020202020204" pitchFamily="34" charset="0"/>
                <a:cs typeface="Arial" panose="020B0604020202020204" pitchFamily="34" charset="0"/>
                <a:sym typeface="Lato" pitchFamily="34" charset="0"/>
              </a:rPr>
              <a:t>.</a:t>
            </a:r>
            <a:r>
              <a:rPr lang="fr-FR" dirty="0"/>
              <a:t> L’IDH moyen des PMA africains était de 0,473 en 2017 et de 0,440 en 2010</a:t>
            </a:r>
            <a:endParaRPr lang="en-US" altLang="en-US" sz="2000" dirty="0">
              <a:latin typeface="Arial" panose="020B0604020202020204" pitchFamily="34" charset="0"/>
              <a:cs typeface="Arial" panose="020B0604020202020204" pitchFamily="34" charset="0"/>
              <a:sym typeface="Lato" pitchFamily="34" charset="0"/>
            </a:endParaRPr>
          </a:p>
          <a:p>
            <a:pPr>
              <a:buFontTx/>
              <a:buChar char="•"/>
            </a:pPr>
            <a:r>
              <a:rPr lang="fr-FR" dirty="0"/>
              <a:t>Environ 15,7 % de la population des PMA africains ont accès à l’Internet (2016), alors que la moyenne mondiale est de 45,8 % </a:t>
            </a:r>
          </a:p>
          <a:p>
            <a:pPr>
              <a:lnSpc>
                <a:spcPct val="150000"/>
              </a:lnSpc>
              <a:spcAft>
                <a:spcPts val="900"/>
              </a:spcAft>
              <a:buFontTx/>
              <a:buChar char="•"/>
            </a:pPr>
            <a:r>
              <a:rPr lang="fr-FR" dirty="0"/>
              <a:t>La valeur ajoutée manufacturière en pourcentage du PIB a augmenté lentement </a:t>
            </a:r>
            <a:endParaRPr lang="en-US" altLang="en-US" sz="1600" dirty="0">
              <a:latin typeface="Arial" panose="020B0604020202020204" pitchFamily="34" charset="0"/>
              <a:cs typeface="Arial" panose="020B0604020202020204" pitchFamily="34" charset="0"/>
              <a:sym typeface="Lato" pitchFamily="34" charset="0"/>
            </a:endParaRPr>
          </a:p>
        </p:txBody>
      </p:sp>
    </p:spTree>
    <p:extLst>
      <p:ext uri="{BB962C8B-B14F-4D97-AF65-F5344CB8AC3E}">
        <p14:creationId xmlns:p14="http://schemas.microsoft.com/office/powerpoint/2010/main" val="315411148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3"/>
          <p:cNvSpPr>
            <a:spLocks/>
          </p:cNvSpPr>
          <p:nvPr/>
        </p:nvSpPr>
        <p:spPr bwMode="auto">
          <a:xfrm>
            <a:off x="0" y="0"/>
            <a:ext cx="9131300" cy="68580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21600"/>
                </a:moveTo>
                <a:lnTo>
                  <a:pt x="0" y="21600"/>
                </a:ln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5164" name="AutoShape 44"/>
          <p:cNvSpPr>
            <a:spLocks/>
          </p:cNvSpPr>
          <p:nvPr/>
        </p:nvSpPr>
        <p:spPr bwMode="auto">
          <a:xfrm>
            <a:off x="0" y="290513"/>
            <a:ext cx="447516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5165" name="Rectangle 47"/>
          <p:cNvSpPr>
            <a:spLocks/>
          </p:cNvSpPr>
          <p:nvPr/>
        </p:nvSpPr>
        <p:spPr bwMode="auto">
          <a:xfrm>
            <a:off x="4659313" y="414338"/>
            <a:ext cx="1444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DBA3A4D-28A1-40CB-A132-CCF3BB3E8144}" type="slidenum">
              <a:rPr lang="en-US" altLang="en-US" sz="1600" b="1">
                <a:solidFill>
                  <a:srgbClr val="0A7CB8"/>
                </a:solidFill>
                <a:latin typeface="Lucida Sans" panose="020B0602030504020204" pitchFamily="34" charset="0"/>
                <a:sym typeface="Lucida Sans" panose="020B0602030504020204" pitchFamily="34" charset="0"/>
              </a:rPr>
              <a:pPr eaLnBrk="1"/>
              <a:t>3</a:t>
            </a:fld>
            <a:endParaRPr lang="en-US" altLang="en-US" sz="1600" b="1">
              <a:solidFill>
                <a:srgbClr val="0A7CB8"/>
              </a:solidFill>
              <a:latin typeface="Lucida Sans" panose="020B0602030504020204" pitchFamily="34" charset="0"/>
              <a:sym typeface="Lucida Sans" panose="020B0602030504020204" pitchFamily="34" charset="0"/>
            </a:endParaRPr>
          </a:p>
        </p:txBody>
      </p:sp>
      <p:sp>
        <p:nvSpPr>
          <p:cNvPr id="5166" name="Rectangle 48"/>
          <p:cNvSpPr>
            <a:spLocks/>
          </p:cNvSpPr>
          <p:nvPr/>
        </p:nvSpPr>
        <p:spPr bwMode="auto">
          <a:xfrm>
            <a:off x="115553" y="361950"/>
            <a:ext cx="361095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b="1" dirty="0"/>
              <a:t>Commerce  </a:t>
            </a:r>
            <a:r>
              <a:rPr lang="fr-FR" sz="2000" dirty="0"/>
              <a:t>PMA africains</a:t>
            </a:r>
            <a:endParaRPr lang="en-US" altLang="en-US" sz="2000" b="1" dirty="0">
              <a:solidFill>
                <a:srgbClr val="FFFFFF"/>
              </a:solidFill>
              <a:latin typeface="Arial" panose="020B0604020202020204" pitchFamily="34" charset="0"/>
              <a:cs typeface="Arial" panose="020B0604020202020204" pitchFamily="34" charset="0"/>
              <a:sym typeface="Lato" pitchFamily="34" charset="0"/>
            </a:endParaRPr>
          </a:p>
        </p:txBody>
      </p:sp>
      <p:sp>
        <p:nvSpPr>
          <p:cNvPr id="5168" name="Rectangle 50"/>
          <p:cNvSpPr>
            <a:spLocks/>
          </p:cNvSpPr>
          <p:nvPr/>
        </p:nvSpPr>
        <p:spPr bwMode="auto">
          <a:xfrm>
            <a:off x="471488" y="6221413"/>
            <a:ext cx="6629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en-US" sz="1600" dirty="0">
                <a:solidFill>
                  <a:srgbClr val="FFFFFF"/>
                </a:solidFill>
                <a:latin typeface="Arial" panose="020B0604020202020204" pitchFamily="34" charset="0"/>
                <a:cs typeface="Arial" panose="020B0604020202020204" pitchFamily="34" charset="0"/>
                <a:sym typeface="Lato" pitchFamily="34" charset="0"/>
              </a:rPr>
              <a:t>LDCs in Africa   |       Implementation of the Istanbul </a:t>
            </a:r>
            <a:r>
              <a:rPr lang="en-US" altLang="en-US" sz="1600" dirty="0" err="1">
                <a:solidFill>
                  <a:srgbClr val="FFFFFF"/>
                </a:solidFill>
                <a:latin typeface="Arial" panose="020B0604020202020204" pitchFamily="34" charset="0"/>
                <a:cs typeface="Arial" panose="020B0604020202020204" pitchFamily="34" charset="0"/>
                <a:sym typeface="Lato" pitchFamily="34" charset="0"/>
              </a:rPr>
              <a:t>Programme</a:t>
            </a:r>
            <a:r>
              <a:rPr lang="en-US" altLang="en-US" sz="1600" dirty="0">
                <a:solidFill>
                  <a:srgbClr val="FFFFFF"/>
                </a:solidFill>
                <a:latin typeface="Arial" panose="020B0604020202020204" pitchFamily="34" charset="0"/>
                <a:cs typeface="Arial" panose="020B0604020202020204" pitchFamily="34" charset="0"/>
                <a:sym typeface="Lato" pitchFamily="34" charset="0"/>
              </a:rPr>
              <a:t> of Action</a:t>
            </a:r>
          </a:p>
        </p:txBody>
      </p:sp>
      <p:sp>
        <p:nvSpPr>
          <p:cNvPr id="5170" name="Rectangle 52"/>
          <p:cNvSpPr>
            <a:spLocks/>
          </p:cNvSpPr>
          <p:nvPr/>
        </p:nvSpPr>
        <p:spPr bwMode="auto">
          <a:xfrm>
            <a:off x="7740650" y="6251575"/>
            <a:ext cx="11382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Slide Number Placeholder 1"/>
          <p:cNvSpPr>
            <a:spLocks noGrp="1"/>
          </p:cNvSpPr>
          <p:nvPr>
            <p:ph type="sldNum" sz="quarter" idx="12"/>
          </p:nvPr>
        </p:nvSpPr>
        <p:spPr>
          <a:xfrm>
            <a:off x="8125258" y="6616194"/>
            <a:ext cx="369021" cy="153411"/>
          </a:xfrm>
        </p:spPr>
        <p:txBody>
          <a:bodyPr/>
          <a:lstStyle/>
          <a:p>
            <a:fld id="{57A9BE0A-D03F-4B6F-9DFE-032BEB7DCFE2}" type="slidenum">
              <a:rPr lang="en-US" smtClean="0"/>
              <a:t>3</a:t>
            </a:fld>
            <a:endParaRPr lang="en-US" dirty="0"/>
          </a:p>
        </p:txBody>
      </p:sp>
      <p:sp>
        <p:nvSpPr>
          <p:cNvPr id="51"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52"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53" name="Rectangle 1"/>
          <p:cNvSpPr>
            <a:spLocks/>
          </p:cNvSpPr>
          <p:nvPr/>
        </p:nvSpPr>
        <p:spPr bwMode="auto">
          <a:xfrm>
            <a:off x="76364" y="771019"/>
            <a:ext cx="8896581"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1600" dirty="0"/>
              <a:t>La part dans le commerce mondial reste faible et est en baisse </a:t>
            </a:r>
            <a:endParaRPr lang="en-GB" sz="1600" dirty="0"/>
          </a:p>
          <a:p>
            <a:r>
              <a:rPr lang="fr-FR" sz="1600" dirty="0"/>
              <a:t>- La part des importations dans le commerce mondial baissait depuis 2010, mais a connu </a:t>
            </a:r>
          </a:p>
          <a:p>
            <a:r>
              <a:rPr lang="fr-FR" sz="1600" dirty="0"/>
              <a:t>un redressement de 2016 à 2017. </a:t>
            </a:r>
            <a:endParaRPr lang="en-GB" sz="1600" dirty="0"/>
          </a:p>
          <a:p>
            <a:pPr marL="325438" indent="-285750">
              <a:buFontTx/>
              <a:buChar char="-"/>
            </a:pPr>
            <a:r>
              <a:rPr lang="fr-FR" sz="1600" dirty="0"/>
              <a:t>Le Plan d’action en faveur des PMA a pour objectif de porter les exportations de ces pays à </a:t>
            </a:r>
          </a:p>
          <a:p>
            <a:pPr marL="39688" indent="0"/>
            <a:r>
              <a:rPr lang="fr-FR" sz="1600" dirty="0"/>
              <a:t>2 % des exportations mondiales ; les exportations des PMA africains se situaient à 0,6 % en 2017. </a:t>
            </a:r>
            <a:endParaRPr lang="en-GB" sz="1600" dirty="0"/>
          </a:p>
        </p:txBody>
      </p:sp>
      <p:graphicFrame>
        <p:nvGraphicFramePr>
          <p:cNvPr id="14" name="Chart 13"/>
          <p:cNvGraphicFramePr/>
          <p:nvPr>
            <p:extLst>
              <p:ext uri="{D42A27DB-BD31-4B8C-83A1-F6EECF244321}">
                <p14:modId xmlns:p14="http://schemas.microsoft.com/office/powerpoint/2010/main" val="1482399219"/>
              </p:ext>
            </p:extLst>
          </p:nvPr>
        </p:nvGraphicFramePr>
        <p:xfrm>
          <a:off x="217637" y="3361215"/>
          <a:ext cx="8696025" cy="3399722"/>
        </p:xfrm>
        <a:graphic>
          <a:graphicData uri="http://schemas.openxmlformats.org/drawingml/2006/chart">
            <c:chart xmlns:c="http://schemas.openxmlformats.org/drawingml/2006/chart" xmlns:r="http://schemas.openxmlformats.org/officeDocument/2006/relationships" r:id="rId3"/>
          </a:graphicData>
        </a:graphic>
      </p:graphicFrame>
      <p:sp>
        <p:nvSpPr>
          <p:cNvPr id="3" name="Rounded Rectangle 2"/>
          <p:cNvSpPr/>
          <p:nvPr/>
        </p:nvSpPr>
        <p:spPr>
          <a:xfrm>
            <a:off x="217637" y="2488384"/>
            <a:ext cx="8696025" cy="775769"/>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dirty="0">
                <a:solidFill>
                  <a:schemeClr val="tx1"/>
                </a:solidFill>
              </a:rPr>
              <a:t>La concentration des exportations (Indice (</a:t>
            </a:r>
            <a:r>
              <a:rPr lang="fr-FR" dirty="0" err="1">
                <a:solidFill>
                  <a:schemeClr val="tx1"/>
                </a:solidFill>
              </a:rPr>
              <a:t>Herfindahl-Hirschman</a:t>
            </a:r>
            <a:r>
              <a:rPr lang="fr-FR" dirty="0">
                <a:solidFill>
                  <a:schemeClr val="tx1"/>
                </a:solidFill>
              </a:rPr>
              <a:t>) s’est améliorée en passant de 0,6 % en 2008 à 0,6 % en 2017</a:t>
            </a:r>
            <a:endParaRPr lang="en-GB" dirty="0">
              <a:solidFill>
                <a:schemeClr val="tx1"/>
              </a:solidFill>
            </a:endParaRPr>
          </a:p>
        </p:txBody>
      </p:sp>
    </p:spTree>
    <p:extLst>
      <p:ext uri="{BB962C8B-B14F-4D97-AF65-F5344CB8AC3E}">
        <p14:creationId xmlns:p14="http://schemas.microsoft.com/office/powerpoint/2010/main" val="322707021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anim calcmode="lin" valueType="num">
                                      <p:cBhvr additive="base">
                                        <p:cTn id="7" dur="500" fill="hold"/>
                                        <p:tgtEl>
                                          <p:spTgt spid="53"/>
                                        </p:tgtEl>
                                        <p:attrNameLst>
                                          <p:attrName>ppt_x</p:attrName>
                                        </p:attrNameLst>
                                      </p:cBhvr>
                                      <p:tavLst>
                                        <p:tav tm="0">
                                          <p:val>
                                            <p:strVal val="#ppt_x"/>
                                          </p:val>
                                        </p:tav>
                                        <p:tav tm="100000">
                                          <p:val>
                                            <p:strVal val="#ppt_x"/>
                                          </p:val>
                                        </p:tav>
                                      </p:tavLst>
                                    </p:anim>
                                    <p:anim calcmode="lin" valueType="num">
                                      <p:cBhvr additive="base">
                                        <p:cTn id="8"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barn(inVertical)">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Graphic spid="1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43"/>
          <p:cNvSpPr>
            <a:spLocks/>
          </p:cNvSpPr>
          <p:nvPr/>
        </p:nvSpPr>
        <p:spPr bwMode="auto">
          <a:xfrm>
            <a:off x="0" y="0"/>
            <a:ext cx="9131300" cy="68580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1600" y="21600"/>
                </a:moveTo>
                <a:lnTo>
                  <a:pt x="0" y="21600"/>
                </a:ln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5164" name="AutoShape 44"/>
          <p:cNvSpPr>
            <a:spLocks/>
          </p:cNvSpPr>
          <p:nvPr/>
        </p:nvSpPr>
        <p:spPr bwMode="auto">
          <a:xfrm>
            <a:off x="0" y="290512"/>
            <a:ext cx="6006517"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5165" name="Rectangle 47"/>
          <p:cNvSpPr>
            <a:spLocks/>
          </p:cNvSpPr>
          <p:nvPr/>
        </p:nvSpPr>
        <p:spPr bwMode="auto">
          <a:xfrm>
            <a:off x="6143842" y="388144"/>
            <a:ext cx="1444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6DBA3A4D-28A1-40CB-A132-CCF3BB3E8144}" type="slidenum">
              <a:rPr lang="en-US" altLang="en-US" sz="1600" b="1">
                <a:solidFill>
                  <a:srgbClr val="0A7CB8"/>
                </a:solidFill>
                <a:latin typeface="Lucida Sans" panose="020B0602030504020204" pitchFamily="34" charset="0"/>
                <a:sym typeface="Lucida Sans" panose="020B0602030504020204" pitchFamily="34" charset="0"/>
              </a:rPr>
              <a:pPr eaLnBrk="1"/>
              <a:t>4</a:t>
            </a:fld>
            <a:endParaRPr lang="en-US" altLang="en-US" sz="1600" b="1" dirty="0">
              <a:solidFill>
                <a:srgbClr val="0A7CB8"/>
              </a:solidFill>
              <a:latin typeface="Lucida Sans" panose="020B0602030504020204" pitchFamily="34" charset="0"/>
              <a:sym typeface="Lucida Sans" panose="020B0602030504020204" pitchFamily="34" charset="0"/>
            </a:endParaRPr>
          </a:p>
        </p:txBody>
      </p:sp>
      <p:sp>
        <p:nvSpPr>
          <p:cNvPr id="5166" name="Rectangle 48"/>
          <p:cNvSpPr>
            <a:spLocks/>
          </p:cNvSpPr>
          <p:nvPr/>
        </p:nvSpPr>
        <p:spPr bwMode="auto">
          <a:xfrm>
            <a:off x="115552" y="361950"/>
            <a:ext cx="6129279"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b="1" dirty="0">
                <a:solidFill>
                  <a:schemeClr val="bg1"/>
                </a:solidFill>
              </a:rPr>
              <a:t>Développement humain et social  </a:t>
            </a:r>
            <a:r>
              <a:rPr lang="fr-FR" sz="2000" dirty="0">
                <a:solidFill>
                  <a:schemeClr val="bg1"/>
                </a:solidFill>
              </a:rPr>
              <a:t>PMA africains</a:t>
            </a:r>
            <a:endParaRPr lang="en-US" altLang="en-US" sz="2400" b="1" dirty="0">
              <a:solidFill>
                <a:schemeClr val="bg1"/>
              </a:solidFill>
              <a:latin typeface="Arial" panose="020B0604020202020204" pitchFamily="34" charset="0"/>
              <a:cs typeface="Arial" panose="020B0604020202020204" pitchFamily="34" charset="0"/>
              <a:sym typeface="Lato" pitchFamily="34" charset="0"/>
            </a:endParaRPr>
          </a:p>
        </p:txBody>
      </p:sp>
      <p:sp>
        <p:nvSpPr>
          <p:cNvPr id="5168" name="Rectangle 50"/>
          <p:cNvSpPr>
            <a:spLocks/>
          </p:cNvSpPr>
          <p:nvPr/>
        </p:nvSpPr>
        <p:spPr bwMode="auto">
          <a:xfrm>
            <a:off x="471488" y="6221413"/>
            <a:ext cx="66294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en-US" altLang="en-US" sz="1600" dirty="0">
                <a:solidFill>
                  <a:srgbClr val="FFFFFF"/>
                </a:solidFill>
                <a:latin typeface="Arial" panose="020B0604020202020204" pitchFamily="34" charset="0"/>
                <a:cs typeface="Arial" panose="020B0604020202020204" pitchFamily="34" charset="0"/>
                <a:sym typeface="Lato" pitchFamily="34" charset="0"/>
              </a:rPr>
              <a:t>LDCs in Africa   |       Implementation of the Istanbul </a:t>
            </a:r>
            <a:r>
              <a:rPr lang="en-US" altLang="en-US" sz="1600" dirty="0" err="1">
                <a:solidFill>
                  <a:srgbClr val="FFFFFF"/>
                </a:solidFill>
                <a:latin typeface="Arial" panose="020B0604020202020204" pitchFamily="34" charset="0"/>
                <a:cs typeface="Arial" panose="020B0604020202020204" pitchFamily="34" charset="0"/>
                <a:sym typeface="Lato" pitchFamily="34" charset="0"/>
              </a:rPr>
              <a:t>Programme</a:t>
            </a:r>
            <a:r>
              <a:rPr lang="en-US" altLang="en-US" sz="1600" dirty="0">
                <a:solidFill>
                  <a:srgbClr val="FFFFFF"/>
                </a:solidFill>
                <a:latin typeface="Arial" panose="020B0604020202020204" pitchFamily="34" charset="0"/>
                <a:cs typeface="Arial" panose="020B0604020202020204" pitchFamily="34" charset="0"/>
                <a:sym typeface="Lato" pitchFamily="34" charset="0"/>
              </a:rPr>
              <a:t> of Action</a:t>
            </a:r>
          </a:p>
        </p:txBody>
      </p:sp>
      <p:sp>
        <p:nvSpPr>
          <p:cNvPr id="5170" name="Rectangle 52"/>
          <p:cNvSpPr>
            <a:spLocks/>
          </p:cNvSpPr>
          <p:nvPr/>
        </p:nvSpPr>
        <p:spPr bwMode="auto">
          <a:xfrm>
            <a:off x="7740650" y="6251575"/>
            <a:ext cx="11382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2" name="Slide Number Placeholder 1"/>
          <p:cNvSpPr>
            <a:spLocks noGrp="1"/>
          </p:cNvSpPr>
          <p:nvPr>
            <p:ph type="sldNum" sz="quarter" idx="12"/>
          </p:nvPr>
        </p:nvSpPr>
        <p:spPr>
          <a:xfrm>
            <a:off x="8125258" y="6616194"/>
            <a:ext cx="369021" cy="153411"/>
          </a:xfrm>
        </p:spPr>
        <p:txBody>
          <a:bodyPr/>
          <a:lstStyle/>
          <a:p>
            <a:fld id="{57A9BE0A-D03F-4B6F-9DFE-032BEB7DCFE2}" type="slidenum">
              <a:rPr lang="en-US" smtClean="0"/>
              <a:t>4</a:t>
            </a:fld>
            <a:endParaRPr lang="en-US" dirty="0"/>
          </a:p>
        </p:txBody>
      </p:sp>
      <p:sp>
        <p:nvSpPr>
          <p:cNvPr id="51"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52"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53" name="Rectangle 1"/>
          <p:cNvSpPr>
            <a:spLocks/>
          </p:cNvSpPr>
          <p:nvPr/>
        </p:nvSpPr>
        <p:spPr bwMode="auto">
          <a:xfrm>
            <a:off x="234719" y="909042"/>
            <a:ext cx="8661862"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400" b="1" dirty="0">
                <a:solidFill>
                  <a:schemeClr val="tx1"/>
                </a:solidFill>
              </a:rPr>
              <a:t>Développement humain</a:t>
            </a:r>
            <a:endParaRPr lang="en-GB" sz="2400" dirty="0">
              <a:solidFill>
                <a:schemeClr val="tx1"/>
              </a:solidFill>
            </a:endParaRPr>
          </a:p>
          <a:p>
            <a:pPr marL="325438" indent="-285750">
              <a:buFont typeface="Arial" panose="020B0604020202020204" pitchFamily="34" charset="0"/>
              <a:buChar char="•"/>
            </a:pPr>
            <a:r>
              <a:rPr lang="fr-FR" dirty="0"/>
              <a:t>Amélioration dans les PMA africains ; seul l’IDH du Togo a baissé depuis 2010 </a:t>
            </a:r>
            <a:endParaRPr lang="en-GB" dirty="0"/>
          </a:p>
          <a:p>
            <a:pPr marL="325438" indent="-285750">
              <a:buFont typeface="Arial" panose="020B0604020202020204" pitchFamily="34" charset="0"/>
              <a:buChar char="•"/>
            </a:pPr>
            <a:r>
              <a:rPr lang="fr-FR" dirty="0"/>
              <a:t>Améliorations substantielles des résultats dans le domaine de la santé :</a:t>
            </a:r>
            <a:endParaRPr lang="en-GB" dirty="0"/>
          </a:p>
          <a:p>
            <a:pPr marL="325438" indent="-285750">
              <a:buFont typeface="Arial" panose="020B0604020202020204" pitchFamily="34" charset="0"/>
              <a:buChar char="•"/>
            </a:pPr>
            <a:r>
              <a:rPr lang="fr-FR" dirty="0"/>
              <a:t>Mortalité des moins de 5 ans en baisse de 95 pour 1 000 naissances vivantes en 2011 à 75 pour 1 000 naissances vivantes en 2017</a:t>
            </a:r>
            <a:endParaRPr lang="en-GB" dirty="0"/>
          </a:p>
        </p:txBody>
      </p:sp>
      <p:graphicFrame>
        <p:nvGraphicFramePr>
          <p:cNvPr id="14" name="Chart 13"/>
          <p:cNvGraphicFramePr/>
          <p:nvPr>
            <p:extLst>
              <p:ext uri="{D42A27DB-BD31-4B8C-83A1-F6EECF244321}">
                <p14:modId xmlns:p14="http://schemas.microsoft.com/office/powerpoint/2010/main" val="595392327"/>
              </p:ext>
            </p:extLst>
          </p:nvPr>
        </p:nvGraphicFramePr>
        <p:xfrm>
          <a:off x="115552" y="2876649"/>
          <a:ext cx="8865162" cy="385266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462687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099" name="Rectangle 3"/>
          <p:cNvSpPr>
            <a:spLocks/>
          </p:cNvSpPr>
          <p:nvPr/>
        </p:nvSpPr>
        <p:spPr bwMode="auto">
          <a:xfrm>
            <a:off x="720726" y="6217850"/>
            <a:ext cx="6942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solidFill>
                  <a:schemeClr val="bg1"/>
                </a:solidFill>
              </a:rPr>
              <a:t>PMA africains      </a:t>
            </a:r>
            <a:r>
              <a:rPr lang="fr-FR" sz="1600" dirty="0">
                <a:solidFill>
                  <a:schemeClr val="bg1"/>
                </a:solidFill>
              </a:rPr>
              <a:t>Mise en œuvre du Programme d’action d’Istanbul</a:t>
            </a:r>
            <a:endParaRPr lang="en-US" altLang="en-US" sz="1600" dirty="0">
              <a:solidFill>
                <a:schemeClr val="bg1"/>
              </a:solidFill>
              <a:latin typeface="Arial" panose="020B0604020202020204" pitchFamily="34" charset="0"/>
              <a:cs typeface="Arial" panose="020B0604020202020204" pitchFamily="34" charset="0"/>
              <a:sym typeface="Lato" pitchFamily="34" charset="0"/>
            </a:endParaRP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0" y="290513"/>
            <a:ext cx="4832059"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4" y="365798"/>
            <a:ext cx="460985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dirty="0">
                <a:solidFill>
                  <a:schemeClr val="bg1"/>
                </a:solidFill>
              </a:rPr>
              <a:t>Autres domaines prioritaires PMA africains</a:t>
            </a:r>
            <a:endParaRPr lang="en-US" altLang="en-US" sz="2400" dirty="0">
              <a:solidFill>
                <a:schemeClr val="bg1"/>
              </a:solidFill>
              <a:latin typeface="Arial" panose="020B0604020202020204" pitchFamily="34" charset="0"/>
              <a:cs typeface="Arial" panose="020B0604020202020204" pitchFamily="34" charset="0"/>
              <a:sym typeface="Lato" pitchFamily="34" charset="0"/>
            </a:endParaRPr>
          </a:p>
        </p:txBody>
      </p:sp>
      <p:sp>
        <p:nvSpPr>
          <p:cNvPr id="4106" name="Rectangle 12"/>
          <p:cNvSpPr>
            <a:spLocks/>
          </p:cNvSpPr>
          <p:nvPr/>
        </p:nvSpPr>
        <p:spPr bwMode="auto">
          <a:xfrm>
            <a:off x="5106465" y="397695"/>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5</a:t>
            </a:fld>
            <a:endParaRPr lang="en-US" altLang="en-US" sz="1600" b="1" dirty="0">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241069" y="1071270"/>
            <a:ext cx="8661862"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b="1" dirty="0">
                <a:solidFill>
                  <a:schemeClr val="accent5"/>
                </a:solidFill>
              </a:rPr>
              <a:t>Mobilisation des ressources et gouvernance</a:t>
            </a:r>
            <a:endParaRPr lang="en-GB" sz="2000" b="1" dirty="0">
              <a:solidFill>
                <a:schemeClr val="accent5"/>
              </a:solidFill>
            </a:endParaRPr>
          </a:p>
          <a:p>
            <a:pPr eaLnBrk="1"/>
            <a:endParaRPr lang="en-US" altLang="en-US" sz="2000" b="1" dirty="0">
              <a:solidFill>
                <a:srgbClr val="399D5C"/>
              </a:solidFill>
              <a:latin typeface="Arial" panose="020B0604020202020204" pitchFamily="34" charset="0"/>
              <a:cs typeface="Arial" panose="020B0604020202020204" pitchFamily="34" charset="0"/>
              <a:sym typeface="Lato" pitchFamily="34" charset="0"/>
            </a:endParaRPr>
          </a:p>
          <a:p>
            <a:pPr marL="496888" lvl="0" indent="-457200">
              <a:buFont typeface="Arial" panose="020B0604020202020204" pitchFamily="34" charset="0"/>
              <a:buChar char="•"/>
            </a:pPr>
            <a:r>
              <a:rPr lang="fr-FR" sz="2800" b="1" dirty="0"/>
              <a:t>L’investissement étranger direct dans les PMA africains a baissé </a:t>
            </a:r>
            <a:r>
              <a:rPr lang="fr-FR" sz="2800" dirty="0"/>
              <a:t>de 47 % en 2015-2017 ; la baisse était de 26% pour l’ensemble de l’Afrique</a:t>
            </a:r>
          </a:p>
          <a:p>
            <a:pPr lvl="0"/>
            <a:endParaRPr lang="en-GB" sz="2800" dirty="0"/>
          </a:p>
          <a:p>
            <a:pPr marL="496888" lvl="0" indent="-457200">
              <a:buFont typeface="Arial" panose="020B0604020202020204" pitchFamily="34" charset="0"/>
              <a:buChar char="•"/>
            </a:pPr>
            <a:r>
              <a:rPr lang="fr-FR" sz="2800" b="1" dirty="0"/>
              <a:t>La gouvernance, un défi majeur</a:t>
            </a:r>
            <a:r>
              <a:rPr lang="fr-FR" sz="2800" dirty="0"/>
              <a:t> : L’Indice Mo Ibrahim de la gouvernance en Afrique affiche des baisses sur des dimensions clefs, en particulier dans les pays touchés par un conflit, comme la République centrafricaine, la Somalie et le Soudan du Sud.</a:t>
            </a:r>
            <a:endParaRPr lang="en-GB" sz="2800" dirty="0"/>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5</a:t>
            </a:fld>
            <a:endParaRPr lang="en-US" dirty="0"/>
          </a:p>
        </p:txBody>
      </p:sp>
    </p:spTree>
    <p:extLst>
      <p:ext uri="{BB962C8B-B14F-4D97-AF65-F5344CB8AC3E}">
        <p14:creationId xmlns:p14="http://schemas.microsoft.com/office/powerpoint/2010/main" val="354121594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099" name="Rectangle 3"/>
          <p:cNvSpPr>
            <a:spLocks/>
          </p:cNvSpPr>
          <p:nvPr/>
        </p:nvSpPr>
        <p:spPr bwMode="auto">
          <a:xfrm>
            <a:off x="471488" y="6221413"/>
            <a:ext cx="694213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t> </a:t>
            </a:r>
            <a:r>
              <a:rPr lang="fr-FR" dirty="0">
                <a:solidFill>
                  <a:schemeClr val="bg1"/>
                </a:solidFill>
              </a:rPr>
              <a:t>PMA africains</a:t>
            </a:r>
            <a:r>
              <a:rPr lang="en-US" altLang="en-US" sz="1600" dirty="0">
                <a:solidFill>
                  <a:schemeClr val="bg1"/>
                </a:solidFill>
                <a:latin typeface="Arial" panose="020B0604020202020204" pitchFamily="34" charset="0"/>
                <a:cs typeface="Arial" panose="020B0604020202020204" pitchFamily="34" charset="0"/>
                <a:sym typeface="Lato" pitchFamily="34" charset="0"/>
              </a:rPr>
              <a:t>   | </a:t>
            </a:r>
            <a:r>
              <a:rPr lang="fr-FR" dirty="0">
                <a:solidFill>
                  <a:schemeClr val="bg1"/>
                </a:solidFill>
              </a:rPr>
              <a:t>Mise en œuvre du Programme d’action d’Istanbul</a:t>
            </a:r>
            <a:r>
              <a:rPr lang="fr-FR" dirty="0"/>
              <a:t> </a:t>
            </a:r>
            <a:endParaRPr lang="en-US" altLang="en-US" sz="1600" dirty="0">
              <a:solidFill>
                <a:srgbClr val="FFFFFF"/>
              </a:solidFill>
              <a:latin typeface="Arial" panose="020B0604020202020204" pitchFamily="34" charset="0"/>
              <a:cs typeface="Arial" panose="020B0604020202020204" pitchFamily="34" charset="0"/>
              <a:sym typeface="Lato" pitchFamily="34" charset="0"/>
            </a:endParaRP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0" y="290513"/>
            <a:ext cx="4475163"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4" y="365798"/>
            <a:ext cx="3645123"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800" b="1" dirty="0">
                <a:solidFill>
                  <a:schemeClr val="bg1"/>
                </a:solidFill>
              </a:rPr>
              <a:t>Aperçu</a:t>
            </a:r>
            <a:r>
              <a:rPr lang="fr-FR" sz="2800" dirty="0">
                <a:solidFill>
                  <a:schemeClr val="bg1"/>
                </a:solidFill>
              </a:rPr>
              <a:t> _-  PMA africains</a:t>
            </a:r>
            <a:endParaRPr lang="en-US" altLang="en-US" sz="3200" b="1" dirty="0">
              <a:solidFill>
                <a:schemeClr val="bg1"/>
              </a:solidFill>
              <a:latin typeface="Arial" panose="020B0604020202020204" pitchFamily="34" charset="0"/>
              <a:cs typeface="Arial" panose="020B0604020202020204" pitchFamily="34" charset="0"/>
              <a:sym typeface="Lato" pitchFamily="34" charset="0"/>
            </a:endParaRPr>
          </a:p>
        </p:txBody>
      </p:sp>
      <p:sp>
        <p:nvSpPr>
          <p:cNvPr id="4106" name="Rectangle 12"/>
          <p:cNvSpPr>
            <a:spLocks/>
          </p:cNvSpPr>
          <p:nvPr/>
        </p:nvSpPr>
        <p:spPr bwMode="auto">
          <a:xfrm>
            <a:off x="4659313" y="414338"/>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6</a:t>
            </a:fld>
            <a:endParaRPr lang="en-US" altLang="en-US" sz="1600" b="1">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234719" y="909042"/>
            <a:ext cx="8661862"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400" b="1" dirty="0">
                <a:solidFill>
                  <a:schemeClr val="tx1"/>
                </a:solidFill>
              </a:rPr>
              <a:t>PERSPECTIVES DE SORTIE DE LA LISTE DES PMA</a:t>
            </a:r>
            <a:endParaRPr lang="en-GB" sz="2400" dirty="0">
              <a:solidFill>
                <a:schemeClr val="tx1"/>
              </a:solidFill>
            </a:endParaRPr>
          </a:p>
          <a:p>
            <a:pPr>
              <a:buFontTx/>
              <a:buChar char="•"/>
            </a:pPr>
            <a:r>
              <a:rPr lang="en-US" altLang="en-US" sz="2000" dirty="0">
                <a:latin typeface="Arial" panose="020B0604020202020204" pitchFamily="34" charset="0"/>
                <a:cs typeface="Arial" panose="020B0604020202020204" pitchFamily="34" charset="0"/>
                <a:sym typeface="Lato" pitchFamily="34" charset="0"/>
              </a:rPr>
              <a:t> </a:t>
            </a:r>
            <a:r>
              <a:rPr lang="fr-FR" dirty="0"/>
              <a:t>Une recommandation a été faite lors de l’examen triennal de 2018 pour une sortie de Sao Tome-et-Principe de la liste des PMA</a:t>
            </a:r>
            <a:endParaRPr lang="en-GB" dirty="0"/>
          </a:p>
          <a:p>
            <a:pPr>
              <a:buFontTx/>
              <a:buChar char="•"/>
            </a:pP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Plusieurs</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PMA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africains</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ont</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le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potentiel</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pour le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processus</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de sortie de la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liste</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des PMA </a:t>
            </a:r>
            <a:r>
              <a:rPr lang="en-US" altLang="en-US" dirty="0" err="1">
                <a:solidFill>
                  <a:schemeClr val="accent2">
                    <a:lumMod val="75000"/>
                  </a:schemeClr>
                </a:solidFill>
                <a:latin typeface="Arial" panose="020B0604020202020204" pitchFamily="34" charset="0"/>
                <a:cs typeface="Arial" panose="020B0604020202020204" pitchFamily="34" charset="0"/>
                <a:sym typeface="Lato" pitchFamily="34" charset="0"/>
              </a:rPr>
              <a:t>en</a:t>
            </a:r>
            <a:r>
              <a:rPr lang="en-US" altLang="en-US" dirty="0">
                <a:solidFill>
                  <a:schemeClr val="accent2">
                    <a:lumMod val="75000"/>
                  </a:schemeClr>
                </a:solidFill>
                <a:latin typeface="Arial" panose="020B0604020202020204" pitchFamily="34" charset="0"/>
                <a:cs typeface="Arial" panose="020B0604020202020204" pitchFamily="34" charset="0"/>
                <a:sym typeface="Lato" pitchFamily="34" charset="0"/>
              </a:rPr>
              <a:t> 2021</a:t>
            </a:r>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6</a:t>
            </a:fld>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522024034"/>
              </p:ext>
            </p:extLst>
          </p:nvPr>
        </p:nvGraphicFramePr>
        <p:xfrm>
          <a:off x="234719" y="2616531"/>
          <a:ext cx="8680680" cy="3550857"/>
        </p:xfrm>
        <a:graphic>
          <a:graphicData uri="http://schemas.openxmlformats.org/drawingml/2006/table">
            <a:tbl>
              <a:tblPr firstRow="1" firstCol="1" bandRow="1">
                <a:tableStyleId>{5C22544A-7EE6-4342-B048-85BDC9FD1C3A}</a:tableStyleId>
              </a:tblPr>
              <a:tblGrid>
                <a:gridCol w="1120812">
                  <a:extLst>
                    <a:ext uri="{9D8B030D-6E8A-4147-A177-3AD203B41FA5}">
                      <a16:colId xmlns:a16="http://schemas.microsoft.com/office/drawing/2014/main" val="4125243318"/>
                    </a:ext>
                  </a:extLst>
                </a:gridCol>
                <a:gridCol w="1259978">
                  <a:extLst>
                    <a:ext uri="{9D8B030D-6E8A-4147-A177-3AD203B41FA5}">
                      <a16:colId xmlns:a16="http://schemas.microsoft.com/office/drawing/2014/main" val="2697280799"/>
                    </a:ext>
                  </a:extLst>
                </a:gridCol>
                <a:gridCol w="1259978">
                  <a:extLst>
                    <a:ext uri="{9D8B030D-6E8A-4147-A177-3AD203B41FA5}">
                      <a16:colId xmlns:a16="http://schemas.microsoft.com/office/drawing/2014/main" val="4132467852"/>
                    </a:ext>
                  </a:extLst>
                </a:gridCol>
                <a:gridCol w="1259978">
                  <a:extLst>
                    <a:ext uri="{9D8B030D-6E8A-4147-A177-3AD203B41FA5}">
                      <a16:colId xmlns:a16="http://schemas.microsoft.com/office/drawing/2014/main" val="680221763"/>
                    </a:ext>
                  </a:extLst>
                </a:gridCol>
                <a:gridCol w="1259978">
                  <a:extLst>
                    <a:ext uri="{9D8B030D-6E8A-4147-A177-3AD203B41FA5}">
                      <a16:colId xmlns:a16="http://schemas.microsoft.com/office/drawing/2014/main" val="3828078842"/>
                    </a:ext>
                  </a:extLst>
                </a:gridCol>
                <a:gridCol w="1259978">
                  <a:extLst>
                    <a:ext uri="{9D8B030D-6E8A-4147-A177-3AD203B41FA5}">
                      <a16:colId xmlns:a16="http://schemas.microsoft.com/office/drawing/2014/main" val="370928322"/>
                    </a:ext>
                  </a:extLst>
                </a:gridCol>
                <a:gridCol w="1259978">
                  <a:extLst>
                    <a:ext uri="{9D8B030D-6E8A-4147-A177-3AD203B41FA5}">
                      <a16:colId xmlns:a16="http://schemas.microsoft.com/office/drawing/2014/main" val="2425698836"/>
                    </a:ext>
                  </a:extLst>
                </a:gridCol>
              </a:tblGrid>
              <a:tr h="996147">
                <a:tc>
                  <a:txBody>
                    <a:bodyPr/>
                    <a:lstStyle/>
                    <a:p>
                      <a:pPr marL="0" marR="0" algn="just">
                        <a:lnSpc>
                          <a:spcPct val="107000"/>
                        </a:lnSpc>
                        <a:spcBef>
                          <a:spcPts val="0"/>
                        </a:spcBef>
                        <a:spcAft>
                          <a:spcPts val="0"/>
                        </a:spcAft>
                      </a:pPr>
                      <a:r>
                        <a:rPr lang="en-US" sz="2000" dirty="0">
                          <a:effectLst/>
                          <a:latin typeface="+mn-lt"/>
                          <a:ea typeface="+mn-ea"/>
                          <a:cs typeface="+mn-cs"/>
                        </a:rPr>
                        <a:t>Pays</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800" b="1" kern="1200" dirty="0">
                          <a:solidFill>
                            <a:schemeClr val="lt1"/>
                          </a:solidFill>
                          <a:effectLst/>
                          <a:latin typeface="+mn-lt"/>
                          <a:ea typeface="+mn-ea"/>
                          <a:cs typeface="+mn-cs"/>
                        </a:rPr>
                        <a:t>RNB par habitant (2017) </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800" b="1" kern="1200" dirty="0">
                          <a:solidFill>
                            <a:schemeClr val="lt1"/>
                          </a:solidFill>
                          <a:effectLst/>
                          <a:latin typeface="+mn-lt"/>
                          <a:ea typeface="+mn-ea"/>
                          <a:cs typeface="+mn-cs"/>
                        </a:rPr>
                        <a:t>Écart du RNB </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800" b="1" kern="1200" dirty="0">
                          <a:solidFill>
                            <a:schemeClr val="lt1"/>
                          </a:solidFill>
                          <a:effectLst/>
                          <a:latin typeface="+mn-lt"/>
                          <a:ea typeface="+mn-ea"/>
                          <a:cs typeface="+mn-cs"/>
                        </a:rPr>
                        <a:t>IVE</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800" b="1" kern="1200" dirty="0">
                          <a:solidFill>
                            <a:schemeClr val="lt1"/>
                          </a:solidFill>
                          <a:effectLst/>
                          <a:latin typeface="+mn-lt"/>
                          <a:ea typeface="+mn-ea"/>
                          <a:cs typeface="+mn-cs"/>
                        </a:rPr>
                        <a:t> ICH</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ICH</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err="1">
                          <a:effectLst/>
                        </a:rPr>
                        <a:t>Ecart</a:t>
                      </a:r>
                      <a:r>
                        <a:rPr lang="en-US" sz="1600" dirty="0">
                          <a:effectLst/>
                        </a:rPr>
                        <a:t> ICH</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625097036"/>
                  </a:ext>
                </a:extLst>
              </a:tr>
              <a:tr h="322074">
                <a:tc>
                  <a:txBody>
                    <a:bodyPr/>
                    <a:lstStyle/>
                    <a:p>
                      <a:pPr marL="0" marR="0" algn="just">
                        <a:lnSpc>
                          <a:spcPct val="107000"/>
                        </a:lnSpc>
                        <a:spcBef>
                          <a:spcPts val="0"/>
                        </a:spcBef>
                        <a:spcAft>
                          <a:spcPts val="0"/>
                        </a:spcAft>
                      </a:pPr>
                      <a:r>
                        <a:rPr lang="en-US" sz="2000" dirty="0">
                          <a:effectLst/>
                        </a:rPr>
                        <a:t>Djibouti</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1880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2000" dirty="0">
                          <a:effectLst/>
                        </a:rPr>
                        <a:t>650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36,3</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a:effectLst/>
                        </a:rPr>
                        <a:t>4,3</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a:effectLst/>
                        </a:rPr>
                        <a:t>58</a:t>
                      </a:r>
                      <a:endParaRPr lang="en-US" sz="200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-8</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831447220"/>
                  </a:ext>
                </a:extLst>
              </a:tr>
              <a:tr h="322074">
                <a:tc>
                  <a:txBody>
                    <a:bodyPr/>
                    <a:lstStyle/>
                    <a:p>
                      <a:pPr marL="0" marR="0" algn="just">
                        <a:lnSpc>
                          <a:spcPct val="107000"/>
                        </a:lnSpc>
                        <a:spcBef>
                          <a:spcPts val="0"/>
                        </a:spcBef>
                        <a:spcAft>
                          <a:spcPts val="0"/>
                        </a:spcAft>
                      </a:pPr>
                      <a:r>
                        <a:rPr lang="en-US" sz="2000" dirty="0">
                          <a:effectLst/>
                        </a:rPr>
                        <a:t>Lesotho</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1280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2000" dirty="0">
                          <a:effectLst/>
                        </a:rPr>
                        <a:t>50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42</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61,6</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600" dirty="0">
                          <a:effectLst/>
                        </a:rPr>
                        <a:t>-4,4</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372873098"/>
                  </a:ext>
                </a:extLst>
              </a:tr>
              <a:tr h="322074">
                <a:tc>
                  <a:txBody>
                    <a:bodyPr/>
                    <a:lstStyle/>
                    <a:p>
                      <a:pPr marL="0" marR="0" algn="just">
                        <a:lnSpc>
                          <a:spcPct val="107000"/>
                        </a:lnSpc>
                        <a:spcBef>
                          <a:spcPts val="0"/>
                        </a:spcBef>
                        <a:spcAft>
                          <a:spcPts val="0"/>
                        </a:spcAft>
                      </a:pPr>
                      <a:r>
                        <a:rPr lang="en-US" sz="2000" dirty="0">
                          <a:effectLst/>
                        </a:rPr>
                        <a:t>Togo</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610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-620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28,3</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2000" dirty="0">
                          <a:effectLst/>
                        </a:rPr>
                        <a:t>-3,7</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61,8</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600" dirty="0">
                          <a:effectLst/>
                        </a:rPr>
                        <a:t>-4,2</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813962275"/>
                  </a:ext>
                </a:extLst>
              </a:tr>
              <a:tr h="322074">
                <a:tc>
                  <a:txBody>
                    <a:bodyPr/>
                    <a:lstStyle/>
                    <a:p>
                      <a:pPr marL="0" marR="0" algn="just">
                        <a:lnSpc>
                          <a:spcPct val="107000"/>
                        </a:lnSpc>
                        <a:spcBef>
                          <a:spcPts val="0"/>
                        </a:spcBef>
                        <a:spcAft>
                          <a:spcPts val="0"/>
                        </a:spcAft>
                      </a:pPr>
                      <a:r>
                        <a:rPr lang="en-US" sz="2000" dirty="0" err="1">
                          <a:effectLst/>
                        </a:rPr>
                        <a:t>Zambie</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1300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6">
                        <a:lumMod val="60000"/>
                        <a:lumOff val="40000"/>
                      </a:schemeClr>
                    </a:solidFill>
                  </a:tcPr>
                </a:tc>
                <a:tc>
                  <a:txBody>
                    <a:bodyPr/>
                    <a:lstStyle/>
                    <a:p>
                      <a:pPr marL="0" marR="0" algn="ctr">
                        <a:lnSpc>
                          <a:spcPct val="107000"/>
                        </a:lnSpc>
                        <a:spcBef>
                          <a:spcPts val="0"/>
                        </a:spcBef>
                        <a:spcAft>
                          <a:spcPts val="0"/>
                        </a:spcAft>
                      </a:pPr>
                      <a:r>
                        <a:rPr lang="en-US" sz="2000" dirty="0">
                          <a:effectLst/>
                        </a:rPr>
                        <a:t>70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40.5</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8.5</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58,6</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1600" dirty="0">
                          <a:effectLst/>
                        </a:rPr>
                        <a:t>-7,4</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1036945085"/>
                  </a:ext>
                </a:extLst>
              </a:tr>
              <a:tr h="322074">
                <a:tc>
                  <a:txBody>
                    <a:bodyPr/>
                    <a:lstStyle/>
                    <a:p>
                      <a:pPr marL="0" marR="0" algn="just">
                        <a:lnSpc>
                          <a:spcPct val="107000"/>
                        </a:lnSpc>
                        <a:spcBef>
                          <a:spcPts val="0"/>
                        </a:spcBef>
                        <a:spcAft>
                          <a:spcPts val="0"/>
                        </a:spcAft>
                      </a:pPr>
                      <a:r>
                        <a:rPr lang="en-US" sz="2000" dirty="0" err="1">
                          <a:effectLst/>
                        </a:rPr>
                        <a:t>Tanzanie</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910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-320</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27,9</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algn="ctr">
                        <a:lnSpc>
                          <a:spcPct val="107000"/>
                        </a:lnSpc>
                        <a:spcBef>
                          <a:spcPts val="0"/>
                        </a:spcBef>
                        <a:spcAft>
                          <a:spcPts val="0"/>
                        </a:spcAft>
                      </a:pPr>
                      <a:r>
                        <a:rPr lang="en-US" sz="2000" dirty="0">
                          <a:effectLst/>
                        </a:rPr>
                        <a:t>-4,1</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dirty="0">
                          <a:effectLst/>
                        </a:rPr>
                        <a:t>56</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algn="ctr">
                        <a:lnSpc>
                          <a:spcPct val="107000"/>
                        </a:lnSpc>
                        <a:spcBef>
                          <a:spcPts val="0"/>
                        </a:spcBef>
                        <a:spcAft>
                          <a:spcPts val="0"/>
                        </a:spcAft>
                      </a:pPr>
                      <a:r>
                        <a:rPr lang="en-US" sz="1600" dirty="0">
                          <a:effectLst/>
                        </a:rPr>
                        <a:t>-10</a:t>
                      </a: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0785112"/>
                  </a:ext>
                </a:extLst>
              </a:tr>
              <a:tr h="337036">
                <a:tc>
                  <a:txBody>
                    <a:bodyPr/>
                    <a:lstStyle/>
                    <a:p>
                      <a:pPr marL="0" marR="0" algn="just">
                        <a:lnSpc>
                          <a:spcPct val="107000"/>
                        </a:lnSpc>
                        <a:spcBef>
                          <a:spcPts val="0"/>
                        </a:spcBef>
                        <a:spcAft>
                          <a:spcPts val="0"/>
                        </a:spcAft>
                      </a:pP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lnT w="12700" cap="flat" cmpd="sng" algn="ctr">
                      <a:solidFill>
                        <a:schemeClr val="tx1"/>
                      </a:solidFill>
                      <a:prstDash val="solid"/>
                      <a:round/>
                      <a:headEnd type="none" w="med" len="med"/>
                      <a:tailEnd type="none" w="med" len="med"/>
                    </a:lnT>
                    <a:solidFill>
                      <a:schemeClr val="accent6">
                        <a:lumMod val="40000"/>
                        <a:lumOff val="60000"/>
                      </a:schemeClr>
                    </a:solidFill>
                  </a:tcPr>
                </a:tc>
                <a:tc gridSpan="6">
                  <a:txBody>
                    <a:bodyPr/>
                    <a:lstStyle/>
                    <a:p>
                      <a:r>
                        <a:rPr lang="fr-FR" sz="1800" b="1" kern="1200" dirty="0">
                          <a:solidFill>
                            <a:schemeClr val="dk1"/>
                          </a:solidFill>
                          <a:effectLst/>
                          <a:latin typeface="+mn-lt"/>
                          <a:ea typeface="+mn-ea"/>
                          <a:cs typeface="+mn-cs"/>
                        </a:rPr>
                        <a:t>Indique les critères de sortie de la liste des PMA lors de l’examen de 2018</a:t>
                      </a:r>
                      <a:endParaRPr lang="en-GB" sz="1800" kern="1200" dirty="0">
                        <a:solidFill>
                          <a:schemeClr val="dk1"/>
                        </a:solidFill>
                        <a:effectLst/>
                        <a:latin typeface="+mn-lt"/>
                        <a:ea typeface="+mn-ea"/>
                        <a:cs typeface="+mn-cs"/>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pPr marL="0" marR="0" algn="r">
                        <a:lnSpc>
                          <a:spcPct val="107000"/>
                        </a:lnSpc>
                        <a:spcBef>
                          <a:spcPts val="0"/>
                        </a:spcBef>
                        <a:spcAft>
                          <a:spcPts val="0"/>
                        </a:spcAft>
                      </a:pP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pPr marL="0" marR="0" algn="r">
                        <a:lnSpc>
                          <a:spcPct val="107000"/>
                        </a:lnSpc>
                        <a:spcBef>
                          <a:spcPts val="0"/>
                        </a:spcBef>
                        <a:spcAft>
                          <a:spcPts val="0"/>
                        </a:spcAft>
                      </a:pP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pPr marL="0" marR="0" algn="r">
                        <a:lnSpc>
                          <a:spcPct val="107000"/>
                        </a:lnSpc>
                        <a:spcBef>
                          <a:spcPts val="0"/>
                        </a:spcBef>
                        <a:spcAft>
                          <a:spcPts val="0"/>
                        </a:spcAft>
                      </a:pP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pPr marL="0" marR="0" algn="r">
                        <a:lnSpc>
                          <a:spcPct val="107000"/>
                        </a:lnSpc>
                        <a:spcBef>
                          <a:spcPts val="0"/>
                        </a:spcBef>
                        <a:spcAft>
                          <a:spcPts val="0"/>
                        </a:spcAft>
                      </a:pP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tc hMerge="1">
                  <a:txBody>
                    <a:bodyPr/>
                    <a:lstStyle/>
                    <a:p>
                      <a:pPr marL="0" marR="0" algn="r">
                        <a:lnSpc>
                          <a:spcPct val="107000"/>
                        </a:lnSpc>
                        <a:spcBef>
                          <a:spcPts val="0"/>
                        </a:spcBef>
                        <a:spcAft>
                          <a:spcPts val="0"/>
                        </a:spcAft>
                      </a:pPr>
                      <a:endParaRPr lang="en-US" sz="16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tc>
                <a:extLst>
                  <a:ext uri="{0D108BD9-81ED-4DB2-BD59-A6C34878D82A}">
                    <a16:rowId xmlns:a16="http://schemas.microsoft.com/office/drawing/2014/main" val="2266012951"/>
                  </a:ext>
                </a:extLst>
              </a:tr>
              <a:tr h="176468">
                <a:tc>
                  <a:txBody>
                    <a:bodyPr/>
                    <a:lstStyle/>
                    <a:p>
                      <a:pPr marL="0" marR="0" algn="just">
                        <a:lnSpc>
                          <a:spcPct val="107000"/>
                        </a:lnSpc>
                        <a:spcBef>
                          <a:spcPts val="0"/>
                        </a:spcBef>
                        <a:spcAft>
                          <a:spcPts val="0"/>
                        </a:spcAft>
                      </a:pP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solidFill>
                      <a:schemeClr val="accent2">
                        <a:lumMod val="40000"/>
                        <a:lumOff val="60000"/>
                      </a:schemeClr>
                    </a:solidFill>
                  </a:tcPr>
                </a:tc>
                <a:tc gridSpan="6">
                  <a:txBody>
                    <a:bodyPr/>
                    <a:lstStyle/>
                    <a:p>
                      <a:pPr marL="0" marR="0" algn="l">
                        <a:lnSpc>
                          <a:spcPct val="107000"/>
                        </a:lnSpc>
                        <a:spcBef>
                          <a:spcPts val="0"/>
                        </a:spcBef>
                        <a:spcAft>
                          <a:spcPts val="0"/>
                        </a:spcAft>
                      </a:pPr>
                      <a:r>
                        <a:rPr lang="fr-FR" sz="1800" b="1" kern="1200" dirty="0">
                          <a:solidFill>
                            <a:schemeClr val="dk1"/>
                          </a:solidFill>
                          <a:effectLst/>
                          <a:latin typeface="+mn-lt"/>
                          <a:ea typeface="+mn-ea"/>
                          <a:cs typeface="+mn-cs"/>
                        </a:rPr>
                        <a:t>Indique être à 10 points de satisfaire le deuxième critère lors de l’examen de 2018 </a:t>
                      </a:r>
                      <a:endParaRPr lang="en-US" sz="2000" dirty="0">
                        <a:effectLst/>
                        <a:latin typeface="Calibri" panose="020F0502020204030204" pitchFamily="34" charset="0"/>
                        <a:ea typeface="DengXian" panose="02010600030101010101" pitchFamily="2" charset="-122"/>
                        <a:cs typeface="Arial" panose="020B060402020202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2574717"/>
                  </a:ext>
                </a:extLst>
              </a:tr>
            </a:tbl>
          </a:graphicData>
        </a:graphic>
      </p:graphicFrame>
    </p:spTree>
    <p:extLst>
      <p:ext uri="{BB962C8B-B14F-4D97-AF65-F5344CB8AC3E}">
        <p14:creationId xmlns:p14="http://schemas.microsoft.com/office/powerpoint/2010/main" val="4243457802"/>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p:cNvSpPr>
          <p:nvPr/>
        </p:nvSpPr>
        <p:spPr bwMode="auto">
          <a:xfrm>
            <a:off x="0" y="6135688"/>
            <a:ext cx="7308850" cy="442912"/>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929" y="0"/>
                </a:moveTo>
                <a:lnTo>
                  <a:pt x="0" y="0"/>
                </a:lnTo>
                <a:lnTo>
                  <a:pt x="0" y="21600"/>
                </a:lnTo>
                <a:lnTo>
                  <a:pt x="20929" y="21600"/>
                </a:lnTo>
                <a:lnTo>
                  <a:pt x="21107" y="21274"/>
                </a:lnTo>
                <a:lnTo>
                  <a:pt x="21268" y="20353"/>
                </a:lnTo>
                <a:lnTo>
                  <a:pt x="21404" y="18924"/>
                </a:lnTo>
                <a:lnTo>
                  <a:pt x="21508" y="17076"/>
                </a:lnTo>
                <a:lnTo>
                  <a:pt x="21576" y="14893"/>
                </a:lnTo>
                <a:lnTo>
                  <a:pt x="21600" y="12465"/>
                </a:lnTo>
                <a:lnTo>
                  <a:pt x="21600" y="9135"/>
                </a:lnTo>
                <a:lnTo>
                  <a:pt x="21576" y="6707"/>
                </a:lnTo>
                <a:lnTo>
                  <a:pt x="21508" y="4524"/>
                </a:lnTo>
                <a:lnTo>
                  <a:pt x="21404" y="2676"/>
                </a:lnTo>
                <a:lnTo>
                  <a:pt x="21268" y="1247"/>
                </a:lnTo>
                <a:lnTo>
                  <a:pt x="21107" y="326"/>
                </a:lnTo>
                <a:lnTo>
                  <a:pt x="20929"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099" name="Rectangle 3"/>
          <p:cNvSpPr>
            <a:spLocks/>
          </p:cNvSpPr>
          <p:nvPr/>
        </p:nvSpPr>
        <p:spPr bwMode="auto">
          <a:xfrm>
            <a:off x="471488" y="6221413"/>
            <a:ext cx="69421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dirty="0">
                <a:solidFill>
                  <a:schemeClr val="bg1"/>
                </a:solidFill>
              </a:rPr>
              <a:t>PMA africains </a:t>
            </a:r>
            <a:r>
              <a:rPr lang="en-US" altLang="en-US" sz="1600" dirty="0">
                <a:solidFill>
                  <a:srgbClr val="FFFFFF"/>
                </a:solidFill>
                <a:latin typeface="Arial" panose="020B0604020202020204" pitchFamily="34" charset="0"/>
                <a:cs typeface="Arial" panose="020B0604020202020204" pitchFamily="34" charset="0"/>
                <a:sym typeface="Lato" pitchFamily="34" charset="0"/>
              </a:rPr>
              <a:t>|      </a:t>
            </a:r>
            <a:r>
              <a:rPr lang="fr-FR" b="1" dirty="0">
                <a:solidFill>
                  <a:schemeClr val="bg1"/>
                </a:solidFill>
              </a:rPr>
              <a:t>Mise en œuvre du Programme d’action d’Istanbul</a:t>
            </a:r>
            <a:endParaRPr lang="en-GB" b="1" dirty="0">
              <a:solidFill>
                <a:schemeClr val="bg1"/>
              </a:solidFill>
            </a:endParaRPr>
          </a:p>
          <a:p>
            <a:endParaRPr lang="en-US" altLang="en-US" sz="1600" dirty="0">
              <a:solidFill>
                <a:srgbClr val="FFFFFF"/>
              </a:solidFill>
              <a:latin typeface="Arial" panose="020B0604020202020204" pitchFamily="34" charset="0"/>
              <a:cs typeface="Arial" panose="020B0604020202020204" pitchFamily="34" charset="0"/>
              <a:sym typeface="Lato" pitchFamily="34" charset="0"/>
            </a:endParaRPr>
          </a:p>
        </p:txBody>
      </p:sp>
      <p:sp>
        <p:nvSpPr>
          <p:cNvPr id="4100" name="AutoShape 4"/>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1" name="AutoShape 5"/>
          <p:cNvSpPr>
            <a:spLocks/>
          </p:cNvSpPr>
          <p:nvPr/>
        </p:nvSpPr>
        <p:spPr bwMode="auto">
          <a:xfrm>
            <a:off x="0" y="0"/>
            <a:ext cx="9131300" cy="684530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21600"/>
                </a:moveTo>
                <a:lnTo>
                  <a:pt x="0" y="0"/>
                </a:lnTo>
                <a:lnTo>
                  <a:pt x="21600" y="0"/>
                </a:lnTo>
              </a:path>
            </a:pathLst>
          </a:custGeom>
          <a:noFill/>
          <a:ln w="3175" cap="flat" cmpd="sng">
            <a:solidFill>
              <a:srgbClr val="7B7B7B"/>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lIns="45720" rIns="45720"/>
          <a:lstStyle/>
          <a:p>
            <a:endParaRPr lang="en-US"/>
          </a:p>
        </p:txBody>
      </p:sp>
      <p:sp>
        <p:nvSpPr>
          <p:cNvPr id="4102" name="AutoShape 6"/>
          <p:cNvSpPr>
            <a:spLocks/>
          </p:cNvSpPr>
          <p:nvPr/>
        </p:nvSpPr>
        <p:spPr bwMode="auto">
          <a:xfrm>
            <a:off x="-18930" y="318538"/>
            <a:ext cx="536056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20694" y="0"/>
                </a:moveTo>
                <a:lnTo>
                  <a:pt x="115" y="0"/>
                </a:lnTo>
                <a:lnTo>
                  <a:pt x="0" y="157"/>
                </a:lnTo>
                <a:lnTo>
                  <a:pt x="0" y="21443"/>
                </a:lnTo>
                <a:lnTo>
                  <a:pt x="115" y="21600"/>
                </a:lnTo>
                <a:lnTo>
                  <a:pt x="20694" y="21600"/>
                </a:lnTo>
                <a:lnTo>
                  <a:pt x="20935" y="21272"/>
                </a:lnTo>
                <a:lnTo>
                  <a:pt x="21151" y="20346"/>
                </a:lnTo>
                <a:lnTo>
                  <a:pt x="21335" y="18910"/>
                </a:lnTo>
                <a:lnTo>
                  <a:pt x="21476" y="17052"/>
                </a:lnTo>
                <a:lnTo>
                  <a:pt x="21568" y="14858"/>
                </a:lnTo>
                <a:lnTo>
                  <a:pt x="21600" y="12416"/>
                </a:lnTo>
                <a:lnTo>
                  <a:pt x="21600" y="9183"/>
                </a:lnTo>
                <a:lnTo>
                  <a:pt x="21568" y="6742"/>
                </a:lnTo>
                <a:lnTo>
                  <a:pt x="21476" y="4549"/>
                </a:lnTo>
                <a:lnTo>
                  <a:pt x="21335" y="2690"/>
                </a:lnTo>
                <a:lnTo>
                  <a:pt x="21151" y="1254"/>
                </a:lnTo>
                <a:lnTo>
                  <a:pt x="20935" y="328"/>
                </a:lnTo>
                <a:lnTo>
                  <a:pt x="20694"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3" name="AutoShape 9"/>
          <p:cNvSpPr>
            <a:spLocks/>
          </p:cNvSpPr>
          <p:nvPr/>
        </p:nvSpPr>
        <p:spPr bwMode="auto">
          <a:xfrm>
            <a:off x="7666038" y="6135688"/>
            <a:ext cx="1212850"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A7CB8"/>
          </a:solidFill>
          <a:ln>
            <a:noFill/>
          </a:ln>
          <a:extLst>
            <a:ext uri="{91240B29-F687-4F45-9708-019B960494DF}">
              <a14:hiddenLine xmlns:a14="http://schemas.microsoft.com/office/drawing/2010/main" w="9525">
                <a:solidFill>
                  <a:srgbClr val="000000"/>
                </a:solidFill>
                <a:round/>
                <a:headEnd/>
                <a:tailEnd/>
              </a14:hiddenLine>
            </a:ext>
          </a:extLst>
        </p:spPr>
        <p:txBody>
          <a:bodyPr lIns="45720" rIns="45720"/>
          <a:lstStyle/>
          <a:p>
            <a:endParaRPr lang="en-US"/>
          </a:p>
        </p:txBody>
      </p:sp>
      <p:sp>
        <p:nvSpPr>
          <p:cNvPr id="4104" name="Rectangle 10"/>
          <p:cNvSpPr>
            <a:spLocks/>
          </p:cNvSpPr>
          <p:nvPr/>
        </p:nvSpPr>
        <p:spPr bwMode="auto">
          <a:xfrm>
            <a:off x="7796213" y="6251575"/>
            <a:ext cx="1079500"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200" b="1">
                <a:solidFill>
                  <a:srgbClr val="FFFFFF"/>
                </a:solidFill>
                <a:latin typeface="Arial" panose="020B0604020202020204" pitchFamily="34" charset="0"/>
                <a:cs typeface="Arial" panose="020B0604020202020204" pitchFamily="34" charset="0"/>
                <a:sym typeface="Lato" pitchFamily="34" charset="0"/>
              </a:rPr>
              <a:t>UNECA.ORG</a:t>
            </a:r>
          </a:p>
        </p:txBody>
      </p:sp>
      <p:sp>
        <p:nvSpPr>
          <p:cNvPr id="4105" name="Rectangle 11"/>
          <p:cNvSpPr>
            <a:spLocks/>
          </p:cNvSpPr>
          <p:nvPr/>
        </p:nvSpPr>
        <p:spPr bwMode="auto">
          <a:xfrm>
            <a:off x="113144" y="365798"/>
            <a:ext cx="5096419"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400" b="1" dirty="0">
                <a:solidFill>
                  <a:schemeClr val="bg1"/>
                </a:solidFill>
              </a:rPr>
              <a:t>Examen régional 2020</a:t>
            </a:r>
            <a:r>
              <a:rPr lang="fr-FR" sz="2400" dirty="0">
                <a:solidFill>
                  <a:schemeClr val="bg1"/>
                </a:solidFill>
              </a:rPr>
              <a:t> </a:t>
            </a:r>
            <a:r>
              <a:rPr lang="en-US" altLang="en-US" sz="2000" b="1" dirty="0">
                <a:solidFill>
                  <a:srgbClr val="FFFFFF"/>
                </a:solidFill>
                <a:latin typeface="Arial" panose="020B0604020202020204" pitchFamily="34" charset="0"/>
                <a:cs typeface="Arial" panose="020B0604020202020204" pitchFamily="34" charset="0"/>
                <a:sym typeface="Lato" pitchFamily="34" charset="0"/>
              </a:rPr>
              <a:t>| </a:t>
            </a:r>
            <a:r>
              <a:rPr lang="fr-FR" sz="2800" dirty="0">
                <a:solidFill>
                  <a:schemeClr val="bg1"/>
                </a:solidFill>
              </a:rPr>
              <a:t>PMA africains</a:t>
            </a:r>
            <a:endParaRPr lang="en-US" altLang="en-US" sz="2000" b="1" dirty="0">
              <a:solidFill>
                <a:schemeClr val="bg1"/>
              </a:solidFill>
              <a:latin typeface="Arial" panose="020B0604020202020204" pitchFamily="34" charset="0"/>
              <a:cs typeface="Arial" panose="020B0604020202020204" pitchFamily="34" charset="0"/>
              <a:sym typeface="Lato" pitchFamily="34" charset="0"/>
            </a:endParaRPr>
          </a:p>
        </p:txBody>
      </p:sp>
      <p:sp>
        <p:nvSpPr>
          <p:cNvPr id="4106" name="Rectangle 12"/>
          <p:cNvSpPr>
            <a:spLocks/>
          </p:cNvSpPr>
          <p:nvPr/>
        </p:nvSpPr>
        <p:spPr bwMode="auto">
          <a:xfrm>
            <a:off x="5632436" y="396280"/>
            <a:ext cx="5603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fld id="{CA7005DB-7BB1-4210-8FD2-F8CF7C036B5E}" type="slidenum">
              <a:rPr lang="en-US" altLang="en-US" sz="1600" b="1">
                <a:solidFill>
                  <a:srgbClr val="0A7CB8"/>
                </a:solidFill>
                <a:latin typeface="Lucida Sans" panose="020B0602030504020204" pitchFamily="34" charset="0"/>
                <a:sym typeface="Lucida Sans" panose="020B0602030504020204" pitchFamily="34" charset="0"/>
              </a:rPr>
              <a:pPr eaLnBrk="1"/>
              <a:t>7</a:t>
            </a:fld>
            <a:endParaRPr lang="en-US" altLang="en-US" sz="1600" b="1" dirty="0">
              <a:solidFill>
                <a:srgbClr val="0A7CB8"/>
              </a:solidFill>
              <a:latin typeface="Lucida Sans" panose="020B0602030504020204" pitchFamily="34" charset="0"/>
              <a:sym typeface="Lucida Sans" panose="020B0602030504020204" pitchFamily="34" charset="0"/>
            </a:endParaRPr>
          </a:p>
        </p:txBody>
      </p:sp>
      <p:sp>
        <p:nvSpPr>
          <p:cNvPr id="4107" name="Line 13"/>
          <p:cNvSpPr>
            <a:spLocks noChangeShapeType="1"/>
          </p:cNvSpPr>
          <p:nvPr/>
        </p:nvSpPr>
        <p:spPr bwMode="auto">
          <a:xfrm>
            <a:off x="0" y="6851650"/>
            <a:ext cx="9144000" cy="0"/>
          </a:xfrm>
          <a:prstGeom prst="line">
            <a:avLst/>
          </a:prstGeom>
          <a:noFill/>
          <a:ln w="12700">
            <a:solidFill>
              <a:srgbClr val="666666"/>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108" name="Rectangle 1"/>
          <p:cNvSpPr>
            <a:spLocks/>
          </p:cNvSpPr>
          <p:nvPr/>
        </p:nvSpPr>
        <p:spPr bwMode="auto">
          <a:xfrm>
            <a:off x="113144" y="1356900"/>
            <a:ext cx="8661862" cy="984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square" lIns="0" tIns="0" rIns="0" bIns="0">
            <a:spAutoFit/>
          </a:bodyPr>
          <a:lstStyle>
            <a:lvl1pPr marL="185738" indent="-14605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r>
              <a:rPr lang="fr-FR" sz="2000" b="1" dirty="0"/>
              <a:t>Résolution 73/242 de l’Assemblée générale </a:t>
            </a:r>
            <a:r>
              <a:rPr lang="en-US" altLang="en-US" sz="2400" b="1" dirty="0">
                <a:solidFill>
                  <a:srgbClr val="0A7CB8"/>
                </a:solidFill>
                <a:latin typeface="Arial" panose="020B0604020202020204" pitchFamily="34" charset="0"/>
                <a:cs typeface="Arial" panose="020B0604020202020204" pitchFamily="34" charset="0"/>
                <a:sym typeface="Lato" pitchFamily="34" charset="0"/>
              </a:rPr>
              <a:t>– </a:t>
            </a:r>
            <a:r>
              <a:rPr lang="fr-FR" sz="2000" b="1" dirty="0"/>
              <a:t>qui demande la tenue d’une nouvelle conférence sur les PMA en 2021 :</a:t>
            </a:r>
            <a:endParaRPr lang="en-GB" sz="2000" b="1" dirty="0"/>
          </a:p>
          <a:p>
            <a:endParaRPr lang="en-US" altLang="en-US" sz="2000" dirty="0">
              <a:latin typeface="Arial" panose="020B0604020202020204" pitchFamily="34" charset="0"/>
              <a:cs typeface="Arial" panose="020B0604020202020204" pitchFamily="34" charset="0"/>
              <a:sym typeface="Lato" pitchFamily="34" charset="0"/>
            </a:endParaRPr>
          </a:p>
        </p:txBody>
      </p:sp>
      <p:sp>
        <p:nvSpPr>
          <p:cNvPr id="2" name="Slide Number Placeholder 1"/>
          <p:cNvSpPr>
            <a:spLocks noGrp="1"/>
          </p:cNvSpPr>
          <p:nvPr>
            <p:ph type="sldNum" sz="quarter" idx="12"/>
          </p:nvPr>
        </p:nvSpPr>
        <p:spPr>
          <a:xfrm>
            <a:off x="8168150" y="6618287"/>
            <a:ext cx="335626" cy="138113"/>
          </a:xfrm>
        </p:spPr>
        <p:txBody>
          <a:bodyPr/>
          <a:lstStyle/>
          <a:p>
            <a:fld id="{57A9BE0A-D03F-4B6F-9DFE-032BEB7DCFE2}" type="slidenum">
              <a:rPr lang="en-US" smtClean="0"/>
              <a:t>7</a:t>
            </a:fld>
            <a:endParaRPr lang="en-US" dirty="0"/>
          </a:p>
        </p:txBody>
      </p:sp>
      <p:sp>
        <p:nvSpPr>
          <p:cNvPr id="3" name="TextBox 2"/>
          <p:cNvSpPr txBox="1"/>
          <p:nvPr/>
        </p:nvSpPr>
        <p:spPr>
          <a:xfrm>
            <a:off x="228599" y="2117596"/>
            <a:ext cx="8647113" cy="1508105"/>
          </a:xfrm>
          <a:prstGeom prst="rect">
            <a:avLst/>
          </a:prstGeom>
          <a:solidFill>
            <a:schemeClr val="accent3">
              <a:lumMod val="20000"/>
              <a:lumOff val="80000"/>
            </a:schemeClr>
          </a:solidFill>
          <a:ln w="28575">
            <a:solidFill>
              <a:schemeClr val="accent1">
                <a:lumMod val="75000"/>
              </a:schemeClr>
            </a:solidFill>
          </a:ln>
        </p:spPr>
        <p:txBody>
          <a:bodyPr wrap="square" rtlCol="0">
            <a:spAutoFit/>
          </a:bodyPr>
          <a:lstStyle/>
          <a:p>
            <a:r>
              <a:rPr lang="fr-FR" dirty="0"/>
              <a:t>«</a:t>
            </a:r>
            <a:r>
              <a:rPr lang="fr-FR" sz="2000" dirty="0"/>
              <a:t> </a:t>
            </a:r>
            <a:r>
              <a:rPr lang="fr-FR" dirty="0"/>
              <a:t>42. Rappelle le paragraphe 157 du Programme d’action en faveur des pays les moins avancés pour la décennie 2011-2020, qui porte sur la tenue d’une cinquième Conférence des Nations Unies sur les pays les moins avancés […] </a:t>
            </a:r>
            <a:r>
              <a:rPr lang="fr-FR" b="1" dirty="0">
                <a:solidFill>
                  <a:srgbClr val="C00000"/>
                </a:solidFill>
              </a:rPr>
              <a:t>et décide de tenir la cinquième Conférence au plus haut niveau possible, avec la participation des chefs d’État et de gouvernement, en 2021</a:t>
            </a:r>
            <a:r>
              <a:rPr lang="fr-FR" dirty="0">
                <a:solidFill>
                  <a:srgbClr val="C00000"/>
                </a:solidFill>
              </a:rPr>
              <a:t> »</a:t>
            </a:r>
            <a:endParaRPr lang="en-GB" dirty="0">
              <a:solidFill>
                <a:srgbClr val="C00000"/>
              </a:solidFill>
            </a:endParaRPr>
          </a:p>
        </p:txBody>
      </p:sp>
      <p:sp>
        <p:nvSpPr>
          <p:cNvPr id="15" name="TextBox 14"/>
          <p:cNvSpPr txBox="1"/>
          <p:nvPr/>
        </p:nvSpPr>
        <p:spPr>
          <a:xfrm>
            <a:off x="228599" y="4447907"/>
            <a:ext cx="8647114" cy="923330"/>
          </a:xfrm>
          <a:prstGeom prst="rect">
            <a:avLst/>
          </a:prstGeom>
          <a:solidFill>
            <a:schemeClr val="accent3">
              <a:lumMod val="20000"/>
              <a:lumOff val="80000"/>
            </a:schemeClr>
          </a:solidFill>
          <a:ln w="28575">
            <a:solidFill>
              <a:schemeClr val="accent1">
                <a:lumMod val="75000"/>
              </a:schemeClr>
            </a:solidFill>
          </a:ln>
        </p:spPr>
        <p:txBody>
          <a:bodyPr wrap="square" rtlCol="0">
            <a:spAutoFit/>
          </a:bodyPr>
          <a:lstStyle/>
          <a:p>
            <a:r>
              <a:rPr lang="fr-FR" dirty="0"/>
              <a:t>Les États membres sont donc invités à habiliter la CEA à organiser une réunion régionale africaine d’examen en 2020 pour préparer la cinquième Conférence des Nations Unies sur les pays les moins avancés</a:t>
            </a:r>
            <a:endParaRPr lang="en-GB" dirty="0"/>
          </a:p>
        </p:txBody>
      </p:sp>
    </p:spTree>
    <p:extLst>
      <p:ext uri="{BB962C8B-B14F-4D97-AF65-F5344CB8AC3E}">
        <p14:creationId xmlns:p14="http://schemas.microsoft.com/office/powerpoint/2010/main" val="165962810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p:cNvSpPr>
          <p:nvPr/>
        </p:nvSpPr>
        <p:spPr bwMode="auto">
          <a:xfrm>
            <a:off x="0" y="1335086"/>
            <a:ext cx="9144000" cy="5510213"/>
          </a:xfrm>
          <a:prstGeom prst="rect">
            <a:avLst/>
          </a:prstGeom>
          <a:solidFill>
            <a:srgbClr val="065785"/>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20" rIns="45720"/>
          <a:lstStyle>
            <a:lvl1pPr marL="342900" indent="-3429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marL="0" lvl="1" algn="ctr">
              <a:lnSpc>
                <a:spcPct val="70000"/>
              </a:lnSpc>
              <a:defRPr/>
            </a:pPr>
            <a:endParaRPr lang="en-US" altLang="en-US" sz="2000" b="1">
              <a:solidFill>
                <a:srgbClr val="6E8BBB"/>
              </a:solidFill>
              <a:effectLst>
                <a:outerShdw blurRad="38100" dist="38100" dir="2700000" algn="tl">
                  <a:srgbClr val="000000"/>
                </a:outerShdw>
              </a:effectLst>
              <a:latin typeface="Lato" pitchFamily="34" charset="0"/>
            </a:endParaRPr>
          </a:p>
        </p:txBody>
      </p:sp>
      <p:sp>
        <p:nvSpPr>
          <p:cNvPr id="6147" name="Rectangle 2"/>
          <p:cNvSpPr>
            <a:spLocks/>
          </p:cNvSpPr>
          <p:nvPr/>
        </p:nvSpPr>
        <p:spPr bwMode="auto">
          <a:xfrm>
            <a:off x="2360612" y="3518828"/>
            <a:ext cx="4421187"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5500" b="1" dirty="0">
                <a:solidFill>
                  <a:srgbClr val="FFFFFF"/>
                </a:solidFill>
                <a:latin typeface="Lato" pitchFamily="34" charset="0"/>
                <a:cs typeface="Lato" pitchFamily="34" charset="0"/>
                <a:sym typeface="Lato" pitchFamily="34" charset="0"/>
              </a:rPr>
              <a:t>MERCI !</a:t>
            </a:r>
          </a:p>
        </p:txBody>
      </p:sp>
      <p:sp>
        <p:nvSpPr>
          <p:cNvPr id="6148" name="AutoShape 5"/>
          <p:cNvSpPr>
            <a:spLocks/>
          </p:cNvSpPr>
          <p:nvPr/>
        </p:nvSpPr>
        <p:spPr bwMode="auto">
          <a:xfrm>
            <a:off x="2957513" y="6156325"/>
            <a:ext cx="3311525" cy="441325"/>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8463" y="0"/>
                </a:moveTo>
                <a:lnTo>
                  <a:pt x="3137" y="0"/>
                </a:lnTo>
                <a:lnTo>
                  <a:pt x="2303" y="328"/>
                </a:lnTo>
                <a:lnTo>
                  <a:pt x="1554" y="1254"/>
                </a:lnTo>
                <a:lnTo>
                  <a:pt x="919" y="2690"/>
                </a:lnTo>
                <a:lnTo>
                  <a:pt x="428" y="4549"/>
                </a:lnTo>
                <a:lnTo>
                  <a:pt x="112" y="6742"/>
                </a:lnTo>
                <a:lnTo>
                  <a:pt x="0" y="9183"/>
                </a:lnTo>
                <a:lnTo>
                  <a:pt x="0" y="12416"/>
                </a:lnTo>
                <a:lnTo>
                  <a:pt x="112" y="14858"/>
                </a:lnTo>
                <a:lnTo>
                  <a:pt x="428" y="17052"/>
                </a:lnTo>
                <a:lnTo>
                  <a:pt x="919" y="18910"/>
                </a:lnTo>
                <a:lnTo>
                  <a:pt x="1554" y="20346"/>
                </a:lnTo>
                <a:lnTo>
                  <a:pt x="2303" y="21272"/>
                </a:lnTo>
                <a:lnTo>
                  <a:pt x="3137" y="21600"/>
                </a:lnTo>
                <a:lnTo>
                  <a:pt x="18463" y="21600"/>
                </a:lnTo>
                <a:lnTo>
                  <a:pt x="19297" y="21272"/>
                </a:lnTo>
                <a:lnTo>
                  <a:pt x="20047" y="20346"/>
                </a:lnTo>
                <a:lnTo>
                  <a:pt x="20681" y="18910"/>
                </a:lnTo>
                <a:lnTo>
                  <a:pt x="21172" y="17052"/>
                </a:lnTo>
                <a:lnTo>
                  <a:pt x="21488" y="14858"/>
                </a:lnTo>
                <a:lnTo>
                  <a:pt x="21600" y="12416"/>
                </a:lnTo>
                <a:lnTo>
                  <a:pt x="21600" y="9183"/>
                </a:lnTo>
                <a:lnTo>
                  <a:pt x="21488" y="6742"/>
                </a:lnTo>
                <a:lnTo>
                  <a:pt x="21172" y="4549"/>
                </a:lnTo>
                <a:lnTo>
                  <a:pt x="20681" y="2690"/>
                </a:lnTo>
                <a:lnTo>
                  <a:pt x="20047" y="1254"/>
                </a:lnTo>
                <a:lnTo>
                  <a:pt x="19297" y="328"/>
                </a:lnTo>
                <a:lnTo>
                  <a:pt x="18463" y="0"/>
                </a:lnTo>
                <a:close/>
              </a:path>
            </a:pathLst>
          </a:custGeom>
          <a:solidFill>
            <a:srgbClr val="0D7CB9"/>
          </a:solidFill>
          <a:ln>
            <a:noFill/>
          </a:ln>
          <a:extLs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Lst>
        </p:spPr>
        <p:txBody>
          <a:bodyPr lIns="45720" rIns="45720"/>
          <a:lstStyle/>
          <a:p>
            <a:endParaRPr lang="en-US"/>
          </a:p>
        </p:txBody>
      </p:sp>
      <p:sp>
        <p:nvSpPr>
          <p:cNvPr id="6149" name="Rectangle 6"/>
          <p:cNvSpPr>
            <a:spLocks/>
          </p:cNvSpPr>
          <p:nvPr/>
        </p:nvSpPr>
        <p:spPr bwMode="auto">
          <a:xfrm>
            <a:off x="1223963" y="5445125"/>
            <a:ext cx="6694487"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algn="ctr" eaLnBrk="1"/>
            <a:r>
              <a:rPr lang="en-US" altLang="en-US" sz="1900" dirty="0" err="1">
                <a:solidFill>
                  <a:schemeClr val="bg1"/>
                </a:solidFill>
                <a:latin typeface="Lato" pitchFamily="34" charset="0"/>
                <a:cs typeface="Lato" pitchFamily="34" charset="0"/>
                <a:sym typeface="Lato" pitchFamily="34" charset="0"/>
              </a:rPr>
              <a:t>Suivez</a:t>
            </a:r>
            <a:r>
              <a:rPr lang="en-US" altLang="en-US" sz="1900" dirty="0">
                <a:solidFill>
                  <a:schemeClr val="bg1"/>
                </a:solidFill>
                <a:latin typeface="Lato" pitchFamily="34" charset="0"/>
                <a:cs typeface="Lato" pitchFamily="34" charset="0"/>
                <a:sym typeface="Lato" pitchFamily="34" charset="0"/>
              </a:rPr>
              <a:t> les </a:t>
            </a:r>
            <a:r>
              <a:rPr lang="en-US" altLang="en-US" sz="1900" dirty="0" err="1">
                <a:solidFill>
                  <a:schemeClr val="bg1"/>
                </a:solidFill>
                <a:latin typeface="Lato" pitchFamily="34" charset="0"/>
                <a:cs typeface="Lato" pitchFamily="34" charset="0"/>
                <a:sym typeface="Lato" pitchFamily="34" charset="0"/>
              </a:rPr>
              <a:t>débats</a:t>
            </a:r>
            <a:r>
              <a:rPr lang="en-US" altLang="en-US" sz="1900" dirty="0">
                <a:solidFill>
                  <a:schemeClr val="bg1"/>
                </a:solidFill>
                <a:latin typeface="Lato" pitchFamily="34" charset="0"/>
                <a:cs typeface="Lato" pitchFamily="34" charset="0"/>
                <a:sym typeface="Lato" pitchFamily="34" charset="0"/>
              </a:rPr>
              <a:t> sur :  #COM2019</a:t>
            </a:r>
          </a:p>
        </p:txBody>
      </p:sp>
      <p:sp>
        <p:nvSpPr>
          <p:cNvPr id="6150" name="Rectangle 7"/>
          <p:cNvSpPr>
            <a:spLocks/>
          </p:cNvSpPr>
          <p:nvPr/>
        </p:nvSpPr>
        <p:spPr bwMode="auto">
          <a:xfrm>
            <a:off x="3181350" y="6245225"/>
            <a:ext cx="308768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0" tIns="0" rIns="0" bIns="0">
            <a:spAutoFit/>
          </a:bodyPr>
          <a:lstStyle>
            <a:lvl1pPr indent="12700">
              <a:defRPr>
                <a:solidFill>
                  <a:srgbClr val="000000"/>
                </a:solidFill>
                <a:latin typeface="Calibri" panose="020F0502020204030204" pitchFamily="34" charset="0"/>
                <a:cs typeface="Calibri" panose="020F050202020403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Calibri" panose="020F050202020403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Calibri" panose="020F050202020403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Calibri" panose="020F0502020204030204" pitchFamily="34" charset="0"/>
                <a:sym typeface="Calibri" panose="020F0502020204030204" pitchFamily="34" charset="0"/>
              </a:defRPr>
            </a:lvl9pPr>
          </a:lstStyle>
          <a:p>
            <a:pPr eaLnBrk="1"/>
            <a:r>
              <a:rPr lang="en-US" altLang="en-US" sz="1600" b="1" dirty="0">
                <a:solidFill>
                  <a:schemeClr val="bg1"/>
                </a:solidFill>
                <a:latin typeface="Avenir Book"/>
              </a:rPr>
              <a:t>More: www.uneca.org/cfm2019</a:t>
            </a:r>
          </a:p>
        </p:txBody>
      </p:sp>
      <p:sp>
        <p:nvSpPr>
          <p:cNvPr id="2" name="Slide Number Placeholder 1"/>
          <p:cNvSpPr>
            <a:spLocks noGrp="1"/>
          </p:cNvSpPr>
          <p:nvPr>
            <p:ph type="sldNum" sz="quarter" idx="12"/>
          </p:nvPr>
        </p:nvSpPr>
        <p:spPr>
          <a:xfrm>
            <a:off x="8271163" y="6498965"/>
            <a:ext cx="307572" cy="241862"/>
          </a:xfrm>
        </p:spPr>
        <p:txBody>
          <a:bodyPr/>
          <a:lstStyle/>
          <a:p>
            <a:fld id="{57A9BE0A-D03F-4B6F-9DFE-032BEB7DCFE2}" type="slidenum">
              <a:rPr lang="en-US" smtClean="0"/>
              <a:t>8</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4442" y="1335086"/>
            <a:ext cx="2305372" cy="1933845"/>
          </a:xfrm>
          <a:prstGeom prst="rect">
            <a:avLst/>
          </a:prstGeom>
        </p:spPr>
      </p:pic>
    </p:spTree>
    <p:extLst>
      <p:ext uri="{BB962C8B-B14F-4D97-AF65-F5344CB8AC3E}">
        <p14:creationId xmlns:p14="http://schemas.microsoft.com/office/powerpoint/2010/main" val="3915486792"/>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577</TotalTime>
  <Words>1056</Words>
  <Application>Microsoft Office PowerPoint</Application>
  <PresentationFormat>On-screen Show (4:3)</PresentationFormat>
  <Paragraphs>227</Paragraphs>
  <Slides>8</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DengXian</vt:lpstr>
      <vt:lpstr>Arial</vt:lpstr>
      <vt:lpstr>Avenir Book</vt:lpstr>
      <vt:lpstr>Calibri</vt:lpstr>
      <vt:lpstr>Calibri Light</vt:lpstr>
      <vt:lpstr>Helvetica</vt:lpstr>
      <vt:lpstr>Lato</vt:lpstr>
      <vt:lpstr>Lucida Sans</vt:lpstr>
      <vt:lpstr>Office Theme</vt:lpstr>
      <vt:lpstr>Pays les moins avancés africains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PRESENTATION</dc:title>
  <dc:creator>Afework Temtime</dc:creator>
  <cp:lastModifiedBy>Hiwot Martinez Demissie</cp:lastModifiedBy>
  <cp:revision>84</cp:revision>
  <cp:lastPrinted>2019-03-21T19:45:23Z</cp:lastPrinted>
  <dcterms:created xsi:type="dcterms:W3CDTF">2018-04-13T10:53:29Z</dcterms:created>
  <dcterms:modified xsi:type="dcterms:W3CDTF">2019-03-22T15:37:51Z</dcterms:modified>
</cp:coreProperties>
</file>