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61" r:id="rId2"/>
    <p:sldId id="262" r:id="rId3"/>
    <p:sldId id="263" r:id="rId4"/>
    <p:sldId id="274" r:id="rId5"/>
    <p:sldId id="265" r:id="rId6"/>
    <p:sldId id="271" r:id="rId7"/>
    <p:sldId id="26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698" autoAdjust="0"/>
  </p:normalViewPr>
  <p:slideViewPr>
    <p:cSldViewPr snapToGrid="0">
      <p:cViewPr varScale="1">
        <p:scale>
          <a:sx n="34" d="100"/>
          <a:sy n="34" d="100"/>
        </p:scale>
        <p:origin x="139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mccarthy\AppData\Local\Microsoft\Windows\INetCache\Content.Outlook\3JYKMU9J\African%20LDC%20for%20IPoA%20report-Graphs%20revis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mccarthy\AppData\Local\Microsoft\Windows\INetCache\Content.Outlook\3JYKMU9J\African%20LDC%20for%20IPoA%20report-Graphs%20revised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nitednations-my.sharepoint.com/personal/mpuga_un_org/Documents/a-LDCs/African%20LDC%20for%20IPoA%20report%202019%20ver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6375602063722"/>
          <c:y val="8.5438053626954696E-2"/>
          <c:w val="0.83965280764880978"/>
          <c:h val="0.65542326674999585"/>
        </c:manualLayout>
      </c:layout>
      <c:lineChart>
        <c:grouping val="standard"/>
        <c:varyColors val="0"/>
        <c:ser>
          <c:idx val="0"/>
          <c:order val="0"/>
          <c:tx>
            <c:strRef>
              <c:f>'LDC share of world trade'!$A$18</c:f>
              <c:strCache>
                <c:ptCount val="1"/>
                <c:pt idx="0">
                  <c:v>All LDCs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'LDC share of world trade'!$B$17:$I$17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'LDC share of world trade'!$B$18:$I$18</c:f>
              <c:numCache>
                <c:formatCode>General</c:formatCode>
                <c:ptCount val="8"/>
                <c:pt idx="0">
                  <c:v>0.9954375405</c:v>
                </c:pt>
                <c:pt idx="1">
                  <c:v>1.0321066583</c:v>
                </c:pt>
                <c:pt idx="2">
                  <c:v>1.0251313257000001</c:v>
                </c:pt>
                <c:pt idx="3">
                  <c:v>1.0376017032</c:v>
                </c:pt>
                <c:pt idx="4">
                  <c:v>0.99624979089999999</c:v>
                </c:pt>
                <c:pt idx="5">
                  <c:v>0.89352367340000005</c:v>
                </c:pt>
                <c:pt idx="6">
                  <c:v>0.90747466269999999</c:v>
                </c:pt>
                <c:pt idx="7">
                  <c:v>0.95671098219999995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8D-4C1B-90EB-CA67377F93A2}"/>
            </c:ext>
          </c:extLst>
        </c:ser>
        <c:ser>
          <c:idx val="1"/>
          <c:order val="1"/>
          <c:tx>
            <c:strRef>
              <c:f>'LDC share of world trade'!$A$19</c:f>
              <c:strCache>
                <c:ptCount val="1"/>
                <c:pt idx="0">
                  <c:v>African LDCs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'LDC share of world trade'!$B$17:$I$17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'LDC share of world trade'!$B$19:$I$19</c:f>
              <c:numCache>
                <c:formatCode>General</c:formatCode>
                <c:ptCount val="8"/>
                <c:pt idx="0">
                  <c:v>0.6973099988</c:v>
                </c:pt>
                <c:pt idx="1">
                  <c:v>0.72910813340000002</c:v>
                </c:pt>
                <c:pt idx="2">
                  <c:v>0.72394016380000004</c:v>
                </c:pt>
                <c:pt idx="3">
                  <c:v>0.71590300389999995</c:v>
                </c:pt>
                <c:pt idx="4">
                  <c:v>0.66551650709999999</c:v>
                </c:pt>
                <c:pt idx="5">
                  <c:v>0.52892491060000002</c:v>
                </c:pt>
                <c:pt idx="6">
                  <c:v>0.50869497490000004</c:v>
                </c:pt>
                <c:pt idx="7">
                  <c:v>0.5591690453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8D-4C1B-90EB-CA67377F9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783736"/>
        <c:axId val="908785376"/>
      </c:lineChart>
      <c:catAx>
        <c:axId val="9087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785376"/>
        <c:crosses val="autoZero"/>
        <c:auto val="1"/>
        <c:lblAlgn val="ctr"/>
        <c:lblOffset val="100"/>
        <c:noMultiLvlLbl val="0"/>
      </c:catAx>
      <c:valAx>
        <c:axId val="90878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% of</a:t>
                </a:r>
                <a:r>
                  <a:rPr lang="en-US" sz="1800" baseline="0" dirty="0"/>
                  <a:t> total word merchandise exports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1.0603725090411771E-2"/>
              <c:y val="0.128015401575806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7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32507234357187548"/>
          <c:y val="0.92700904864110589"/>
          <c:w val="0.34594905985266622"/>
          <c:h val="7.2990951358893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12005990990223"/>
          <c:y val="3.5087719298245612E-2"/>
          <c:w val="0.84823292750458312"/>
          <c:h val="0.63149871250320844"/>
        </c:manualLayout>
      </c:layout>
      <c:lineChart>
        <c:grouping val="standard"/>
        <c:varyColors val="0"/>
        <c:ser>
          <c:idx val="0"/>
          <c:order val="0"/>
          <c:tx>
            <c:strRef>
              <c:f>'concentration index'!$A$7</c:f>
              <c:strCache>
                <c:ptCount val="1"/>
                <c:pt idx="0">
                  <c:v>Non-LDC African countries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'concentration index'!$B$6:$R$6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'concentration index'!$B$7:$R$7</c:f>
              <c:numCache>
                <c:formatCode>0.00</c:formatCode>
                <c:ptCount val="17"/>
                <c:pt idx="0">
                  <c:v>0.30397933560000001</c:v>
                </c:pt>
                <c:pt idx="1">
                  <c:v>0.297496231</c:v>
                </c:pt>
                <c:pt idx="2">
                  <c:v>0.32171043059999999</c:v>
                </c:pt>
                <c:pt idx="3">
                  <c:v>0.37161447419999999</c:v>
                </c:pt>
                <c:pt idx="4">
                  <c:v>0.39888703730000002</c:v>
                </c:pt>
                <c:pt idx="5">
                  <c:v>0.42548476940000002</c:v>
                </c:pt>
                <c:pt idx="6">
                  <c:v>0.41803321519999997</c:v>
                </c:pt>
                <c:pt idx="7">
                  <c:v>0.42378713639999999</c:v>
                </c:pt>
                <c:pt idx="8">
                  <c:v>0.3640685132</c:v>
                </c:pt>
                <c:pt idx="9">
                  <c:v>0.36758166180000001</c:v>
                </c:pt>
                <c:pt idx="10">
                  <c:v>0.35839526659999998</c:v>
                </c:pt>
                <c:pt idx="11">
                  <c:v>0.39087495490000002</c:v>
                </c:pt>
                <c:pt idx="12">
                  <c:v>0.36494821579999998</c:v>
                </c:pt>
                <c:pt idx="13">
                  <c:v>0.31786243180000001</c:v>
                </c:pt>
                <c:pt idx="14">
                  <c:v>0.21905890789999999</c:v>
                </c:pt>
                <c:pt idx="15">
                  <c:v>0.1823288217</c:v>
                </c:pt>
                <c:pt idx="16">
                  <c:v>0.20989588880000001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06-4361-9643-5BC6C90822A4}"/>
            </c:ext>
          </c:extLst>
        </c:ser>
        <c:ser>
          <c:idx val="1"/>
          <c:order val="1"/>
          <c:tx>
            <c:strRef>
              <c:f>'concentration index'!$A$8</c:f>
              <c:strCache>
                <c:ptCount val="1"/>
                <c:pt idx="0">
                  <c:v>All LDCs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'concentration index'!$B$6:$R$6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'concentration index'!$B$8:$R$8</c:f>
              <c:numCache>
                <c:formatCode>0.00</c:formatCode>
                <c:ptCount val="17"/>
                <c:pt idx="0">
                  <c:v>0.26127587190000001</c:v>
                </c:pt>
                <c:pt idx="1">
                  <c:v>0.27127246630000001</c:v>
                </c:pt>
                <c:pt idx="2">
                  <c:v>0.30053336349999998</c:v>
                </c:pt>
                <c:pt idx="3">
                  <c:v>0.34286851480000002</c:v>
                </c:pt>
                <c:pt idx="4">
                  <c:v>0.41646264449999998</c:v>
                </c:pt>
                <c:pt idx="5">
                  <c:v>0.42878430099999998</c:v>
                </c:pt>
                <c:pt idx="6">
                  <c:v>0.41848886400000002</c:v>
                </c:pt>
                <c:pt idx="7">
                  <c:v>0.51687890439999995</c:v>
                </c:pt>
                <c:pt idx="8">
                  <c:v>0.43462895039999999</c:v>
                </c:pt>
                <c:pt idx="9">
                  <c:v>0.42840482140000002</c:v>
                </c:pt>
                <c:pt idx="10">
                  <c:v>0.4249754657</c:v>
                </c:pt>
                <c:pt idx="11">
                  <c:v>0.40496891190000001</c:v>
                </c:pt>
                <c:pt idx="12">
                  <c:v>0.38204616139999997</c:v>
                </c:pt>
                <c:pt idx="13">
                  <c:v>0.33952167030000002</c:v>
                </c:pt>
                <c:pt idx="14">
                  <c:v>0.2459283367</c:v>
                </c:pt>
                <c:pt idx="15">
                  <c:v>0.2251908121</c:v>
                </c:pt>
                <c:pt idx="16">
                  <c:v>0.224850521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06-4361-9643-5BC6C90822A4}"/>
            </c:ext>
          </c:extLst>
        </c:ser>
        <c:ser>
          <c:idx val="2"/>
          <c:order val="2"/>
          <c:tx>
            <c:strRef>
              <c:f>'concentration index'!$A$9</c:f>
              <c:strCache>
                <c:ptCount val="1"/>
                <c:pt idx="0">
                  <c:v>    Asian LDCs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'concentration index'!$B$6:$R$6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'concentration index'!$B$9:$R$9</c:f>
              <c:numCache>
                <c:formatCode>0.00</c:formatCode>
                <c:ptCount val="17"/>
                <c:pt idx="0">
                  <c:v>0.27738935300000001</c:v>
                </c:pt>
                <c:pt idx="1">
                  <c:v>0.26831678180000001</c:v>
                </c:pt>
                <c:pt idx="2">
                  <c:v>0.2770586968</c:v>
                </c:pt>
                <c:pt idx="3">
                  <c:v>0.2748442096</c:v>
                </c:pt>
                <c:pt idx="4">
                  <c:v>0.2685297928</c:v>
                </c:pt>
                <c:pt idx="5">
                  <c:v>0.27115436170000001</c:v>
                </c:pt>
                <c:pt idx="6">
                  <c:v>0.24940735629999999</c:v>
                </c:pt>
                <c:pt idx="7">
                  <c:v>0.25924492220000001</c:v>
                </c:pt>
                <c:pt idx="8">
                  <c:v>0.2467288215</c:v>
                </c:pt>
                <c:pt idx="9">
                  <c:v>0.23936820489999999</c:v>
                </c:pt>
                <c:pt idx="10">
                  <c:v>0.24469119540000001</c:v>
                </c:pt>
                <c:pt idx="11">
                  <c:v>0.23981592230000001</c:v>
                </c:pt>
                <c:pt idx="12">
                  <c:v>0.24886939350000001</c:v>
                </c:pt>
                <c:pt idx="13">
                  <c:v>0.25701177609999998</c:v>
                </c:pt>
                <c:pt idx="14">
                  <c:v>0.26719269200000001</c:v>
                </c:pt>
                <c:pt idx="15">
                  <c:v>0.27248599959999997</c:v>
                </c:pt>
                <c:pt idx="16">
                  <c:v>0.25942932829999998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06-4361-9643-5BC6C90822A4}"/>
            </c:ext>
          </c:extLst>
        </c:ser>
        <c:ser>
          <c:idx val="3"/>
          <c:order val="3"/>
          <c:tx>
            <c:strRef>
              <c:f>'concentration index'!$A$10</c:f>
              <c:strCache>
                <c:ptCount val="1"/>
                <c:pt idx="0">
                  <c:v>African LDCs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'concentration index'!$B$6:$R$6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'concentration index'!$B$10:$R$10</c:f>
              <c:numCache>
                <c:formatCode>0.00</c:formatCode>
                <c:ptCount val="17"/>
                <c:pt idx="0">
                  <c:v>0.3179359846</c:v>
                </c:pt>
                <c:pt idx="1">
                  <c:v>0.346447697</c:v>
                </c:pt>
                <c:pt idx="2">
                  <c:v>0.37732972479999999</c:v>
                </c:pt>
                <c:pt idx="3">
                  <c:v>0.44405291899999999</c:v>
                </c:pt>
                <c:pt idx="4">
                  <c:v>0.53829688340000004</c:v>
                </c:pt>
                <c:pt idx="5">
                  <c:v>0.55033659599999996</c:v>
                </c:pt>
                <c:pt idx="6">
                  <c:v>0.53612931269999997</c:v>
                </c:pt>
                <c:pt idx="7">
                  <c:v>0.64547014280000004</c:v>
                </c:pt>
                <c:pt idx="8">
                  <c:v>0.57688031620000002</c:v>
                </c:pt>
                <c:pt idx="9">
                  <c:v>0.57111279159999995</c:v>
                </c:pt>
                <c:pt idx="10">
                  <c:v>0.5709395934</c:v>
                </c:pt>
                <c:pt idx="11">
                  <c:v>0.54482401260000002</c:v>
                </c:pt>
                <c:pt idx="12">
                  <c:v>0.53795723350000002</c:v>
                </c:pt>
                <c:pt idx="13">
                  <c:v>0.49128576400000001</c:v>
                </c:pt>
                <c:pt idx="14">
                  <c:v>0.3932714746</c:v>
                </c:pt>
                <c:pt idx="15">
                  <c:v>0.36469953379999998</c:v>
                </c:pt>
                <c:pt idx="16">
                  <c:v>0.35744706250000002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D06-4361-9643-5BC6C90822A4}"/>
            </c:ext>
          </c:extLst>
        </c:ser>
        <c:ser>
          <c:idx val="4"/>
          <c:order val="4"/>
          <c:tx>
            <c:strRef>
              <c:f>'concentration index'!$A$11</c:f>
              <c:strCache>
                <c:ptCount val="1"/>
                <c:pt idx="0">
                  <c:v>Africa excluding North Africa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'concentration index'!$B$6:$R$6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'concentration index'!$B$11:$R$11</c:f>
              <c:numCache>
                <c:formatCode>0.00</c:formatCode>
                <c:ptCount val="17"/>
                <c:pt idx="0">
                  <c:v>0.30065259280000001</c:v>
                </c:pt>
                <c:pt idx="1">
                  <c:v>0.30831966449999998</c:v>
                </c:pt>
                <c:pt idx="2">
                  <c:v>0.32183415580000002</c:v>
                </c:pt>
                <c:pt idx="3">
                  <c:v>0.37738778639999998</c:v>
                </c:pt>
                <c:pt idx="4">
                  <c:v>0.42036531290000001</c:v>
                </c:pt>
                <c:pt idx="5">
                  <c:v>0.45015059530000001</c:v>
                </c:pt>
                <c:pt idx="6">
                  <c:v>0.43653398539999999</c:v>
                </c:pt>
                <c:pt idx="7">
                  <c:v>0.48238166399999999</c:v>
                </c:pt>
                <c:pt idx="8">
                  <c:v>0.43235576329999997</c:v>
                </c:pt>
                <c:pt idx="9">
                  <c:v>0.4241602256</c:v>
                </c:pt>
                <c:pt idx="10">
                  <c:v>0.43539757439999999</c:v>
                </c:pt>
                <c:pt idx="11">
                  <c:v>0.42653923630000001</c:v>
                </c:pt>
                <c:pt idx="12">
                  <c:v>0.41991144279999998</c:v>
                </c:pt>
                <c:pt idx="13">
                  <c:v>0.39222737819999998</c:v>
                </c:pt>
                <c:pt idx="14">
                  <c:v>0.2827786632</c:v>
                </c:pt>
                <c:pt idx="15">
                  <c:v>0.2463993686</c:v>
                </c:pt>
                <c:pt idx="16">
                  <c:v>0.2664789743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D06-4361-9643-5BC6C9082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5510224"/>
        <c:axId val="875512192"/>
      </c:lineChart>
      <c:catAx>
        <c:axId val="87551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512192"/>
        <c:crosses val="autoZero"/>
        <c:auto val="1"/>
        <c:lblAlgn val="ctr"/>
        <c:lblOffset val="100"/>
        <c:noMultiLvlLbl val="0"/>
      </c:catAx>
      <c:valAx>
        <c:axId val="87551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 dirty="0"/>
                  <a:t>Export concentration (</a:t>
                </a:r>
                <a:r>
                  <a:rPr lang="en-US" sz="1800" baseline="0" dirty="0" err="1"/>
                  <a:t>Herfindah</a:t>
                </a:r>
                <a:r>
                  <a:rPr lang="en-US" sz="1600" baseline="0" dirty="0" err="1"/>
                  <a:t>l</a:t>
                </a:r>
                <a:r>
                  <a:rPr lang="en-US" sz="1600" baseline="0" dirty="0"/>
                  <a:t>-Hirschman Index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7.5362614274202041E-3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51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7817261478678802E-2"/>
          <c:y val="0.7746401892071183"/>
          <c:w val="0.95499505743600233"/>
          <c:h val="0.13848605462778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'HDI-LDCs'!$C$84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F9-4FAD-8691-6DCA6CCEE3DC}"/>
              </c:ext>
            </c:extLst>
          </c:dPt>
          <c:cat>
            <c:strRef>
              <c:f>'HDI-LDCs'!$B$85:$B$116</c:f>
              <c:strCache>
                <c:ptCount val="32"/>
                <c:pt idx="0">
                  <c:v>Angola</c:v>
                </c:pt>
                <c:pt idx="1">
                  <c:v>Benin</c:v>
                </c:pt>
                <c:pt idx="2">
                  <c:v>Burkina Faso</c:v>
                </c:pt>
                <c:pt idx="3">
                  <c:v>Burundi</c:v>
                </c:pt>
                <c:pt idx="4">
                  <c:v>Central African Republic</c:v>
                </c:pt>
                <c:pt idx="5">
                  <c:v>Chad</c:v>
                </c:pt>
                <c:pt idx="6">
                  <c:v>Comoros</c:v>
                </c:pt>
                <c:pt idx="7">
                  <c:v>Congo, Dem. Rep.</c:v>
                </c:pt>
                <c:pt idx="8">
                  <c:v>Djibouti</c:v>
                </c:pt>
                <c:pt idx="9">
                  <c:v>Ethiopia</c:v>
                </c:pt>
                <c:pt idx="10">
                  <c:v>Gambia</c:v>
                </c:pt>
                <c:pt idx="11">
                  <c:v>Guinea</c:v>
                </c:pt>
                <c:pt idx="12">
                  <c:v>Guinea-Bissau</c:v>
                </c:pt>
                <c:pt idx="13">
                  <c:v>Lesotho</c:v>
                </c:pt>
                <c:pt idx="14">
                  <c:v>Liberia</c:v>
                </c:pt>
                <c:pt idx="15">
                  <c:v>Madagascar</c:v>
                </c:pt>
                <c:pt idx="16">
                  <c:v>Malawi</c:v>
                </c:pt>
                <c:pt idx="17">
                  <c:v>Mali</c:v>
                </c:pt>
                <c:pt idx="18">
                  <c:v>Mauritania</c:v>
                </c:pt>
                <c:pt idx="19">
                  <c:v>Mozambique</c:v>
                </c:pt>
                <c:pt idx="20">
                  <c:v>Niger</c:v>
                </c:pt>
                <c:pt idx="21">
                  <c:v>Rwanda</c:v>
                </c:pt>
                <c:pt idx="22">
                  <c:v>Sao Tome and Principe</c:v>
                </c:pt>
                <c:pt idx="23">
                  <c:v>Senegal</c:v>
                </c:pt>
                <c:pt idx="24">
                  <c:v>Sierra Leone</c:v>
                </c:pt>
                <c:pt idx="25">
                  <c:v>South Sudan</c:v>
                </c:pt>
                <c:pt idx="26">
                  <c:v>Sudan</c:v>
                </c:pt>
                <c:pt idx="27">
                  <c:v>Tanzania </c:v>
                </c:pt>
                <c:pt idx="28">
                  <c:v>Togo</c:v>
                </c:pt>
                <c:pt idx="29">
                  <c:v>Uganda</c:v>
                </c:pt>
                <c:pt idx="30">
                  <c:v>Zambia</c:v>
                </c:pt>
                <c:pt idx="31">
                  <c:v>average</c:v>
                </c:pt>
              </c:strCache>
            </c:strRef>
          </c:cat>
          <c:val>
            <c:numRef>
              <c:f>'HDI-LDCs'!$C$85:$C$116</c:f>
              <c:numCache>
                <c:formatCode>#,###,##0.000</c:formatCode>
                <c:ptCount val="32"/>
                <c:pt idx="0">
                  <c:v>0.54188469500704983</c:v>
                </c:pt>
                <c:pt idx="1">
                  <c:v>0.54437741251125027</c:v>
                </c:pt>
                <c:pt idx="2">
                  <c:v>0.52041474924830677</c:v>
                </c:pt>
                <c:pt idx="3">
                  <c:v>0.493078124781892</c:v>
                </c:pt>
                <c:pt idx="4">
                  <c:v>0.48511888162084427</c:v>
                </c:pt>
                <c:pt idx="5">
                  <c:v>0.49268360540930317</c:v>
                </c:pt>
                <c:pt idx="6">
                  <c:v>0.48649047788244915</c:v>
                </c:pt>
                <c:pt idx="7">
                  <c:v>0.50366385682604531</c:v>
                </c:pt>
                <c:pt idx="8">
                  <c:v>0.48633688547410314</c:v>
                </c:pt>
                <c:pt idx="9">
                  <c:v>0.45612444816441677</c:v>
                </c:pt>
                <c:pt idx="10">
                  <c:v>0.48166245548426334</c:v>
                </c:pt>
                <c:pt idx="11">
                  <c:v>0.45628882772764956</c:v>
                </c:pt>
                <c:pt idx="12">
                  <c:v>0.47037771544381007</c:v>
                </c:pt>
                <c:pt idx="13">
                  <c:v>0.44124375077156319</c:v>
                </c:pt>
                <c:pt idx="14">
                  <c:v>0.44945183465913846</c:v>
                </c:pt>
                <c:pt idx="15">
                  <c:v>0.41205466586037337</c:v>
                </c:pt>
                <c:pt idx="16">
                  <c:v>0.44093701660453621</c:v>
                </c:pt>
                <c:pt idx="17">
                  <c:v>0.4043277260796892</c:v>
                </c:pt>
                <c:pt idx="18">
                  <c:v>0.40656561347330633</c:v>
                </c:pt>
                <c:pt idx="19">
                  <c:v>0.42617845326821918</c:v>
                </c:pt>
                <c:pt idx="20">
                  <c:v>0.41634790963152152</c:v>
                </c:pt>
                <c:pt idx="21">
                  <c:v>0.40347192524149844</c:v>
                </c:pt>
                <c:pt idx="22">
                  <c:v>0.40659651373867955</c:v>
                </c:pt>
                <c:pt idx="23">
                  <c:v>0.4032980670078285</c:v>
                </c:pt>
                <c:pt idx="24">
                  <c:v>0.37474653855174761</c:v>
                </c:pt>
                <c:pt idx="25">
                  <c:v>0.38529680130316712</c:v>
                </c:pt>
                <c:pt idx="26">
                  <c:v>0.39538820830941029</c:v>
                </c:pt>
                <c:pt idx="27">
                  <c:v>0.37120525441032337</c:v>
                </c:pt>
                <c:pt idx="28">
                  <c:v>0.41338884154565181</c:v>
                </c:pt>
                <c:pt idx="29">
                  <c:v>0.35076900923194759</c:v>
                </c:pt>
                <c:pt idx="30">
                  <c:v>0.31792395843740984</c:v>
                </c:pt>
                <c:pt idx="31">
                  <c:v>0.43992562011959352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F9-4FAD-8691-6DCA6CCEE3DC}"/>
            </c:ext>
          </c:extLst>
        </c:ser>
        <c:ser>
          <c:idx val="2"/>
          <c:order val="2"/>
          <c:tx>
            <c:strRef>
              <c:f>'HDI-LDCs'!$E$84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2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3F9-4FAD-8691-6DCA6CCEE3DC}"/>
              </c:ext>
            </c:extLst>
          </c:dPt>
          <c:cat>
            <c:strRef>
              <c:f>'HDI-LDCs'!$B$85:$B$116</c:f>
              <c:strCache>
                <c:ptCount val="32"/>
                <c:pt idx="0">
                  <c:v>Angola</c:v>
                </c:pt>
                <c:pt idx="1">
                  <c:v>Benin</c:v>
                </c:pt>
                <c:pt idx="2">
                  <c:v>Burkina Faso</c:v>
                </c:pt>
                <c:pt idx="3">
                  <c:v>Burundi</c:v>
                </c:pt>
                <c:pt idx="4">
                  <c:v>Central African Republic</c:v>
                </c:pt>
                <c:pt idx="5">
                  <c:v>Chad</c:v>
                </c:pt>
                <c:pt idx="6">
                  <c:v>Comoros</c:v>
                </c:pt>
                <c:pt idx="7">
                  <c:v>Congo, Dem. Rep.</c:v>
                </c:pt>
                <c:pt idx="8">
                  <c:v>Djibouti</c:v>
                </c:pt>
                <c:pt idx="9">
                  <c:v>Ethiopia</c:v>
                </c:pt>
                <c:pt idx="10">
                  <c:v>Gambia</c:v>
                </c:pt>
                <c:pt idx="11">
                  <c:v>Guinea</c:v>
                </c:pt>
                <c:pt idx="12">
                  <c:v>Guinea-Bissau</c:v>
                </c:pt>
                <c:pt idx="13">
                  <c:v>Lesotho</c:v>
                </c:pt>
                <c:pt idx="14">
                  <c:v>Liberia</c:v>
                </c:pt>
                <c:pt idx="15">
                  <c:v>Madagascar</c:v>
                </c:pt>
                <c:pt idx="16">
                  <c:v>Malawi</c:v>
                </c:pt>
                <c:pt idx="17">
                  <c:v>Mali</c:v>
                </c:pt>
                <c:pt idx="18">
                  <c:v>Mauritania</c:v>
                </c:pt>
                <c:pt idx="19">
                  <c:v>Mozambique</c:v>
                </c:pt>
                <c:pt idx="20">
                  <c:v>Niger</c:v>
                </c:pt>
                <c:pt idx="21">
                  <c:v>Rwanda</c:v>
                </c:pt>
                <c:pt idx="22">
                  <c:v>Sao Tome and Principe</c:v>
                </c:pt>
                <c:pt idx="23">
                  <c:v>Senegal</c:v>
                </c:pt>
                <c:pt idx="24">
                  <c:v>Sierra Leone</c:v>
                </c:pt>
                <c:pt idx="25">
                  <c:v>South Sudan</c:v>
                </c:pt>
                <c:pt idx="26">
                  <c:v>Sudan</c:v>
                </c:pt>
                <c:pt idx="27">
                  <c:v>Tanzania </c:v>
                </c:pt>
                <c:pt idx="28">
                  <c:v>Togo</c:v>
                </c:pt>
                <c:pt idx="29">
                  <c:v>Uganda</c:v>
                </c:pt>
                <c:pt idx="30">
                  <c:v>Zambia</c:v>
                </c:pt>
                <c:pt idx="31">
                  <c:v>average</c:v>
                </c:pt>
              </c:strCache>
            </c:strRef>
          </c:cat>
          <c:val>
            <c:numRef>
              <c:f>'HDI-LDCs'!$E$85:$E$116</c:f>
              <c:numCache>
                <c:formatCode>#,###,##0.000</c:formatCode>
                <c:ptCount val="32"/>
                <c:pt idx="0">
                  <c:v>0.5671467312733085</c:v>
                </c:pt>
                <c:pt idx="1">
                  <c:v>0.58040223960810799</c:v>
                </c:pt>
                <c:pt idx="2">
                  <c:v>0.56391293637459627</c:v>
                </c:pt>
                <c:pt idx="3">
                  <c:v>0.51512065699996978</c:v>
                </c:pt>
                <c:pt idx="4">
                  <c:v>0.50937814147256</c:v>
                </c:pt>
                <c:pt idx="5">
                  <c:v>0.50857902697657131</c:v>
                </c:pt>
                <c:pt idx="6">
                  <c:v>0.51419098650464545</c:v>
                </c:pt>
                <c:pt idx="7">
                  <c:v>0.51184599053525781</c:v>
                </c:pt>
                <c:pt idx="8">
                  <c:v>0.50017704366310967</c:v>
                </c:pt>
                <c:pt idx="9">
                  <c:v>0.48618421061469752</c:v>
                </c:pt>
                <c:pt idx="10">
                  <c:v>0.50129194098217966</c:v>
                </c:pt>
                <c:pt idx="11">
                  <c:v>0.48140503150570596</c:v>
                </c:pt>
                <c:pt idx="12">
                  <c:v>0.49221073893224898</c:v>
                </c:pt>
                <c:pt idx="13">
                  <c:v>0.46770322337815284</c:v>
                </c:pt>
                <c:pt idx="14">
                  <c:v>0.46680861847767491</c:v>
                </c:pt>
                <c:pt idx="15">
                  <c:v>0.44486525782716174</c:v>
                </c:pt>
                <c:pt idx="16">
                  <c:v>0.45367605625792035</c:v>
                </c:pt>
                <c:pt idx="17">
                  <c:v>0.44041941236175747</c:v>
                </c:pt>
                <c:pt idx="18">
                  <c:v>0.43551494147924757</c:v>
                </c:pt>
                <c:pt idx="19">
                  <c:v>0.44537886257206949</c:v>
                </c:pt>
                <c:pt idx="20">
                  <c:v>0.42833415416053811</c:v>
                </c:pt>
                <c:pt idx="21">
                  <c:v>0.42741386978710455</c:v>
                </c:pt>
                <c:pt idx="22">
                  <c:v>0.4305771271899036</c:v>
                </c:pt>
                <c:pt idx="23">
                  <c:v>0.41396068550466836</c:v>
                </c:pt>
                <c:pt idx="24">
                  <c:v>0.40489923767139679</c:v>
                </c:pt>
                <c:pt idx="25">
                  <c:v>0.42277537909698337</c:v>
                </c:pt>
                <c:pt idx="26">
                  <c:v>0.42053938543220115</c:v>
                </c:pt>
                <c:pt idx="27">
                  <c:v>0.40265021687817776</c:v>
                </c:pt>
                <c:pt idx="28">
                  <c:v>0.39734917191978009</c:v>
                </c:pt>
                <c:pt idx="29">
                  <c:v>0.3493418981447885</c:v>
                </c:pt>
                <c:pt idx="30">
                  <c:v>0.34519059406256503</c:v>
                </c:pt>
                <c:pt idx="31">
                  <c:v>0.46223366992403381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F9-4FAD-8691-6DCA6CCEE3DC}"/>
            </c:ext>
          </c:extLst>
        </c:ser>
        <c:ser>
          <c:idx val="5"/>
          <c:order val="5"/>
          <c:tx>
            <c:strRef>
              <c:f>'HDI-LDCs'!$H$84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3F9-4FAD-8691-6DCA6CCEE3DC}"/>
              </c:ext>
            </c:extLst>
          </c:dPt>
          <c:cat>
            <c:strRef>
              <c:f>'HDI-LDCs'!$B$85:$B$116</c:f>
              <c:strCache>
                <c:ptCount val="32"/>
                <c:pt idx="0">
                  <c:v>Angola</c:v>
                </c:pt>
                <c:pt idx="1">
                  <c:v>Benin</c:v>
                </c:pt>
                <c:pt idx="2">
                  <c:v>Burkina Faso</c:v>
                </c:pt>
                <c:pt idx="3">
                  <c:v>Burundi</c:v>
                </c:pt>
                <c:pt idx="4">
                  <c:v>Central African Republic</c:v>
                </c:pt>
                <c:pt idx="5">
                  <c:v>Chad</c:v>
                </c:pt>
                <c:pt idx="6">
                  <c:v>Comoros</c:v>
                </c:pt>
                <c:pt idx="7">
                  <c:v>Congo, Dem. Rep.</c:v>
                </c:pt>
                <c:pt idx="8">
                  <c:v>Djibouti</c:v>
                </c:pt>
                <c:pt idx="9">
                  <c:v>Ethiopia</c:v>
                </c:pt>
                <c:pt idx="10">
                  <c:v>Gambia</c:v>
                </c:pt>
                <c:pt idx="11">
                  <c:v>Guinea</c:v>
                </c:pt>
                <c:pt idx="12">
                  <c:v>Guinea-Bissau</c:v>
                </c:pt>
                <c:pt idx="13">
                  <c:v>Lesotho</c:v>
                </c:pt>
                <c:pt idx="14">
                  <c:v>Liberia</c:v>
                </c:pt>
                <c:pt idx="15">
                  <c:v>Madagascar</c:v>
                </c:pt>
                <c:pt idx="16">
                  <c:v>Malawi</c:v>
                </c:pt>
                <c:pt idx="17">
                  <c:v>Mali</c:v>
                </c:pt>
                <c:pt idx="18">
                  <c:v>Mauritania</c:v>
                </c:pt>
                <c:pt idx="19">
                  <c:v>Mozambique</c:v>
                </c:pt>
                <c:pt idx="20">
                  <c:v>Niger</c:v>
                </c:pt>
                <c:pt idx="21">
                  <c:v>Rwanda</c:v>
                </c:pt>
                <c:pt idx="22">
                  <c:v>Sao Tome and Principe</c:v>
                </c:pt>
                <c:pt idx="23">
                  <c:v>Senegal</c:v>
                </c:pt>
                <c:pt idx="24">
                  <c:v>Sierra Leone</c:v>
                </c:pt>
                <c:pt idx="25">
                  <c:v>South Sudan</c:v>
                </c:pt>
                <c:pt idx="26">
                  <c:v>Sudan</c:v>
                </c:pt>
                <c:pt idx="27">
                  <c:v>Tanzania </c:v>
                </c:pt>
                <c:pt idx="28">
                  <c:v>Togo</c:v>
                </c:pt>
                <c:pt idx="29">
                  <c:v>Uganda</c:v>
                </c:pt>
                <c:pt idx="30">
                  <c:v>Zambia</c:v>
                </c:pt>
                <c:pt idx="31">
                  <c:v>average</c:v>
                </c:pt>
              </c:strCache>
            </c:strRef>
          </c:cat>
          <c:val>
            <c:numRef>
              <c:f>'HDI-LDCs'!$H$85:$H$116</c:f>
              <c:numCache>
                <c:formatCode>#,###,##0.000</c:formatCode>
                <c:ptCount val="32"/>
                <c:pt idx="0">
                  <c:v>0.58947628313965317</c:v>
                </c:pt>
                <c:pt idx="1">
                  <c:v>0.58808347246845116</c:v>
                </c:pt>
                <c:pt idx="2">
                  <c:v>0.58117856546099289</c:v>
                </c:pt>
                <c:pt idx="3">
                  <c:v>0.53771474059574553</c:v>
                </c:pt>
                <c:pt idx="4">
                  <c:v>0.52394671239350554</c:v>
                </c:pt>
                <c:pt idx="5">
                  <c:v>0.51972943005839323</c:v>
                </c:pt>
                <c:pt idx="6">
                  <c:v>0.51964372075859133</c:v>
                </c:pt>
                <c:pt idx="7">
                  <c:v>0.51916252686803011</c:v>
                </c:pt>
                <c:pt idx="8">
                  <c:v>0.51632081469924607</c:v>
                </c:pt>
                <c:pt idx="9">
                  <c:v>0.5051337229118531</c:v>
                </c:pt>
                <c:pt idx="10">
                  <c:v>0.50325355492329682</c:v>
                </c:pt>
                <c:pt idx="11">
                  <c:v>0.50322000036836834</c:v>
                </c:pt>
                <c:pt idx="12">
                  <c:v>0.5024656782427469</c:v>
                </c:pt>
                <c:pt idx="13">
                  <c:v>0.47655279534814654</c:v>
                </c:pt>
                <c:pt idx="14">
                  <c:v>0.47600573090124748</c:v>
                </c:pt>
                <c:pt idx="15">
                  <c:v>0.46266409187558249</c:v>
                </c:pt>
                <c:pt idx="16">
                  <c:v>0.46006723569790536</c:v>
                </c:pt>
                <c:pt idx="17">
                  <c:v>0.45911112163689399</c:v>
                </c:pt>
                <c:pt idx="18">
                  <c:v>0.4574692129260281</c:v>
                </c:pt>
                <c:pt idx="19">
                  <c:v>0.45530355322898769</c:v>
                </c:pt>
                <c:pt idx="20">
                  <c:v>0.43997853797660647</c:v>
                </c:pt>
                <c:pt idx="21">
                  <c:v>0.43657991125082857</c:v>
                </c:pt>
                <c:pt idx="22">
                  <c:v>0.43509390801531622</c:v>
                </c:pt>
                <c:pt idx="23">
                  <c:v>0.42686886087646869</c:v>
                </c:pt>
                <c:pt idx="24">
                  <c:v>0.4234231852553077</c:v>
                </c:pt>
                <c:pt idx="25">
                  <c:v>0.41898706478985698</c:v>
                </c:pt>
                <c:pt idx="26">
                  <c:v>0.41721617425553165</c:v>
                </c:pt>
                <c:pt idx="27">
                  <c:v>0.40397024739064608</c:v>
                </c:pt>
                <c:pt idx="28">
                  <c:v>0.38772518084873253</c:v>
                </c:pt>
                <c:pt idx="29">
                  <c:v>0.36680934465729048</c:v>
                </c:pt>
                <c:pt idx="30">
                  <c:v>0.35393119203339585</c:v>
                </c:pt>
                <c:pt idx="31">
                  <c:v>0.47313182489850486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F9-4FAD-8691-6DCA6CCEE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630744"/>
        <c:axId val="51863271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'HDI-LDCs'!$D$84</c15:sqref>
                        </c15:formulaRef>
                      </c:ext>
                    </c:extLst>
                    <c:strCache>
                      <c:ptCount val="1"/>
                      <c:pt idx="0">
                        <c:v>2012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'HDI-LDCs'!$B$85:$B$116</c15:sqref>
                        </c15:formulaRef>
                      </c:ext>
                    </c:extLst>
                    <c:strCache>
                      <c:ptCount val="32"/>
                      <c:pt idx="0">
                        <c:v>Angola</c:v>
                      </c:pt>
                      <c:pt idx="1">
                        <c:v>Benin</c:v>
                      </c:pt>
                      <c:pt idx="2">
                        <c:v>Burkina Faso</c:v>
                      </c:pt>
                      <c:pt idx="3">
                        <c:v>Burundi</c:v>
                      </c:pt>
                      <c:pt idx="4">
                        <c:v>Central African Republic</c:v>
                      </c:pt>
                      <c:pt idx="5">
                        <c:v>Chad</c:v>
                      </c:pt>
                      <c:pt idx="6">
                        <c:v>Comoros</c:v>
                      </c:pt>
                      <c:pt idx="7">
                        <c:v>Congo, Dem. Rep.</c:v>
                      </c:pt>
                      <c:pt idx="8">
                        <c:v>Djibouti</c:v>
                      </c:pt>
                      <c:pt idx="9">
                        <c:v>Ethiopia</c:v>
                      </c:pt>
                      <c:pt idx="10">
                        <c:v>Gambia</c:v>
                      </c:pt>
                      <c:pt idx="11">
                        <c:v>Guinea</c:v>
                      </c:pt>
                      <c:pt idx="12">
                        <c:v>Guinea-Bissau</c:v>
                      </c:pt>
                      <c:pt idx="13">
                        <c:v>Lesotho</c:v>
                      </c:pt>
                      <c:pt idx="14">
                        <c:v>Liberia</c:v>
                      </c:pt>
                      <c:pt idx="15">
                        <c:v>Madagascar</c:v>
                      </c:pt>
                      <c:pt idx="16">
                        <c:v>Malawi</c:v>
                      </c:pt>
                      <c:pt idx="17">
                        <c:v>Mali</c:v>
                      </c:pt>
                      <c:pt idx="18">
                        <c:v>Mauritania</c:v>
                      </c:pt>
                      <c:pt idx="19">
                        <c:v>Mozambique</c:v>
                      </c:pt>
                      <c:pt idx="20">
                        <c:v>Niger</c:v>
                      </c:pt>
                      <c:pt idx="21">
                        <c:v>Rwanda</c:v>
                      </c:pt>
                      <c:pt idx="22">
                        <c:v>Sao Tome and Principe</c:v>
                      </c:pt>
                      <c:pt idx="23">
                        <c:v>Senegal</c:v>
                      </c:pt>
                      <c:pt idx="24">
                        <c:v>Sierra Leone</c:v>
                      </c:pt>
                      <c:pt idx="25">
                        <c:v>South Sudan</c:v>
                      </c:pt>
                      <c:pt idx="26">
                        <c:v>Sudan</c:v>
                      </c:pt>
                      <c:pt idx="27">
                        <c:v>Tanzania </c:v>
                      </c:pt>
                      <c:pt idx="28">
                        <c:v>Togo</c:v>
                      </c:pt>
                      <c:pt idx="29">
                        <c:v>Uganda</c:v>
                      </c:pt>
                      <c:pt idx="30">
                        <c:v>Zambia</c:v>
                      </c:pt>
                      <c:pt idx="31">
                        <c:v>average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'HDI-LDCs'!$D$85:$D$116</c15:sqref>
                        </c15:formulaRef>
                      </c:ext>
                    </c:extLst>
                    <c:numCache>
                      <c:formatCode>#,###,##0.000</c:formatCode>
                      <c:ptCount val="32"/>
                      <c:pt idx="0">
                        <c:v>0.55131029776031915</c:v>
                      </c:pt>
                      <c:pt idx="1">
                        <c:v>0.56864607619702179</c:v>
                      </c:pt>
                      <c:pt idx="2">
                        <c:v>0.54326272744951598</c:v>
                      </c:pt>
                      <c:pt idx="3">
                        <c:v>0.50647801235921686</c:v>
                      </c:pt>
                      <c:pt idx="4">
                        <c:v>0.50040242507229704</c:v>
                      </c:pt>
                      <c:pt idx="5">
                        <c:v>0.50468463632838167</c:v>
                      </c:pt>
                      <c:pt idx="6">
                        <c:v>0.49903288362971537</c:v>
                      </c:pt>
                      <c:pt idx="7">
                        <c:v>0.50668303672546089</c:v>
                      </c:pt>
                      <c:pt idx="8">
                        <c:v>0.4915183424994084</c:v>
                      </c:pt>
                      <c:pt idx="9">
                        <c:v>0.47580740274232747</c:v>
                      </c:pt>
                      <c:pt idx="10">
                        <c:v>0.49330549556812436</c:v>
                      </c:pt>
                      <c:pt idx="11">
                        <c:v>0.46607626920594541</c:v>
                      </c:pt>
                      <c:pt idx="12">
                        <c:v>0.48512319309597113</c:v>
                      </c:pt>
                      <c:pt idx="13">
                        <c:v>0.45494672863493163</c:v>
                      </c:pt>
                      <c:pt idx="14">
                        <c:v>0.45882025383929359</c:v>
                      </c:pt>
                      <c:pt idx="15">
                        <c:v>0.42961282990125099</c:v>
                      </c:pt>
                      <c:pt idx="16">
                        <c:v>0.44527649790428148</c:v>
                      </c:pt>
                      <c:pt idx="17">
                        <c:v>0.42762904933575607</c:v>
                      </c:pt>
                      <c:pt idx="18">
                        <c:v>0.41950179313598046</c:v>
                      </c:pt>
                      <c:pt idx="19">
                        <c:v>0.43662701678250865</c:v>
                      </c:pt>
                      <c:pt idx="20">
                        <c:v>0.42152861239021372</c:v>
                      </c:pt>
                      <c:pt idx="21">
                        <c:v>0.41185881979239186</c:v>
                      </c:pt>
                      <c:pt idx="22">
                        <c:v>0.42021921716224664</c:v>
                      </c:pt>
                      <c:pt idx="23">
                        <c:v>0.40787288494439056</c:v>
                      </c:pt>
                      <c:pt idx="24">
                        <c:v>0.39432010685092905</c:v>
                      </c:pt>
                      <c:pt idx="25">
                        <c:v>0.40690544180178939</c:v>
                      </c:pt>
                      <c:pt idx="26">
                        <c:v>0.40835632561066337</c:v>
                      </c:pt>
                      <c:pt idx="27">
                        <c:v>0.39072467385738213</c:v>
                      </c:pt>
                      <c:pt idx="28">
                        <c:v>0.38801948206393821</c:v>
                      </c:pt>
                      <c:pt idx="29">
                        <c:v>0.36520974255190919</c:v>
                      </c:pt>
                      <c:pt idx="30">
                        <c:v>0.3360301237993033</c:v>
                      </c:pt>
                      <c:pt idx="31">
                        <c:v>0.45212227093525387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03F9-4FAD-8691-6DCA6CCEE3DC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'HDI-LDCs'!$F$84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'HDI-LDCs'!$B$85:$B$116</c15:sqref>
                        </c15:formulaRef>
                      </c:ext>
                    </c:extLst>
                    <c:strCache>
                      <c:ptCount val="32"/>
                      <c:pt idx="0">
                        <c:v>Angola</c:v>
                      </c:pt>
                      <c:pt idx="1">
                        <c:v>Benin</c:v>
                      </c:pt>
                      <c:pt idx="2">
                        <c:v>Burkina Faso</c:v>
                      </c:pt>
                      <c:pt idx="3">
                        <c:v>Burundi</c:v>
                      </c:pt>
                      <c:pt idx="4">
                        <c:v>Central African Republic</c:v>
                      </c:pt>
                      <c:pt idx="5">
                        <c:v>Chad</c:v>
                      </c:pt>
                      <c:pt idx="6">
                        <c:v>Comoros</c:v>
                      </c:pt>
                      <c:pt idx="7">
                        <c:v>Congo, Dem. Rep.</c:v>
                      </c:pt>
                      <c:pt idx="8">
                        <c:v>Djibouti</c:v>
                      </c:pt>
                      <c:pt idx="9">
                        <c:v>Ethiopia</c:v>
                      </c:pt>
                      <c:pt idx="10">
                        <c:v>Gambia</c:v>
                      </c:pt>
                      <c:pt idx="11">
                        <c:v>Guinea</c:v>
                      </c:pt>
                      <c:pt idx="12">
                        <c:v>Guinea-Bissau</c:v>
                      </c:pt>
                      <c:pt idx="13">
                        <c:v>Lesotho</c:v>
                      </c:pt>
                      <c:pt idx="14">
                        <c:v>Liberia</c:v>
                      </c:pt>
                      <c:pt idx="15">
                        <c:v>Madagascar</c:v>
                      </c:pt>
                      <c:pt idx="16">
                        <c:v>Malawi</c:v>
                      </c:pt>
                      <c:pt idx="17">
                        <c:v>Mali</c:v>
                      </c:pt>
                      <c:pt idx="18">
                        <c:v>Mauritania</c:v>
                      </c:pt>
                      <c:pt idx="19">
                        <c:v>Mozambique</c:v>
                      </c:pt>
                      <c:pt idx="20">
                        <c:v>Niger</c:v>
                      </c:pt>
                      <c:pt idx="21">
                        <c:v>Rwanda</c:v>
                      </c:pt>
                      <c:pt idx="22">
                        <c:v>Sao Tome and Principe</c:v>
                      </c:pt>
                      <c:pt idx="23">
                        <c:v>Senegal</c:v>
                      </c:pt>
                      <c:pt idx="24">
                        <c:v>Sierra Leone</c:v>
                      </c:pt>
                      <c:pt idx="25">
                        <c:v>South Sudan</c:v>
                      </c:pt>
                      <c:pt idx="26">
                        <c:v>Sudan</c:v>
                      </c:pt>
                      <c:pt idx="27">
                        <c:v>Tanzania </c:v>
                      </c:pt>
                      <c:pt idx="28">
                        <c:v>Togo</c:v>
                      </c:pt>
                      <c:pt idx="29">
                        <c:v>Uganda</c:v>
                      </c:pt>
                      <c:pt idx="30">
                        <c:v>Zambia</c:v>
                      </c:pt>
                      <c:pt idx="31">
                        <c:v>average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'HDI-LDCs'!$F$85:$F$116</c15:sqref>
                        </c15:formulaRef>
                      </c:ext>
                    </c:extLst>
                    <c:numCache>
                      <c:formatCode>#,###,##0.000</c:formatCode>
                      <c:ptCount val="32"/>
                      <c:pt idx="0">
                        <c:v>0.58019032928127867</c:v>
                      </c:pt>
                      <c:pt idx="1">
                        <c:v>0.58340404456077255</c:v>
                      </c:pt>
                      <c:pt idx="2">
                        <c:v>0.57205102993138546</c:v>
                      </c:pt>
                      <c:pt idx="3">
                        <c:v>0.52798725222753462</c:v>
                      </c:pt>
                      <c:pt idx="4">
                        <c:v>0.51047112575897435</c:v>
                      </c:pt>
                      <c:pt idx="5">
                        <c:v>0.51075445847810552</c:v>
                      </c:pt>
                      <c:pt idx="6">
                        <c:v>0.51373255549651642</c:v>
                      </c:pt>
                      <c:pt idx="7">
                        <c:v>0.51436324202951722</c:v>
                      </c:pt>
                      <c:pt idx="8">
                        <c:v>0.50492668939081675</c:v>
                      </c:pt>
                      <c:pt idx="9">
                        <c:v>0.49247790461423285</c:v>
                      </c:pt>
                      <c:pt idx="10">
                        <c:v>0.50186522684469181</c:v>
                      </c:pt>
                      <c:pt idx="11">
                        <c:v>0.49542650526436804</c:v>
                      </c:pt>
                      <c:pt idx="12">
                        <c:v>0.49674999221214461</c:v>
                      </c:pt>
                      <c:pt idx="13">
                        <c:v>0.47011602989616347</c:v>
                      </c:pt>
                      <c:pt idx="14">
                        <c:v>0.47022738598361052</c:v>
                      </c:pt>
                      <c:pt idx="15">
                        <c:v>0.45118268798140171</c:v>
                      </c:pt>
                      <c:pt idx="16">
                        <c:v>0.45665823885044526</c:v>
                      </c:pt>
                      <c:pt idx="17">
                        <c:v>0.4434421478937639</c:v>
                      </c:pt>
                      <c:pt idx="18">
                        <c:v>0.44443367079826668</c:v>
                      </c:pt>
                      <c:pt idx="19">
                        <c:v>0.44865870214489095</c:v>
                      </c:pt>
                      <c:pt idx="20">
                        <c:v>0.43324597242172458</c:v>
                      </c:pt>
                      <c:pt idx="21">
                        <c:v>0.43226046895104947</c:v>
                      </c:pt>
                      <c:pt idx="22">
                        <c:v>0.43168168792280093</c:v>
                      </c:pt>
                      <c:pt idx="23">
                        <c:v>0.4176538606610925</c:v>
                      </c:pt>
                      <c:pt idx="24">
                        <c:v>0.41248286315930488</c:v>
                      </c:pt>
                      <c:pt idx="25">
                        <c:v>0.41296732239357425</c:v>
                      </c:pt>
                      <c:pt idx="26">
                        <c:v>0.41811181219532162</c:v>
                      </c:pt>
                      <c:pt idx="27">
                        <c:v>0.40738311695679702</c:v>
                      </c:pt>
                      <c:pt idx="28">
                        <c:v>0.39913949823610384</c:v>
                      </c:pt>
                      <c:pt idx="29">
                        <c:v>0.35667287443777146</c:v>
                      </c:pt>
                      <c:pt idx="30">
                        <c:v>0.34740649639755955</c:v>
                      </c:pt>
                      <c:pt idx="31">
                        <c:v>0.46639113527006398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03F9-4FAD-8691-6DCA6CCEE3DC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'HDI-LDCs'!$G$84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'HDI-LDCs'!$B$85:$B$116</c15:sqref>
                        </c15:formulaRef>
                      </c:ext>
                    </c:extLst>
                    <c:strCache>
                      <c:ptCount val="32"/>
                      <c:pt idx="0">
                        <c:v>Angola</c:v>
                      </c:pt>
                      <c:pt idx="1">
                        <c:v>Benin</c:v>
                      </c:pt>
                      <c:pt idx="2">
                        <c:v>Burkina Faso</c:v>
                      </c:pt>
                      <c:pt idx="3">
                        <c:v>Burundi</c:v>
                      </c:pt>
                      <c:pt idx="4">
                        <c:v>Central African Republic</c:v>
                      </c:pt>
                      <c:pt idx="5">
                        <c:v>Chad</c:v>
                      </c:pt>
                      <c:pt idx="6">
                        <c:v>Comoros</c:v>
                      </c:pt>
                      <c:pt idx="7">
                        <c:v>Congo, Dem. Rep.</c:v>
                      </c:pt>
                      <c:pt idx="8">
                        <c:v>Djibouti</c:v>
                      </c:pt>
                      <c:pt idx="9">
                        <c:v>Ethiopia</c:v>
                      </c:pt>
                      <c:pt idx="10">
                        <c:v>Gambia</c:v>
                      </c:pt>
                      <c:pt idx="11">
                        <c:v>Guinea</c:v>
                      </c:pt>
                      <c:pt idx="12">
                        <c:v>Guinea-Bissau</c:v>
                      </c:pt>
                      <c:pt idx="13">
                        <c:v>Lesotho</c:v>
                      </c:pt>
                      <c:pt idx="14">
                        <c:v>Liberia</c:v>
                      </c:pt>
                      <c:pt idx="15">
                        <c:v>Madagascar</c:v>
                      </c:pt>
                      <c:pt idx="16">
                        <c:v>Malawi</c:v>
                      </c:pt>
                      <c:pt idx="17">
                        <c:v>Mali</c:v>
                      </c:pt>
                      <c:pt idx="18">
                        <c:v>Mauritania</c:v>
                      </c:pt>
                      <c:pt idx="19">
                        <c:v>Mozambique</c:v>
                      </c:pt>
                      <c:pt idx="20">
                        <c:v>Niger</c:v>
                      </c:pt>
                      <c:pt idx="21">
                        <c:v>Rwanda</c:v>
                      </c:pt>
                      <c:pt idx="22">
                        <c:v>Sao Tome and Principe</c:v>
                      </c:pt>
                      <c:pt idx="23">
                        <c:v>Senegal</c:v>
                      </c:pt>
                      <c:pt idx="24">
                        <c:v>Sierra Leone</c:v>
                      </c:pt>
                      <c:pt idx="25">
                        <c:v>South Sudan</c:v>
                      </c:pt>
                      <c:pt idx="26">
                        <c:v>Sudan</c:v>
                      </c:pt>
                      <c:pt idx="27">
                        <c:v>Tanzania </c:v>
                      </c:pt>
                      <c:pt idx="28">
                        <c:v>Togo</c:v>
                      </c:pt>
                      <c:pt idx="29">
                        <c:v>Uganda</c:v>
                      </c:pt>
                      <c:pt idx="30">
                        <c:v>Zambia</c:v>
                      </c:pt>
                      <c:pt idx="31">
                        <c:v>average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'HDI-LDCs'!$G$85:$G$116</c15:sqref>
                        </c15:formulaRef>
                      </c:ext>
                    </c:extLst>
                    <c:numCache>
                      <c:formatCode>#,###,##0.000</c:formatCode>
                      <c:ptCount val="32"/>
                      <c:pt idx="0">
                        <c:v>0.58387291015022391</c:v>
                      </c:pt>
                      <c:pt idx="1">
                        <c:v>0.585757047631983</c:v>
                      </c:pt>
                      <c:pt idx="2">
                        <c:v>0.57693326323572647</c:v>
                      </c:pt>
                      <c:pt idx="3">
                        <c:v>0.53317603376628409</c:v>
                      </c:pt>
                      <c:pt idx="4">
                        <c:v>0.5203023732923725</c:v>
                      </c:pt>
                      <c:pt idx="5">
                        <c:v>0.51570273716527271</c:v>
                      </c:pt>
                      <c:pt idx="6">
                        <c:v>0.51641980209490568</c:v>
                      </c:pt>
                      <c:pt idx="7">
                        <c:v>0.51680703786227611</c:v>
                      </c:pt>
                      <c:pt idx="8">
                        <c:v>0.50810626164282813</c:v>
                      </c:pt>
                      <c:pt idx="9">
                        <c:v>0.49870485938500209</c:v>
                      </c:pt>
                      <c:pt idx="10">
                        <c:v>0.50232313350175017</c:v>
                      </c:pt>
                      <c:pt idx="11">
                        <c:v>0.50015987689523889</c:v>
                      </c:pt>
                      <c:pt idx="12">
                        <c:v>0.49907484550558273</c:v>
                      </c:pt>
                      <c:pt idx="13">
                        <c:v>0.47395014966097015</c:v>
                      </c:pt>
                      <c:pt idx="14">
                        <c:v>0.47366231809374193</c:v>
                      </c:pt>
                      <c:pt idx="15">
                        <c:v>0.45669812173396457</c:v>
                      </c:pt>
                      <c:pt idx="16">
                        <c:v>0.45723379520664537</c:v>
                      </c:pt>
                      <c:pt idx="17">
                        <c:v>0.44916055239091962</c:v>
                      </c:pt>
                      <c:pt idx="18">
                        <c:v>0.45231976338355068</c:v>
                      </c:pt>
                      <c:pt idx="19">
                        <c:v>0.4532730301957445</c:v>
                      </c:pt>
                      <c:pt idx="20">
                        <c:v>0.4361570234561582</c:v>
                      </c:pt>
                      <c:pt idx="21">
                        <c:v>0.43477867178797208</c:v>
                      </c:pt>
                      <c:pt idx="22">
                        <c:v>0.43193994954828008</c:v>
                      </c:pt>
                      <c:pt idx="23">
                        <c:v>0.42089686121908398</c:v>
                      </c:pt>
                      <c:pt idx="24">
                        <c:v>0.42021153170421266</c:v>
                      </c:pt>
                      <c:pt idx="25">
                        <c:v>0.41348796893971784</c:v>
                      </c:pt>
                      <c:pt idx="26">
                        <c:v>0.41771547753681665</c:v>
                      </c:pt>
                      <c:pt idx="27">
                        <c:v>0.40530628922982864</c:v>
                      </c:pt>
                      <c:pt idx="28">
                        <c:v>0.39419858515913664</c:v>
                      </c:pt>
                      <c:pt idx="29">
                        <c:v>0.36220136475364745</c:v>
                      </c:pt>
                      <c:pt idx="30">
                        <c:v>0.35094402168132993</c:v>
                      </c:pt>
                      <c:pt idx="31">
                        <c:v>0.4697250212197151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03F9-4FAD-8691-6DCA6CCEE3DC}"/>
                  </c:ext>
                </c:extLst>
              </c15:ser>
            </c15:filteredBarSeries>
          </c:ext>
        </c:extLst>
      </c:barChart>
      <c:catAx>
        <c:axId val="51863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632712"/>
        <c:crosses val="autoZero"/>
        <c:auto val="1"/>
        <c:lblAlgn val="ctr"/>
        <c:lblOffset val="100"/>
        <c:noMultiLvlLbl val="0"/>
      </c:catAx>
      <c:valAx>
        <c:axId val="518632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300" baseline="0"/>
                  <a:t>HDI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#,##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630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0.55308</cdr:x>
      <cdr:y>0</cdr:y>
    </cdr:from>
    <cdr:to>
      <cdr:x>0.80779</cdr:x>
      <cdr:y>0.08683</cdr:y>
    </cdr:to>
    <cdr:sp macro="" textlink="">
      <cdr:nvSpPr>
        <cdr:cNvPr id="2" name="Down Arrow 1"/>
        <cdr:cNvSpPr/>
      </cdr:nvSpPr>
      <cdr:spPr>
        <a:xfrm xmlns:a="http://schemas.openxmlformats.org/drawingml/2006/main" rot="4739236">
          <a:off x="5758983" y="-949385"/>
          <a:ext cx="316194" cy="221496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7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/>
            <a:r>
              <a:rPr lang="en-US" altLang="en-US" sz="12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HIGHLIGHTS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Productive capacity in African LDCs is low, esp. in Central Africa.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Five African LDCs (Djibouti, Lesotho, Togo, Zambia, Tanzania) likely to meet graduation criteria for the first time in 2021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Income gains in three of these countries have slowed.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in health outcomes, and many social indicators has been steady over the course of the </a:t>
            </a:r>
            <a:r>
              <a:rPr lang="en-US" altLang="en-US" sz="12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Some improvements in diversification of Africa’s LDCs exports can be seen since 2008, but from low baselines.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4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UNDP classifies Mauritania and Sudan as</a:t>
            </a:r>
            <a:r>
              <a:rPr lang="en-US" baseline="0" dirty="0"/>
              <a:t> North African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Governance</a:t>
            </a:r>
            <a:r>
              <a:rPr lang="en-US" b="1" baseline="0" dirty="0"/>
              <a:t> dimensions in the Mo Ibrahim Index: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Safety &amp; Rule of Law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Participation</a:t>
            </a:r>
            <a:r>
              <a:rPr lang="en-US" baseline="0" dirty="0"/>
              <a:t> &amp; Human Rights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Sustainable Economic Opportunity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Human Development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graduate,</a:t>
            </a:r>
            <a:r>
              <a:rPr lang="en-US" baseline="0" dirty="0"/>
              <a:t> countries should meet at least two of three criteria.</a:t>
            </a:r>
          </a:p>
          <a:p>
            <a:r>
              <a:rPr lang="en-US" i="1" baseline="0" dirty="0"/>
              <a:t>Above </a:t>
            </a:r>
            <a:r>
              <a:rPr lang="en-US" i="0" baseline="0" dirty="0"/>
              <a:t>GNI per capita threshold</a:t>
            </a:r>
          </a:p>
          <a:p>
            <a:r>
              <a:rPr lang="en-US" i="1" baseline="0" dirty="0"/>
              <a:t>Below</a:t>
            </a:r>
            <a:r>
              <a:rPr lang="en-US" i="0" baseline="0" dirty="0"/>
              <a:t> Economic Vulnerability Index threshold</a:t>
            </a:r>
          </a:p>
          <a:p>
            <a:r>
              <a:rPr lang="en-US" i="1" baseline="0" dirty="0"/>
              <a:t>Above</a:t>
            </a:r>
            <a:r>
              <a:rPr lang="en-US" i="0" baseline="0" dirty="0"/>
              <a:t> Human Assets Index threshold</a:t>
            </a:r>
          </a:p>
          <a:p>
            <a:endParaRPr lang="en-US" i="0" baseline="0" dirty="0"/>
          </a:p>
          <a:p>
            <a:pPr>
              <a:lnSpc>
                <a:spcPct val="15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But, trends in countries close to graduation are not all promising</a:t>
            </a:r>
          </a:p>
          <a:p>
            <a:pPr lvl="1">
              <a:lnSpc>
                <a:spcPct val="15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GNI per capita in Zambia and Lesotho have fallen over last 3 years; </a:t>
            </a:r>
          </a:p>
          <a:p>
            <a:pPr lvl="1">
              <a:lnSpc>
                <a:spcPct val="15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Tanzania’s GNI per capita has remained level.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Should incomes continue to fall or stagnate, these countries may fall away from the graduation thresholds.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56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Full text of para. 42: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42.</a:t>
            </a:r>
            <a:r>
              <a:rPr lang="en-US" sz="1200" i="1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 Recalls</a:t>
            </a:r>
            <a:r>
              <a:rPr lang="en-US" sz="1200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 paragraph 157 of the </a:t>
            </a:r>
            <a:r>
              <a:rPr lang="en-US" sz="1200" spc="40" dirty="0" err="1">
                <a:latin typeface="Cambria" panose="02040503050406030204" pitchFamily="18" charset="0"/>
                <a:cs typeface="Arabic Typesetting" panose="03020402040406030203" pitchFamily="66" charset="-78"/>
              </a:rPr>
              <a:t>Programme</a:t>
            </a:r>
            <a:r>
              <a:rPr lang="en-US" sz="1200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 of Action for the Least Developed Countries for the Decade 2011–2020 on holding a Fifth United Nations Conference on the Least Developed Countries in order to make a comprehensive appraisal of the implementation of the </a:t>
            </a:r>
            <a:r>
              <a:rPr lang="en-US" sz="1200" spc="40" dirty="0" err="1">
                <a:latin typeface="Cambria" panose="02040503050406030204" pitchFamily="18" charset="0"/>
                <a:cs typeface="Arabic Typesetting" panose="03020402040406030203" pitchFamily="66" charset="-78"/>
              </a:rPr>
              <a:t>Programme</a:t>
            </a:r>
            <a:r>
              <a:rPr lang="en-US" sz="1200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 of Action and to decide on subsequent action, </a:t>
            </a:r>
            <a:r>
              <a:rPr lang="en-US" sz="1200" b="1" spc="40" dirty="0">
                <a:solidFill>
                  <a:srgbClr val="C00000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and decides to convene the Fifth United Nations Conference on the Least Developed Countries at the highest possible level, including Heads of State and Government, in 2021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F244-3B8C-4EC2-B07C-DF97462385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8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Least Developed Countries in Africa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Implementation of the </a:t>
            </a:r>
            <a:r>
              <a:rPr lang="en-US" altLang="en-US" sz="17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 for LDCs for 2011-2020</a:t>
            </a: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Adam Elhiraika, Macroeconomics and Governance Division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   |       Implementation of the Istanbul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2407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Overview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513048"/>
              </p:ext>
            </p:extLst>
          </p:nvPr>
        </p:nvGraphicFramePr>
        <p:xfrm>
          <a:off x="368733" y="3853576"/>
          <a:ext cx="8762567" cy="298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98">
                  <a:extLst>
                    <a:ext uri="{9D8B030D-6E8A-4147-A177-3AD203B41FA5}">
                      <a16:colId xmlns:a16="http://schemas.microsoft.com/office/drawing/2014/main" val="1505552517"/>
                    </a:ext>
                  </a:extLst>
                </a:gridCol>
                <a:gridCol w="1085088">
                  <a:extLst>
                    <a:ext uri="{9D8B030D-6E8A-4147-A177-3AD203B41FA5}">
                      <a16:colId xmlns:a16="http://schemas.microsoft.com/office/drawing/2014/main" val="1113295566"/>
                    </a:ext>
                  </a:extLst>
                </a:gridCol>
                <a:gridCol w="1146048">
                  <a:extLst>
                    <a:ext uri="{9D8B030D-6E8A-4147-A177-3AD203B41FA5}">
                      <a16:colId xmlns:a16="http://schemas.microsoft.com/office/drawing/2014/main" val="1895518811"/>
                    </a:ext>
                  </a:extLst>
                </a:gridCol>
                <a:gridCol w="1182624">
                  <a:extLst>
                    <a:ext uri="{9D8B030D-6E8A-4147-A177-3AD203B41FA5}">
                      <a16:colId xmlns:a16="http://schemas.microsoft.com/office/drawing/2014/main" val="17942701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041907936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540578441"/>
                    </a:ext>
                  </a:extLst>
                </a:gridCol>
                <a:gridCol w="1093701">
                  <a:extLst>
                    <a:ext uri="{9D8B030D-6E8A-4147-A177-3AD203B41FA5}">
                      <a16:colId xmlns:a16="http://schemas.microsoft.com/office/drawing/2014/main" val="3637684342"/>
                    </a:ext>
                  </a:extLst>
                </a:gridCol>
              </a:tblGrid>
              <a:tr h="497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Sub-region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565476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North Africa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6.9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837623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East Africa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7.9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50109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West Africa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19430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Central Africa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218546"/>
                  </a:ext>
                </a:extLst>
              </a:tr>
              <a:tr h="4976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Southern Africa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453167"/>
                  </a:ext>
                </a:extLst>
              </a:tr>
            </a:tbl>
          </a:graphicData>
        </a:graphic>
      </p:graphicFrame>
      <p:sp>
        <p:nvSpPr>
          <p:cNvPr id="4108" name="Rectangle 1"/>
          <p:cNvSpPr>
            <a:spLocks/>
          </p:cNvSpPr>
          <p:nvPr/>
        </p:nvSpPr>
        <p:spPr bwMode="auto">
          <a:xfrm>
            <a:off x="234719" y="909042"/>
            <a:ext cx="8661862" cy="296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STATISTICS: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33 of 47 (over 2/3) of the LDCs are located in Africa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654 million people live in African LDCs –over 1/2 of total population.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Average HDI of African LDCs was 0.473 in 2017; 0.440 in 2010.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About 15.7% of Africa’s LDC population has access to the Internet (2016), vs. 45.8% of global average</a:t>
            </a:r>
          </a:p>
          <a:p>
            <a:pPr>
              <a:lnSpc>
                <a:spcPct val="150000"/>
              </a:lnSpc>
              <a:spcAft>
                <a:spcPts val="900"/>
              </a:spcAft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Manufacturing value added as a percentage of GDP generally stagnated</a:t>
            </a:r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3"/>
          <p:cNvSpPr>
            <a:spLocks/>
          </p:cNvSpPr>
          <p:nvPr/>
        </p:nvSpPr>
        <p:spPr bwMode="auto">
          <a:xfrm>
            <a:off x="0" y="0"/>
            <a:ext cx="9131300" cy="6858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164" name="AutoShape 44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165" name="Rectangle 47"/>
          <p:cNvSpPr>
            <a:spLocks/>
          </p:cNvSpPr>
          <p:nvPr/>
        </p:nvSpPr>
        <p:spPr bwMode="auto">
          <a:xfrm>
            <a:off x="4659313" y="414338"/>
            <a:ext cx="1444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6DBA3A4D-28A1-40CB-A132-CCF3BB3E8144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5166" name="Rectangle 48"/>
          <p:cNvSpPr>
            <a:spLocks/>
          </p:cNvSpPr>
          <p:nvPr/>
        </p:nvSpPr>
        <p:spPr bwMode="auto">
          <a:xfrm>
            <a:off x="115553" y="361950"/>
            <a:ext cx="36109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Trade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5167" name="AutoShape 49"/>
          <p:cNvSpPr>
            <a:spLocks/>
          </p:cNvSpPr>
          <p:nvPr/>
        </p:nvSpPr>
        <p:spPr bwMode="auto">
          <a:xfrm>
            <a:off x="0" y="6135688"/>
            <a:ext cx="7313613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168" name="Rectangle 50"/>
          <p:cNvSpPr>
            <a:spLocks/>
          </p:cNvSpPr>
          <p:nvPr/>
        </p:nvSpPr>
        <p:spPr bwMode="auto">
          <a:xfrm>
            <a:off x="471488" y="6221413"/>
            <a:ext cx="6629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   |       Implementation of the Istanbul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</a:t>
            </a:r>
          </a:p>
        </p:txBody>
      </p:sp>
      <p:sp>
        <p:nvSpPr>
          <p:cNvPr id="5170" name="Rectangle 52"/>
          <p:cNvSpPr>
            <a:spLocks/>
          </p:cNvSpPr>
          <p:nvPr/>
        </p:nvSpPr>
        <p:spPr bwMode="auto">
          <a:xfrm>
            <a:off x="7740650" y="6251575"/>
            <a:ext cx="11382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25258" y="6616194"/>
            <a:ext cx="369021" cy="153411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sp>
        <p:nvSpPr>
          <p:cNvPr id="51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2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53" name="Rectangle 1"/>
          <p:cNvSpPr>
            <a:spLocks/>
          </p:cNvSpPr>
          <p:nvPr/>
        </p:nvSpPr>
        <p:spPr bwMode="auto">
          <a:xfrm>
            <a:off x="76364" y="771019"/>
            <a:ext cx="8896581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Engagement in world trade is low &amp; declining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Share of exports in world trade fell since 2010; picked up from 2016 to 2017.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IPoA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target is to increase LDCs exports to 2% of world exports, vs 0.6% in 2017 for African LDCs</a:t>
            </a:r>
          </a:p>
        </p:txBody>
      </p:sp>
      <p:graphicFrame>
        <p:nvGraphicFramePr>
          <p:cNvPr id="54" name="Chart 53"/>
          <p:cNvGraphicFramePr/>
          <p:nvPr>
            <p:extLst>
              <p:ext uri="{D42A27DB-BD31-4B8C-83A1-F6EECF244321}">
                <p14:modId xmlns:p14="http://schemas.microsoft.com/office/powerpoint/2010/main" val="749855353"/>
              </p:ext>
            </p:extLst>
          </p:nvPr>
        </p:nvGraphicFramePr>
        <p:xfrm>
          <a:off x="270931" y="3375278"/>
          <a:ext cx="8276006" cy="33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361645309"/>
              </p:ext>
            </p:extLst>
          </p:nvPr>
        </p:nvGraphicFramePr>
        <p:xfrm>
          <a:off x="471488" y="3216472"/>
          <a:ext cx="8696025" cy="3641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15553" y="2488384"/>
            <a:ext cx="9015747" cy="77576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 concentration (</a:t>
            </a:r>
            <a:r>
              <a:rPr lang="en-US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Herfindahl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-Hirschman Index) improved from 0.65 in 2008 to 0.36 in 2017</a:t>
            </a:r>
          </a:p>
        </p:txBody>
      </p:sp>
    </p:spTree>
    <p:extLst>
      <p:ext uri="{BB962C8B-B14F-4D97-AF65-F5344CB8AC3E}">
        <p14:creationId xmlns:p14="http://schemas.microsoft.com/office/powerpoint/2010/main" val="3227070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Graphic spid="54" grpId="0">
        <p:bldAsOne/>
      </p:bldGraphic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3"/>
          <p:cNvSpPr>
            <a:spLocks/>
          </p:cNvSpPr>
          <p:nvPr/>
        </p:nvSpPr>
        <p:spPr bwMode="auto">
          <a:xfrm>
            <a:off x="0" y="0"/>
            <a:ext cx="9131300" cy="6858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164" name="AutoShape 44"/>
          <p:cNvSpPr>
            <a:spLocks/>
          </p:cNvSpPr>
          <p:nvPr/>
        </p:nvSpPr>
        <p:spPr bwMode="auto">
          <a:xfrm>
            <a:off x="0" y="290513"/>
            <a:ext cx="6006517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165" name="Rectangle 47"/>
          <p:cNvSpPr>
            <a:spLocks/>
          </p:cNvSpPr>
          <p:nvPr/>
        </p:nvSpPr>
        <p:spPr bwMode="auto">
          <a:xfrm>
            <a:off x="6143842" y="388144"/>
            <a:ext cx="1444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6DBA3A4D-28A1-40CB-A132-CCF3BB3E8144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5166" name="Rectangle 48"/>
          <p:cNvSpPr>
            <a:spLocks/>
          </p:cNvSpPr>
          <p:nvPr/>
        </p:nvSpPr>
        <p:spPr bwMode="auto">
          <a:xfrm>
            <a:off x="115552" y="361950"/>
            <a:ext cx="61292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Human and Social Development |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5167" name="AutoShape 49"/>
          <p:cNvSpPr>
            <a:spLocks/>
          </p:cNvSpPr>
          <p:nvPr/>
        </p:nvSpPr>
        <p:spPr bwMode="auto">
          <a:xfrm>
            <a:off x="0" y="6135688"/>
            <a:ext cx="7313613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168" name="Rectangle 50"/>
          <p:cNvSpPr>
            <a:spLocks/>
          </p:cNvSpPr>
          <p:nvPr/>
        </p:nvSpPr>
        <p:spPr bwMode="auto">
          <a:xfrm>
            <a:off x="471488" y="6221413"/>
            <a:ext cx="6629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   |       Implementation of the Istanbul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</a:t>
            </a:r>
          </a:p>
        </p:txBody>
      </p:sp>
      <p:sp>
        <p:nvSpPr>
          <p:cNvPr id="5170" name="Rectangle 52"/>
          <p:cNvSpPr>
            <a:spLocks/>
          </p:cNvSpPr>
          <p:nvPr/>
        </p:nvSpPr>
        <p:spPr bwMode="auto">
          <a:xfrm>
            <a:off x="7740650" y="6251575"/>
            <a:ext cx="11382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25258" y="6616194"/>
            <a:ext cx="369021" cy="153411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  <p:sp>
        <p:nvSpPr>
          <p:cNvPr id="51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52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53" name="Rectangle 1"/>
          <p:cNvSpPr>
            <a:spLocks/>
          </p:cNvSpPr>
          <p:nvPr/>
        </p:nvSpPr>
        <p:spPr bwMode="auto">
          <a:xfrm>
            <a:off x="234719" y="909042"/>
            <a:ext cx="8661862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Human Development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Improving across African LDCs; Only Togo’s HDI has fallen since 2010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Substantial improvements in health outcomes: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Under-5 mortality declined from 95 in 1,000 live births in 2011 to 75 in 2017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077285199"/>
              </p:ext>
            </p:extLst>
          </p:nvPr>
        </p:nvGraphicFramePr>
        <p:xfrm>
          <a:off x="551090" y="2876649"/>
          <a:ext cx="8519186" cy="3852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62687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   |       Implementation of the Istanbul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832059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6098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Other priority areas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106465" y="397695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34719" y="909042"/>
            <a:ext cx="8661862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Resource mobilization and governance</a:t>
            </a:r>
          </a:p>
          <a:p>
            <a:pPr eaLnBrk="1"/>
            <a:endParaRPr lang="en-US" altLang="en-US" sz="2000" b="1" dirty="0">
              <a:solidFill>
                <a:srgbClr val="399D5C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Foreign direct investment to African LDCs declined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by 47% during 2015-2017; vs. 26% decline for all of Africa.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Governance a major challenge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Mo Ibrahim Index of African Governance shows declines on key dimensions, esp. in conflict countries e.g. Central African Republic, Somalia, and South Sudan.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159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   |       Implementation of the Istanbul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36451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Outlook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34719" y="909042"/>
            <a:ext cx="86618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GRADUATION PROSPECTS</a:t>
            </a:r>
          </a:p>
          <a:p>
            <a:pPr eaLnBrk="1"/>
            <a:endParaRPr lang="en-US" altLang="en-US" sz="2000" b="1" dirty="0">
              <a:solidFill>
                <a:srgbClr val="399D5C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Sao Tome and Principe recommended for graduation by the 2018 triennial review.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Several African LDCs have potential to start graduation process in 2021.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569291"/>
              </p:ext>
            </p:extLst>
          </p:nvPr>
        </p:nvGraphicFramePr>
        <p:xfrm>
          <a:off x="234719" y="2766199"/>
          <a:ext cx="8680680" cy="3300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0812">
                  <a:extLst>
                    <a:ext uri="{9D8B030D-6E8A-4147-A177-3AD203B41FA5}">
                      <a16:colId xmlns:a16="http://schemas.microsoft.com/office/drawing/2014/main" val="4125243318"/>
                    </a:ext>
                  </a:extLst>
                </a:gridCol>
                <a:gridCol w="1259978">
                  <a:extLst>
                    <a:ext uri="{9D8B030D-6E8A-4147-A177-3AD203B41FA5}">
                      <a16:colId xmlns:a16="http://schemas.microsoft.com/office/drawing/2014/main" val="2697280799"/>
                    </a:ext>
                  </a:extLst>
                </a:gridCol>
                <a:gridCol w="1259978">
                  <a:extLst>
                    <a:ext uri="{9D8B030D-6E8A-4147-A177-3AD203B41FA5}">
                      <a16:colId xmlns:a16="http://schemas.microsoft.com/office/drawing/2014/main" val="4132467852"/>
                    </a:ext>
                  </a:extLst>
                </a:gridCol>
                <a:gridCol w="1259978">
                  <a:extLst>
                    <a:ext uri="{9D8B030D-6E8A-4147-A177-3AD203B41FA5}">
                      <a16:colId xmlns:a16="http://schemas.microsoft.com/office/drawing/2014/main" val="680221763"/>
                    </a:ext>
                  </a:extLst>
                </a:gridCol>
                <a:gridCol w="1259978">
                  <a:extLst>
                    <a:ext uri="{9D8B030D-6E8A-4147-A177-3AD203B41FA5}">
                      <a16:colId xmlns:a16="http://schemas.microsoft.com/office/drawing/2014/main" val="3828078842"/>
                    </a:ext>
                  </a:extLst>
                </a:gridCol>
                <a:gridCol w="1259978">
                  <a:extLst>
                    <a:ext uri="{9D8B030D-6E8A-4147-A177-3AD203B41FA5}">
                      <a16:colId xmlns:a16="http://schemas.microsoft.com/office/drawing/2014/main" val="370928322"/>
                    </a:ext>
                  </a:extLst>
                </a:gridCol>
                <a:gridCol w="1259978">
                  <a:extLst>
                    <a:ext uri="{9D8B030D-6E8A-4147-A177-3AD203B41FA5}">
                      <a16:colId xmlns:a16="http://schemas.microsoft.com/office/drawing/2014/main" val="2425698836"/>
                    </a:ext>
                  </a:extLst>
                </a:gridCol>
              </a:tblGrid>
              <a:tr h="9961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Country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GNI per capita (2017)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GNI Gap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EVI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EVI Gap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HAI Gap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097036"/>
                  </a:ext>
                </a:extLst>
              </a:tr>
              <a:tr h="322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Djibouti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36.3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447220"/>
                  </a:ext>
                </a:extLst>
              </a:tr>
              <a:tr h="322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Lesotho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1280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61.6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-4.4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2873098"/>
                  </a:ext>
                </a:extLst>
              </a:tr>
              <a:tr h="322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Togo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-620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-3.7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61.8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-4.2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962275"/>
                  </a:ext>
                </a:extLst>
              </a:tr>
              <a:tr h="322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Zambia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58.6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-7.4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945085"/>
                  </a:ext>
                </a:extLst>
              </a:tr>
              <a:tr h="3220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Tanzania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-320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27.9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-4.1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785112"/>
                  </a:ext>
                </a:extLst>
              </a:tr>
              <a:tr h="3370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Indicates meeting graduation criterion at 2018 review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6012951"/>
                  </a:ext>
                </a:extLst>
              </a:tr>
              <a:tr h="3370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Indicates being within 10 points of meeting a 2</a:t>
                      </a:r>
                      <a:r>
                        <a:rPr lang="en-US" sz="2000" baseline="30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 criteria at 2018 review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74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4578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   |       Implementation of the Istanbul </a:t>
            </a:r>
            <a:r>
              <a:rPr lang="en-US" alt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Action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36056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50964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2020 Regional Review   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LDCs in Africa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632436" y="396280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7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13851" y="1191270"/>
            <a:ext cx="866186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General Assembly Resolution 73/242–c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alls for a new conference on the LDCs in 2021: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>
              <a:lnSpc>
                <a:spcPct val="1500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Member states are requested to empower the ECA to organize an African regional review meeting in 2020 to prepare for the 5th United Nations Conference on LDCs.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3144" y="2340527"/>
            <a:ext cx="8976420" cy="1554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00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42.</a:t>
            </a:r>
            <a:r>
              <a:rPr lang="en-US" sz="1900" i="1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 Recalls</a:t>
            </a:r>
            <a:r>
              <a:rPr lang="en-US" sz="1900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 paragraph 157 of the </a:t>
            </a:r>
            <a:r>
              <a:rPr lang="en-US" sz="1900" spc="40" dirty="0" err="1">
                <a:latin typeface="Cambria" panose="02040503050406030204" pitchFamily="18" charset="0"/>
                <a:cs typeface="Arabic Typesetting" panose="03020402040406030203" pitchFamily="66" charset="-78"/>
              </a:rPr>
              <a:t>Programme</a:t>
            </a:r>
            <a:r>
              <a:rPr lang="en-US" sz="1900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 of Action for the Least Developed Countries for the Decade 2011–2020 on holding a Fifth United Nations Conference on the Least Developed Countries [</a:t>
            </a:r>
            <a:r>
              <a:rPr lang="en-US" sz="1900" i="1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…</a:t>
            </a:r>
            <a:r>
              <a:rPr lang="en-US" sz="1900" spc="40" dirty="0">
                <a:latin typeface="Cambria" panose="02040503050406030204" pitchFamily="18" charset="0"/>
                <a:cs typeface="Arabic Typesetting" panose="03020402040406030203" pitchFamily="66" charset="-78"/>
              </a:rPr>
              <a:t>] </a:t>
            </a:r>
            <a:r>
              <a:rPr lang="en-US" sz="1900" b="1" spc="40" dirty="0">
                <a:solidFill>
                  <a:srgbClr val="7E0000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and decides to convene the Fifth United Nations Conference on the Least Developed Countries at the highest possible level, including Heads of State and Government, </a:t>
            </a:r>
            <a:r>
              <a:rPr lang="en-US" sz="1900" b="1" spc="40">
                <a:solidFill>
                  <a:srgbClr val="7E0000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in 2020</a:t>
            </a:r>
            <a:endParaRPr lang="en-US" sz="1900" b="1" spc="40" dirty="0">
              <a:solidFill>
                <a:srgbClr val="7E0000"/>
              </a:solidFill>
              <a:latin typeface="Cambria" panose="02040503050406030204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962810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975</Words>
  <Application>Microsoft Office PowerPoint</Application>
  <PresentationFormat>On-screen Show (4:3)</PresentationFormat>
  <Paragraphs>191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Avenir Book</vt:lpstr>
      <vt:lpstr>DengXian</vt:lpstr>
      <vt:lpstr>Lato</vt:lpstr>
      <vt:lpstr>Arabic Typesetting</vt:lpstr>
      <vt:lpstr>Arial</vt:lpstr>
      <vt:lpstr>Calibri</vt:lpstr>
      <vt:lpstr>Calibri Light</vt:lpstr>
      <vt:lpstr>Cambria</vt:lpstr>
      <vt:lpstr>Helvetica</vt:lpstr>
      <vt:lpstr>Lucida Sans</vt:lpstr>
      <vt:lpstr>Office Theme</vt:lpstr>
      <vt:lpstr>Least Developed Countries in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Adam Elhiraika</cp:lastModifiedBy>
  <cp:revision>38</cp:revision>
  <dcterms:created xsi:type="dcterms:W3CDTF">2018-04-13T10:53:29Z</dcterms:created>
  <dcterms:modified xsi:type="dcterms:W3CDTF">2019-03-21T15:11:18Z</dcterms:modified>
</cp:coreProperties>
</file>