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sldIdLst>
    <p:sldId id="261" r:id="rId2"/>
    <p:sldId id="282" r:id="rId3"/>
    <p:sldId id="264"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2" autoAdjust="0"/>
    <p:restoredTop sz="94660"/>
  </p:normalViewPr>
  <p:slideViewPr>
    <p:cSldViewPr snapToGrid="0">
      <p:cViewPr>
        <p:scale>
          <a:sx n="100" d="100"/>
          <a:sy n="100" d="100"/>
        </p:scale>
        <p:origin x="252" y="-9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A43BB42-3093-4F17-9D87-34180D5253AC}" type="datetimeFigureOut">
              <a:rPr lang="en-US" smtClean="0"/>
              <a:t>3/21/2019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26BF244-3B8C-4EC2-B07C-DF9746238571}" type="slidenum">
              <a:rPr lang="en-US" smtClean="0"/>
              <a:t>‹#›</a:t>
            </a:fld>
            <a:endParaRPr lang="en-US"/>
          </a:p>
        </p:txBody>
      </p:sp>
    </p:spTree>
    <p:extLst>
      <p:ext uri="{BB962C8B-B14F-4D97-AF65-F5344CB8AC3E}">
        <p14:creationId xmlns:p14="http://schemas.microsoft.com/office/powerpoint/2010/main" val="11325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1C8A4E-169B-4E98-9272-382712D9AA7D}"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52166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9904F-9A46-4046-8A03-489D82F85960}"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411372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1B3AC-05DF-4426-A172-047C99D7B5D5}"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88992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695350" cy="132556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D2AD1-1F8C-48DE-89FC-D7EB351068E9}"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0284" y="47464"/>
            <a:ext cx="2653100" cy="1237346"/>
          </a:xfrm>
          <a:prstGeom prst="rect">
            <a:avLst/>
          </a:prstGeom>
        </p:spPr>
      </p:pic>
    </p:spTree>
    <p:extLst>
      <p:ext uri="{BB962C8B-B14F-4D97-AF65-F5344CB8AC3E}">
        <p14:creationId xmlns:p14="http://schemas.microsoft.com/office/powerpoint/2010/main" val="366128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E7EF03-99C9-42C8-89A1-4CB73A1F3312}"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49245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8382FA-ADC3-49B7-BE82-9FE8D1F3D4E4}" type="datetime1">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2476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181BF4-17AF-4848-BC1D-C2796CF5D8B8}" type="datetime1">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09794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EE65D0-EEC0-4218-BBBE-78B62A75AE2B}" type="datetime1">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35680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F30D5-1B94-4F37-8168-408352D52706}" type="datetime1">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99023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96D998-D1DF-409D-B69C-9DAC01BD0ECA}" type="datetime1">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205719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A88FA2-16FE-4856-BAE8-89CC314255C1}" type="datetime1">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74752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B73BE-ECD2-4D03-A214-29623C82A2C8}" type="datetime1">
              <a:rPr lang="en-US" smtClean="0"/>
              <a:t>3/21/2019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9BE0A-D03F-4B6F-9DFE-032BEB7DCFE2}" type="slidenum">
              <a:rPr lang="en-US" smtClean="0"/>
              <a:t>‹#›</a:t>
            </a:fld>
            <a:endParaRPr lang="en-US"/>
          </a:p>
        </p:txBody>
      </p:sp>
    </p:spTree>
    <p:extLst>
      <p:ext uri="{BB962C8B-B14F-4D97-AF65-F5344CB8AC3E}">
        <p14:creationId xmlns:p14="http://schemas.microsoft.com/office/powerpoint/2010/main" val="155470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297940"/>
            <a:ext cx="9144000" cy="5560059"/>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3075" name="AutoShape 2"/>
          <p:cNvSpPr>
            <a:spLocks/>
          </p:cNvSpPr>
          <p:nvPr/>
        </p:nvSpPr>
        <p:spPr bwMode="auto">
          <a:xfrm>
            <a:off x="3394075" y="5859463"/>
            <a:ext cx="5458980" cy="738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76" name="Rectangle 5"/>
          <p:cNvSpPr>
            <a:spLocks noGrp="1" noChangeArrowheads="1"/>
          </p:cNvSpPr>
          <p:nvPr>
            <p:ph type="title"/>
          </p:nvPr>
        </p:nvSpPr>
        <p:spPr>
          <a:xfrm>
            <a:off x="4530812" y="1589902"/>
            <a:ext cx="4613188" cy="1958639"/>
          </a:xfrm>
        </p:spPr>
        <p:txBody>
          <a:bodyPr>
            <a:noAutofit/>
          </a:bodyPr>
          <a:lstStyle/>
          <a:p>
            <a:pPr indent="12700">
              <a:lnSpc>
                <a:spcPct val="104000"/>
              </a:lnSpc>
            </a:pPr>
            <a:r>
              <a:rPr lang="fr-FR" altLang="en-US" sz="2600" dirty="0">
                <a:solidFill>
                  <a:schemeClr val="bg1"/>
                </a:solidFill>
                <a:latin typeface="Arial" panose="020B0604020202020204" pitchFamily="34" charset="0"/>
                <a:cs typeface="Arial" panose="020B0604020202020204" pitchFamily="34" charset="0"/>
                <a:sym typeface="Lato" pitchFamily="34" charset="0"/>
              </a:rPr>
              <a:t>Rapport sur l’appui du système des Nations Unies à l’Union africaine et au Nouveau Partenariat pour le développement de l’Afrique (NEPAD)</a:t>
            </a:r>
          </a:p>
        </p:txBody>
      </p:sp>
      <p:sp>
        <p:nvSpPr>
          <p:cNvPr id="3077" name="Rectangle 6"/>
          <p:cNvSpPr>
            <a:spLocks/>
          </p:cNvSpPr>
          <p:nvPr/>
        </p:nvSpPr>
        <p:spPr bwMode="auto">
          <a:xfrm>
            <a:off x="4770437" y="3613408"/>
            <a:ext cx="4090988" cy="1059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sz="1700" b="1" dirty="0">
              <a:solidFill>
                <a:srgbClr val="FFFFFF"/>
              </a:solidFill>
              <a:latin typeface="Arial" panose="020B0604020202020204" pitchFamily="34" charset="0"/>
              <a:cs typeface="Arial" panose="020B0604020202020204" pitchFamily="34" charset="0"/>
              <a:sym typeface="Lato" pitchFamily="34" charset="0"/>
            </a:endParaRPr>
          </a:p>
          <a:p>
            <a:pPr eaLnBrk="1"/>
            <a:endParaRPr lang="en-US" altLang="en-US" sz="1700" b="1" dirty="0">
              <a:solidFill>
                <a:srgbClr val="FFFFFF"/>
              </a:solidFill>
              <a:latin typeface="Arial" panose="020B0604020202020204" pitchFamily="34" charset="0"/>
              <a:cs typeface="Arial" panose="020B0604020202020204" pitchFamily="34" charset="0"/>
              <a:sym typeface="Lato" pitchFamily="34" charset="0"/>
            </a:endParaRPr>
          </a:p>
          <a:p>
            <a:pPr>
              <a:spcBef>
                <a:spcPts val="100"/>
              </a:spcBef>
            </a:pPr>
            <a:r>
              <a:rPr lang="fr-FR" altLang="en-US" sz="1700" dirty="0">
                <a:solidFill>
                  <a:srgbClr val="FFFFFF"/>
                </a:solidFill>
                <a:latin typeface="Arial" panose="020B0604020202020204" pitchFamily="34" charset="0"/>
                <a:cs typeface="Arial" panose="020B0604020202020204" pitchFamily="34" charset="0"/>
                <a:sym typeface="Lato" pitchFamily="34" charset="0"/>
              </a:rPr>
              <a:t>Stephen </a:t>
            </a:r>
            <a:r>
              <a:rPr lang="fr-FR" altLang="en-US" sz="1700" dirty="0" err="1">
                <a:solidFill>
                  <a:srgbClr val="FFFFFF"/>
                </a:solidFill>
                <a:latin typeface="Arial" panose="020B0604020202020204" pitchFamily="34" charset="0"/>
                <a:cs typeface="Arial" panose="020B0604020202020204" pitchFamily="34" charset="0"/>
                <a:sym typeface="Lato" pitchFamily="34" charset="0"/>
              </a:rPr>
              <a:t>Karingi</a:t>
            </a:r>
            <a:r>
              <a:rPr lang="fr-FR" altLang="en-US" sz="1700" dirty="0">
                <a:solidFill>
                  <a:srgbClr val="FFFFFF"/>
                </a:solidFill>
                <a:latin typeface="Arial" panose="020B0604020202020204" pitchFamily="34" charset="0"/>
                <a:cs typeface="Arial" panose="020B0604020202020204" pitchFamily="34" charset="0"/>
                <a:sym typeface="Lato" pitchFamily="34" charset="0"/>
              </a:rPr>
              <a:t>, Directeur de la Division de l’intégration régionale et du commerce</a:t>
            </a:r>
          </a:p>
        </p:txBody>
      </p:sp>
      <p:sp>
        <p:nvSpPr>
          <p:cNvPr id="3078" name="Rectangle 7"/>
          <p:cNvSpPr>
            <a:spLocks/>
          </p:cNvSpPr>
          <p:nvPr/>
        </p:nvSpPr>
        <p:spPr bwMode="auto">
          <a:xfrm>
            <a:off x="5700712" y="4984611"/>
            <a:ext cx="28813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187325" indent="3619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r" eaLnBrk="1"/>
            <a:r>
              <a:rPr lang="en-US" altLang="en-US" sz="1700" b="1" dirty="0">
                <a:solidFill>
                  <a:srgbClr val="FFFFFF"/>
                </a:solidFill>
                <a:latin typeface="Arial" panose="020B0604020202020204" pitchFamily="34" charset="0"/>
                <a:cs typeface="Arial" panose="020B0604020202020204" pitchFamily="34" charset="0"/>
                <a:sym typeface="Lato" pitchFamily="34" charset="0"/>
              </a:rPr>
              <a:t>20 - 26 mars 2019</a:t>
            </a:r>
          </a:p>
          <a:p>
            <a:pPr algn="r"/>
            <a:r>
              <a:rPr lang="fr-FR" altLang="en-US" sz="1700" b="1" dirty="0">
                <a:solidFill>
                  <a:srgbClr val="FFFFFF"/>
                </a:solidFill>
                <a:latin typeface="Arial" panose="020B0604020202020204" pitchFamily="34" charset="0"/>
                <a:cs typeface="Arial" panose="020B0604020202020204" pitchFamily="34" charset="0"/>
                <a:sym typeface="Lato" pitchFamily="34" charset="0"/>
              </a:rPr>
              <a:t>Marrakech (Maroc)</a:t>
            </a:r>
            <a:endParaRPr lang="fr-FR" altLang="en-US" sz="1900" dirty="0">
              <a:solidFill>
                <a:srgbClr val="FFFFFF"/>
              </a:solidFill>
              <a:latin typeface="Arial" panose="020B0604020202020204" pitchFamily="34" charset="0"/>
              <a:cs typeface="Arial" panose="020B0604020202020204" pitchFamily="34" charset="0"/>
              <a:sym typeface="Lato" pitchFamily="34" charset="0"/>
            </a:endParaRPr>
          </a:p>
        </p:txBody>
      </p:sp>
      <p:sp>
        <p:nvSpPr>
          <p:cNvPr id="3079" name="AutoShape 8"/>
          <p:cNvSpPr>
            <a:spLocks/>
          </p:cNvSpPr>
          <p:nvPr/>
        </p:nvSpPr>
        <p:spPr bwMode="auto">
          <a:xfrm>
            <a:off x="663575" y="3265490"/>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0" name="AutoShape 9"/>
          <p:cNvSpPr>
            <a:spLocks/>
          </p:cNvSpPr>
          <p:nvPr/>
        </p:nvSpPr>
        <p:spPr bwMode="auto">
          <a:xfrm>
            <a:off x="1004888" y="3922398"/>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1" name="AutoShape 10"/>
          <p:cNvSpPr>
            <a:spLocks/>
          </p:cNvSpPr>
          <p:nvPr/>
        </p:nvSpPr>
        <p:spPr bwMode="auto">
          <a:xfrm>
            <a:off x="1166813" y="4579306"/>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2" name="AutoShape 11"/>
          <p:cNvSpPr>
            <a:spLocks/>
          </p:cNvSpPr>
          <p:nvPr/>
        </p:nvSpPr>
        <p:spPr bwMode="auto">
          <a:xfrm>
            <a:off x="1166813" y="5234626"/>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3" name="AutoShape 12"/>
          <p:cNvSpPr>
            <a:spLocks/>
          </p:cNvSpPr>
          <p:nvPr/>
        </p:nvSpPr>
        <p:spPr bwMode="auto">
          <a:xfrm>
            <a:off x="1411288" y="5889946"/>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4" name="AutoShape 13"/>
          <p:cNvSpPr>
            <a:spLocks/>
          </p:cNvSpPr>
          <p:nvPr/>
        </p:nvSpPr>
        <p:spPr bwMode="auto">
          <a:xfrm>
            <a:off x="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5" name="AutoShape 14"/>
          <p:cNvSpPr>
            <a:spLocks/>
          </p:cNvSpPr>
          <p:nvPr/>
        </p:nvSpPr>
        <p:spPr bwMode="auto">
          <a:xfrm>
            <a:off x="1519238" y="6546850"/>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6" name="AutoShape 15"/>
          <p:cNvSpPr>
            <a:spLocks/>
          </p:cNvSpPr>
          <p:nvPr/>
        </p:nvSpPr>
        <p:spPr bwMode="auto">
          <a:xfrm>
            <a:off x="0" y="642621"/>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7" name="AutoShape 16"/>
          <p:cNvSpPr>
            <a:spLocks/>
          </p:cNvSpPr>
          <p:nvPr/>
        </p:nvSpPr>
        <p:spPr bwMode="auto">
          <a:xfrm>
            <a:off x="0" y="1297941"/>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8" name="AutoShape 17"/>
          <p:cNvSpPr>
            <a:spLocks/>
          </p:cNvSpPr>
          <p:nvPr/>
        </p:nvSpPr>
        <p:spPr bwMode="auto">
          <a:xfrm>
            <a:off x="0" y="1953262"/>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9" name="AutoShape 18"/>
          <p:cNvSpPr>
            <a:spLocks/>
          </p:cNvSpPr>
          <p:nvPr/>
        </p:nvSpPr>
        <p:spPr bwMode="auto">
          <a:xfrm>
            <a:off x="0" y="260858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0" name="Rectangle 19"/>
          <p:cNvSpPr>
            <a:spLocks/>
          </p:cNvSpPr>
          <p:nvPr/>
        </p:nvSpPr>
        <p:spPr bwMode="auto">
          <a:xfrm>
            <a:off x="3595688" y="5997723"/>
            <a:ext cx="50180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indent="3873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fr-FR" altLang="en-US" sz="2400" b="1" dirty="0">
                <a:solidFill>
                  <a:schemeClr val="bg1"/>
                </a:solidFill>
              </a:rPr>
              <a:t>Conférence  des ministres 2019</a:t>
            </a:r>
          </a:p>
        </p:txBody>
      </p:sp>
      <p:sp>
        <p:nvSpPr>
          <p:cNvPr id="3091"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fld id="{4CADC98F-A857-4054-BF48-E3D019D9A863}" type="slidenum">
              <a:rPr lang="en-US" altLang="en-US" smtClean="0">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en-US">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spTree>
    <p:extLst>
      <p:ext uri="{BB962C8B-B14F-4D97-AF65-F5344CB8AC3E}">
        <p14:creationId xmlns:p14="http://schemas.microsoft.com/office/powerpoint/2010/main" val="19196407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099" name="Rectangle 3"/>
          <p:cNvSpPr>
            <a:spLocks/>
          </p:cNvSpPr>
          <p:nvPr/>
        </p:nvSpPr>
        <p:spPr bwMode="auto">
          <a:xfrm>
            <a:off x="183356" y="6212682"/>
            <a:ext cx="694213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600" dirty="0">
                <a:solidFill>
                  <a:srgbClr val="FFFFFF"/>
                </a:solidFill>
                <a:latin typeface="Arial" panose="020B0604020202020204" pitchFamily="34" charset="0"/>
                <a:cs typeface="Arial" panose="020B0604020202020204" pitchFamily="34" charset="0"/>
                <a:sym typeface="Lato" pitchFamily="34" charset="0"/>
              </a:rPr>
              <a:t>Rapport sur l’appui des Nations Unies à l’Union africaine et au NEPAD</a:t>
            </a: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2" name="AutoShape 6"/>
          <p:cNvSpPr>
            <a:spLocks/>
          </p:cNvSpPr>
          <p:nvPr/>
        </p:nvSpPr>
        <p:spPr bwMode="auto">
          <a:xfrm>
            <a:off x="0" y="290513"/>
            <a:ext cx="447516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3"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5" name="Rectangle 11"/>
          <p:cNvSpPr>
            <a:spLocks/>
          </p:cNvSpPr>
          <p:nvPr/>
        </p:nvSpPr>
        <p:spPr bwMode="auto">
          <a:xfrm>
            <a:off x="113145" y="365798"/>
            <a:ext cx="470599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1250" b="1" dirty="0">
                <a:solidFill>
                  <a:srgbClr val="FFFFFF"/>
                </a:solidFill>
                <a:latin typeface="Arial" panose="020B0604020202020204" pitchFamily="34" charset="0"/>
                <a:cs typeface="Arial" panose="020B0604020202020204" pitchFamily="34" charset="0"/>
                <a:sym typeface="Lato" pitchFamily="34" charset="0"/>
              </a:rPr>
              <a:t>Appui des Nations Unies à l’Union africaine et au NEPAD</a:t>
            </a:r>
          </a:p>
        </p:txBody>
      </p:sp>
      <p:sp>
        <p:nvSpPr>
          <p:cNvPr id="4106"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CA7005DB-7BB1-4210-8FD2-F8CF7C036B5E}" type="slidenum">
              <a:rPr lang="en-US" altLang="en-US" sz="1600" b="1">
                <a:solidFill>
                  <a:srgbClr val="0A7CB8"/>
                </a:solidFill>
                <a:latin typeface="Lucida Sans" panose="020B0602030504020204" pitchFamily="34" charset="0"/>
                <a:sym typeface="Lucida Sans" panose="020B0602030504020204" pitchFamily="34" charset="0"/>
              </a:rPr>
              <a:pPr eaLnBrk="1"/>
              <a:t>2</a:t>
            </a:fld>
            <a:endParaRPr lang="en-US" altLang="en-US" sz="1600" b="1" dirty="0">
              <a:solidFill>
                <a:srgbClr val="0A7CB8"/>
              </a:solidFill>
              <a:latin typeface="Lucida Sans" panose="020B0602030504020204" pitchFamily="34" charset="0"/>
              <a:sym typeface="Lucida Sans" panose="020B0602030504020204" pitchFamily="34" charset="0"/>
            </a:endParaRP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197196" y="1292149"/>
            <a:ext cx="8609053"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82588" indent="-342900">
              <a:lnSpc>
                <a:spcPct val="150000"/>
              </a:lnSpc>
              <a:buFont typeface="Arial" panose="020B0604020202020204" pitchFamily="34" charset="0"/>
              <a:buChar char="•"/>
            </a:pPr>
            <a:r>
              <a:rPr lang="fr-FR" altLang="en-US" sz="1600" dirty="0">
                <a:latin typeface="Arial" panose="020B0604020202020204" pitchFamily="34" charset="0"/>
                <a:cs typeface="Arial" panose="020B0604020202020204" pitchFamily="34" charset="0"/>
                <a:sym typeface="Lato" pitchFamily="34" charset="0"/>
              </a:rPr>
              <a:t>Renforcement du Mécanisme : Efforts et progrès de la coordination sous-régionale et amélioration du suivi-évaluation dans le cadre du MCR-Afrique </a:t>
            </a:r>
            <a:r>
              <a:rPr lang="en-US" altLang="en-US" sz="1600" dirty="0">
                <a:latin typeface="Arial" panose="020B0604020202020204" pitchFamily="34" charset="0"/>
                <a:cs typeface="Arial" panose="020B0604020202020204" pitchFamily="34" charset="0"/>
                <a:sym typeface="Lato" pitchFamily="34" charset="0"/>
              </a:rPr>
              <a:t>;</a:t>
            </a:r>
          </a:p>
          <a:p>
            <a:pPr marL="382588" indent="-342900">
              <a:lnSpc>
                <a:spcPct val="150000"/>
              </a:lnSpc>
              <a:buFont typeface="Arial" panose="020B0604020202020204" pitchFamily="34" charset="0"/>
              <a:buChar char="•"/>
            </a:pPr>
            <a:r>
              <a:rPr lang="fr-FR" altLang="en-US" sz="1600" dirty="0">
                <a:latin typeface="Arial" panose="020B0604020202020204" pitchFamily="34" charset="0"/>
                <a:cs typeface="Arial" panose="020B0604020202020204" pitchFamily="34" charset="0"/>
                <a:sym typeface="Lato" pitchFamily="34" charset="0"/>
              </a:rPr>
              <a:t>Conséquences sur les activités des groupes thématiques, en fonction des priorités de l’Union africaine et des mégatendances émergentes : par exemple, négociations de la phase II de la ZLECA et feuille de route de l’Union africaine sur le dividende démographique ;</a:t>
            </a:r>
          </a:p>
          <a:p>
            <a:pPr marL="382588" indent="-342900">
              <a:lnSpc>
                <a:spcPct val="150000"/>
              </a:lnSpc>
              <a:buFont typeface="Arial" panose="020B0604020202020204" pitchFamily="34" charset="0"/>
              <a:buChar char="•"/>
            </a:pPr>
            <a:r>
              <a:rPr lang="fr-FR" altLang="en-US" sz="1600" dirty="0">
                <a:latin typeface="Arial" panose="020B0604020202020204" pitchFamily="34" charset="0"/>
                <a:cs typeface="Arial" panose="020B0604020202020204" pitchFamily="34" charset="0"/>
                <a:sym typeface="Lato" pitchFamily="34" charset="0"/>
              </a:rPr>
              <a:t>Interventions concrètes conduites par les mécanismes de coordination sous-régionale : adaptation au plan national du Programme 2030 et de l’Agenda 2063, étude prospective Sahel 2043 et stratégies de diversification économique au service d’une transformation structurelle inclusive et durable dans les CER ;</a:t>
            </a:r>
          </a:p>
          <a:p>
            <a:pPr marL="382588" indent="-342900">
              <a:lnSpc>
                <a:spcPct val="150000"/>
              </a:lnSpc>
              <a:buFont typeface="Arial" panose="020B0604020202020204" pitchFamily="34" charset="0"/>
              <a:buChar char="•"/>
            </a:pPr>
            <a:r>
              <a:rPr lang="fr-FR" altLang="en-US" sz="1600" dirty="0">
                <a:latin typeface="Arial" panose="020B0604020202020204" pitchFamily="34" charset="0"/>
                <a:cs typeface="Arial" panose="020B0604020202020204" pitchFamily="34" charset="0"/>
                <a:sym typeface="Lato" pitchFamily="34" charset="0"/>
              </a:rPr>
              <a:t>La CEA poursuit son appui au MAEP et à la mise en œuvre des décisions de l’Union africaine concernant le Programme d’infrastructure  de l’Agence de développement de l’Union africaine-NEPAD</a:t>
            </a:r>
            <a:r>
              <a:rPr lang="en-US" altLang="en-US" sz="1600" dirty="0">
                <a:latin typeface="Arial" panose="020B0604020202020204" pitchFamily="34" charset="0"/>
                <a:cs typeface="Arial" panose="020B0604020202020204" pitchFamily="34" charset="0"/>
                <a:sym typeface="Lato" pitchFamily="34" charset="0"/>
              </a:rPr>
              <a:t>.</a:t>
            </a:r>
          </a:p>
        </p:txBody>
      </p:sp>
      <p:sp>
        <p:nvSpPr>
          <p:cNvPr id="2" name="Slide Number Placeholder 1"/>
          <p:cNvSpPr>
            <a:spLocks noGrp="1"/>
          </p:cNvSpPr>
          <p:nvPr>
            <p:ph type="sldNum" sz="quarter" idx="12"/>
          </p:nvPr>
        </p:nvSpPr>
        <p:spPr>
          <a:xfrm>
            <a:off x="8168150" y="6618287"/>
            <a:ext cx="335626" cy="138113"/>
          </a:xfrm>
        </p:spPr>
        <p:txBody>
          <a:bodyPr/>
          <a:lstStyle/>
          <a:p>
            <a:fld id="{57A9BE0A-D03F-4B6F-9DFE-032BEB7DCFE2}" type="slidenum">
              <a:rPr lang="en-US" smtClean="0"/>
              <a:t>2</a:t>
            </a:fld>
            <a:endParaRPr lang="en-US" dirty="0"/>
          </a:p>
        </p:txBody>
      </p:sp>
    </p:spTree>
    <p:extLst>
      <p:ext uri="{BB962C8B-B14F-4D97-AF65-F5344CB8AC3E}">
        <p14:creationId xmlns:p14="http://schemas.microsoft.com/office/powerpoint/2010/main" val="405619237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1335086"/>
            <a:ext cx="9144000" cy="5510213"/>
          </a:xfrm>
          <a:prstGeom prst="rect">
            <a:avLst/>
          </a:prstGeom>
          <a:solidFill>
            <a:srgbClr val="065785"/>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marL="342900"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0" lvl="1" algn="ctr">
              <a:lnSpc>
                <a:spcPct val="70000"/>
              </a:lnSpc>
              <a:defRPr/>
            </a:pPr>
            <a:endParaRPr lang="en-US" altLang="en-US" sz="2000" b="1">
              <a:solidFill>
                <a:srgbClr val="6E8BBB"/>
              </a:solidFill>
              <a:effectLst>
                <a:outerShdw blurRad="38100" dist="38100" dir="2700000" algn="tl">
                  <a:srgbClr val="000000"/>
                </a:outerShdw>
              </a:effectLst>
              <a:latin typeface="Lato" pitchFamily="34" charset="0"/>
            </a:endParaRPr>
          </a:p>
        </p:txBody>
      </p:sp>
      <p:sp>
        <p:nvSpPr>
          <p:cNvPr id="6147" name="Rectangle 2"/>
          <p:cNvSpPr>
            <a:spLocks/>
          </p:cNvSpPr>
          <p:nvPr/>
        </p:nvSpPr>
        <p:spPr bwMode="auto">
          <a:xfrm>
            <a:off x="864973" y="3518828"/>
            <a:ext cx="78918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fr-FR" altLang="en-US" sz="5400" b="1" dirty="0">
                <a:solidFill>
                  <a:srgbClr val="FFFFFF"/>
                </a:solidFill>
                <a:latin typeface="Lato" pitchFamily="34" charset="0"/>
                <a:cs typeface="Lato" pitchFamily="34" charset="0"/>
                <a:sym typeface="Lato" pitchFamily="34" charset="0"/>
              </a:rPr>
              <a:t>Merci de votre attention</a:t>
            </a:r>
          </a:p>
        </p:txBody>
      </p:sp>
      <p:sp>
        <p:nvSpPr>
          <p:cNvPr id="6148" name="AutoShape 5"/>
          <p:cNvSpPr>
            <a:spLocks/>
          </p:cNvSpPr>
          <p:nvPr/>
        </p:nvSpPr>
        <p:spPr bwMode="auto">
          <a:xfrm>
            <a:off x="2957513" y="6156325"/>
            <a:ext cx="3311525"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6149" name="Rectangle 6"/>
          <p:cNvSpPr>
            <a:spLocks/>
          </p:cNvSpPr>
          <p:nvPr/>
        </p:nvSpPr>
        <p:spPr bwMode="auto">
          <a:xfrm>
            <a:off x="1223963" y="5445125"/>
            <a:ext cx="66944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fr-FR" altLang="en-US" sz="1900" dirty="0">
                <a:solidFill>
                  <a:schemeClr val="bg1"/>
                </a:solidFill>
                <a:latin typeface="Lato" pitchFamily="34" charset="0"/>
                <a:cs typeface="Lato" pitchFamily="34" charset="0"/>
                <a:sym typeface="Lato" pitchFamily="34" charset="0"/>
              </a:rPr>
              <a:t>Suivez la conversation : #COM2019</a:t>
            </a:r>
          </a:p>
        </p:txBody>
      </p:sp>
      <p:sp>
        <p:nvSpPr>
          <p:cNvPr id="6150" name="Rectangle 7"/>
          <p:cNvSpPr>
            <a:spLocks/>
          </p:cNvSpPr>
          <p:nvPr/>
        </p:nvSpPr>
        <p:spPr bwMode="auto">
          <a:xfrm>
            <a:off x="3181350" y="6245225"/>
            <a:ext cx="30876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400" b="1" dirty="0">
                <a:solidFill>
                  <a:schemeClr val="bg1"/>
                </a:solidFill>
                <a:latin typeface="Avenir Book"/>
              </a:rPr>
              <a:t>Site Web: www.uneca.org/cfm2019</a:t>
            </a:r>
          </a:p>
        </p:txBody>
      </p:sp>
      <p:sp>
        <p:nvSpPr>
          <p:cNvPr id="2" name="Slide Number Placeholder 1"/>
          <p:cNvSpPr>
            <a:spLocks noGrp="1"/>
          </p:cNvSpPr>
          <p:nvPr>
            <p:ph type="sldNum" sz="quarter" idx="12"/>
          </p:nvPr>
        </p:nvSpPr>
        <p:spPr>
          <a:xfrm>
            <a:off x="8271163" y="6498965"/>
            <a:ext cx="307572" cy="241862"/>
          </a:xfrm>
        </p:spPr>
        <p:txBody>
          <a:bodyPr/>
          <a:lstStyle/>
          <a:p>
            <a:fld id="{57A9BE0A-D03F-4B6F-9DFE-032BEB7DCFE2}" type="slidenum">
              <a:rPr lang="en-US" smtClean="0"/>
              <a:t>3</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442" y="1335086"/>
            <a:ext cx="2305372" cy="1933845"/>
          </a:xfrm>
          <a:prstGeom prst="rect">
            <a:avLst/>
          </a:prstGeom>
        </p:spPr>
      </p:pic>
    </p:spTree>
    <p:extLst>
      <p:ext uri="{BB962C8B-B14F-4D97-AF65-F5344CB8AC3E}">
        <p14:creationId xmlns:p14="http://schemas.microsoft.com/office/powerpoint/2010/main" val="3915486792"/>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2141</TotalTime>
  <Words>227</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Avenir Book</vt:lpstr>
      <vt:lpstr>Lato</vt:lpstr>
      <vt:lpstr>Arial</vt:lpstr>
      <vt:lpstr>Calibri</vt:lpstr>
      <vt:lpstr>Calibri Light</vt:lpstr>
      <vt:lpstr>Helvetica</vt:lpstr>
      <vt:lpstr>Lucida Sans</vt:lpstr>
      <vt:lpstr>Office Theme</vt:lpstr>
      <vt:lpstr>Rapport sur l’appui du système des Nations Unies à l’Union africaine et au Nouveau Partenariat pour le développement de l’Afrique (NEPAD)</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RITD</dc:creator>
  <cp:lastModifiedBy>Selam Tiruneh Tekle</cp:lastModifiedBy>
  <cp:revision>141</cp:revision>
  <dcterms:created xsi:type="dcterms:W3CDTF">2018-04-13T10:53:29Z</dcterms:created>
  <dcterms:modified xsi:type="dcterms:W3CDTF">2019-03-21T14:03:52Z</dcterms:modified>
</cp:coreProperties>
</file>