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72" r:id="rId4"/>
    <p:sldId id="299" r:id="rId5"/>
    <p:sldId id="303" r:id="rId6"/>
    <p:sldId id="304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 Chaves de Oliveira" initials="ICO" lastIdx="2" clrIdx="0">
    <p:extLst>
      <p:ext uri="{19B8F6BF-5375-455C-9EA6-DF929625EA0E}">
        <p15:presenceInfo xmlns:p15="http://schemas.microsoft.com/office/powerpoint/2012/main" userId="Isabel Chaves de Olivei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CCFF"/>
    <a:srgbClr val="CC9900"/>
    <a:srgbClr val="996633"/>
    <a:srgbClr val="33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eca.org/Ide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fr-FR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Rapport intérimaire de l’Institut africain de planification et de développement (IDEP)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37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fr-FR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Karima Bounemra Ben Soltane</a:t>
            </a:r>
          </a:p>
          <a:p>
            <a:pPr>
              <a:spcBef>
                <a:spcPts val="100"/>
              </a:spcBef>
            </a:pPr>
            <a:r>
              <a:rPr lang="fr-FR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Directrice de </a:t>
            </a:r>
            <a:r>
              <a:rPr lang="fr-FR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l’Institut africain de planification et de développement (IDEP)</a:t>
            </a:r>
            <a:endParaRPr lang="fr-FR" altLang="en-US" sz="1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fr-FR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mars 2019</a:t>
            </a:r>
          </a:p>
          <a:p>
            <a:pPr algn="r"/>
            <a:r>
              <a:rPr lang="fr-FR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 (Maroc</a:t>
            </a:r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)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fr-FR" altLang="en-US" sz="2400" b="1" dirty="0">
                <a:solidFill>
                  <a:schemeClr val="bg1"/>
                </a:solidFill>
              </a:rPr>
              <a:t>Conférence des ministres 2019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B3D8A88-C1FA-48B7-9EC5-ACDEA70291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" y="5807077"/>
            <a:ext cx="1580415" cy="73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Title of the presentation goes here   |       Sub-Title  goes  here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fr-FR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à l’IDEP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0D3D98B0-0F9B-4E03-8167-D13D87F79A61}"/>
              </a:ext>
            </a:extLst>
          </p:cNvPr>
          <p:cNvSpPr/>
          <p:nvPr/>
        </p:nvSpPr>
        <p:spPr>
          <a:xfrm>
            <a:off x="-33150" y="1380899"/>
            <a:ext cx="3617022" cy="971769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697890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>
                <a:solidFill>
                  <a:schemeClr val="bg1"/>
                </a:solidFill>
              </a:rPr>
              <a:t>Opérations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048682D-0CFC-435E-B8C4-B56A55143EB6}"/>
              </a:ext>
            </a:extLst>
          </p:cNvPr>
          <p:cNvSpPr/>
          <p:nvPr/>
        </p:nvSpPr>
        <p:spPr>
          <a:xfrm>
            <a:off x="241999" y="2924974"/>
            <a:ext cx="3617022" cy="1427072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450078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>
                <a:solidFill>
                  <a:schemeClr val="bg1"/>
                </a:solidFill>
              </a:rPr>
              <a:t>Génération</a:t>
            </a:r>
            <a:br>
              <a:rPr lang="fr-FR" sz="2400" kern="1200" dirty="0">
                <a:solidFill>
                  <a:schemeClr val="bg1"/>
                </a:solidFill>
              </a:rPr>
            </a:br>
            <a:r>
              <a:rPr lang="fr-FR" sz="2400" kern="1200" dirty="0">
                <a:solidFill>
                  <a:schemeClr val="bg1"/>
                </a:solidFill>
              </a:rPr>
              <a:t>et diffusion de connaissances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38FDCD6-5901-4675-BEC1-ACC508E1D3FA}"/>
              </a:ext>
            </a:extLst>
          </p:cNvPr>
          <p:cNvSpPr/>
          <p:nvPr/>
        </p:nvSpPr>
        <p:spPr>
          <a:xfrm>
            <a:off x="638298" y="4962056"/>
            <a:ext cx="3617022" cy="1121739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450078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>
                <a:solidFill>
                  <a:schemeClr val="bg1"/>
                </a:solidFill>
              </a:rPr>
              <a:t>Transformation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1BD6466B-BF16-49B4-9918-6D279AD7DB69}"/>
              </a:ext>
            </a:extLst>
          </p:cNvPr>
          <p:cNvSpPr/>
          <p:nvPr/>
        </p:nvSpPr>
        <p:spPr>
          <a:xfrm>
            <a:off x="1630326" y="2470143"/>
            <a:ext cx="994668" cy="994668"/>
          </a:xfrm>
          <a:custGeom>
            <a:avLst/>
            <a:gdLst>
              <a:gd name="connsiteX0" fmla="*/ 0 w 994668"/>
              <a:gd name="connsiteY0" fmla="*/ 547067 h 994668"/>
              <a:gd name="connsiteX1" fmla="*/ 223800 w 994668"/>
              <a:gd name="connsiteY1" fmla="*/ 547067 h 994668"/>
              <a:gd name="connsiteX2" fmla="*/ 223800 w 994668"/>
              <a:gd name="connsiteY2" fmla="*/ 0 h 994668"/>
              <a:gd name="connsiteX3" fmla="*/ 770868 w 994668"/>
              <a:gd name="connsiteY3" fmla="*/ 0 h 994668"/>
              <a:gd name="connsiteX4" fmla="*/ 770868 w 994668"/>
              <a:gd name="connsiteY4" fmla="*/ 547067 h 994668"/>
              <a:gd name="connsiteX5" fmla="*/ 994668 w 994668"/>
              <a:gd name="connsiteY5" fmla="*/ 547067 h 994668"/>
              <a:gd name="connsiteX6" fmla="*/ 497334 w 994668"/>
              <a:gd name="connsiteY6" fmla="*/ 994668 h 994668"/>
              <a:gd name="connsiteX7" fmla="*/ 0 w 994668"/>
              <a:gd name="connsiteY7" fmla="*/ 547067 h 99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668" h="994668">
                <a:moveTo>
                  <a:pt x="0" y="547067"/>
                </a:moveTo>
                <a:lnTo>
                  <a:pt x="223800" y="547067"/>
                </a:lnTo>
                <a:lnTo>
                  <a:pt x="223800" y="0"/>
                </a:lnTo>
                <a:lnTo>
                  <a:pt x="770868" y="0"/>
                </a:lnTo>
                <a:lnTo>
                  <a:pt x="770868" y="547067"/>
                </a:lnTo>
                <a:lnTo>
                  <a:pt x="994668" y="547067"/>
                </a:lnTo>
                <a:lnTo>
                  <a:pt x="497334" y="994668"/>
                </a:lnTo>
                <a:lnTo>
                  <a:pt x="0" y="547067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9520" tIns="45720" rIns="269520" bIns="291900" numCol="1" spcCol="1270" anchor="ctr" anchorCtr="0">
            <a:noAutofit/>
          </a:bodyPr>
          <a:lstStyle/>
          <a:p>
            <a:pPr marL="0" lvl="0" indent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>
              <a:solidFill>
                <a:schemeClr val="bg1"/>
              </a:solidFill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058D6047-F9F5-4C29-AC1A-F46B18A398F6}"/>
              </a:ext>
            </a:extLst>
          </p:cNvPr>
          <p:cNvSpPr/>
          <p:nvPr/>
        </p:nvSpPr>
        <p:spPr>
          <a:xfrm>
            <a:off x="2433348" y="4469520"/>
            <a:ext cx="994668" cy="994668"/>
          </a:xfrm>
          <a:custGeom>
            <a:avLst/>
            <a:gdLst>
              <a:gd name="connsiteX0" fmla="*/ 0 w 994668"/>
              <a:gd name="connsiteY0" fmla="*/ 547067 h 994668"/>
              <a:gd name="connsiteX1" fmla="*/ 223800 w 994668"/>
              <a:gd name="connsiteY1" fmla="*/ 547067 h 994668"/>
              <a:gd name="connsiteX2" fmla="*/ 223800 w 994668"/>
              <a:gd name="connsiteY2" fmla="*/ 0 h 994668"/>
              <a:gd name="connsiteX3" fmla="*/ 770868 w 994668"/>
              <a:gd name="connsiteY3" fmla="*/ 0 h 994668"/>
              <a:gd name="connsiteX4" fmla="*/ 770868 w 994668"/>
              <a:gd name="connsiteY4" fmla="*/ 547067 h 994668"/>
              <a:gd name="connsiteX5" fmla="*/ 994668 w 994668"/>
              <a:gd name="connsiteY5" fmla="*/ 547067 h 994668"/>
              <a:gd name="connsiteX6" fmla="*/ 497334 w 994668"/>
              <a:gd name="connsiteY6" fmla="*/ 994668 h 994668"/>
              <a:gd name="connsiteX7" fmla="*/ 0 w 994668"/>
              <a:gd name="connsiteY7" fmla="*/ 547067 h 99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668" h="994668">
                <a:moveTo>
                  <a:pt x="0" y="547067"/>
                </a:moveTo>
                <a:lnTo>
                  <a:pt x="223800" y="547067"/>
                </a:lnTo>
                <a:lnTo>
                  <a:pt x="223800" y="0"/>
                </a:lnTo>
                <a:lnTo>
                  <a:pt x="770868" y="0"/>
                </a:lnTo>
                <a:lnTo>
                  <a:pt x="770868" y="547067"/>
                </a:lnTo>
                <a:lnTo>
                  <a:pt x="994668" y="547067"/>
                </a:lnTo>
                <a:lnTo>
                  <a:pt x="497334" y="994668"/>
                </a:lnTo>
                <a:lnTo>
                  <a:pt x="0" y="547067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9520" tIns="45720" rIns="269520" bIns="291900" numCol="1" spcCol="1270" anchor="ctr" anchorCtr="0">
            <a:noAutofit/>
          </a:bodyPr>
          <a:lstStyle/>
          <a:p>
            <a:pPr marL="0" lvl="0" indent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52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54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fr-FR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Présentation de l’IDEP</a:t>
                </a: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56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57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670176E3-6EEE-494A-9F9D-BD94069E9800}"/>
              </a:ext>
            </a:extLst>
          </p:cNvPr>
          <p:cNvSpPr txBox="1"/>
          <p:nvPr/>
        </p:nvSpPr>
        <p:spPr>
          <a:xfrm>
            <a:off x="4255320" y="1367400"/>
            <a:ext cx="4909130" cy="161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fr-FR" sz="19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Formation de 501 fonctionnaires (dont </a:t>
            </a:r>
            <a:r>
              <a:rPr lang="fr-FR" sz="1600" dirty="0">
                <a:solidFill>
                  <a:srgbClr val="333399"/>
                </a:solidFill>
              </a:rPr>
              <a:t>162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femmes),</a:t>
            </a:r>
            <a:br>
              <a:rPr lang="fr-FR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   venant de 49 pays</a:t>
            </a:r>
          </a:p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Vingt-six cours dispensés</a:t>
            </a:r>
          </a:p>
          <a:p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Trois conçus sur mesure: </a:t>
            </a:r>
            <a:r>
              <a:rPr lang="fr-FR" sz="1600" i="1" dirty="0">
                <a:solidFill>
                  <a:srgbClr val="333399"/>
                </a:solidFill>
              </a:rPr>
              <a:t>Bénin, Gambie et </a:t>
            </a:r>
            <a:r>
              <a:rPr lang="en-GB" sz="1600" i="1" dirty="0">
                <a:solidFill>
                  <a:srgbClr val="333399"/>
                </a:solidFill>
              </a:rPr>
              <a:t>Mozambique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Master IDEP-Université de Johannesburg sur la</a:t>
            </a:r>
            <a:r>
              <a:rPr lang="fr-FR" sz="1600" i="1" dirty="0">
                <a:solidFill>
                  <a:srgbClr val="333399"/>
                </a:solidFill>
                <a:latin typeface="Calibri" panose="020F0502020204030204" pitchFamily="34" charset="0"/>
              </a:rPr>
              <a:t> politique</a:t>
            </a:r>
            <a:br>
              <a:rPr lang="fr-FR" sz="1600" i="1" dirty="0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fr-FR" sz="1600" i="1" dirty="0">
                <a:solidFill>
                  <a:srgbClr val="333399"/>
                </a:solidFill>
                <a:latin typeface="Calibri" panose="020F0502020204030204" pitchFamily="34" charset="0"/>
              </a:rPr>
              <a:t>  industrielle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7F28503-B9BF-4800-92C0-F09DA94CFB3F}"/>
              </a:ext>
            </a:extLst>
          </p:cNvPr>
          <p:cNvSpPr txBox="1"/>
          <p:nvPr/>
        </p:nvSpPr>
        <p:spPr>
          <a:xfrm>
            <a:off x="4280034" y="3124353"/>
            <a:ext cx="4909130" cy="3270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Rôle de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think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tank »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488 participants à des dialogues de haut niveau sur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les politiques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(dont </a:t>
            </a:r>
            <a:r>
              <a:rPr lang="fr-FR" dirty="0">
                <a:solidFill>
                  <a:srgbClr val="333399"/>
                </a:solidFill>
              </a:rPr>
              <a:t>129 femmes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fontAlgn="t"/>
            <a:endParaRPr lang="fr-FR" sz="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fontAlgn="t"/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Questions abordées :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Planification pour le Programme 2030 et l’Agenda 2063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Financement de l’infrastructure, ZLECA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industrie verte, « pas de laissés pour compte », politiques sociales de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transformation,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lutte contre la corruption</a:t>
            </a:r>
          </a:p>
          <a:p>
            <a:pPr fontAlgn="t">
              <a:spcAft>
                <a:spcPts val="300"/>
              </a:spcAft>
            </a:pPr>
            <a:endParaRPr lang="en-US" sz="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Quatre programmes de bourses</a:t>
            </a:r>
          </a:p>
          <a:p>
            <a:endParaRPr lang="en-GB" sz="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 Numérisation de la bibliothèque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Flèche : droite rayée 5">
            <a:extLst>
              <a:ext uri="{FF2B5EF4-FFF2-40B4-BE49-F238E27FC236}">
                <a16:creationId xmlns:a16="http://schemas.microsoft.com/office/drawing/2014/main" id="{A140B822-7199-41C5-B243-D57CC7E07F15}"/>
              </a:ext>
            </a:extLst>
          </p:cNvPr>
          <p:cNvSpPr/>
          <p:nvPr/>
        </p:nvSpPr>
        <p:spPr>
          <a:xfrm>
            <a:off x="3629891" y="1814945"/>
            <a:ext cx="625429" cy="568038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droite rayée 21">
            <a:extLst>
              <a:ext uri="{FF2B5EF4-FFF2-40B4-BE49-F238E27FC236}">
                <a16:creationId xmlns:a16="http://schemas.microsoft.com/office/drawing/2014/main" id="{D07A760C-2112-4878-A79D-EB2ED27F7D1B}"/>
              </a:ext>
            </a:extLst>
          </p:cNvPr>
          <p:cNvSpPr/>
          <p:nvPr/>
        </p:nvSpPr>
        <p:spPr>
          <a:xfrm>
            <a:off x="3629891" y="3759766"/>
            <a:ext cx="625429" cy="568038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Title of the presentation goes here   |       Sub-Title  goes  here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02164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26893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Transformation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5" name="Rectangle 10"/>
          <p:cNvSpPr>
            <a:spLocks/>
          </p:cNvSpPr>
          <p:nvPr/>
        </p:nvSpPr>
        <p:spPr bwMode="auto">
          <a:xfrm>
            <a:off x="7732713" y="6428583"/>
            <a:ext cx="10795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Uneca.org/IDEP</a:t>
            </a:r>
            <a:endParaRPr lang="en-US" alt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3" name="Rectangle 3"/>
          <p:cNvSpPr>
            <a:spLocks/>
          </p:cNvSpPr>
          <p:nvPr/>
        </p:nvSpPr>
        <p:spPr bwMode="auto">
          <a:xfrm>
            <a:off x="471488" y="6377490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IDEP Presentation</a:t>
            </a:r>
          </a:p>
        </p:txBody>
      </p:sp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-918985" y="665183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1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-918985" y="-214759"/>
            <a:ext cx="173229" cy="91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bmk="_Toc529142994">
              <a:ln>
                <a:noFill/>
              </a:ln>
              <a:solidFill>
                <a:srgbClr val="2F5496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66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249732" y="1226014"/>
            <a:ext cx="1375549" cy="408819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 marR="0" algn="ctr">
              <a:spcBef>
                <a:spcPts val="50"/>
              </a:spcBef>
              <a:spcAft>
                <a:spcPts val="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ea typeface="Calibri"/>
              </a:rPr>
              <a:t>Impact</a:t>
            </a:r>
            <a:r>
              <a:rPr lang="en-GB" sz="2400" b="1" dirty="0">
                <a:solidFill>
                  <a:srgbClr val="264454"/>
                </a:solidFill>
                <a:effectLst/>
                <a:ea typeface="Calibri"/>
              </a:rPr>
              <a:t> </a:t>
            </a:r>
            <a:endParaRPr lang="en-US" sz="2400" b="1" dirty="0">
              <a:effectLst/>
              <a:ea typeface="Calibri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39ABCD96-550C-48BF-968A-79A5A4C60DC7}"/>
              </a:ext>
            </a:extLst>
          </p:cNvPr>
          <p:cNvGrpSpPr/>
          <p:nvPr/>
        </p:nvGrpSpPr>
        <p:grpSpPr>
          <a:xfrm>
            <a:off x="145573" y="1376069"/>
            <a:ext cx="9027480" cy="3709899"/>
            <a:chOff x="155964" y="1346562"/>
            <a:chExt cx="9027480" cy="3709899"/>
          </a:xfrm>
        </p:grpSpPr>
        <p:sp>
          <p:nvSpPr>
            <p:cNvPr id="67" name="Oval 66"/>
            <p:cNvSpPr/>
            <p:nvPr/>
          </p:nvSpPr>
          <p:spPr>
            <a:xfrm>
              <a:off x="393828" y="2227726"/>
              <a:ext cx="5304994" cy="24580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71488" y="3051476"/>
              <a:ext cx="3893364" cy="16619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18E1BF17-E999-4189-BFC1-603F552F2D7C}"/>
                </a:ext>
              </a:extLst>
            </p:cNvPr>
            <p:cNvGrpSpPr/>
            <p:nvPr/>
          </p:nvGrpSpPr>
          <p:grpSpPr>
            <a:xfrm>
              <a:off x="752609" y="3899604"/>
              <a:ext cx="2183267" cy="712012"/>
              <a:chOff x="878517" y="3931698"/>
              <a:chExt cx="2183267" cy="712012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878517" y="3931698"/>
                <a:ext cx="2142176" cy="71201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Text Box 27"/>
              <p:cNvSpPr txBox="1">
                <a:spLocks noChangeArrowheads="1"/>
              </p:cNvSpPr>
              <p:nvPr/>
            </p:nvSpPr>
            <p:spPr bwMode="auto">
              <a:xfrm>
                <a:off x="974875" y="4108685"/>
                <a:ext cx="2086909" cy="3361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00330" marR="0" indent="-9144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000" dirty="0">
                    <a:solidFill>
                      <a:schemeClr val="bg1"/>
                    </a:solidFill>
                    <a:effectLst/>
                    <a:ea typeface="Calibri"/>
                  </a:rPr>
                  <a:t>Sphere of control</a:t>
                </a:r>
                <a:endParaRPr lang="en-US" sz="2000" dirty="0">
                  <a:solidFill>
                    <a:schemeClr val="bg1"/>
                  </a:solidFill>
                  <a:effectLst/>
                  <a:ea typeface="Calibri"/>
                </a:endParaRPr>
              </a:p>
            </p:txBody>
          </p:sp>
        </p:grp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515336" y="2854554"/>
              <a:ext cx="50124" cy="97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>
                <a:spcBef>
                  <a:spcPts val="70"/>
                </a:spcBef>
                <a:spcAft>
                  <a:spcPts val="0"/>
                </a:spcAft>
              </a:pPr>
              <a:r>
                <a:rPr lang="en-GB" sz="650">
                  <a:solidFill>
                    <a:srgbClr val="E9A364"/>
                  </a:solidFill>
                  <a:effectLst/>
                  <a:latin typeface="Times New Roman"/>
                  <a:ea typeface="Calibri"/>
                  <a:cs typeface="Calibri"/>
                </a:rPr>
                <a:t>I</a:t>
              </a:r>
              <a:endParaRPr lang="en-US" sz="1000">
                <a:effectLst/>
                <a:latin typeface="Calibri"/>
                <a:ea typeface="Calibri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06707" y="1687764"/>
              <a:ext cx="6565520" cy="3368697"/>
            </a:xfrm>
            <a:prstGeom prst="ellipse">
              <a:avLst/>
            </a:prstGeom>
            <a:noFill/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1952332" y="3605289"/>
              <a:ext cx="2184648" cy="383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R="0" indent="-9144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C00000"/>
                </a:solidFill>
                <a:effectLst/>
                <a:ea typeface="Calibri"/>
              </a:endParaRPr>
            </a:p>
            <a:p>
              <a:pPr marL="100330" marR="0" indent="-91440"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C00000"/>
                </a:solidFill>
                <a:effectLst/>
                <a:ea typeface="Calibri"/>
              </a:endParaRPr>
            </a:p>
            <a:p>
              <a:pPr marL="2540" marR="254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200" i="1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1000" dirty="0">
                <a:solidFill>
                  <a:srgbClr val="C00000"/>
                </a:solidFill>
                <a:effectLst/>
                <a:ea typeface="Calibri"/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569975" y="3312406"/>
              <a:ext cx="3915579" cy="154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sz="2000" dirty="0">
                  <a:solidFill>
                    <a:srgbClr val="333399"/>
                  </a:solidFill>
                  <a:effectLst/>
                  <a:ea typeface="Calibri"/>
                </a:rPr>
                <a:t>Modifications à court terme</a:t>
              </a:r>
            </a:p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dirty="0">
                  <a:solidFill>
                    <a:srgbClr val="333399"/>
                  </a:solidFill>
                  <a:ea typeface="Calibri"/>
                </a:rPr>
                <a:t>Sphère d’influence directe</a:t>
              </a:r>
              <a:endParaRPr lang="fr-FR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100330" marR="0" indent="-91440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4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1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2540" marR="25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6723450" y="1346562"/>
              <a:ext cx="2459994" cy="9447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  <a:sp3d>
              <a:bevelT prst="angle"/>
            </a:sp3d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09855" marR="0" indent="-91440" algn="ctr">
                <a:lnSpc>
                  <a:spcPct val="117000"/>
                </a:lnSpc>
                <a:spcBef>
                  <a:spcPts val="55"/>
                </a:spcBef>
                <a:spcAft>
                  <a:spcPts val="0"/>
                </a:spcAft>
              </a:pPr>
              <a:endParaRPr lang="en-GB" sz="100" b="1" dirty="0">
                <a:solidFill>
                  <a:schemeClr val="bg1"/>
                </a:solidFill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endParaRPr lang="en-GB" sz="7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r>
                <a:rPr lang="fr-FR" sz="2000" b="1" dirty="0">
                  <a:solidFill>
                    <a:schemeClr val="bg1"/>
                  </a:solidFill>
                  <a:ea typeface="Calibri"/>
                </a:rPr>
                <a:t>À quelle </a:t>
              </a:r>
              <a:r>
                <a:rPr lang="en-GB" sz="2000" b="1" dirty="0">
                  <a:solidFill>
                    <a:schemeClr val="bg1"/>
                  </a:solidFill>
                  <a:ea typeface="Calibri"/>
                </a:rPr>
                <a:t>fin</a:t>
              </a:r>
              <a:endParaRPr lang="en-US" sz="20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r>
                <a:rPr lang="fr-FR" sz="2000" b="1" dirty="0">
                  <a:solidFill>
                    <a:schemeClr val="bg1"/>
                  </a:solidFill>
                  <a:effectLst/>
                  <a:ea typeface="Calibri"/>
                </a:rPr>
                <a:t>Défini par qui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1814477" y="1967563"/>
              <a:ext cx="4083430" cy="323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algn="ctr">
                <a:lnSpc>
                  <a:spcPts val="2200"/>
                </a:lnSpc>
                <a:spcBef>
                  <a:spcPts val="50"/>
                </a:spcBef>
                <a:spcAft>
                  <a:spcPts val="0"/>
                </a:spcAft>
              </a:pPr>
              <a:r>
                <a:rPr lang="fr-FR" sz="2000" dirty="0">
                  <a:solidFill>
                    <a:srgbClr val="333399"/>
                  </a:solidFill>
                  <a:effectLst/>
                  <a:ea typeface="Calibri"/>
                </a:rPr>
                <a:t>Modifications sur le long terme</a:t>
              </a:r>
              <a:endParaRPr lang="fr-FR" sz="12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C81B040E-4F8B-4943-95DB-02C7228DE0E4}"/>
                </a:ext>
              </a:extLst>
            </p:cNvPr>
            <p:cNvGrpSpPr/>
            <p:nvPr/>
          </p:nvGrpSpPr>
          <p:grpSpPr>
            <a:xfrm>
              <a:off x="5565142" y="1992357"/>
              <a:ext cx="1250471" cy="879080"/>
              <a:chOff x="5944833" y="1529475"/>
              <a:chExt cx="680359" cy="471041"/>
            </a:xfrm>
          </p:grpSpPr>
          <p:sp>
            <p:nvSpPr>
              <p:cNvPr id="33" name="Arrow: Curved Up 16"/>
              <p:cNvSpPr/>
              <p:nvPr/>
            </p:nvSpPr>
            <p:spPr>
              <a:xfrm rot="9401861" flipH="1">
                <a:off x="5944833" y="1529475"/>
                <a:ext cx="466619" cy="291567"/>
              </a:xfrm>
              <a:prstGeom prst="curvedUpArrow">
                <a:avLst/>
              </a:prstGeom>
              <a:solidFill>
                <a:srgbClr val="CC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Arrow: Curved Up 14"/>
              <p:cNvSpPr/>
              <p:nvPr/>
            </p:nvSpPr>
            <p:spPr>
              <a:xfrm rot="20598286">
                <a:off x="6158573" y="1708949"/>
                <a:ext cx="466619" cy="291567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6723450" y="4038736"/>
              <a:ext cx="2432467" cy="829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  <a:sp3d>
              <a:bevelT prst="angle"/>
            </a:sp3d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08585" marR="0" algn="ctr">
                <a:spcBef>
                  <a:spcPts val="0"/>
                </a:spcBef>
                <a:spcAft>
                  <a:spcPts val="0"/>
                </a:spcAft>
              </a:pPr>
              <a:endParaRPr lang="en-GB" sz="12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8585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fr-FR" sz="2000" b="1" dirty="0">
                  <a:solidFill>
                    <a:schemeClr val="bg1"/>
                  </a:solidFill>
                  <a:effectLst/>
                  <a:ea typeface="Calibri"/>
                </a:rPr>
                <a:t>Processus en appui au changement</a:t>
              </a:r>
              <a:endParaRPr lang="fr-FR" sz="1050" b="1" dirty="0">
                <a:solidFill>
                  <a:schemeClr val="bg1"/>
                </a:solidFill>
                <a:effectLst/>
                <a:ea typeface="Calibri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1542629" y="2481478"/>
              <a:ext cx="3612849" cy="227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fr-FR" sz="2000" dirty="0">
                  <a:solidFill>
                    <a:srgbClr val="333399"/>
                  </a:solidFill>
                  <a:effectLst/>
                  <a:ea typeface="Calibri"/>
                </a:rPr>
                <a:t>Modifications à moyen terme</a:t>
              </a:r>
            </a:p>
            <a:p>
              <a:pPr marL="2540" marR="35560" algn="ctr">
                <a:lnSpc>
                  <a:spcPts val="2200"/>
                </a:lnSpc>
              </a:pPr>
              <a:r>
                <a:rPr lang="fr-FR" dirty="0">
                  <a:solidFill>
                    <a:srgbClr val="333399"/>
                  </a:solidFill>
                  <a:ea typeface="Calibri"/>
                </a:rPr>
                <a:t>Sphère d’influence indirecte</a:t>
              </a:r>
            </a:p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100330" marR="0" indent="-914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2540" marR="25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5964" y="1525122"/>
              <a:ext cx="2535526" cy="2811026"/>
              <a:chOff x="164959" y="1982328"/>
              <a:chExt cx="2789454" cy="3354207"/>
            </a:xfrm>
          </p:grpSpPr>
          <p:sp>
            <p:nvSpPr>
              <p:cNvPr id="59" name="Right Triangle 58"/>
              <p:cNvSpPr/>
              <p:nvPr/>
            </p:nvSpPr>
            <p:spPr>
              <a:xfrm rot="10800000" flipH="1">
                <a:off x="164959" y="1982328"/>
                <a:ext cx="2789454" cy="3354207"/>
              </a:xfrm>
              <a:prstGeom prst="rt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60" name="Text Box 1"/>
              <p:cNvSpPr txBox="1">
                <a:spLocks noChangeArrowheads="1"/>
              </p:cNvSpPr>
              <p:nvPr/>
            </p:nvSpPr>
            <p:spPr bwMode="auto">
              <a:xfrm>
                <a:off x="391717" y="2114620"/>
                <a:ext cx="2545914" cy="2182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8000"/>
                    </a:solidFill>
                    <a:effectLst/>
                    <a:ea typeface="Calibri"/>
                  </a:rPr>
                  <a:t>Facteurs</a:t>
                </a:r>
                <a:r>
                  <a:rPr lang="en-GB" sz="2400" dirty="0">
                    <a:solidFill>
                      <a:srgbClr val="008000"/>
                    </a:solidFill>
                    <a:effectLst/>
                    <a:ea typeface="Calibri"/>
                  </a:rPr>
                  <a:t> </a:t>
                </a:r>
              </a:p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8000"/>
                    </a:solidFill>
                    <a:effectLst/>
                    <a:ea typeface="Calibri"/>
                  </a:rPr>
                  <a:t>contextuels </a:t>
                </a:r>
              </a:p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8000"/>
                    </a:solidFill>
                    <a:effectLst/>
                    <a:ea typeface="Calibri"/>
                  </a:rPr>
                  <a:t>de l’IDEP</a:t>
                </a: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209874" y="761370"/>
            <a:ext cx="6251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Théorie du changement pour le </a:t>
            </a:r>
            <a:r>
              <a:rPr lang="fr-FR" sz="2000" b="1" dirty="0">
                <a:solidFill>
                  <a:srgbClr val="0070C0"/>
                </a:solidFill>
              </a:rPr>
              <a:t>Plan stratégique de l’IDEP</a:t>
            </a:r>
          </a:p>
          <a:p>
            <a:r>
              <a:rPr lang="fr-FR" sz="2000" dirty="0">
                <a:solidFill>
                  <a:srgbClr val="0070C0"/>
                </a:solidFill>
              </a:rPr>
              <a:t>2019-2023</a:t>
            </a:r>
            <a:endParaRPr lang="en-US" sz="2000" dirty="0">
              <a:solidFill>
                <a:srgbClr val="0070C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72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74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fr-FR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Présentation de l’IDEP</a:t>
                </a: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76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77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grpSp>
        <p:nvGrpSpPr>
          <p:cNvPr id="48" name="Group 1">
            <a:extLst>
              <a:ext uri="{FF2B5EF4-FFF2-40B4-BE49-F238E27FC236}">
                <a16:creationId xmlns:a16="http://schemas.microsoft.com/office/drawing/2014/main" id="{FA27370B-7FDC-4E27-AE5E-016B86089188}"/>
              </a:ext>
            </a:extLst>
          </p:cNvPr>
          <p:cNvGrpSpPr/>
          <p:nvPr/>
        </p:nvGrpSpPr>
        <p:grpSpPr>
          <a:xfrm>
            <a:off x="894272" y="5137738"/>
            <a:ext cx="6942137" cy="2764247"/>
            <a:chOff x="1735268" y="1211883"/>
            <a:chExt cx="3396699" cy="2764247"/>
          </a:xfrm>
        </p:grpSpPr>
        <p:sp>
          <p:nvSpPr>
            <p:cNvPr id="49" name="TextBox 15">
              <a:extLst>
                <a:ext uri="{FF2B5EF4-FFF2-40B4-BE49-F238E27FC236}">
                  <a16:creationId xmlns:a16="http://schemas.microsoft.com/office/drawing/2014/main" id="{C5EC2FE0-A377-4227-93DC-5F2F2CA43BF0}"/>
                </a:ext>
              </a:extLst>
            </p:cNvPr>
            <p:cNvSpPr txBox="1"/>
            <p:nvPr/>
          </p:nvSpPr>
          <p:spPr>
            <a:xfrm>
              <a:off x="1735268" y="1211883"/>
              <a:ext cx="33966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Catalogue IDEP 2019-2023</a:t>
              </a:r>
              <a:endParaRPr lang="en-US" sz="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  <a:p>
              <a:r>
                <a:rPr lang="en-US" sz="16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 &gt; </a:t>
              </a:r>
              <a:r>
                <a:rPr lang="fr-FR" sz="1600" dirty="0">
                  <a:solidFill>
                    <a:srgbClr val="0070C0"/>
                  </a:solidFill>
                </a:rPr>
                <a:t>Aligné sur les orientations stratégiques de la CEA</a:t>
              </a:r>
            </a:p>
            <a:p>
              <a:r>
                <a:rPr lang="en-GB" sz="1600" dirty="0">
                  <a:solidFill>
                    <a:srgbClr val="0070C0"/>
                  </a:solidFill>
                </a:rPr>
                <a:t> &gt; </a:t>
              </a:r>
              <a:r>
                <a:rPr lang="fr-FR" sz="1600" dirty="0">
                  <a:solidFill>
                    <a:srgbClr val="0070C0"/>
                  </a:solidFill>
                </a:rPr>
                <a:t>Passé en revue pendant la retraite du Comité technique consultatif </a:t>
              </a:r>
              <a:br>
                <a:rPr lang="fr-FR" sz="1600" dirty="0">
                  <a:solidFill>
                    <a:srgbClr val="0070C0"/>
                  </a:solidFill>
                </a:rPr>
              </a:br>
              <a:r>
                <a:rPr lang="fr-FR" sz="1600" dirty="0">
                  <a:solidFill>
                    <a:srgbClr val="0070C0"/>
                  </a:solidFill>
                </a:rPr>
                <a:t>    de l’IDEP</a:t>
              </a:r>
              <a:endParaRPr lang="en-US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id="{0A1FE8AF-82C4-45A6-A9F6-A26E85374D4F}"/>
                </a:ext>
              </a:extLst>
            </p:cNvPr>
            <p:cNvSpPr txBox="1"/>
            <p:nvPr/>
          </p:nvSpPr>
          <p:spPr>
            <a:xfrm>
              <a:off x="2993618" y="2545408"/>
              <a:ext cx="90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GB" sz="2400" dirty="0">
                <a:solidFill>
                  <a:srgbClr val="0070C0"/>
                </a:solidFill>
              </a:endParaRPr>
            </a:p>
          </p:txBody>
        </p:sp>
        <p:sp>
          <p:nvSpPr>
            <p:cNvPr id="56" name="Striped Right Arrow 21">
              <a:extLst>
                <a:ext uri="{FF2B5EF4-FFF2-40B4-BE49-F238E27FC236}">
                  <a16:creationId xmlns:a16="http://schemas.microsoft.com/office/drawing/2014/main" id="{A65A6F23-5FC5-467D-84E1-13356CC77E0F}"/>
                </a:ext>
              </a:extLst>
            </p:cNvPr>
            <p:cNvSpPr/>
            <p:nvPr/>
          </p:nvSpPr>
          <p:spPr>
            <a:xfrm rot="5400000">
              <a:off x="2738949" y="3360146"/>
              <a:ext cx="599724" cy="63224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796823" y="4163952"/>
            <a:ext cx="2024584" cy="2271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2540" marR="35560" algn="ctr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chemeClr val="bg1"/>
                </a:solidFill>
                <a:ea typeface="Calibri"/>
              </a:rPr>
              <a:t>Sphère de contrôle</a:t>
            </a:r>
            <a:endParaRPr lang="en-GB" dirty="0">
              <a:solidFill>
                <a:schemeClr val="bg1"/>
              </a:solidFill>
              <a:effectLst/>
              <a:ea typeface="Calibri"/>
            </a:endParaRPr>
          </a:p>
          <a:p>
            <a:pPr marL="100330" marR="0" indent="-91440" algn="ctr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i="1" dirty="0">
                <a:solidFill>
                  <a:schemeClr val="bg1"/>
                </a:solidFill>
                <a:effectLst/>
                <a:ea typeface="Calibri"/>
              </a:rPr>
              <a:t> </a:t>
            </a:r>
            <a:endParaRPr lang="en-US" sz="2000" dirty="0">
              <a:solidFill>
                <a:schemeClr val="bg1"/>
              </a:solidFill>
              <a:effectLst/>
              <a:ea typeface="Calibri"/>
            </a:endParaRPr>
          </a:p>
          <a:p>
            <a:pPr marL="2540" marR="2540" algn="ctr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i="1" dirty="0">
                <a:solidFill>
                  <a:schemeClr val="bg1"/>
                </a:solidFill>
                <a:effectLst/>
                <a:ea typeface="Calibri"/>
              </a:rPr>
              <a:t> </a:t>
            </a:r>
            <a:endParaRPr lang="en-US" sz="2000" dirty="0">
              <a:solidFill>
                <a:schemeClr val="bg1"/>
              </a:solidFill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66345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34">
            <a:extLst>
              <a:ext uri="{FF2B5EF4-FFF2-40B4-BE49-F238E27FC236}">
                <a16:creationId xmlns:a16="http://schemas.microsoft.com/office/drawing/2014/main" id="{865D4EA5-41B5-4982-96B9-9A051F658D6B}"/>
              </a:ext>
            </a:extLst>
          </p:cNvPr>
          <p:cNvSpPr/>
          <p:nvPr/>
        </p:nvSpPr>
        <p:spPr>
          <a:xfrm>
            <a:off x="7308850" y="3230584"/>
            <a:ext cx="1698545" cy="1533083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ight Arrow 30">
            <a:extLst>
              <a:ext uri="{FF2B5EF4-FFF2-40B4-BE49-F238E27FC236}">
                <a16:creationId xmlns:a16="http://schemas.microsoft.com/office/drawing/2014/main" id="{80B51707-0B26-4CB3-BD51-A28F9F011296}"/>
              </a:ext>
            </a:extLst>
          </p:cNvPr>
          <p:cNvSpPr/>
          <p:nvPr/>
        </p:nvSpPr>
        <p:spPr>
          <a:xfrm flipH="1">
            <a:off x="6939028" y="3642794"/>
            <a:ext cx="307676" cy="83186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at 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4675" y="232803"/>
            <a:ext cx="8128000" cy="5418667"/>
          </a:xfrm>
          <a:prstGeom prst="rect">
            <a:avLst/>
          </a:prstGeom>
          <a:noFill/>
        </p:spPr>
      </p:sp>
      <p:grpSp>
        <p:nvGrpSpPr>
          <p:cNvPr id="29" name="Group 28"/>
          <p:cNvGrpSpPr/>
          <p:nvPr/>
        </p:nvGrpSpPr>
        <p:grpSpPr>
          <a:xfrm>
            <a:off x="164943" y="1757627"/>
            <a:ext cx="6787378" cy="4478999"/>
            <a:chOff x="2493843" y="1005300"/>
            <a:chExt cx="5834417" cy="5125099"/>
          </a:xfrm>
        </p:grpSpPr>
        <p:sp>
          <p:nvSpPr>
            <p:cNvPr id="15" name="Block Arc 14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10800000"/>
                <a:gd name="adj2" fmla="val 162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Block Arc 16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5400000"/>
                <a:gd name="adj2" fmla="val 108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Block Arc 20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0"/>
                <a:gd name="adj2" fmla="val 54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Block Arc 22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16200000"/>
                <a:gd name="adj2" fmla="val 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4619065" y="2544113"/>
              <a:ext cx="1668859" cy="2047473"/>
            </a:xfrm>
            <a:custGeom>
              <a:avLst/>
              <a:gdLst>
                <a:gd name="connsiteX0" fmla="*/ 0 w 1668859"/>
                <a:gd name="connsiteY0" fmla="*/ 1023737 h 2047473"/>
                <a:gd name="connsiteX1" fmla="*/ 834430 w 1668859"/>
                <a:gd name="connsiteY1" fmla="*/ 0 h 2047473"/>
                <a:gd name="connsiteX2" fmla="*/ 1668860 w 1668859"/>
                <a:gd name="connsiteY2" fmla="*/ 1023737 h 2047473"/>
                <a:gd name="connsiteX3" fmla="*/ 834430 w 1668859"/>
                <a:gd name="connsiteY3" fmla="*/ 2047474 h 2047473"/>
                <a:gd name="connsiteX4" fmla="*/ 0 w 1668859"/>
                <a:gd name="connsiteY4" fmla="*/ 1023737 h 204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859" h="2047473">
                  <a:moveTo>
                    <a:pt x="0" y="1023737"/>
                  </a:moveTo>
                  <a:cubicBezTo>
                    <a:pt x="0" y="458343"/>
                    <a:pt x="373587" y="0"/>
                    <a:pt x="834430" y="0"/>
                  </a:cubicBezTo>
                  <a:cubicBezTo>
                    <a:pt x="1295273" y="0"/>
                    <a:pt x="1668860" y="458343"/>
                    <a:pt x="1668860" y="1023737"/>
                  </a:cubicBezTo>
                  <a:cubicBezTo>
                    <a:pt x="1668860" y="1589131"/>
                    <a:pt x="1295273" y="2047474"/>
                    <a:pt x="834430" y="2047474"/>
                  </a:cubicBezTo>
                  <a:cubicBezTo>
                    <a:pt x="373587" y="2047474"/>
                    <a:pt x="0" y="1589131"/>
                    <a:pt x="0" y="10237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79" tIns="330325" rIns="274879" bIns="33032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Questions </a:t>
              </a:r>
              <a:r>
                <a:rPr lang="fr-FR" sz="2000" kern="1200" dirty="0" err="1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multi-sectorielles</a:t>
              </a:r>
              <a:endParaRPr lang="fr-FR" sz="2000" kern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64108" y="1005300"/>
              <a:ext cx="2378773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Développement macro-économique et planification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34372" y="2775564"/>
              <a:ext cx="2293888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Développement social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14852" y="4545828"/>
              <a:ext cx="2677284" cy="1584571"/>
            </a:xfrm>
            <a:custGeom>
              <a:avLst/>
              <a:gdLst>
                <a:gd name="connsiteX0" fmla="*/ 0 w 2677284"/>
                <a:gd name="connsiteY0" fmla="*/ 792286 h 1584571"/>
                <a:gd name="connsiteX1" fmla="*/ 1338642 w 2677284"/>
                <a:gd name="connsiteY1" fmla="*/ 0 h 1584571"/>
                <a:gd name="connsiteX2" fmla="*/ 2677284 w 2677284"/>
                <a:gd name="connsiteY2" fmla="*/ 792286 h 1584571"/>
                <a:gd name="connsiteX3" fmla="*/ 1338642 w 2677284"/>
                <a:gd name="connsiteY3" fmla="*/ 1584572 h 1584571"/>
                <a:gd name="connsiteX4" fmla="*/ 0 w 2677284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284" h="1584571">
                  <a:moveTo>
                    <a:pt x="0" y="792286"/>
                  </a:moveTo>
                  <a:cubicBezTo>
                    <a:pt x="0" y="354719"/>
                    <a:pt x="599330" y="0"/>
                    <a:pt x="1338642" y="0"/>
                  </a:cubicBezTo>
                  <a:cubicBezTo>
                    <a:pt x="2077954" y="0"/>
                    <a:pt x="2677284" y="354719"/>
                    <a:pt x="2677284" y="792286"/>
                  </a:cubicBezTo>
                  <a:cubicBezTo>
                    <a:pt x="2677284" y="1229853"/>
                    <a:pt x="2077954" y="1584572"/>
                    <a:pt x="1338642" y="1584572"/>
                  </a:cubicBezTo>
                  <a:cubicBezTo>
                    <a:pt x="599330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7479" tIns="257455" rIns="417479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Gestion intégrée des ressources </a:t>
              </a: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naturelles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93843" y="2775564"/>
              <a:ext cx="2378773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Intégration régionale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85672" y="925777"/>
            <a:ext cx="30299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Catalogue IDEP 2019-2023 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0" y="202164"/>
            <a:ext cx="4475163" cy="441325"/>
            <a:chOff x="0" y="202164"/>
            <a:chExt cx="4475163" cy="441325"/>
          </a:xfrm>
        </p:grpSpPr>
        <p:sp>
          <p:nvSpPr>
            <p:cNvPr id="54" name="AutoShape 6"/>
            <p:cNvSpPr>
              <a:spLocks/>
            </p:cNvSpPr>
            <p:nvPr/>
          </p:nvSpPr>
          <p:spPr bwMode="auto">
            <a:xfrm>
              <a:off x="0" y="202164"/>
              <a:ext cx="4475163" cy="44132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694" y="0"/>
                  </a:moveTo>
                  <a:lnTo>
                    <a:pt x="115" y="0"/>
                  </a:lnTo>
                  <a:lnTo>
                    <a:pt x="0" y="157"/>
                  </a:lnTo>
                  <a:lnTo>
                    <a:pt x="0" y="21443"/>
                  </a:lnTo>
                  <a:lnTo>
                    <a:pt x="115" y="21600"/>
                  </a:lnTo>
                  <a:lnTo>
                    <a:pt x="20694" y="21600"/>
                  </a:lnTo>
                  <a:lnTo>
                    <a:pt x="20935" y="21272"/>
                  </a:lnTo>
                  <a:lnTo>
                    <a:pt x="21151" y="20346"/>
                  </a:lnTo>
                  <a:lnTo>
                    <a:pt x="21335" y="18910"/>
                  </a:lnTo>
                  <a:lnTo>
                    <a:pt x="21476" y="17052"/>
                  </a:lnTo>
                  <a:lnTo>
                    <a:pt x="21568" y="14858"/>
                  </a:lnTo>
                  <a:lnTo>
                    <a:pt x="21600" y="12416"/>
                  </a:lnTo>
                  <a:lnTo>
                    <a:pt x="21600" y="9183"/>
                  </a:lnTo>
                  <a:lnTo>
                    <a:pt x="21568" y="6742"/>
                  </a:lnTo>
                  <a:lnTo>
                    <a:pt x="21476" y="4549"/>
                  </a:lnTo>
                  <a:lnTo>
                    <a:pt x="21335" y="2690"/>
                  </a:lnTo>
                  <a:lnTo>
                    <a:pt x="21151" y="1254"/>
                  </a:lnTo>
                  <a:lnTo>
                    <a:pt x="20935" y="328"/>
                  </a:lnTo>
                  <a:lnTo>
                    <a:pt x="20694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55" name="Rectangle 11"/>
            <p:cNvSpPr>
              <a:spLocks/>
            </p:cNvSpPr>
            <p:nvPr/>
          </p:nvSpPr>
          <p:spPr bwMode="auto">
            <a:xfrm>
              <a:off x="113145" y="268938"/>
              <a:ext cx="25527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en-US" sz="2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Transformation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57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44844" y="6403975"/>
              <a:ext cx="8574762" cy="441325"/>
              <a:chOff x="444844" y="6403975"/>
              <a:chExt cx="8574762" cy="441325"/>
            </a:xfrm>
          </p:grpSpPr>
          <p:sp>
            <p:nvSpPr>
              <p:cNvPr id="59" name="Rectangle 3"/>
              <p:cNvSpPr>
                <a:spLocks/>
              </p:cNvSpPr>
              <p:nvPr/>
            </p:nvSpPr>
            <p:spPr bwMode="auto">
              <a:xfrm>
                <a:off x="444844" y="6481763"/>
                <a:ext cx="696878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fr-FR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Présentation de l’IDEP</a:t>
                </a: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61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62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34" name="Rectangle 33"/>
          <p:cNvSpPr/>
          <p:nvPr/>
        </p:nvSpPr>
        <p:spPr>
          <a:xfrm>
            <a:off x="5011274" y="1155446"/>
            <a:ext cx="4008332" cy="161736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1900" kern="1200" dirty="0">
                <a:solidFill>
                  <a:srgbClr val="0070C0"/>
                </a:solidFill>
                <a:ea typeface="Cambria" panose="02040503050406030204" pitchFamily="18" charset="0"/>
              </a:rPr>
              <a:t>Données et s</a:t>
            </a:r>
            <a: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  <a:t>tatistiques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  <a:t> Modélisation économique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  <a:t> Planification stratégique et politiques </a:t>
            </a:r>
            <a:b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</a:br>
            <a: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  <a:t> de développement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1900" dirty="0">
                <a:solidFill>
                  <a:srgbClr val="0070C0"/>
                </a:solidFill>
                <a:ea typeface="Cambria" panose="02040503050406030204" pitchFamily="18" charset="0"/>
              </a:rPr>
              <a:t> Financement du </a:t>
            </a:r>
            <a:r>
              <a:rPr lang="fr-FR" sz="1900" kern="1200" dirty="0">
                <a:solidFill>
                  <a:srgbClr val="0070C0"/>
                </a:solidFill>
                <a:ea typeface="Cambria" panose="02040503050406030204" pitchFamily="18" charset="0"/>
              </a:rPr>
              <a:t>développement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3375" y="2069030"/>
            <a:ext cx="1698045" cy="105234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Commerce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Industrie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Infrastructure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58162" y="4750463"/>
            <a:ext cx="2610680" cy="162071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Rectangle 40"/>
          <p:cNvSpPr/>
          <p:nvPr/>
        </p:nvSpPr>
        <p:spPr>
          <a:xfrm>
            <a:off x="5815091" y="4474660"/>
            <a:ext cx="2145020" cy="162071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Genre 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Jeunesse</a:t>
            </a:r>
            <a:endParaRPr lang="fr-FR" sz="2000" kern="12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Migrations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Urbanisation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0" y="5156106"/>
            <a:ext cx="2286000" cy="11984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Rectangle 43"/>
          <p:cNvSpPr/>
          <p:nvPr/>
        </p:nvSpPr>
        <p:spPr>
          <a:xfrm>
            <a:off x="109487" y="5128831"/>
            <a:ext cx="2196117" cy="11984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3038" lvl="1" indent="-173038" algn="l" defTabSz="48895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fr-FR" kern="1200" dirty="0">
                <a:solidFill>
                  <a:srgbClr val="0070C0"/>
                </a:solidFill>
              </a:rPr>
              <a:t>Terres, agriculture </a:t>
            </a: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</a:pPr>
            <a:r>
              <a:rPr lang="fr-FR" dirty="0">
                <a:solidFill>
                  <a:srgbClr val="0070C0"/>
                </a:solidFill>
              </a:rPr>
              <a:t>   et </a:t>
            </a:r>
            <a:r>
              <a:rPr lang="fr-FR" kern="1200" dirty="0">
                <a:solidFill>
                  <a:srgbClr val="0070C0"/>
                </a:solidFill>
              </a:rPr>
              <a:t>systèmes </a:t>
            </a:r>
            <a:br>
              <a:rPr lang="fr-FR" kern="1200" dirty="0">
                <a:solidFill>
                  <a:srgbClr val="0070C0"/>
                </a:solidFill>
              </a:rPr>
            </a:br>
            <a:r>
              <a:rPr lang="fr-FR" kern="1200" dirty="0">
                <a:solidFill>
                  <a:srgbClr val="0070C0"/>
                </a:solidFill>
              </a:rPr>
              <a:t>   alimentaires</a:t>
            </a:r>
            <a:endParaRPr lang="fr-FR" sz="2000" kern="1200" dirty="0">
              <a:solidFill>
                <a:srgbClr val="0070C0"/>
              </a:solidFill>
            </a:endParaRPr>
          </a:p>
          <a:p>
            <a:pPr marL="173038" lvl="1" indent="-173038" algn="l" defTabSz="48895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fr-FR" kern="1200" dirty="0">
                <a:solidFill>
                  <a:srgbClr val="0070C0"/>
                </a:solidFill>
              </a:rPr>
              <a:t>Ressources naturelles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E7BFC2D-41C0-4969-88EC-23A2E013F83D}"/>
              </a:ext>
            </a:extLst>
          </p:cNvPr>
          <p:cNvSpPr/>
          <p:nvPr/>
        </p:nvSpPr>
        <p:spPr bwMode="auto">
          <a:xfrm>
            <a:off x="6853955" y="2890289"/>
            <a:ext cx="2277345" cy="1089325"/>
          </a:xfrm>
          <a:prstGeom prst="rect">
            <a:avLst/>
          </a:prstGeom>
        </p:spPr>
        <p:txBody>
          <a:bodyPr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Agenda 2063</a:t>
            </a:r>
          </a:p>
          <a:p>
            <a:pPr algn="ctr">
              <a:defRPr/>
            </a:pPr>
            <a:r>
              <a:rPr lang="en-US" sz="1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endParaRPr lang="en-US" i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9419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36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fr-FR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Ressources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17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19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fr-FR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Présentation de l’IDEP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21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22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5CB94FA-BD5E-44D0-8EEA-9672205D39A3}"/>
              </a:ext>
            </a:extLst>
          </p:cNvPr>
          <p:cNvSpPr/>
          <p:nvPr/>
        </p:nvSpPr>
        <p:spPr>
          <a:xfrm>
            <a:off x="113144" y="1022351"/>
            <a:ext cx="92386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  <a:latin typeface="Arial" panose="020B0604020202020204" pitchFamily="34" charset="0"/>
              </a:rPr>
              <a:t>Résolution 956 (LI) de la Conférence des ministres de 2018</a:t>
            </a:r>
          </a:p>
          <a:p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</a:rPr>
              <a:t>Institut africain de développement économique et de planification</a:t>
            </a:r>
            <a:endParaRPr lang="fr-FR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15378B25-C0AD-44A7-BB09-D416BF571F0A}"/>
              </a:ext>
            </a:extLst>
          </p:cNvPr>
          <p:cNvGrpSpPr/>
          <p:nvPr/>
        </p:nvGrpSpPr>
        <p:grpSpPr>
          <a:xfrm>
            <a:off x="0" y="1654112"/>
            <a:ext cx="9131300" cy="4754652"/>
            <a:chOff x="266700" y="1814781"/>
            <a:chExt cx="8610600" cy="4387112"/>
          </a:xfrm>
          <a:solidFill>
            <a:schemeClr val="accent1">
              <a:lumMod val="50000"/>
            </a:schemeClr>
          </a:solidFill>
        </p:grpSpPr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FBCB6461-8C90-403A-A32D-6E33D268ADDA}"/>
                </a:ext>
              </a:extLst>
            </p:cNvPr>
            <p:cNvSpPr/>
            <p:nvPr/>
          </p:nvSpPr>
          <p:spPr>
            <a:xfrm>
              <a:off x="266700" y="1814781"/>
              <a:ext cx="8610600" cy="1009790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La CEA 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demande à l’Assemblée générale d’accroître la subvention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régulière en appui au programme de l’IDEP </a:t>
              </a:r>
              <a:r>
                <a:rPr lang="fr-FR" sz="20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0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soumission 2020 </a:t>
              </a:r>
            </a:p>
          </p:txBody>
        </p:sp>
        <p:sp>
          <p:nvSpPr>
            <p:cNvPr id="26" name="Chevron 10">
              <a:extLst>
                <a:ext uri="{FF2B5EF4-FFF2-40B4-BE49-F238E27FC236}">
                  <a16:creationId xmlns:a16="http://schemas.microsoft.com/office/drawing/2014/main" id="{F8E95744-AFBD-436E-A02D-2F96866BC854}"/>
                </a:ext>
              </a:extLst>
            </p:cNvPr>
            <p:cNvSpPr/>
            <p:nvPr/>
          </p:nvSpPr>
          <p:spPr>
            <a:xfrm>
              <a:off x="266700" y="2840664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La CEA apporte un appui financier à l’IDEP  pour lui permettre de répondre de façon efficace aux besoins de renforcement des capacités des États membres </a:t>
              </a:r>
              <a:r>
                <a:rPr lang="en-US" sz="20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0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davantage d’efforts nécessaires</a:t>
              </a:r>
            </a:p>
          </p:txBody>
        </p:sp>
        <p:sp>
          <p:nvSpPr>
            <p:cNvPr id="27" name="Chevron 10">
              <a:extLst>
                <a:ext uri="{FF2B5EF4-FFF2-40B4-BE49-F238E27FC236}">
                  <a16:creationId xmlns:a16="http://schemas.microsoft.com/office/drawing/2014/main" id="{4816AF37-4280-4D87-A5D6-E904A2716C4E}"/>
                </a:ext>
              </a:extLst>
            </p:cNvPr>
            <p:cNvSpPr/>
            <p:nvPr/>
          </p:nvSpPr>
          <p:spPr>
            <a:xfrm>
              <a:off x="266700" y="3973376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États membres 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: 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versements plus réguliers des quotes-parts annuelles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et 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règlement des arriérés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0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0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davantage d’efforts nécessaires </a:t>
              </a:r>
              <a:endParaRPr 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Chevron 10">
              <a:extLst>
                <a:ext uri="{FF2B5EF4-FFF2-40B4-BE49-F238E27FC236}">
                  <a16:creationId xmlns:a16="http://schemas.microsoft.com/office/drawing/2014/main" id="{67C8A213-1705-4EF3-996F-261029818E5F}"/>
                </a:ext>
              </a:extLst>
            </p:cNvPr>
            <p:cNvSpPr/>
            <p:nvPr/>
          </p:nvSpPr>
          <p:spPr>
            <a:xfrm>
              <a:off x="266700" y="5101367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L’IDEP doit redoubler ses efforts de récupération des fonds et adopter une stratégie de mobilisation des ressources globale </a:t>
              </a:r>
              <a:r>
                <a:rPr lang="en-US" sz="20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0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en cours et réunion en avril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48099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at 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Et 2019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3144" y="1301692"/>
            <a:ext cx="8906461" cy="4185761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numCol="1">
            <a:spAutoFit/>
          </a:bodyPr>
          <a:lstStyle/>
          <a:p>
            <a:pPr lvl="0">
              <a:tabLst>
                <a:tab pos="231775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Formations en ligne: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Politique agricole, négociations et politiques commerciales; prochainement: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modélisation macroéconomique, politique industrielle,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genre et commerce, exploitation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minière</a:t>
            </a:r>
          </a:p>
          <a:p>
            <a:pPr marL="179388" lvl="0">
              <a:tabLst>
                <a:tab pos="263525" algn="l"/>
              </a:tabLst>
            </a:pPr>
            <a:endParaRPr lang="en-GB" sz="8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Formations en ligne à venir: 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Modélisation commerciale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services de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géoinformation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pour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la planification territoriale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e-commerce, cadre macro-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économique de l’économie verte, urbanisation et croissance économique, ZLECA </a:t>
            </a:r>
          </a:p>
          <a:p>
            <a:pPr marL="179388" lvl="0">
              <a:tabLst>
                <a:tab pos="263525" algn="l"/>
              </a:tabLst>
            </a:pPr>
            <a:endParaRPr lang="en-GB" sz="8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Progrès des partenariats</a:t>
            </a:r>
          </a:p>
          <a:p>
            <a:pPr marL="179388" lvl="0">
              <a:tabLst>
                <a:tab pos="263525" algn="l"/>
              </a:tabLst>
            </a:pPr>
            <a:endParaRPr lang="en-GB" sz="8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Suivi et évaluation permanents</a:t>
            </a:r>
          </a:p>
          <a:p>
            <a:pPr marL="179388" lvl="0">
              <a:tabLst>
                <a:tab pos="263525" algn="l"/>
              </a:tabLst>
            </a:pPr>
            <a:endParaRPr lang="en-GB" sz="800" dirty="0">
              <a:solidFill>
                <a:schemeClr val="bg1"/>
              </a:solidFill>
            </a:endParaRPr>
          </a:p>
          <a:p>
            <a:pPr marL="179388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Réunion de mobilisation des ressources et des partenariats &gt; avril 2019</a:t>
            </a:r>
          </a:p>
          <a:p>
            <a:pPr marL="179388" lvl="0">
              <a:tabLst>
                <a:tab pos="263525" algn="l"/>
              </a:tabLst>
            </a:pPr>
            <a:endParaRPr lang="en-GB" sz="800" dirty="0">
              <a:solidFill>
                <a:schemeClr val="bg1"/>
              </a:solidFill>
            </a:endParaRPr>
          </a:p>
          <a:p>
            <a:pPr marL="179388">
              <a:tabLst>
                <a:tab pos="263525" algn="l"/>
              </a:tabLst>
            </a:pPr>
            <a:r>
              <a:rPr lang="fr-FR" sz="2000" dirty="0">
                <a:solidFill>
                  <a:schemeClr val="bg1"/>
                </a:solidFill>
              </a:rPr>
              <a:t>Cinquante-septième</a:t>
            </a:r>
            <a:r>
              <a:rPr lang="en-GB" sz="2000" dirty="0">
                <a:solidFill>
                  <a:schemeClr val="bg1"/>
                </a:solidFill>
              </a:rPr>
              <a:t> reunion du </a:t>
            </a:r>
            <a:r>
              <a:rPr lang="fr-FR" sz="2000" dirty="0">
                <a:solidFill>
                  <a:schemeClr val="bg1"/>
                </a:solidFill>
              </a:rPr>
              <a:t>Conseil d’administration </a:t>
            </a:r>
            <a:r>
              <a:rPr lang="en-GB" sz="2000" dirty="0">
                <a:solidFill>
                  <a:schemeClr val="bg1"/>
                </a:solidFill>
              </a:rPr>
              <a:t>&gt; </a:t>
            </a:r>
            <a:r>
              <a:rPr lang="fr-FR" sz="2000" dirty="0">
                <a:solidFill>
                  <a:schemeClr val="bg1"/>
                </a:solidFill>
              </a:rPr>
              <a:t>30 avril 2019 à Malabo (Guinée équatoriale</a:t>
            </a:r>
            <a:r>
              <a:rPr lang="en-GB" sz="2000" dirty="0">
                <a:solidFill>
                  <a:schemeClr val="bg1"/>
                </a:solidFill>
              </a:rPr>
              <a:t>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998612" y="5502514"/>
            <a:ext cx="755552" cy="861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88513" y="5551898"/>
            <a:ext cx="5120337" cy="765979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 numCol="1">
            <a:spAutoFit/>
          </a:bodyPr>
          <a:lstStyle/>
          <a:p>
            <a:pPr marL="225425" lvl="0" algn="ctr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231775" algn="l"/>
              </a:tabLst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Nous vous demandons votre appui pour une prestation de services efficace et continue</a:t>
            </a:r>
          </a:p>
        </p:txBody>
      </p:sp>
      <p:grpSp>
        <p:nvGrpSpPr>
          <p:cNvPr id="20" name="Group 15">
            <a:extLst>
              <a:ext uri="{FF2B5EF4-FFF2-40B4-BE49-F238E27FC236}">
                <a16:creationId xmlns:a16="http://schemas.microsoft.com/office/drawing/2014/main" id="{99136076-FAFF-4AB2-856E-AE2B38BB212E}"/>
              </a:ext>
            </a:extLst>
          </p:cNvPr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21" name="AutoShape 2">
              <a:extLst>
                <a:ext uri="{FF2B5EF4-FFF2-40B4-BE49-F238E27FC236}">
                  <a16:creationId xmlns:a16="http://schemas.microsoft.com/office/drawing/2014/main" id="{C3108A50-C3C7-4365-9394-7A0D31629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22" name="Group 17">
              <a:extLst>
                <a:ext uri="{FF2B5EF4-FFF2-40B4-BE49-F238E27FC236}">
                  <a16:creationId xmlns:a16="http://schemas.microsoft.com/office/drawing/2014/main" id="{9CAB1FA1-FCD2-4F10-9E5F-C25B4BE3521D}"/>
                </a:ext>
              </a:extLst>
            </p:cNvPr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23" name="Rectangle 3">
                <a:extLst>
                  <a:ext uri="{FF2B5EF4-FFF2-40B4-BE49-F238E27FC236}">
                    <a16:creationId xmlns:a16="http://schemas.microsoft.com/office/drawing/2014/main" id="{4EC8AA43-3C31-49A7-92F0-2264F8E83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fr-FR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Présentation de l’IDEP</a:t>
                </a:r>
              </a:p>
            </p:txBody>
          </p:sp>
          <p:grpSp>
            <p:nvGrpSpPr>
              <p:cNvPr id="24" name="Group 19">
                <a:extLst>
                  <a:ext uri="{FF2B5EF4-FFF2-40B4-BE49-F238E27FC236}">
                    <a16:creationId xmlns:a16="http://schemas.microsoft.com/office/drawing/2014/main" id="{7CD747C1-4BCC-49FF-BF59-DCB2FC73444C}"/>
                  </a:ext>
                </a:extLst>
              </p:cNvPr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25" name="AutoShape 9">
                  <a:extLst>
                    <a:ext uri="{FF2B5EF4-FFF2-40B4-BE49-F238E27FC236}">
                      <a16:creationId xmlns:a16="http://schemas.microsoft.com/office/drawing/2014/main" id="{F7352CC6-187F-43D8-903D-8F7EC1273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26" name="Rectangle 10">
                  <a:extLst>
                    <a:ext uri="{FF2B5EF4-FFF2-40B4-BE49-F238E27FC236}">
                      <a16:creationId xmlns:a16="http://schemas.microsoft.com/office/drawing/2014/main" id="{CCD0AD00-9F4A-4214-BE2E-A2AE857B32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402333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-797" y="3439320"/>
            <a:ext cx="914400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40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 – Merci – </a:t>
            </a:r>
            <a:r>
              <a:rPr lang="en-US" altLang="en-US" sz="4000" dirty="0" err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Chokran</a:t>
            </a:r>
            <a:endParaRPr lang="en-US" altLang="en-US" sz="40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  <a:p>
            <a:pPr algn="ctr"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  <a:p>
            <a:pPr algn="ctr" eaLnBrk="1"/>
            <a:r>
              <a:rPr lang="en-US" altLang="en-US" sz="2400" dirty="0">
                <a:solidFill>
                  <a:schemeClr val="bg1"/>
                </a:solidFill>
                <a:latin typeface="+mn-lt"/>
                <a:cs typeface="Lato" pitchFamily="34" charset="0"/>
                <a:sym typeface="Lato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www.uneca.org/Idep</a:t>
            </a:r>
            <a:endParaRPr lang="en-US" altLang="en-US" sz="2400" dirty="0">
              <a:solidFill>
                <a:schemeClr val="bg1"/>
              </a:solidFill>
              <a:latin typeface="+mn-lt"/>
              <a:cs typeface="Lato" pitchFamily="34" charset="0"/>
              <a:sym typeface="Lato" pitchFamily="34" charset="0"/>
            </a:endParaRPr>
          </a:p>
          <a:p>
            <a:pPr algn="ctr" eaLnBrk="1"/>
            <a:endParaRPr lang="en-US" altLang="en-US" sz="2400" dirty="0">
              <a:solidFill>
                <a:srgbClr val="FFFFFF"/>
              </a:solidFill>
              <a:latin typeface="+mn-lt"/>
              <a:cs typeface="Lato" pitchFamily="34" charset="0"/>
              <a:sym typeface="Lato" pitchFamily="34" charset="0"/>
            </a:endParaRP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1" y="57372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fr-FR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Suivez la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400" b="1" dirty="0">
                <a:solidFill>
                  <a:schemeClr val="bg1"/>
                </a:solidFill>
                <a:latin typeface="Avenir Book"/>
              </a:rPr>
              <a:t>Site Web : </a:t>
            </a:r>
            <a:r>
              <a:rPr lang="en-US" altLang="en-US" sz="1400" dirty="0">
                <a:solidFill>
                  <a:schemeClr val="bg1"/>
                </a:solidFill>
                <a:latin typeface="Avenir Book"/>
              </a:rPr>
              <a:t>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  <p:pic>
        <p:nvPicPr>
          <p:cNvPr id="9" name="Picture 19">
            <a:extLst>
              <a:ext uri="{FF2B5EF4-FFF2-40B4-BE49-F238E27FC236}">
                <a16:creationId xmlns:a16="http://schemas.microsoft.com/office/drawing/2014/main" id="{D18C0E63-FEF5-47D6-A2A7-A1907446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58" y="4731378"/>
            <a:ext cx="1648691" cy="78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5709</TotalTime>
  <Words>484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Avenir Book</vt:lpstr>
      <vt:lpstr>Lato</vt:lpstr>
      <vt:lpstr>Arial</vt:lpstr>
      <vt:lpstr>Calibri</vt:lpstr>
      <vt:lpstr>Calibri Light</vt:lpstr>
      <vt:lpstr>Cambria</vt:lpstr>
      <vt:lpstr>Helvetica</vt:lpstr>
      <vt:lpstr>Lucida Sans</vt:lpstr>
      <vt:lpstr>Times New Roman</vt:lpstr>
      <vt:lpstr>Office Theme</vt:lpstr>
      <vt:lpstr>Rapport intérimaire de l’Institut africain de planification et de développement (IDEP)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Selam Tiruneh Tekle</cp:lastModifiedBy>
  <cp:revision>179</cp:revision>
  <cp:lastPrinted>2019-03-06T17:59:32Z</cp:lastPrinted>
  <dcterms:created xsi:type="dcterms:W3CDTF">2018-04-13T10:53:29Z</dcterms:created>
  <dcterms:modified xsi:type="dcterms:W3CDTF">2019-03-21T14:09:44Z</dcterms:modified>
</cp:coreProperties>
</file>