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sldIdLst>
    <p:sldId id="261" r:id="rId2"/>
    <p:sldId id="262" r:id="rId3"/>
    <p:sldId id="272" r:id="rId4"/>
    <p:sldId id="299" r:id="rId5"/>
    <p:sldId id="303" r:id="rId6"/>
    <p:sldId id="304" r:id="rId7"/>
    <p:sldId id="264" r:id="rId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99CCFF"/>
    <a:srgbClr val="CC9900"/>
    <a:srgbClr val="996633"/>
    <a:srgbClr val="339966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-1290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A43BB42-3093-4F17-9D87-34180D5253AC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26BF244-3B8C-4EC2-B07C-DF9746238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51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C8A4E-169B-4E98-9272-382712D9AA7D}" type="datetime1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66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9904F-9A46-4046-8A03-489D82F85960}" type="datetime1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727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1B3AC-05DF-4426-A172-047C99D7B5D5}" type="datetime1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920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569535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D2AD1-1F8C-48DE-89FC-D7EB351068E9}" type="datetime1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284" y="47464"/>
            <a:ext cx="2653100" cy="1237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281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7EF03-99C9-42C8-89A1-4CB73A1F3312}" type="datetime1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455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382FA-ADC3-49B7-BE82-9FE8D1F3D4E4}" type="datetime1">
              <a:rPr lang="en-US" smtClean="0"/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65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1BF4-17AF-4848-BC1D-C2796CF5D8B8}" type="datetime1">
              <a:rPr lang="en-US" smtClean="0"/>
              <a:t>3/18/2019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948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E65D0-EEC0-4218-BBBE-78B62A75AE2B}" type="datetime1">
              <a:rPr lang="en-US" smtClean="0"/>
              <a:t>3/18/2019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802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30D5-1B94-4F37-8168-408352D52706}" type="datetime1">
              <a:rPr lang="en-US" smtClean="0"/>
              <a:t>3/18/2019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231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6D998-D1DF-409D-B69C-9DAC01BD0ECA}" type="datetime1">
              <a:rPr lang="en-US" smtClean="0"/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195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88FA2-16FE-4856-BAE8-89CC314255C1}" type="datetime1">
              <a:rPr lang="en-US" smtClean="0"/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527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B73BE-ECD2-4D03-A214-29623C82A2C8}" type="datetime1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702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uneca.org/Idep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/>
          </p:cNvSpPr>
          <p:nvPr/>
        </p:nvSpPr>
        <p:spPr bwMode="auto">
          <a:xfrm>
            <a:off x="0" y="1297940"/>
            <a:ext cx="9144000" cy="5560059"/>
          </a:xfrm>
          <a:prstGeom prst="rect">
            <a:avLst/>
          </a:prstGeom>
          <a:solidFill>
            <a:srgbClr val="0B5784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endParaRPr lang="en-US" altLang="en-US"/>
          </a:p>
        </p:txBody>
      </p:sp>
      <p:sp>
        <p:nvSpPr>
          <p:cNvPr id="3075" name="AutoShape 2"/>
          <p:cNvSpPr>
            <a:spLocks/>
          </p:cNvSpPr>
          <p:nvPr/>
        </p:nvSpPr>
        <p:spPr bwMode="auto">
          <a:xfrm>
            <a:off x="3394075" y="5859463"/>
            <a:ext cx="5458980" cy="7381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572" y="0"/>
                </a:moveTo>
                <a:lnTo>
                  <a:pt x="2028" y="0"/>
                </a:lnTo>
                <a:lnTo>
                  <a:pt x="1664" y="172"/>
                </a:lnTo>
                <a:lnTo>
                  <a:pt x="1321" y="669"/>
                </a:lnTo>
                <a:lnTo>
                  <a:pt x="1005" y="1460"/>
                </a:lnTo>
                <a:lnTo>
                  <a:pt x="722" y="2514"/>
                </a:lnTo>
                <a:lnTo>
                  <a:pt x="477" y="3803"/>
                </a:lnTo>
                <a:lnTo>
                  <a:pt x="277" y="5295"/>
                </a:lnTo>
                <a:lnTo>
                  <a:pt x="127" y="6961"/>
                </a:lnTo>
                <a:lnTo>
                  <a:pt x="33" y="8770"/>
                </a:lnTo>
                <a:lnTo>
                  <a:pt x="0" y="10692"/>
                </a:lnTo>
                <a:lnTo>
                  <a:pt x="0" y="10908"/>
                </a:lnTo>
                <a:lnTo>
                  <a:pt x="33" y="12830"/>
                </a:lnTo>
                <a:lnTo>
                  <a:pt x="127" y="14639"/>
                </a:lnTo>
                <a:lnTo>
                  <a:pt x="277" y="16304"/>
                </a:lnTo>
                <a:lnTo>
                  <a:pt x="477" y="17797"/>
                </a:lnTo>
                <a:lnTo>
                  <a:pt x="722" y="19085"/>
                </a:lnTo>
                <a:lnTo>
                  <a:pt x="1005" y="20140"/>
                </a:lnTo>
                <a:lnTo>
                  <a:pt x="1321" y="20931"/>
                </a:lnTo>
                <a:lnTo>
                  <a:pt x="1664" y="21428"/>
                </a:lnTo>
                <a:lnTo>
                  <a:pt x="2028" y="21600"/>
                </a:lnTo>
                <a:lnTo>
                  <a:pt x="19572" y="21600"/>
                </a:lnTo>
                <a:lnTo>
                  <a:pt x="19936" y="21428"/>
                </a:lnTo>
                <a:lnTo>
                  <a:pt x="20279" y="20931"/>
                </a:lnTo>
                <a:lnTo>
                  <a:pt x="20595" y="20140"/>
                </a:lnTo>
                <a:lnTo>
                  <a:pt x="20878" y="19085"/>
                </a:lnTo>
                <a:lnTo>
                  <a:pt x="21123" y="17797"/>
                </a:lnTo>
                <a:lnTo>
                  <a:pt x="21323" y="16304"/>
                </a:lnTo>
                <a:lnTo>
                  <a:pt x="21473" y="14639"/>
                </a:lnTo>
                <a:lnTo>
                  <a:pt x="21567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67" y="8770"/>
                </a:lnTo>
                <a:lnTo>
                  <a:pt x="21473" y="6961"/>
                </a:lnTo>
                <a:lnTo>
                  <a:pt x="21323" y="5295"/>
                </a:lnTo>
                <a:lnTo>
                  <a:pt x="21123" y="3803"/>
                </a:lnTo>
                <a:lnTo>
                  <a:pt x="20878" y="2514"/>
                </a:lnTo>
                <a:lnTo>
                  <a:pt x="20595" y="1460"/>
                </a:lnTo>
                <a:lnTo>
                  <a:pt x="20279" y="669"/>
                </a:lnTo>
                <a:lnTo>
                  <a:pt x="19936" y="172"/>
                </a:lnTo>
                <a:lnTo>
                  <a:pt x="19572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76" name="Rectangle 5"/>
          <p:cNvSpPr>
            <a:spLocks noGrp="1" noChangeArrowheads="1"/>
          </p:cNvSpPr>
          <p:nvPr>
            <p:ph type="title"/>
          </p:nvPr>
        </p:nvSpPr>
        <p:spPr>
          <a:xfrm>
            <a:off x="4751387" y="2028031"/>
            <a:ext cx="4260850" cy="1270000"/>
          </a:xfrm>
        </p:spPr>
        <p:txBody>
          <a:bodyPr>
            <a:normAutofit/>
          </a:bodyPr>
          <a:lstStyle/>
          <a:p>
            <a:pPr indent="12700" eaLnBrk="1">
              <a:lnSpc>
                <a:spcPct val="104000"/>
              </a:lnSpc>
            </a:pP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IDEP Progress report</a:t>
            </a:r>
          </a:p>
        </p:txBody>
      </p:sp>
      <p:sp>
        <p:nvSpPr>
          <p:cNvPr id="3077" name="Rectangle 6"/>
          <p:cNvSpPr>
            <a:spLocks/>
          </p:cNvSpPr>
          <p:nvPr/>
        </p:nvSpPr>
        <p:spPr bwMode="auto">
          <a:xfrm>
            <a:off x="4836318" y="3383359"/>
            <a:ext cx="4090988" cy="810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endParaRPr lang="en-US" altLang="en-US" sz="17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 eaLnBrk="1">
              <a:spcBef>
                <a:spcPts val="100"/>
              </a:spcBef>
            </a:pPr>
            <a:r>
              <a:rPr lang="en-US" altLang="en-US" sz="17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Karima Bounemra Ben Soltane</a:t>
            </a:r>
          </a:p>
          <a:p>
            <a:pPr eaLnBrk="1">
              <a:spcBef>
                <a:spcPts val="100"/>
              </a:spcBef>
            </a:pPr>
            <a:r>
              <a:rPr lang="en-US" altLang="en-US" sz="17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Director, IDEP</a:t>
            </a:r>
          </a:p>
        </p:txBody>
      </p:sp>
      <p:sp>
        <p:nvSpPr>
          <p:cNvPr id="3078" name="Rectangle 7"/>
          <p:cNvSpPr>
            <a:spLocks/>
          </p:cNvSpPr>
          <p:nvPr/>
        </p:nvSpPr>
        <p:spPr bwMode="auto">
          <a:xfrm>
            <a:off x="5700712" y="4984611"/>
            <a:ext cx="28813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7325" indent="3619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r" eaLnBrk="1"/>
            <a:r>
              <a:rPr lang="en-US" altLang="en-US" sz="17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20 - 26 March 2019</a:t>
            </a:r>
          </a:p>
          <a:p>
            <a:pPr algn="r"/>
            <a:r>
              <a:rPr lang="en-US" altLang="en-US" sz="17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Marrakech, Morocco</a:t>
            </a:r>
            <a:endParaRPr lang="en-US" altLang="en-US" sz="19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3079" name="AutoShape 8"/>
          <p:cNvSpPr>
            <a:spLocks/>
          </p:cNvSpPr>
          <p:nvPr/>
        </p:nvSpPr>
        <p:spPr bwMode="auto">
          <a:xfrm>
            <a:off x="663575" y="3265490"/>
            <a:ext cx="3730625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155" y="0"/>
                </a:moveTo>
                <a:lnTo>
                  <a:pt x="1445" y="0"/>
                </a:lnTo>
                <a:lnTo>
                  <a:pt x="1185" y="172"/>
                </a:lnTo>
                <a:lnTo>
                  <a:pt x="941" y="669"/>
                </a:lnTo>
                <a:lnTo>
                  <a:pt x="716" y="1460"/>
                </a:lnTo>
                <a:lnTo>
                  <a:pt x="514" y="2514"/>
                </a:lnTo>
                <a:lnTo>
                  <a:pt x="340" y="3803"/>
                </a:lnTo>
                <a:lnTo>
                  <a:pt x="197" y="5295"/>
                </a:lnTo>
                <a:lnTo>
                  <a:pt x="90" y="6961"/>
                </a:lnTo>
                <a:lnTo>
                  <a:pt x="23" y="8770"/>
                </a:lnTo>
                <a:lnTo>
                  <a:pt x="0" y="10692"/>
                </a:lnTo>
                <a:lnTo>
                  <a:pt x="0" y="10908"/>
                </a:lnTo>
                <a:lnTo>
                  <a:pt x="23" y="12830"/>
                </a:lnTo>
                <a:lnTo>
                  <a:pt x="90" y="14639"/>
                </a:lnTo>
                <a:lnTo>
                  <a:pt x="197" y="16304"/>
                </a:lnTo>
                <a:lnTo>
                  <a:pt x="340" y="17797"/>
                </a:lnTo>
                <a:lnTo>
                  <a:pt x="514" y="19085"/>
                </a:lnTo>
                <a:lnTo>
                  <a:pt x="716" y="20140"/>
                </a:lnTo>
                <a:lnTo>
                  <a:pt x="941" y="20931"/>
                </a:lnTo>
                <a:lnTo>
                  <a:pt x="1185" y="21428"/>
                </a:lnTo>
                <a:lnTo>
                  <a:pt x="1445" y="21600"/>
                </a:lnTo>
                <a:lnTo>
                  <a:pt x="20155" y="21600"/>
                </a:lnTo>
                <a:lnTo>
                  <a:pt x="20415" y="21428"/>
                </a:lnTo>
                <a:lnTo>
                  <a:pt x="20659" y="20931"/>
                </a:lnTo>
                <a:lnTo>
                  <a:pt x="20884" y="20140"/>
                </a:lnTo>
                <a:lnTo>
                  <a:pt x="21086" y="19085"/>
                </a:lnTo>
                <a:lnTo>
                  <a:pt x="21260" y="17797"/>
                </a:lnTo>
                <a:lnTo>
                  <a:pt x="21403" y="16304"/>
                </a:lnTo>
                <a:lnTo>
                  <a:pt x="21510" y="14639"/>
                </a:lnTo>
                <a:lnTo>
                  <a:pt x="21577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77" y="8770"/>
                </a:lnTo>
                <a:lnTo>
                  <a:pt x="21510" y="6961"/>
                </a:lnTo>
                <a:lnTo>
                  <a:pt x="21403" y="5295"/>
                </a:lnTo>
                <a:lnTo>
                  <a:pt x="21260" y="3803"/>
                </a:lnTo>
                <a:lnTo>
                  <a:pt x="21086" y="2514"/>
                </a:lnTo>
                <a:lnTo>
                  <a:pt x="20884" y="1460"/>
                </a:lnTo>
                <a:lnTo>
                  <a:pt x="20659" y="669"/>
                </a:lnTo>
                <a:lnTo>
                  <a:pt x="20415" y="172"/>
                </a:lnTo>
                <a:lnTo>
                  <a:pt x="20155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0" name="AutoShape 9"/>
          <p:cNvSpPr>
            <a:spLocks/>
          </p:cNvSpPr>
          <p:nvPr/>
        </p:nvSpPr>
        <p:spPr bwMode="auto">
          <a:xfrm>
            <a:off x="1004888" y="3922398"/>
            <a:ext cx="2692400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597" y="0"/>
                </a:moveTo>
                <a:lnTo>
                  <a:pt x="2003" y="0"/>
                </a:lnTo>
                <a:lnTo>
                  <a:pt x="1643" y="172"/>
                </a:lnTo>
                <a:lnTo>
                  <a:pt x="1304" y="669"/>
                </a:lnTo>
                <a:lnTo>
                  <a:pt x="992" y="1460"/>
                </a:lnTo>
                <a:lnTo>
                  <a:pt x="713" y="2514"/>
                </a:lnTo>
                <a:lnTo>
                  <a:pt x="471" y="3803"/>
                </a:lnTo>
                <a:lnTo>
                  <a:pt x="274" y="5295"/>
                </a:lnTo>
                <a:lnTo>
                  <a:pt x="125" y="6961"/>
                </a:lnTo>
                <a:lnTo>
                  <a:pt x="32" y="8770"/>
                </a:lnTo>
                <a:lnTo>
                  <a:pt x="0" y="10692"/>
                </a:lnTo>
                <a:lnTo>
                  <a:pt x="0" y="10908"/>
                </a:lnTo>
                <a:lnTo>
                  <a:pt x="32" y="12830"/>
                </a:lnTo>
                <a:lnTo>
                  <a:pt x="125" y="14639"/>
                </a:lnTo>
                <a:lnTo>
                  <a:pt x="274" y="16304"/>
                </a:lnTo>
                <a:lnTo>
                  <a:pt x="471" y="17797"/>
                </a:lnTo>
                <a:lnTo>
                  <a:pt x="713" y="19085"/>
                </a:lnTo>
                <a:lnTo>
                  <a:pt x="992" y="20140"/>
                </a:lnTo>
                <a:lnTo>
                  <a:pt x="1304" y="20931"/>
                </a:lnTo>
                <a:lnTo>
                  <a:pt x="1643" y="21428"/>
                </a:lnTo>
                <a:lnTo>
                  <a:pt x="2003" y="21600"/>
                </a:lnTo>
                <a:lnTo>
                  <a:pt x="19597" y="21600"/>
                </a:lnTo>
                <a:lnTo>
                  <a:pt x="19957" y="21428"/>
                </a:lnTo>
                <a:lnTo>
                  <a:pt x="20296" y="20931"/>
                </a:lnTo>
                <a:lnTo>
                  <a:pt x="20608" y="20140"/>
                </a:lnTo>
                <a:lnTo>
                  <a:pt x="20887" y="19085"/>
                </a:lnTo>
                <a:lnTo>
                  <a:pt x="21129" y="17797"/>
                </a:lnTo>
                <a:lnTo>
                  <a:pt x="21327" y="16304"/>
                </a:lnTo>
                <a:lnTo>
                  <a:pt x="21475" y="14639"/>
                </a:lnTo>
                <a:lnTo>
                  <a:pt x="21568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68" y="8770"/>
                </a:lnTo>
                <a:lnTo>
                  <a:pt x="21475" y="6961"/>
                </a:lnTo>
                <a:lnTo>
                  <a:pt x="21327" y="5295"/>
                </a:lnTo>
                <a:lnTo>
                  <a:pt x="21129" y="3803"/>
                </a:lnTo>
                <a:lnTo>
                  <a:pt x="20887" y="2514"/>
                </a:lnTo>
                <a:lnTo>
                  <a:pt x="20608" y="1460"/>
                </a:lnTo>
                <a:lnTo>
                  <a:pt x="20296" y="669"/>
                </a:lnTo>
                <a:lnTo>
                  <a:pt x="19957" y="172"/>
                </a:lnTo>
                <a:lnTo>
                  <a:pt x="19597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1" name="AutoShape 10"/>
          <p:cNvSpPr>
            <a:spLocks/>
          </p:cNvSpPr>
          <p:nvPr/>
        </p:nvSpPr>
        <p:spPr bwMode="auto">
          <a:xfrm>
            <a:off x="1166813" y="4579306"/>
            <a:ext cx="2808287" cy="5095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681" y="0"/>
                </a:moveTo>
                <a:lnTo>
                  <a:pt x="1919" y="0"/>
                </a:lnTo>
                <a:lnTo>
                  <a:pt x="1574" y="172"/>
                </a:lnTo>
                <a:lnTo>
                  <a:pt x="1250" y="669"/>
                </a:lnTo>
                <a:lnTo>
                  <a:pt x="951" y="1460"/>
                </a:lnTo>
                <a:lnTo>
                  <a:pt x="683" y="2514"/>
                </a:lnTo>
                <a:lnTo>
                  <a:pt x="451" y="3803"/>
                </a:lnTo>
                <a:lnTo>
                  <a:pt x="262" y="5295"/>
                </a:lnTo>
                <a:lnTo>
                  <a:pt x="120" y="6961"/>
                </a:lnTo>
                <a:lnTo>
                  <a:pt x="31" y="8770"/>
                </a:lnTo>
                <a:lnTo>
                  <a:pt x="0" y="10692"/>
                </a:lnTo>
                <a:lnTo>
                  <a:pt x="0" y="10908"/>
                </a:lnTo>
                <a:lnTo>
                  <a:pt x="31" y="12830"/>
                </a:lnTo>
                <a:lnTo>
                  <a:pt x="120" y="14639"/>
                </a:lnTo>
                <a:lnTo>
                  <a:pt x="262" y="16304"/>
                </a:lnTo>
                <a:lnTo>
                  <a:pt x="451" y="17797"/>
                </a:lnTo>
                <a:lnTo>
                  <a:pt x="683" y="19085"/>
                </a:lnTo>
                <a:lnTo>
                  <a:pt x="951" y="20140"/>
                </a:lnTo>
                <a:lnTo>
                  <a:pt x="1250" y="20931"/>
                </a:lnTo>
                <a:lnTo>
                  <a:pt x="1574" y="21428"/>
                </a:lnTo>
                <a:lnTo>
                  <a:pt x="1919" y="21600"/>
                </a:lnTo>
                <a:lnTo>
                  <a:pt x="19681" y="21600"/>
                </a:lnTo>
                <a:lnTo>
                  <a:pt x="20026" y="21420"/>
                </a:lnTo>
                <a:lnTo>
                  <a:pt x="20350" y="20904"/>
                </a:lnTo>
                <a:lnTo>
                  <a:pt x="20649" y="20084"/>
                </a:lnTo>
                <a:lnTo>
                  <a:pt x="20917" y="18995"/>
                </a:lnTo>
                <a:lnTo>
                  <a:pt x="21149" y="17671"/>
                </a:lnTo>
                <a:lnTo>
                  <a:pt x="21338" y="16144"/>
                </a:lnTo>
                <a:lnTo>
                  <a:pt x="21480" y="14450"/>
                </a:lnTo>
                <a:lnTo>
                  <a:pt x="21569" y="12621"/>
                </a:lnTo>
                <a:lnTo>
                  <a:pt x="21600" y="10692"/>
                </a:lnTo>
                <a:lnTo>
                  <a:pt x="21569" y="8770"/>
                </a:lnTo>
                <a:lnTo>
                  <a:pt x="21480" y="6961"/>
                </a:lnTo>
                <a:lnTo>
                  <a:pt x="21338" y="5295"/>
                </a:lnTo>
                <a:lnTo>
                  <a:pt x="21149" y="3803"/>
                </a:lnTo>
                <a:lnTo>
                  <a:pt x="20917" y="2514"/>
                </a:lnTo>
                <a:lnTo>
                  <a:pt x="20649" y="1460"/>
                </a:lnTo>
                <a:lnTo>
                  <a:pt x="20350" y="669"/>
                </a:lnTo>
                <a:lnTo>
                  <a:pt x="20026" y="172"/>
                </a:lnTo>
                <a:lnTo>
                  <a:pt x="19681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2" name="AutoShape 11"/>
          <p:cNvSpPr>
            <a:spLocks/>
          </p:cNvSpPr>
          <p:nvPr/>
        </p:nvSpPr>
        <p:spPr bwMode="auto">
          <a:xfrm>
            <a:off x="1166813" y="5234626"/>
            <a:ext cx="2141537" cy="5095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083" y="0"/>
                </a:moveTo>
                <a:lnTo>
                  <a:pt x="2517" y="0"/>
                </a:lnTo>
                <a:lnTo>
                  <a:pt x="2065" y="172"/>
                </a:lnTo>
                <a:lnTo>
                  <a:pt x="1639" y="669"/>
                </a:lnTo>
                <a:lnTo>
                  <a:pt x="1247" y="1460"/>
                </a:lnTo>
                <a:lnTo>
                  <a:pt x="895" y="2514"/>
                </a:lnTo>
                <a:lnTo>
                  <a:pt x="592" y="3803"/>
                </a:lnTo>
                <a:lnTo>
                  <a:pt x="344" y="5295"/>
                </a:lnTo>
                <a:lnTo>
                  <a:pt x="157" y="6961"/>
                </a:lnTo>
                <a:lnTo>
                  <a:pt x="41" y="8770"/>
                </a:lnTo>
                <a:lnTo>
                  <a:pt x="0" y="10692"/>
                </a:lnTo>
                <a:lnTo>
                  <a:pt x="0" y="10908"/>
                </a:lnTo>
                <a:lnTo>
                  <a:pt x="41" y="12830"/>
                </a:lnTo>
                <a:lnTo>
                  <a:pt x="157" y="14639"/>
                </a:lnTo>
                <a:lnTo>
                  <a:pt x="344" y="16304"/>
                </a:lnTo>
                <a:lnTo>
                  <a:pt x="592" y="17797"/>
                </a:lnTo>
                <a:lnTo>
                  <a:pt x="895" y="19085"/>
                </a:lnTo>
                <a:lnTo>
                  <a:pt x="1247" y="20140"/>
                </a:lnTo>
                <a:lnTo>
                  <a:pt x="1639" y="20931"/>
                </a:lnTo>
                <a:lnTo>
                  <a:pt x="2065" y="21428"/>
                </a:lnTo>
                <a:lnTo>
                  <a:pt x="2517" y="21600"/>
                </a:lnTo>
                <a:lnTo>
                  <a:pt x="19083" y="21600"/>
                </a:lnTo>
                <a:lnTo>
                  <a:pt x="19535" y="21428"/>
                </a:lnTo>
                <a:lnTo>
                  <a:pt x="19961" y="20931"/>
                </a:lnTo>
                <a:lnTo>
                  <a:pt x="20353" y="20140"/>
                </a:lnTo>
                <a:lnTo>
                  <a:pt x="20705" y="19085"/>
                </a:lnTo>
                <a:lnTo>
                  <a:pt x="21008" y="17797"/>
                </a:lnTo>
                <a:lnTo>
                  <a:pt x="21256" y="16304"/>
                </a:lnTo>
                <a:lnTo>
                  <a:pt x="21443" y="14639"/>
                </a:lnTo>
                <a:lnTo>
                  <a:pt x="21559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59" y="8770"/>
                </a:lnTo>
                <a:lnTo>
                  <a:pt x="21443" y="6961"/>
                </a:lnTo>
                <a:lnTo>
                  <a:pt x="21256" y="5295"/>
                </a:lnTo>
                <a:lnTo>
                  <a:pt x="21008" y="3803"/>
                </a:lnTo>
                <a:lnTo>
                  <a:pt x="20705" y="2514"/>
                </a:lnTo>
                <a:lnTo>
                  <a:pt x="20353" y="1460"/>
                </a:lnTo>
                <a:lnTo>
                  <a:pt x="19961" y="669"/>
                </a:lnTo>
                <a:lnTo>
                  <a:pt x="19535" y="172"/>
                </a:lnTo>
                <a:lnTo>
                  <a:pt x="1908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3" name="AutoShape 12"/>
          <p:cNvSpPr>
            <a:spLocks/>
          </p:cNvSpPr>
          <p:nvPr/>
        </p:nvSpPr>
        <p:spPr bwMode="auto">
          <a:xfrm>
            <a:off x="1411288" y="5889946"/>
            <a:ext cx="1476375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7948" y="0"/>
                </a:moveTo>
                <a:lnTo>
                  <a:pt x="3652" y="0"/>
                </a:lnTo>
                <a:lnTo>
                  <a:pt x="2996" y="172"/>
                </a:lnTo>
                <a:lnTo>
                  <a:pt x="2378" y="669"/>
                </a:lnTo>
                <a:lnTo>
                  <a:pt x="1809" y="1460"/>
                </a:lnTo>
                <a:lnTo>
                  <a:pt x="1299" y="2514"/>
                </a:lnTo>
                <a:lnTo>
                  <a:pt x="859" y="3803"/>
                </a:lnTo>
                <a:lnTo>
                  <a:pt x="499" y="5295"/>
                </a:lnTo>
                <a:lnTo>
                  <a:pt x="228" y="6961"/>
                </a:lnTo>
                <a:lnTo>
                  <a:pt x="59" y="8770"/>
                </a:lnTo>
                <a:lnTo>
                  <a:pt x="0" y="10692"/>
                </a:lnTo>
                <a:lnTo>
                  <a:pt x="0" y="10908"/>
                </a:lnTo>
                <a:lnTo>
                  <a:pt x="59" y="12830"/>
                </a:lnTo>
                <a:lnTo>
                  <a:pt x="228" y="14639"/>
                </a:lnTo>
                <a:lnTo>
                  <a:pt x="499" y="16304"/>
                </a:lnTo>
                <a:lnTo>
                  <a:pt x="859" y="17797"/>
                </a:lnTo>
                <a:lnTo>
                  <a:pt x="1299" y="19085"/>
                </a:lnTo>
                <a:lnTo>
                  <a:pt x="1809" y="20140"/>
                </a:lnTo>
                <a:lnTo>
                  <a:pt x="2378" y="20931"/>
                </a:lnTo>
                <a:lnTo>
                  <a:pt x="2996" y="21428"/>
                </a:lnTo>
                <a:lnTo>
                  <a:pt x="3652" y="21600"/>
                </a:lnTo>
                <a:lnTo>
                  <a:pt x="17948" y="21600"/>
                </a:lnTo>
                <a:lnTo>
                  <a:pt x="18605" y="21428"/>
                </a:lnTo>
                <a:lnTo>
                  <a:pt x="19222" y="20931"/>
                </a:lnTo>
                <a:lnTo>
                  <a:pt x="19791" y="20140"/>
                </a:lnTo>
                <a:lnTo>
                  <a:pt x="20301" y="19085"/>
                </a:lnTo>
                <a:lnTo>
                  <a:pt x="20741" y="17797"/>
                </a:lnTo>
                <a:lnTo>
                  <a:pt x="21101" y="16304"/>
                </a:lnTo>
                <a:lnTo>
                  <a:pt x="21372" y="14639"/>
                </a:lnTo>
                <a:lnTo>
                  <a:pt x="21541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41" y="8770"/>
                </a:lnTo>
                <a:lnTo>
                  <a:pt x="21372" y="6961"/>
                </a:lnTo>
                <a:lnTo>
                  <a:pt x="21101" y="5295"/>
                </a:lnTo>
                <a:lnTo>
                  <a:pt x="20741" y="3803"/>
                </a:lnTo>
                <a:lnTo>
                  <a:pt x="20301" y="2514"/>
                </a:lnTo>
                <a:lnTo>
                  <a:pt x="19791" y="1460"/>
                </a:lnTo>
                <a:lnTo>
                  <a:pt x="19222" y="669"/>
                </a:lnTo>
                <a:lnTo>
                  <a:pt x="18605" y="172"/>
                </a:lnTo>
                <a:lnTo>
                  <a:pt x="17948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4" name="AutoShape 13"/>
          <p:cNvSpPr>
            <a:spLocks/>
          </p:cNvSpPr>
          <p:nvPr/>
        </p:nvSpPr>
        <p:spPr bwMode="auto">
          <a:xfrm>
            <a:off x="0" y="0"/>
            <a:ext cx="1004888" cy="496888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7873" y="0"/>
                </a:moveTo>
                <a:lnTo>
                  <a:pt x="0" y="0"/>
                </a:lnTo>
                <a:lnTo>
                  <a:pt x="0" y="21600"/>
                </a:lnTo>
                <a:lnTo>
                  <a:pt x="16243" y="21600"/>
                </a:lnTo>
                <a:lnTo>
                  <a:pt x="17206" y="21423"/>
                </a:lnTo>
                <a:lnTo>
                  <a:pt x="18112" y="20914"/>
                </a:lnTo>
                <a:lnTo>
                  <a:pt x="18947" y="20103"/>
                </a:lnTo>
                <a:lnTo>
                  <a:pt x="19694" y="19021"/>
                </a:lnTo>
                <a:lnTo>
                  <a:pt x="20340" y="17700"/>
                </a:lnTo>
                <a:lnTo>
                  <a:pt x="20869" y="16169"/>
                </a:lnTo>
                <a:lnTo>
                  <a:pt x="21265" y="14461"/>
                </a:lnTo>
                <a:lnTo>
                  <a:pt x="21514" y="12606"/>
                </a:lnTo>
                <a:lnTo>
                  <a:pt x="21600" y="10635"/>
                </a:lnTo>
                <a:lnTo>
                  <a:pt x="21600" y="10413"/>
                </a:lnTo>
                <a:lnTo>
                  <a:pt x="21514" y="8442"/>
                </a:lnTo>
                <a:lnTo>
                  <a:pt x="21265" y="6587"/>
                </a:lnTo>
                <a:lnTo>
                  <a:pt x="20869" y="4879"/>
                </a:lnTo>
                <a:lnTo>
                  <a:pt x="20340" y="3349"/>
                </a:lnTo>
                <a:lnTo>
                  <a:pt x="19694" y="2027"/>
                </a:lnTo>
                <a:lnTo>
                  <a:pt x="18947" y="945"/>
                </a:lnTo>
                <a:lnTo>
                  <a:pt x="18112" y="134"/>
                </a:lnTo>
                <a:lnTo>
                  <a:pt x="1787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5" name="AutoShape 14"/>
          <p:cNvSpPr>
            <a:spLocks/>
          </p:cNvSpPr>
          <p:nvPr/>
        </p:nvSpPr>
        <p:spPr bwMode="auto">
          <a:xfrm>
            <a:off x="1519238" y="6546850"/>
            <a:ext cx="790575" cy="309563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4782" y="0"/>
                </a:moveTo>
                <a:lnTo>
                  <a:pt x="6817" y="0"/>
                </a:lnTo>
                <a:lnTo>
                  <a:pt x="5592" y="283"/>
                </a:lnTo>
                <a:lnTo>
                  <a:pt x="4439" y="1100"/>
                </a:lnTo>
                <a:lnTo>
                  <a:pt x="3377" y="2401"/>
                </a:lnTo>
                <a:lnTo>
                  <a:pt x="2425" y="4137"/>
                </a:lnTo>
                <a:lnTo>
                  <a:pt x="1603" y="6257"/>
                </a:lnTo>
                <a:lnTo>
                  <a:pt x="931" y="8712"/>
                </a:lnTo>
                <a:lnTo>
                  <a:pt x="426" y="11452"/>
                </a:lnTo>
                <a:lnTo>
                  <a:pt x="110" y="14428"/>
                </a:lnTo>
                <a:lnTo>
                  <a:pt x="0" y="17590"/>
                </a:lnTo>
                <a:lnTo>
                  <a:pt x="0" y="17946"/>
                </a:lnTo>
                <a:lnTo>
                  <a:pt x="110" y="21108"/>
                </a:lnTo>
                <a:lnTo>
                  <a:pt x="162" y="21600"/>
                </a:lnTo>
                <a:lnTo>
                  <a:pt x="21438" y="21600"/>
                </a:lnTo>
                <a:lnTo>
                  <a:pt x="21490" y="21108"/>
                </a:lnTo>
                <a:lnTo>
                  <a:pt x="21600" y="17946"/>
                </a:lnTo>
                <a:lnTo>
                  <a:pt x="21600" y="17590"/>
                </a:lnTo>
                <a:lnTo>
                  <a:pt x="21490" y="14428"/>
                </a:lnTo>
                <a:lnTo>
                  <a:pt x="21173" y="11452"/>
                </a:lnTo>
                <a:lnTo>
                  <a:pt x="20669" y="8712"/>
                </a:lnTo>
                <a:lnTo>
                  <a:pt x="19997" y="6257"/>
                </a:lnTo>
                <a:lnTo>
                  <a:pt x="19175" y="4137"/>
                </a:lnTo>
                <a:lnTo>
                  <a:pt x="18223" y="2401"/>
                </a:lnTo>
                <a:lnTo>
                  <a:pt x="17161" y="1100"/>
                </a:lnTo>
                <a:lnTo>
                  <a:pt x="16008" y="283"/>
                </a:lnTo>
                <a:lnTo>
                  <a:pt x="14782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6" name="AutoShape 15"/>
          <p:cNvSpPr>
            <a:spLocks/>
          </p:cNvSpPr>
          <p:nvPr/>
        </p:nvSpPr>
        <p:spPr bwMode="auto">
          <a:xfrm>
            <a:off x="0" y="642621"/>
            <a:ext cx="1536700" cy="5095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093" y="0"/>
                </a:moveTo>
                <a:lnTo>
                  <a:pt x="0" y="0"/>
                </a:lnTo>
                <a:lnTo>
                  <a:pt x="0" y="21600"/>
                </a:lnTo>
                <a:lnTo>
                  <a:pt x="18093" y="21600"/>
                </a:lnTo>
                <a:lnTo>
                  <a:pt x="18724" y="21428"/>
                </a:lnTo>
                <a:lnTo>
                  <a:pt x="19317" y="20931"/>
                </a:lnTo>
                <a:lnTo>
                  <a:pt x="19863" y="20140"/>
                </a:lnTo>
                <a:lnTo>
                  <a:pt x="20353" y="19085"/>
                </a:lnTo>
                <a:lnTo>
                  <a:pt x="20775" y="17797"/>
                </a:lnTo>
                <a:lnTo>
                  <a:pt x="21121" y="16304"/>
                </a:lnTo>
                <a:lnTo>
                  <a:pt x="21381" y="14639"/>
                </a:lnTo>
                <a:lnTo>
                  <a:pt x="21544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44" y="8770"/>
                </a:lnTo>
                <a:lnTo>
                  <a:pt x="21381" y="6961"/>
                </a:lnTo>
                <a:lnTo>
                  <a:pt x="21121" y="5295"/>
                </a:lnTo>
                <a:lnTo>
                  <a:pt x="20775" y="3803"/>
                </a:lnTo>
                <a:lnTo>
                  <a:pt x="20353" y="2514"/>
                </a:lnTo>
                <a:lnTo>
                  <a:pt x="19863" y="1460"/>
                </a:lnTo>
                <a:lnTo>
                  <a:pt x="19317" y="669"/>
                </a:lnTo>
                <a:lnTo>
                  <a:pt x="18724" y="172"/>
                </a:lnTo>
                <a:lnTo>
                  <a:pt x="1809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7" name="AutoShape 16"/>
          <p:cNvSpPr>
            <a:spLocks/>
          </p:cNvSpPr>
          <p:nvPr/>
        </p:nvSpPr>
        <p:spPr bwMode="auto">
          <a:xfrm>
            <a:off x="0" y="1297941"/>
            <a:ext cx="3067050" cy="509588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842" y="0"/>
                </a:moveTo>
                <a:lnTo>
                  <a:pt x="0" y="0"/>
                </a:lnTo>
                <a:lnTo>
                  <a:pt x="0" y="21600"/>
                </a:lnTo>
                <a:lnTo>
                  <a:pt x="19842" y="21600"/>
                </a:lnTo>
                <a:lnTo>
                  <a:pt x="20158" y="21428"/>
                </a:lnTo>
                <a:lnTo>
                  <a:pt x="20456" y="20931"/>
                </a:lnTo>
                <a:lnTo>
                  <a:pt x="20729" y="20140"/>
                </a:lnTo>
                <a:lnTo>
                  <a:pt x="20975" y="19085"/>
                </a:lnTo>
                <a:lnTo>
                  <a:pt x="21187" y="17797"/>
                </a:lnTo>
                <a:lnTo>
                  <a:pt x="21360" y="16304"/>
                </a:lnTo>
                <a:lnTo>
                  <a:pt x="21490" y="14639"/>
                </a:lnTo>
                <a:lnTo>
                  <a:pt x="21572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72" y="8770"/>
                </a:lnTo>
                <a:lnTo>
                  <a:pt x="21490" y="6961"/>
                </a:lnTo>
                <a:lnTo>
                  <a:pt x="21360" y="5295"/>
                </a:lnTo>
                <a:lnTo>
                  <a:pt x="21187" y="3803"/>
                </a:lnTo>
                <a:lnTo>
                  <a:pt x="20975" y="2514"/>
                </a:lnTo>
                <a:lnTo>
                  <a:pt x="20729" y="1460"/>
                </a:lnTo>
                <a:lnTo>
                  <a:pt x="20456" y="669"/>
                </a:lnTo>
                <a:lnTo>
                  <a:pt x="20158" y="172"/>
                </a:lnTo>
                <a:lnTo>
                  <a:pt x="19842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8" name="AutoShape 17"/>
          <p:cNvSpPr>
            <a:spLocks/>
          </p:cNvSpPr>
          <p:nvPr/>
        </p:nvSpPr>
        <p:spPr bwMode="auto">
          <a:xfrm>
            <a:off x="0" y="1953262"/>
            <a:ext cx="3432175" cy="5095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030" y="0"/>
                </a:moveTo>
                <a:lnTo>
                  <a:pt x="0" y="0"/>
                </a:lnTo>
                <a:lnTo>
                  <a:pt x="0" y="21600"/>
                </a:lnTo>
                <a:lnTo>
                  <a:pt x="20030" y="21600"/>
                </a:lnTo>
                <a:lnTo>
                  <a:pt x="20312" y="21428"/>
                </a:lnTo>
                <a:lnTo>
                  <a:pt x="20578" y="20931"/>
                </a:lnTo>
                <a:lnTo>
                  <a:pt x="20822" y="20140"/>
                </a:lnTo>
                <a:lnTo>
                  <a:pt x="21041" y="19085"/>
                </a:lnTo>
                <a:lnTo>
                  <a:pt x="21231" y="17797"/>
                </a:lnTo>
                <a:lnTo>
                  <a:pt x="21386" y="16304"/>
                </a:lnTo>
                <a:lnTo>
                  <a:pt x="21502" y="14639"/>
                </a:lnTo>
                <a:lnTo>
                  <a:pt x="21575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75" y="8770"/>
                </a:lnTo>
                <a:lnTo>
                  <a:pt x="21502" y="6961"/>
                </a:lnTo>
                <a:lnTo>
                  <a:pt x="21386" y="5295"/>
                </a:lnTo>
                <a:lnTo>
                  <a:pt x="21231" y="3803"/>
                </a:lnTo>
                <a:lnTo>
                  <a:pt x="21041" y="2514"/>
                </a:lnTo>
                <a:lnTo>
                  <a:pt x="20822" y="1460"/>
                </a:lnTo>
                <a:lnTo>
                  <a:pt x="20578" y="669"/>
                </a:lnTo>
                <a:lnTo>
                  <a:pt x="20312" y="172"/>
                </a:lnTo>
                <a:lnTo>
                  <a:pt x="20030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9" name="AutoShape 18"/>
          <p:cNvSpPr>
            <a:spLocks/>
          </p:cNvSpPr>
          <p:nvPr/>
        </p:nvSpPr>
        <p:spPr bwMode="auto">
          <a:xfrm>
            <a:off x="0" y="2608582"/>
            <a:ext cx="4619625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598" y="0"/>
                </a:moveTo>
                <a:lnTo>
                  <a:pt x="0" y="0"/>
                </a:lnTo>
                <a:lnTo>
                  <a:pt x="0" y="21600"/>
                </a:lnTo>
                <a:lnTo>
                  <a:pt x="20433" y="21600"/>
                </a:lnTo>
                <a:lnTo>
                  <a:pt x="20643" y="21428"/>
                </a:lnTo>
                <a:lnTo>
                  <a:pt x="20840" y="20931"/>
                </a:lnTo>
                <a:lnTo>
                  <a:pt x="21022" y="20140"/>
                </a:lnTo>
                <a:lnTo>
                  <a:pt x="21185" y="19085"/>
                </a:lnTo>
                <a:lnTo>
                  <a:pt x="21326" y="17797"/>
                </a:lnTo>
                <a:lnTo>
                  <a:pt x="21441" y="16304"/>
                </a:lnTo>
                <a:lnTo>
                  <a:pt x="21527" y="14639"/>
                </a:lnTo>
                <a:lnTo>
                  <a:pt x="21581" y="12830"/>
                </a:lnTo>
                <a:lnTo>
                  <a:pt x="21600" y="10908"/>
                </a:lnTo>
                <a:lnTo>
                  <a:pt x="21600" y="9184"/>
                </a:lnTo>
                <a:lnTo>
                  <a:pt x="21574" y="7078"/>
                </a:lnTo>
                <a:lnTo>
                  <a:pt x="21498" y="5145"/>
                </a:lnTo>
                <a:lnTo>
                  <a:pt x="21380" y="3440"/>
                </a:lnTo>
                <a:lnTo>
                  <a:pt x="21225" y="2018"/>
                </a:lnTo>
                <a:lnTo>
                  <a:pt x="21039" y="933"/>
                </a:lnTo>
                <a:lnTo>
                  <a:pt x="20828" y="243"/>
                </a:lnTo>
                <a:lnTo>
                  <a:pt x="20598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90" name="Rectangle 19"/>
          <p:cNvSpPr>
            <a:spLocks/>
          </p:cNvSpPr>
          <p:nvPr/>
        </p:nvSpPr>
        <p:spPr bwMode="auto">
          <a:xfrm>
            <a:off x="3595688" y="5997723"/>
            <a:ext cx="50180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 indent="3873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eaLnBrk="1"/>
            <a:r>
              <a:rPr lang="en-US" altLang="en-US" sz="2400" b="1" dirty="0">
                <a:solidFill>
                  <a:schemeClr val="bg1"/>
                </a:solidFill>
              </a:rPr>
              <a:t>2019 Conference of Ministers</a:t>
            </a:r>
          </a:p>
        </p:txBody>
      </p:sp>
      <p:sp>
        <p:nvSpPr>
          <p:cNvPr id="3091" name="Marcador de Posição do Número do Diapositivo 20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fld id="{4CADC98F-A857-4054-BF48-E3D019D9A863}" type="slidenum">
              <a:rPr lang="en-US" altLang="en-US" smtClean="0">
                <a:solidFill>
                  <a:srgbClr val="888888"/>
                </a:solidFill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pPr/>
              <a:t>1</a:t>
            </a:fld>
            <a:endParaRPr lang="en-US" altLang="en-US">
              <a:solidFill>
                <a:srgbClr val="888888"/>
              </a:solidFill>
              <a:latin typeface="Helvetica" panose="020B0604020202020204" pitchFamily="34" charset="0"/>
              <a:cs typeface="Helvetica" panose="020B0604020202020204" pitchFamily="34" charset="0"/>
              <a:sym typeface="Helvetica" panose="020B0604020202020204" pitchFamily="34" charset="0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xmlns="" id="{8B3D8A88-C1FA-48B7-9EC5-ACDEA70291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87" y="5807077"/>
            <a:ext cx="1580415" cy="738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6407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/>
          </p:cNvSpPr>
          <p:nvPr/>
        </p:nvSpPr>
        <p:spPr bwMode="auto">
          <a:xfrm>
            <a:off x="471488" y="6221413"/>
            <a:ext cx="694213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Title of the presentation goes here   |       Sub-Title  goes  here</a:t>
            </a:r>
          </a:p>
        </p:txBody>
      </p:sp>
      <p:sp>
        <p:nvSpPr>
          <p:cNvPr id="4100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1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2" name="AutoShape 6"/>
          <p:cNvSpPr>
            <a:spLocks/>
          </p:cNvSpPr>
          <p:nvPr/>
        </p:nvSpPr>
        <p:spPr bwMode="auto">
          <a:xfrm>
            <a:off x="0" y="290513"/>
            <a:ext cx="4475163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5" name="Rectangle 11"/>
          <p:cNvSpPr>
            <a:spLocks/>
          </p:cNvSpPr>
          <p:nvPr/>
        </p:nvSpPr>
        <p:spPr bwMode="auto">
          <a:xfrm>
            <a:off x="113145" y="365798"/>
            <a:ext cx="25527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2018 at IDEP</a:t>
            </a:r>
          </a:p>
        </p:txBody>
      </p:sp>
      <p:sp>
        <p:nvSpPr>
          <p:cNvPr id="4106" name="Rectangle 12"/>
          <p:cNvSpPr>
            <a:spLocks/>
          </p:cNvSpPr>
          <p:nvPr/>
        </p:nvSpPr>
        <p:spPr bwMode="auto">
          <a:xfrm>
            <a:off x="4659313" y="414338"/>
            <a:ext cx="5603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fld id="{CA7005DB-7BB1-4210-8FD2-F8CF7C036B5E}" type="slidenum">
              <a:rPr lang="en-US" altLang="en-US" sz="1600" b="1">
                <a:solidFill>
                  <a:srgbClr val="0A7CB8"/>
                </a:solidFill>
                <a:latin typeface="Lucida Sans" panose="020B0602030504020204" pitchFamily="34" charset="0"/>
                <a:sym typeface="Lucida Sans" panose="020B0602030504020204" pitchFamily="34" charset="0"/>
              </a:rPr>
              <a:pPr eaLnBrk="1"/>
              <a:t>2</a:t>
            </a:fld>
            <a:endParaRPr lang="en-US" altLang="en-US" sz="1600" b="1">
              <a:solidFill>
                <a:srgbClr val="0A7CB8"/>
              </a:solidFill>
              <a:latin typeface="Lucida Sans" panose="020B0602030504020204" pitchFamily="34" charset="0"/>
              <a:sym typeface="Lucida Sans" panose="020B0602030504020204" pitchFamily="34" charset="0"/>
            </a:endParaRPr>
          </a:p>
        </p:txBody>
      </p:sp>
      <p:sp>
        <p:nvSpPr>
          <p:cNvPr id="4107" name="Line 13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8" name="Forme libre : forme 7">
            <a:extLst>
              <a:ext uri="{FF2B5EF4-FFF2-40B4-BE49-F238E27FC236}">
                <a16:creationId xmlns:a16="http://schemas.microsoft.com/office/drawing/2014/main" xmlns="" id="{0D3D98B0-0F9B-4E03-8167-D13D87F79A61}"/>
              </a:ext>
            </a:extLst>
          </p:cNvPr>
          <p:cNvSpPr/>
          <p:nvPr/>
        </p:nvSpPr>
        <p:spPr>
          <a:xfrm>
            <a:off x="-33150" y="1380899"/>
            <a:ext cx="3617022" cy="971769"/>
          </a:xfrm>
          <a:custGeom>
            <a:avLst/>
            <a:gdLst>
              <a:gd name="connsiteX0" fmla="*/ 0 w 3617022"/>
              <a:gd name="connsiteY0" fmla="*/ 153026 h 1530259"/>
              <a:gd name="connsiteX1" fmla="*/ 153026 w 3617022"/>
              <a:gd name="connsiteY1" fmla="*/ 0 h 1530259"/>
              <a:gd name="connsiteX2" fmla="*/ 3463996 w 3617022"/>
              <a:gd name="connsiteY2" fmla="*/ 0 h 1530259"/>
              <a:gd name="connsiteX3" fmla="*/ 3617022 w 3617022"/>
              <a:gd name="connsiteY3" fmla="*/ 153026 h 1530259"/>
              <a:gd name="connsiteX4" fmla="*/ 3617022 w 3617022"/>
              <a:gd name="connsiteY4" fmla="*/ 1377233 h 1530259"/>
              <a:gd name="connsiteX5" fmla="*/ 3463996 w 3617022"/>
              <a:gd name="connsiteY5" fmla="*/ 1530259 h 1530259"/>
              <a:gd name="connsiteX6" fmla="*/ 153026 w 3617022"/>
              <a:gd name="connsiteY6" fmla="*/ 1530259 h 1530259"/>
              <a:gd name="connsiteX7" fmla="*/ 0 w 3617022"/>
              <a:gd name="connsiteY7" fmla="*/ 1377233 h 1530259"/>
              <a:gd name="connsiteX8" fmla="*/ 0 w 3617022"/>
              <a:gd name="connsiteY8" fmla="*/ 153026 h 1530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17022" h="1530259">
                <a:moveTo>
                  <a:pt x="0" y="153026"/>
                </a:moveTo>
                <a:cubicBezTo>
                  <a:pt x="0" y="68512"/>
                  <a:pt x="68512" y="0"/>
                  <a:pt x="153026" y="0"/>
                </a:cubicBezTo>
                <a:lnTo>
                  <a:pt x="3463996" y="0"/>
                </a:lnTo>
                <a:cubicBezTo>
                  <a:pt x="3548510" y="0"/>
                  <a:pt x="3617022" y="68512"/>
                  <a:pt x="3617022" y="153026"/>
                </a:cubicBezTo>
                <a:lnTo>
                  <a:pt x="3617022" y="1377233"/>
                </a:lnTo>
                <a:cubicBezTo>
                  <a:pt x="3617022" y="1461747"/>
                  <a:pt x="3548510" y="1530259"/>
                  <a:pt x="3463996" y="1530259"/>
                </a:cubicBezTo>
                <a:lnTo>
                  <a:pt x="153026" y="1530259"/>
                </a:lnTo>
                <a:cubicBezTo>
                  <a:pt x="68512" y="1530259"/>
                  <a:pt x="0" y="1461747"/>
                  <a:pt x="0" y="1377233"/>
                </a:cubicBezTo>
                <a:lnTo>
                  <a:pt x="0" y="153026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6260" tIns="136260" rIns="1697890" bIns="136260" numCol="1" spcCol="1270" anchor="ctr" anchorCtr="0">
            <a:noAutofit/>
          </a:bodyPr>
          <a:lstStyle/>
          <a:p>
            <a:pPr marL="82550" lvl="0" indent="0" algn="l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2400" kern="1200" dirty="0" err="1">
                <a:solidFill>
                  <a:schemeClr val="bg1"/>
                </a:solidFill>
              </a:rPr>
              <a:t>Operation</a:t>
            </a:r>
            <a:endParaRPr lang="en-US" sz="2400" kern="1200" dirty="0">
              <a:solidFill>
                <a:schemeClr val="bg1"/>
              </a:solidFill>
            </a:endParaRPr>
          </a:p>
        </p:txBody>
      </p:sp>
      <p:sp>
        <p:nvSpPr>
          <p:cNvPr id="9" name="Forme libre : forme 8">
            <a:extLst>
              <a:ext uri="{FF2B5EF4-FFF2-40B4-BE49-F238E27FC236}">
                <a16:creationId xmlns:a16="http://schemas.microsoft.com/office/drawing/2014/main" xmlns="" id="{4048682D-0CFC-435E-B8C4-B56A55143EB6}"/>
              </a:ext>
            </a:extLst>
          </p:cNvPr>
          <p:cNvSpPr/>
          <p:nvPr/>
        </p:nvSpPr>
        <p:spPr>
          <a:xfrm>
            <a:off x="241999" y="2924974"/>
            <a:ext cx="3617022" cy="1427072"/>
          </a:xfrm>
          <a:custGeom>
            <a:avLst/>
            <a:gdLst>
              <a:gd name="connsiteX0" fmla="*/ 0 w 3617022"/>
              <a:gd name="connsiteY0" fmla="*/ 153026 h 1530259"/>
              <a:gd name="connsiteX1" fmla="*/ 153026 w 3617022"/>
              <a:gd name="connsiteY1" fmla="*/ 0 h 1530259"/>
              <a:gd name="connsiteX2" fmla="*/ 3463996 w 3617022"/>
              <a:gd name="connsiteY2" fmla="*/ 0 h 1530259"/>
              <a:gd name="connsiteX3" fmla="*/ 3617022 w 3617022"/>
              <a:gd name="connsiteY3" fmla="*/ 153026 h 1530259"/>
              <a:gd name="connsiteX4" fmla="*/ 3617022 w 3617022"/>
              <a:gd name="connsiteY4" fmla="*/ 1377233 h 1530259"/>
              <a:gd name="connsiteX5" fmla="*/ 3463996 w 3617022"/>
              <a:gd name="connsiteY5" fmla="*/ 1530259 h 1530259"/>
              <a:gd name="connsiteX6" fmla="*/ 153026 w 3617022"/>
              <a:gd name="connsiteY6" fmla="*/ 1530259 h 1530259"/>
              <a:gd name="connsiteX7" fmla="*/ 0 w 3617022"/>
              <a:gd name="connsiteY7" fmla="*/ 1377233 h 1530259"/>
              <a:gd name="connsiteX8" fmla="*/ 0 w 3617022"/>
              <a:gd name="connsiteY8" fmla="*/ 153026 h 1530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17022" h="1530259">
                <a:moveTo>
                  <a:pt x="0" y="153026"/>
                </a:moveTo>
                <a:cubicBezTo>
                  <a:pt x="0" y="68512"/>
                  <a:pt x="68512" y="0"/>
                  <a:pt x="153026" y="0"/>
                </a:cubicBezTo>
                <a:lnTo>
                  <a:pt x="3463996" y="0"/>
                </a:lnTo>
                <a:cubicBezTo>
                  <a:pt x="3548510" y="0"/>
                  <a:pt x="3617022" y="68512"/>
                  <a:pt x="3617022" y="153026"/>
                </a:cubicBezTo>
                <a:lnTo>
                  <a:pt x="3617022" y="1377233"/>
                </a:lnTo>
                <a:cubicBezTo>
                  <a:pt x="3617022" y="1461747"/>
                  <a:pt x="3548510" y="1530259"/>
                  <a:pt x="3463996" y="1530259"/>
                </a:cubicBezTo>
                <a:lnTo>
                  <a:pt x="153026" y="1530259"/>
                </a:lnTo>
                <a:cubicBezTo>
                  <a:pt x="68512" y="1530259"/>
                  <a:pt x="0" y="1461747"/>
                  <a:pt x="0" y="1377233"/>
                </a:cubicBezTo>
                <a:lnTo>
                  <a:pt x="0" y="153026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6260" tIns="136260" rIns="1450078" bIns="136260" numCol="1" spcCol="1270" anchor="ctr" anchorCtr="0">
            <a:noAutofit/>
          </a:bodyPr>
          <a:lstStyle/>
          <a:p>
            <a:pPr marL="82550" lvl="0" indent="0" algn="l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2400" kern="1200" dirty="0" err="1">
                <a:solidFill>
                  <a:schemeClr val="bg1"/>
                </a:solidFill>
              </a:rPr>
              <a:t>Knowledge</a:t>
            </a:r>
            <a:r>
              <a:rPr lang="fr-FR" sz="2400" kern="1200" dirty="0">
                <a:solidFill>
                  <a:schemeClr val="bg1"/>
                </a:solidFill>
              </a:rPr>
              <a:t> </a:t>
            </a:r>
            <a:r>
              <a:rPr lang="fr-FR" sz="2400" kern="1200" dirty="0" err="1">
                <a:solidFill>
                  <a:schemeClr val="bg1"/>
                </a:solidFill>
              </a:rPr>
              <a:t>generation</a:t>
            </a:r>
            <a:r>
              <a:rPr lang="fr-FR" sz="2400" kern="1200" dirty="0">
                <a:solidFill>
                  <a:schemeClr val="bg1"/>
                </a:solidFill>
              </a:rPr>
              <a:t> &amp; </a:t>
            </a:r>
            <a:r>
              <a:rPr lang="fr-FR" sz="2400" kern="1200" dirty="0" err="1">
                <a:solidFill>
                  <a:schemeClr val="bg1"/>
                </a:solidFill>
              </a:rPr>
              <a:t>dissemination</a:t>
            </a:r>
            <a:endParaRPr lang="en-US" sz="2400" kern="1200" dirty="0">
              <a:solidFill>
                <a:schemeClr val="bg1"/>
              </a:solidFill>
            </a:endParaRPr>
          </a:p>
        </p:txBody>
      </p:sp>
      <p:sp>
        <p:nvSpPr>
          <p:cNvPr id="10" name="Forme libre : forme 9">
            <a:extLst>
              <a:ext uri="{FF2B5EF4-FFF2-40B4-BE49-F238E27FC236}">
                <a16:creationId xmlns:a16="http://schemas.microsoft.com/office/drawing/2014/main" xmlns="" id="{738FDCD6-5901-4675-BEC1-ACC508E1D3FA}"/>
              </a:ext>
            </a:extLst>
          </p:cNvPr>
          <p:cNvSpPr/>
          <p:nvPr/>
        </p:nvSpPr>
        <p:spPr>
          <a:xfrm>
            <a:off x="638298" y="4962056"/>
            <a:ext cx="3617022" cy="1121739"/>
          </a:xfrm>
          <a:custGeom>
            <a:avLst/>
            <a:gdLst>
              <a:gd name="connsiteX0" fmla="*/ 0 w 3617022"/>
              <a:gd name="connsiteY0" fmla="*/ 153026 h 1530259"/>
              <a:gd name="connsiteX1" fmla="*/ 153026 w 3617022"/>
              <a:gd name="connsiteY1" fmla="*/ 0 h 1530259"/>
              <a:gd name="connsiteX2" fmla="*/ 3463996 w 3617022"/>
              <a:gd name="connsiteY2" fmla="*/ 0 h 1530259"/>
              <a:gd name="connsiteX3" fmla="*/ 3617022 w 3617022"/>
              <a:gd name="connsiteY3" fmla="*/ 153026 h 1530259"/>
              <a:gd name="connsiteX4" fmla="*/ 3617022 w 3617022"/>
              <a:gd name="connsiteY4" fmla="*/ 1377233 h 1530259"/>
              <a:gd name="connsiteX5" fmla="*/ 3463996 w 3617022"/>
              <a:gd name="connsiteY5" fmla="*/ 1530259 h 1530259"/>
              <a:gd name="connsiteX6" fmla="*/ 153026 w 3617022"/>
              <a:gd name="connsiteY6" fmla="*/ 1530259 h 1530259"/>
              <a:gd name="connsiteX7" fmla="*/ 0 w 3617022"/>
              <a:gd name="connsiteY7" fmla="*/ 1377233 h 1530259"/>
              <a:gd name="connsiteX8" fmla="*/ 0 w 3617022"/>
              <a:gd name="connsiteY8" fmla="*/ 153026 h 1530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17022" h="1530259">
                <a:moveTo>
                  <a:pt x="0" y="153026"/>
                </a:moveTo>
                <a:cubicBezTo>
                  <a:pt x="0" y="68512"/>
                  <a:pt x="68512" y="0"/>
                  <a:pt x="153026" y="0"/>
                </a:cubicBezTo>
                <a:lnTo>
                  <a:pt x="3463996" y="0"/>
                </a:lnTo>
                <a:cubicBezTo>
                  <a:pt x="3548510" y="0"/>
                  <a:pt x="3617022" y="68512"/>
                  <a:pt x="3617022" y="153026"/>
                </a:cubicBezTo>
                <a:lnTo>
                  <a:pt x="3617022" y="1377233"/>
                </a:lnTo>
                <a:cubicBezTo>
                  <a:pt x="3617022" y="1461747"/>
                  <a:pt x="3548510" y="1530259"/>
                  <a:pt x="3463996" y="1530259"/>
                </a:cubicBezTo>
                <a:lnTo>
                  <a:pt x="153026" y="1530259"/>
                </a:lnTo>
                <a:cubicBezTo>
                  <a:pt x="68512" y="1530259"/>
                  <a:pt x="0" y="1461747"/>
                  <a:pt x="0" y="1377233"/>
                </a:cubicBezTo>
                <a:lnTo>
                  <a:pt x="0" y="153026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6260" tIns="136260" rIns="1450078" bIns="136260" numCol="1" spcCol="1270" anchor="ctr" anchorCtr="0">
            <a:noAutofit/>
          </a:bodyPr>
          <a:lstStyle/>
          <a:p>
            <a:pPr marL="82550" lvl="0" indent="0" algn="l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2400" kern="1200" dirty="0">
                <a:solidFill>
                  <a:schemeClr val="bg1"/>
                </a:solidFill>
              </a:rPr>
              <a:t>Transformation</a:t>
            </a:r>
            <a:endParaRPr lang="en-US" sz="2400" kern="1200" dirty="0">
              <a:solidFill>
                <a:schemeClr val="bg1"/>
              </a:solidFill>
            </a:endParaRPr>
          </a:p>
        </p:txBody>
      </p:sp>
      <p:sp>
        <p:nvSpPr>
          <p:cNvPr id="11" name="Forme libre : forme 10">
            <a:extLst>
              <a:ext uri="{FF2B5EF4-FFF2-40B4-BE49-F238E27FC236}">
                <a16:creationId xmlns:a16="http://schemas.microsoft.com/office/drawing/2014/main" xmlns="" id="{1BD6466B-BF16-49B4-9918-6D279AD7DB69}"/>
              </a:ext>
            </a:extLst>
          </p:cNvPr>
          <p:cNvSpPr/>
          <p:nvPr/>
        </p:nvSpPr>
        <p:spPr>
          <a:xfrm>
            <a:off x="1630326" y="2470143"/>
            <a:ext cx="994668" cy="994668"/>
          </a:xfrm>
          <a:custGeom>
            <a:avLst/>
            <a:gdLst>
              <a:gd name="connsiteX0" fmla="*/ 0 w 994668"/>
              <a:gd name="connsiteY0" fmla="*/ 547067 h 994668"/>
              <a:gd name="connsiteX1" fmla="*/ 223800 w 994668"/>
              <a:gd name="connsiteY1" fmla="*/ 547067 h 994668"/>
              <a:gd name="connsiteX2" fmla="*/ 223800 w 994668"/>
              <a:gd name="connsiteY2" fmla="*/ 0 h 994668"/>
              <a:gd name="connsiteX3" fmla="*/ 770868 w 994668"/>
              <a:gd name="connsiteY3" fmla="*/ 0 h 994668"/>
              <a:gd name="connsiteX4" fmla="*/ 770868 w 994668"/>
              <a:gd name="connsiteY4" fmla="*/ 547067 h 994668"/>
              <a:gd name="connsiteX5" fmla="*/ 994668 w 994668"/>
              <a:gd name="connsiteY5" fmla="*/ 547067 h 994668"/>
              <a:gd name="connsiteX6" fmla="*/ 497334 w 994668"/>
              <a:gd name="connsiteY6" fmla="*/ 994668 h 994668"/>
              <a:gd name="connsiteX7" fmla="*/ 0 w 994668"/>
              <a:gd name="connsiteY7" fmla="*/ 547067 h 994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94668" h="994668">
                <a:moveTo>
                  <a:pt x="0" y="547067"/>
                </a:moveTo>
                <a:lnTo>
                  <a:pt x="223800" y="547067"/>
                </a:lnTo>
                <a:lnTo>
                  <a:pt x="223800" y="0"/>
                </a:lnTo>
                <a:lnTo>
                  <a:pt x="770868" y="0"/>
                </a:lnTo>
                <a:lnTo>
                  <a:pt x="770868" y="547067"/>
                </a:lnTo>
                <a:lnTo>
                  <a:pt x="994668" y="547067"/>
                </a:lnTo>
                <a:lnTo>
                  <a:pt x="497334" y="994668"/>
                </a:lnTo>
                <a:lnTo>
                  <a:pt x="0" y="547067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69520" tIns="45720" rIns="269520" bIns="291900" numCol="1" spcCol="1270" anchor="ctr" anchorCtr="0">
            <a:noAutofit/>
          </a:bodyPr>
          <a:lstStyle/>
          <a:p>
            <a:pPr marL="0" lvl="0" indent="0" algn="l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3600" kern="1200">
              <a:solidFill>
                <a:schemeClr val="bg1"/>
              </a:solidFill>
            </a:endParaRPr>
          </a:p>
        </p:txBody>
      </p:sp>
      <p:sp>
        <p:nvSpPr>
          <p:cNvPr id="12" name="Forme libre : forme 11">
            <a:extLst>
              <a:ext uri="{FF2B5EF4-FFF2-40B4-BE49-F238E27FC236}">
                <a16:creationId xmlns:a16="http://schemas.microsoft.com/office/drawing/2014/main" xmlns="" id="{058D6047-F9F5-4C29-AC1A-F46B18A398F6}"/>
              </a:ext>
            </a:extLst>
          </p:cNvPr>
          <p:cNvSpPr/>
          <p:nvPr/>
        </p:nvSpPr>
        <p:spPr>
          <a:xfrm>
            <a:off x="2433348" y="4469520"/>
            <a:ext cx="994668" cy="994668"/>
          </a:xfrm>
          <a:custGeom>
            <a:avLst/>
            <a:gdLst>
              <a:gd name="connsiteX0" fmla="*/ 0 w 994668"/>
              <a:gd name="connsiteY0" fmla="*/ 547067 h 994668"/>
              <a:gd name="connsiteX1" fmla="*/ 223800 w 994668"/>
              <a:gd name="connsiteY1" fmla="*/ 547067 h 994668"/>
              <a:gd name="connsiteX2" fmla="*/ 223800 w 994668"/>
              <a:gd name="connsiteY2" fmla="*/ 0 h 994668"/>
              <a:gd name="connsiteX3" fmla="*/ 770868 w 994668"/>
              <a:gd name="connsiteY3" fmla="*/ 0 h 994668"/>
              <a:gd name="connsiteX4" fmla="*/ 770868 w 994668"/>
              <a:gd name="connsiteY4" fmla="*/ 547067 h 994668"/>
              <a:gd name="connsiteX5" fmla="*/ 994668 w 994668"/>
              <a:gd name="connsiteY5" fmla="*/ 547067 h 994668"/>
              <a:gd name="connsiteX6" fmla="*/ 497334 w 994668"/>
              <a:gd name="connsiteY6" fmla="*/ 994668 h 994668"/>
              <a:gd name="connsiteX7" fmla="*/ 0 w 994668"/>
              <a:gd name="connsiteY7" fmla="*/ 547067 h 994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94668" h="994668">
                <a:moveTo>
                  <a:pt x="0" y="547067"/>
                </a:moveTo>
                <a:lnTo>
                  <a:pt x="223800" y="547067"/>
                </a:lnTo>
                <a:lnTo>
                  <a:pt x="223800" y="0"/>
                </a:lnTo>
                <a:lnTo>
                  <a:pt x="770868" y="0"/>
                </a:lnTo>
                <a:lnTo>
                  <a:pt x="770868" y="547067"/>
                </a:lnTo>
                <a:lnTo>
                  <a:pt x="994668" y="547067"/>
                </a:lnTo>
                <a:lnTo>
                  <a:pt x="497334" y="994668"/>
                </a:lnTo>
                <a:lnTo>
                  <a:pt x="0" y="547067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69520" tIns="45720" rIns="269520" bIns="291900" numCol="1" spcCol="1270" anchor="ctr" anchorCtr="0">
            <a:noAutofit/>
          </a:bodyPr>
          <a:lstStyle/>
          <a:p>
            <a:pPr marL="0" lvl="0" indent="0" algn="l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3600" kern="1200">
              <a:solidFill>
                <a:schemeClr val="bg1"/>
              </a:solidFill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0" y="6403975"/>
            <a:ext cx="9019606" cy="441325"/>
            <a:chOff x="0" y="6403975"/>
            <a:chExt cx="9019606" cy="441325"/>
          </a:xfrm>
        </p:grpSpPr>
        <p:sp>
          <p:nvSpPr>
            <p:cNvPr id="52" name="AutoShape 2"/>
            <p:cNvSpPr>
              <a:spLocks/>
            </p:cNvSpPr>
            <p:nvPr/>
          </p:nvSpPr>
          <p:spPr bwMode="auto">
            <a:xfrm>
              <a:off x="0" y="6451997"/>
              <a:ext cx="7308850" cy="345280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0929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20929" y="21600"/>
                  </a:lnTo>
                  <a:lnTo>
                    <a:pt x="21107" y="21274"/>
                  </a:lnTo>
                  <a:lnTo>
                    <a:pt x="21268" y="20353"/>
                  </a:lnTo>
                  <a:lnTo>
                    <a:pt x="21404" y="18924"/>
                  </a:lnTo>
                  <a:lnTo>
                    <a:pt x="21508" y="17076"/>
                  </a:lnTo>
                  <a:lnTo>
                    <a:pt x="21576" y="14893"/>
                  </a:lnTo>
                  <a:lnTo>
                    <a:pt x="21600" y="12465"/>
                  </a:lnTo>
                  <a:lnTo>
                    <a:pt x="21600" y="9135"/>
                  </a:lnTo>
                  <a:lnTo>
                    <a:pt x="21576" y="6707"/>
                  </a:lnTo>
                  <a:lnTo>
                    <a:pt x="21508" y="4524"/>
                  </a:lnTo>
                  <a:lnTo>
                    <a:pt x="21404" y="2676"/>
                  </a:lnTo>
                  <a:lnTo>
                    <a:pt x="21268" y="1247"/>
                  </a:lnTo>
                  <a:lnTo>
                    <a:pt x="21107" y="326"/>
                  </a:lnTo>
                  <a:lnTo>
                    <a:pt x="20929" y="0"/>
                  </a:lnTo>
                  <a:close/>
                </a:path>
              </a:pathLst>
            </a:custGeom>
            <a:solidFill>
              <a:srgbClr val="0A7C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45720" rIns="45720"/>
            <a:lstStyle/>
            <a:p>
              <a:endParaRPr lang="en-US"/>
            </a:p>
          </p:txBody>
        </p:sp>
        <p:grpSp>
          <p:nvGrpSpPr>
            <p:cNvPr id="53" name="Group 52"/>
            <p:cNvGrpSpPr/>
            <p:nvPr/>
          </p:nvGrpSpPr>
          <p:grpSpPr>
            <a:xfrm>
              <a:off x="471488" y="6403975"/>
              <a:ext cx="8548118" cy="441325"/>
              <a:chOff x="471488" y="6403975"/>
              <a:chExt cx="8548118" cy="441325"/>
            </a:xfrm>
          </p:grpSpPr>
          <p:sp>
            <p:nvSpPr>
              <p:cNvPr id="54" name="Rectangle 3"/>
              <p:cNvSpPr>
                <a:spLocks/>
              </p:cNvSpPr>
              <p:nvPr/>
            </p:nvSpPr>
            <p:spPr bwMode="auto">
              <a:xfrm>
                <a:off x="471488" y="6481763"/>
                <a:ext cx="6942137" cy="2460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4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indent="12700"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9pPr>
              </a:lstStyle>
              <a:p>
                <a:pPr eaLnBrk="1"/>
                <a:r>
                  <a:rPr lang="en-US" altLang="en-US" sz="1600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Lato" pitchFamily="34" charset="0"/>
                  </a:rPr>
                  <a:t>IDEP Presentation</a:t>
                </a:r>
              </a:p>
            </p:txBody>
          </p:sp>
          <p:grpSp>
            <p:nvGrpSpPr>
              <p:cNvPr id="55" name="Group 54"/>
              <p:cNvGrpSpPr/>
              <p:nvPr/>
            </p:nvGrpSpPr>
            <p:grpSpPr>
              <a:xfrm>
                <a:off x="7806756" y="6403975"/>
                <a:ext cx="1212850" cy="441325"/>
                <a:chOff x="7666038" y="6135688"/>
                <a:chExt cx="1212850" cy="441325"/>
              </a:xfrm>
            </p:grpSpPr>
            <p:sp>
              <p:nvSpPr>
                <p:cNvPr id="56" name="AutoShape 9"/>
                <p:cNvSpPr>
                  <a:spLocks/>
                </p:cNvSpPr>
                <p:nvPr/>
              </p:nvSpPr>
              <p:spPr bwMode="auto">
                <a:xfrm>
                  <a:off x="7666038" y="6135688"/>
                  <a:ext cx="1212850" cy="441325"/>
                </a:xfrm>
                <a:custGeom>
                  <a:avLst/>
                  <a:gdLst>
                    <a:gd name="T0" fmla="*/ 2147483646 w 21600"/>
                    <a:gd name="T1" fmla="*/ 2147483646 h 21600"/>
                    <a:gd name="T2" fmla="*/ 2147483646 w 21600"/>
                    <a:gd name="T3" fmla="*/ 2147483646 h 21600"/>
                    <a:gd name="T4" fmla="*/ 2147483646 w 21600"/>
                    <a:gd name="T5" fmla="*/ 2147483646 h 21600"/>
                    <a:gd name="T6" fmla="*/ 2147483646 w 21600"/>
                    <a:gd name="T7" fmla="*/ 2147483646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600"/>
                    <a:gd name="T13" fmla="*/ 0 h 21600"/>
                    <a:gd name="T14" fmla="*/ 21600 w 21600"/>
                    <a:gd name="T15" fmla="*/ 216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8463" y="0"/>
                      </a:moveTo>
                      <a:lnTo>
                        <a:pt x="3137" y="0"/>
                      </a:lnTo>
                      <a:lnTo>
                        <a:pt x="2303" y="328"/>
                      </a:lnTo>
                      <a:lnTo>
                        <a:pt x="1554" y="1254"/>
                      </a:lnTo>
                      <a:lnTo>
                        <a:pt x="919" y="2690"/>
                      </a:lnTo>
                      <a:lnTo>
                        <a:pt x="428" y="4549"/>
                      </a:lnTo>
                      <a:lnTo>
                        <a:pt x="112" y="6742"/>
                      </a:lnTo>
                      <a:lnTo>
                        <a:pt x="0" y="9183"/>
                      </a:lnTo>
                      <a:lnTo>
                        <a:pt x="0" y="12416"/>
                      </a:lnTo>
                      <a:lnTo>
                        <a:pt x="112" y="14858"/>
                      </a:lnTo>
                      <a:lnTo>
                        <a:pt x="428" y="17052"/>
                      </a:lnTo>
                      <a:lnTo>
                        <a:pt x="919" y="18910"/>
                      </a:lnTo>
                      <a:lnTo>
                        <a:pt x="1554" y="20346"/>
                      </a:lnTo>
                      <a:lnTo>
                        <a:pt x="2303" y="21272"/>
                      </a:lnTo>
                      <a:lnTo>
                        <a:pt x="3137" y="21600"/>
                      </a:lnTo>
                      <a:lnTo>
                        <a:pt x="18463" y="21600"/>
                      </a:lnTo>
                      <a:lnTo>
                        <a:pt x="19297" y="21272"/>
                      </a:lnTo>
                      <a:lnTo>
                        <a:pt x="20047" y="20346"/>
                      </a:lnTo>
                      <a:lnTo>
                        <a:pt x="20681" y="18910"/>
                      </a:lnTo>
                      <a:lnTo>
                        <a:pt x="21172" y="17052"/>
                      </a:lnTo>
                      <a:lnTo>
                        <a:pt x="21488" y="14858"/>
                      </a:lnTo>
                      <a:lnTo>
                        <a:pt x="21600" y="12416"/>
                      </a:lnTo>
                      <a:lnTo>
                        <a:pt x="21600" y="9183"/>
                      </a:lnTo>
                      <a:lnTo>
                        <a:pt x="21488" y="6742"/>
                      </a:lnTo>
                      <a:lnTo>
                        <a:pt x="21172" y="4549"/>
                      </a:lnTo>
                      <a:lnTo>
                        <a:pt x="20681" y="2690"/>
                      </a:lnTo>
                      <a:lnTo>
                        <a:pt x="20047" y="1254"/>
                      </a:lnTo>
                      <a:lnTo>
                        <a:pt x="19297" y="328"/>
                      </a:lnTo>
                      <a:lnTo>
                        <a:pt x="18463" y="0"/>
                      </a:lnTo>
                      <a:close/>
                    </a:path>
                  </a:pathLst>
                </a:custGeom>
                <a:solidFill>
                  <a:srgbClr val="0A7CB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45720" rIns="45720"/>
                <a:lstStyle/>
                <a:p>
                  <a:endParaRPr lang="en-US"/>
                </a:p>
              </p:txBody>
            </p:sp>
            <p:sp>
              <p:nvSpPr>
                <p:cNvPr id="57" name="Rectangle 10"/>
                <p:cNvSpPr>
                  <a:spLocks/>
                </p:cNvSpPr>
                <p:nvPr/>
              </p:nvSpPr>
              <p:spPr bwMode="auto">
                <a:xfrm>
                  <a:off x="7732713" y="6251575"/>
                  <a:ext cx="1079500" cy="1692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4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indent="12700">
                    <a:defRPr>
                      <a:solidFill>
                        <a:srgbClr val="0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  <a:sym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rgbClr val="0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  <a:sym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rgbClr val="0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  <a:sym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rgbClr val="0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  <a:sym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rgbClr val="0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  <a:sym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rgbClr val="0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  <a:sym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rgbClr val="0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  <a:sym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rgbClr val="0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  <a:sym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rgbClr val="0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  <a:sym typeface="Calibri" panose="020F0502020204030204" pitchFamily="34" charset="0"/>
                    </a:defRPr>
                  </a:lvl9pPr>
                </a:lstStyle>
                <a:p>
                  <a:pPr eaLnBrk="1"/>
                  <a:r>
                    <a:rPr lang="en-US" altLang="en-US" sz="1100" b="1" dirty="0">
                      <a:solidFill>
                        <a:srgbClr val="FFFFFF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Lato" pitchFamily="34" charset="0"/>
                    </a:rPr>
                    <a:t>Uneca.org/IDEP</a:t>
                  </a:r>
                  <a:endParaRPr lang="en-US" altLang="en-US" sz="1200" b="1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Lato" pitchFamily="34" charset="0"/>
                  </a:endParaRPr>
                </a:p>
              </p:txBody>
            </p:sp>
          </p:grpSp>
        </p:grpSp>
      </p:grpSp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670176E3-6EEE-494A-9F9D-BD94069E9800}"/>
              </a:ext>
            </a:extLst>
          </p:cNvPr>
          <p:cNvSpPr txBox="1"/>
          <p:nvPr/>
        </p:nvSpPr>
        <p:spPr>
          <a:xfrm>
            <a:off x="4255320" y="1367400"/>
            <a:ext cx="4909130" cy="16312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accent1">
                    <a:lumMod val="75000"/>
                  </a:schemeClr>
                </a:solidFill>
              </a:rPr>
              <a:t>501 officials trained (</a:t>
            </a:r>
            <a:r>
              <a:rPr lang="en-GB" sz="2000" dirty="0">
                <a:solidFill>
                  <a:srgbClr val="333399"/>
                </a:solidFill>
              </a:rPr>
              <a:t>162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</a:rPr>
              <a:t> women), from 49 countries</a:t>
            </a:r>
          </a:p>
          <a:p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26 courses delivered</a:t>
            </a:r>
          </a:p>
          <a:p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3 tailor-made: </a:t>
            </a:r>
            <a:r>
              <a:rPr lang="en-GB" sz="2000" i="1" dirty="0">
                <a:solidFill>
                  <a:srgbClr val="333399"/>
                </a:solidFill>
              </a:rPr>
              <a:t>Benin, Gambia Mozambique</a:t>
            </a:r>
          </a:p>
          <a:p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IDEP-UJ Masters’ on </a:t>
            </a:r>
            <a:r>
              <a:rPr lang="en-GB" sz="2000" i="1" dirty="0">
                <a:solidFill>
                  <a:srgbClr val="333399"/>
                </a:solidFill>
                <a:latin typeface="Calibri" panose="020F0502020204030204" pitchFamily="34" charset="0"/>
              </a:rPr>
              <a:t>Industrial policy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xmlns="" id="{97F28503-B9BF-4800-92C0-F09DA94CFB3F}"/>
              </a:ext>
            </a:extLst>
          </p:cNvPr>
          <p:cNvSpPr txBox="1"/>
          <p:nvPr/>
        </p:nvSpPr>
        <p:spPr>
          <a:xfrm>
            <a:off x="4255320" y="3124353"/>
            <a:ext cx="4909130" cy="32393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accent1">
                    <a:lumMod val="75000"/>
                  </a:schemeClr>
                </a:solidFill>
              </a:rPr>
              <a:t>Think Tank role</a:t>
            </a:r>
          </a:p>
          <a:p>
            <a:r>
              <a:rPr lang="en-GB" sz="2000" dirty="0">
                <a:solidFill>
                  <a:schemeClr val="accent1">
                    <a:lumMod val="75000"/>
                  </a:schemeClr>
                </a:solidFill>
              </a:rPr>
              <a:t>488 participants in HLPD &amp; IDS (</a:t>
            </a:r>
            <a:r>
              <a:rPr lang="en-GB" sz="2000" dirty="0">
                <a:solidFill>
                  <a:srgbClr val="333399"/>
                </a:solidFill>
              </a:rPr>
              <a:t>129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</a:rPr>
              <a:t> women)</a:t>
            </a:r>
          </a:p>
          <a:p>
            <a:pPr marL="171450" indent="-171450" fontAlgn="t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Issues addressed: 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Planning for Agendas 2030&amp;2063, Financing infrastructure,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AfCFTA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, Green industry, LNOB, </a:t>
            </a:r>
            <a:r>
              <a:rPr lang="fr-FR" sz="20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T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ransformative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</a:rPr>
              <a:t> social policy, Fight against corruption</a:t>
            </a:r>
          </a:p>
          <a:p>
            <a:pPr fontAlgn="t">
              <a:spcAft>
                <a:spcPts val="300"/>
              </a:spcAft>
            </a:pPr>
            <a:endParaRPr lang="en-US" sz="700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4 fellowships</a:t>
            </a:r>
          </a:p>
          <a:p>
            <a:endParaRPr lang="en-GB" sz="7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Library digitisation</a:t>
            </a:r>
          </a:p>
        </p:txBody>
      </p:sp>
      <p:sp>
        <p:nvSpPr>
          <p:cNvPr id="6" name="Flèche : droite rayée 5">
            <a:extLst>
              <a:ext uri="{FF2B5EF4-FFF2-40B4-BE49-F238E27FC236}">
                <a16:creationId xmlns:a16="http://schemas.microsoft.com/office/drawing/2014/main" xmlns="" id="{A140B822-7199-41C5-B243-D57CC7E07F15}"/>
              </a:ext>
            </a:extLst>
          </p:cNvPr>
          <p:cNvSpPr/>
          <p:nvPr/>
        </p:nvSpPr>
        <p:spPr>
          <a:xfrm>
            <a:off x="3629891" y="1814945"/>
            <a:ext cx="625429" cy="568038"/>
          </a:xfrm>
          <a:prstGeom prst="stripedRightArrow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Flèche : droite rayée 21">
            <a:extLst>
              <a:ext uri="{FF2B5EF4-FFF2-40B4-BE49-F238E27FC236}">
                <a16:creationId xmlns:a16="http://schemas.microsoft.com/office/drawing/2014/main" xmlns="" id="{D07A760C-2112-4878-A79D-EB2ED27F7D1B}"/>
              </a:ext>
            </a:extLst>
          </p:cNvPr>
          <p:cNvSpPr/>
          <p:nvPr/>
        </p:nvSpPr>
        <p:spPr>
          <a:xfrm>
            <a:off x="3629891" y="3759766"/>
            <a:ext cx="625429" cy="568038"/>
          </a:xfrm>
          <a:prstGeom prst="stripedRightArrow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411148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/>
          </p:cNvSpPr>
          <p:nvPr/>
        </p:nvSpPr>
        <p:spPr bwMode="auto">
          <a:xfrm>
            <a:off x="471488" y="6221413"/>
            <a:ext cx="694213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Title of the presentation goes here   |       Sub-Title  goes  here</a:t>
            </a:r>
          </a:p>
        </p:txBody>
      </p:sp>
      <p:sp>
        <p:nvSpPr>
          <p:cNvPr id="4100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1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2" name="AutoShape 6"/>
          <p:cNvSpPr>
            <a:spLocks/>
          </p:cNvSpPr>
          <p:nvPr/>
        </p:nvSpPr>
        <p:spPr bwMode="auto">
          <a:xfrm>
            <a:off x="0" y="202164"/>
            <a:ext cx="4475163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5" name="Rectangle 11"/>
          <p:cNvSpPr>
            <a:spLocks/>
          </p:cNvSpPr>
          <p:nvPr/>
        </p:nvSpPr>
        <p:spPr bwMode="auto">
          <a:xfrm>
            <a:off x="113145" y="268938"/>
            <a:ext cx="25527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Transformation</a:t>
            </a:r>
          </a:p>
        </p:txBody>
      </p:sp>
      <p:sp>
        <p:nvSpPr>
          <p:cNvPr id="4106" name="Rectangle 12"/>
          <p:cNvSpPr>
            <a:spLocks/>
          </p:cNvSpPr>
          <p:nvPr/>
        </p:nvSpPr>
        <p:spPr bwMode="auto">
          <a:xfrm>
            <a:off x="4659313" y="414338"/>
            <a:ext cx="5603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fld id="{CA7005DB-7BB1-4210-8FD2-F8CF7C036B5E}" type="slidenum">
              <a:rPr lang="en-US" altLang="en-US" sz="1600" b="1">
                <a:solidFill>
                  <a:srgbClr val="0A7CB8"/>
                </a:solidFill>
                <a:latin typeface="Lucida Sans" panose="020B0602030504020204" pitchFamily="34" charset="0"/>
                <a:sym typeface="Lucida Sans" panose="020B0602030504020204" pitchFamily="34" charset="0"/>
              </a:rPr>
              <a:pPr eaLnBrk="1"/>
              <a:t>3</a:t>
            </a:fld>
            <a:endParaRPr lang="en-US" altLang="en-US" sz="1600" b="1">
              <a:solidFill>
                <a:srgbClr val="0A7CB8"/>
              </a:solidFill>
              <a:latin typeface="Lucida Sans" panose="020B0602030504020204" pitchFamily="34" charset="0"/>
              <a:sym typeface="Lucida Sans" panose="020B0602030504020204" pitchFamily="34" charset="0"/>
            </a:endParaRPr>
          </a:p>
        </p:txBody>
      </p:sp>
      <p:sp>
        <p:nvSpPr>
          <p:cNvPr id="4107" name="Line 13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5" name="Rectangle 10"/>
          <p:cNvSpPr>
            <a:spLocks/>
          </p:cNvSpPr>
          <p:nvPr/>
        </p:nvSpPr>
        <p:spPr bwMode="auto">
          <a:xfrm>
            <a:off x="7732713" y="6428583"/>
            <a:ext cx="107950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1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Uneca.org/IDEP</a:t>
            </a:r>
            <a:endParaRPr lang="en-US" altLang="en-US" sz="12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43" name="Rectangle 3"/>
          <p:cNvSpPr>
            <a:spLocks/>
          </p:cNvSpPr>
          <p:nvPr/>
        </p:nvSpPr>
        <p:spPr bwMode="auto">
          <a:xfrm>
            <a:off x="471488" y="6377490"/>
            <a:ext cx="694213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IDEP Presentation</a:t>
            </a:r>
          </a:p>
        </p:txBody>
      </p:sp>
      <p:sp>
        <p:nvSpPr>
          <p:cNvPr id="25" name="Rectangle 49"/>
          <p:cNvSpPr>
            <a:spLocks noChangeArrowheads="1"/>
          </p:cNvSpPr>
          <p:nvPr/>
        </p:nvSpPr>
        <p:spPr bwMode="auto">
          <a:xfrm>
            <a:off x="-918985" y="665183"/>
            <a:ext cx="11185709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" name="Rectangle 51"/>
          <p:cNvSpPr>
            <a:spLocks noChangeArrowheads="1"/>
          </p:cNvSpPr>
          <p:nvPr/>
        </p:nvSpPr>
        <p:spPr bwMode="auto">
          <a:xfrm>
            <a:off x="-918985" y="241540"/>
            <a:ext cx="11185709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152352" rIns="0" bIns="76176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" name="Rectangle 53"/>
          <p:cNvSpPr>
            <a:spLocks noChangeArrowheads="1"/>
          </p:cNvSpPr>
          <p:nvPr/>
        </p:nvSpPr>
        <p:spPr bwMode="auto">
          <a:xfrm>
            <a:off x="-918985" y="-214759"/>
            <a:ext cx="173229" cy="912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 dirty="0" bmk="_Toc529142994">
              <a:ln>
                <a:noFill/>
              </a:ln>
              <a:solidFill>
                <a:srgbClr val="2F5496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 dirty="0">
              <a:ln>
                <a:noFill/>
              </a:ln>
              <a:solidFill>
                <a:srgbClr val="2F5496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66"/>
          <p:cNvSpPr>
            <a:spLocks noChangeArrowheads="1"/>
          </p:cNvSpPr>
          <p:nvPr/>
        </p:nvSpPr>
        <p:spPr bwMode="auto">
          <a:xfrm>
            <a:off x="-918985" y="241540"/>
            <a:ext cx="11185709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68"/>
          <p:cNvSpPr>
            <a:spLocks noChangeArrowheads="1"/>
          </p:cNvSpPr>
          <p:nvPr/>
        </p:nvSpPr>
        <p:spPr bwMode="auto">
          <a:xfrm>
            <a:off x="-918985" y="241540"/>
            <a:ext cx="11185709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5249732" y="1226014"/>
            <a:ext cx="1375549" cy="408819"/>
          </a:xfrm>
          <a:prstGeom prst="rect">
            <a:avLst/>
          </a:prstGeom>
          <a:noFill/>
          <a:ln>
            <a:noFill/>
          </a:ln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12700" marR="0" algn="ctr">
              <a:spcBef>
                <a:spcPts val="50"/>
              </a:spcBef>
              <a:spcAft>
                <a:spcPts val="0"/>
              </a:spcAft>
            </a:pP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effectLst/>
                <a:ea typeface="Calibri"/>
              </a:rPr>
              <a:t>Impact</a:t>
            </a:r>
            <a:r>
              <a:rPr lang="en-GB" sz="2400" b="1" dirty="0">
                <a:solidFill>
                  <a:srgbClr val="264454"/>
                </a:solidFill>
                <a:effectLst/>
                <a:ea typeface="Calibri"/>
              </a:rPr>
              <a:t> </a:t>
            </a:r>
            <a:endParaRPr lang="en-US" sz="2400" b="1" dirty="0">
              <a:effectLst/>
              <a:ea typeface="Calibri"/>
            </a:endParaRPr>
          </a:p>
        </p:txBody>
      </p:sp>
      <p:grpSp>
        <p:nvGrpSpPr>
          <p:cNvPr id="11" name="Groupe 10">
            <a:extLst>
              <a:ext uri="{FF2B5EF4-FFF2-40B4-BE49-F238E27FC236}">
                <a16:creationId xmlns:a16="http://schemas.microsoft.com/office/drawing/2014/main" xmlns="" id="{39ABCD96-550C-48BF-968A-79A5A4C60DC7}"/>
              </a:ext>
            </a:extLst>
          </p:cNvPr>
          <p:cNvGrpSpPr/>
          <p:nvPr/>
        </p:nvGrpSpPr>
        <p:grpSpPr>
          <a:xfrm>
            <a:off x="145573" y="1376069"/>
            <a:ext cx="9027480" cy="3709899"/>
            <a:chOff x="155964" y="1346562"/>
            <a:chExt cx="9027480" cy="3709899"/>
          </a:xfrm>
        </p:grpSpPr>
        <p:sp>
          <p:nvSpPr>
            <p:cNvPr id="67" name="Oval 66"/>
            <p:cNvSpPr/>
            <p:nvPr/>
          </p:nvSpPr>
          <p:spPr>
            <a:xfrm>
              <a:off x="393828" y="2227726"/>
              <a:ext cx="5304994" cy="2458004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471488" y="3051476"/>
              <a:ext cx="3893364" cy="1661937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grpSp>
          <p:nvGrpSpPr>
            <p:cNvPr id="10" name="Groupe 9">
              <a:extLst>
                <a:ext uri="{FF2B5EF4-FFF2-40B4-BE49-F238E27FC236}">
                  <a16:creationId xmlns:a16="http://schemas.microsoft.com/office/drawing/2014/main" xmlns="" id="{18E1BF17-E999-4189-BFC1-603F552F2D7C}"/>
                </a:ext>
              </a:extLst>
            </p:cNvPr>
            <p:cNvGrpSpPr/>
            <p:nvPr/>
          </p:nvGrpSpPr>
          <p:grpSpPr>
            <a:xfrm>
              <a:off x="752609" y="3899604"/>
              <a:ext cx="2183267" cy="712012"/>
              <a:chOff x="878517" y="3931698"/>
              <a:chExt cx="2183267" cy="712012"/>
            </a:xfrm>
          </p:grpSpPr>
          <p:sp>
            <p:nvSpPr>
              <p:cNvPr id="52" name="Oval 51"/>
              <p:cNvSpPr/>
              <p:nvPr/>
            </p:nvSpPr>
            <p:spPr>
              <a:xfrm>
                <a:off x="878517" y="3931698"/>
                <a:ext cx="2142176" cy="712012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 w="381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5" name="Text Box 27"/>
              <p:cNvSpPr txBox="1">
                <a:spLocks noChangeArrowheads="1"/>
              </p:cNvSpPr>
              <p:nvPr/>
            </p:nvSpPr>
            <p:spPr bwMode="auto">
              <a:xfrm>
                <a:off x="974875" y="4108685"/>
                <a:ext cx="2086909" cy="33615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100330" marR="0" indent="-9144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2000" dirty="0">
                    <a:solidFill>
                      <a:schemeClr val="bg1"/>
                    </a:solidFill>
                    <a:effectLst/>
                    <a:ea typeface="Calibri"/>
                  </a:rPr>
                  <a:t>Sphere of control</a:t>
                </a:r>
                <a:endParaRPr lang="en-US" sz="2000" dirty="0">
                  <a:solidFill>
                    <a:schemeClr val="bg1"/>
                  </a:solidFill>
                  <a:effectLst/>
                  <a:ea typeface="Calibri"/>
                </a:endParaRPr>
              </a:p>
            </p:txBody>
          </p:sp>
        </p:grpSp>
        <p:sp>
          <p:nvSpPr>
            <p:cNvPr id="18" name="Text Box 5"/>
            <p:cNvSpPr txBox="1">
              <a:spLocks noChangeArrowheads="1"/>
            </p:cNvSpPr>
            <p:nvPr/>
          </p:nvSpPr>
          <p:spPr bwMode="auto">
            <a:xfrm>
              <a:off x="515336" y="2854554"/>
              <a:ext cx="50124" cy="978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12700" marR="0">
                <a:spcBef>
                  <a:spcPts val="70"/>
                </a:spcBef>
                <a:spcAft>
                  <a:spcPts val="0"/>
                </a:spcAft>
              </a:pPr>
              <a:r>
                <a:rPr lang="en-GB" sz="650">
                  <a:solidFill>
                    <a:srgbClr val="E9A364"/>
                  </a:solidFill>
                  <a:effectLst/>
                  <a:latin typeface="Times New Roman"/>
                  <a:ea typeface="Calibri"/>
                  <a:cs typeface="Calibri"/>
                </a:rPr>
                <a:t>I</a:t>
              </a:r>
              <a:endParaRPr lang="en-US" sz="1000">
                <a:effectLst/>
                <a:latin typeface="Calibri"/>
                <a:ea typeface="Calibri"/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206707" y="1687764"/>
              <a:ext cx="6565520" cy="3368697"/>
            </a:xfrm>
            <a:prstGeom prst="ellipse">
              <a:avLst/>
            </a:prstGeom>
            <a:noFill/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53" name="Text Box 24"/>
            <p:cNvSpPr txBox="1">
              <a:spLocks noChangeArrowheads="1"/>
            </p:cNvSpPr>
            <p:nvPr/>
          </p:nvSpPr>
          <p:spPr bwMode="auto">
            <a:xfrm>
              <a:off x="1952332" y="3605289"/>
              <a:ext cx="2184648" cy="3830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R="0" indent="-91440" algn="ctr">
                <a:spcBef>
                  <a:spcPts val="0"/>
                </a:spcBef>
                <a:spcAft>
                  <a:spcPts val="0"/>
                </a:spcAft>
              </a:pPr>
              <a:r>
                <a:rPr lang="en-GB" sz="2000" dirty="0">
                  <a:solidFill>
                    <a:srgbClr val="C00000"/>
                  </a:solidFill>
                  <a:effectLst/>
                  <a:ea typeface="Calibri"/>
                </a:rPr>
                <a:t> </a:t>
              </a:r>
              <a:endParaRPr lang="en-US" sz="2000" dirty="0">
                <a:solidFill>
                  <a:srgbClr val="C00000"/>
                </a:solidFill>
                <a:effectLst/>
                <a:ea typeface="Calibri"/>
              </a:endParaRPr>
            </a:p>
            <a:p>
              <a:pPr marL="100330" marR="0" indent="-91440">
                <a:spcBef>
                  <a:spcPts val="0"/>
                </a:spcBef>
                <a:spcAft>
                  <a:spcPts val="0"/>
                </a:spcAft>
              </a:pPr>
              <a:r>
                <a:rPr lang="en-GB" sz="2000" i="1" dirty="0">
                  <a:solidFill>
                    <a:srgbClr val="C00000"/>
                  </a:solidFill>
                  <a:effectLst/>
                  <a:ea typeface="Calibri"/>
                </a:rPr>
                <a:t> </a:t>
              </a:r>
              <a:endParaRPr lang="en-US" sz="2000" dirty="0">
                <a:solidFill>
                  <a:srgbClr val="C00000"/>
                </a:solidFill>
                <a:effectLst/>
                <a:ea typeface="Calibri"/>
              </a:endParaRPr>
            </a:p>
            <a:p>
              <a:pPr marL="2540" marR="2540" algn="ctr">
                <a:spcBef>
                  <a:spcPts val="0"/>
                </a:spcBef>
                <a:spcAft>
                  <a:spcPts val="0"/>
                </a:spcAft>
              </a:pPr>
              <a:r>
                <a:rPr lang="en-GB" sz="1200" i="1" dirty="0">
                  <a:solidFill>
                    <a:srgbClr val="C00000"/>
                  </a:solidFill>
                  <a:effectLst/>
                  <a:ea typeface="Calibri"/>
                </a:rPr>
                <a:t> </a:t>
              </a:r>
              <a:endParaRPr lang="en-US" sz="1000" dirty="0">
                <a:solidFill>
                  <a:srgbClr val="C00000"/>
                </a:solidFill>
                <a:effectLst/>
                <a:ea typeface="Calibri"/>
              </a:endParaRPr>
            </a:p>
          </p:txBody>
        </p:sp>
        <p:sp>
          <p:nvSpPr>
            <p:cNvPr id="57" name="Text Box 24"/>
            <p:cNvSpPr txBox="1">
              <a:spLocks noChangeArrowheads="1"/>
            </p:cNvSpPr>
            <p:nvPr/>
          </p:nvSpPr>
          <p:spPr bwMode="auto">
            <a:xfrm>
              <a:off x="784444" y="3311396"/>
              <a:ext cx="3915579" cy="1548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2540" marR="35560" algn="ctr">
                <a:lnSpc>
                  <a:spcPts val="2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2000" dirty="0">
                  <a:solidFill>
                    <a:srgbClr val="333399"/>
                  </a:solidFill>
                  <a:effectLst/>
                  <a:ea typeface="Calibri"/>
                </a:rPr>
                <a:t>Short-term changes</a:t>
              </a:r>
            </a:p>
            <a:p>
              <a:pPr marL="2540" marR="35560" algn="ctr">
                <a:lnSpc>
                  <a:spcPts val="2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dirty="0">
                  <a:solidFill>
                    <a:srgbClr val="333399"/>
                  </a:solidFill>
                  <a:ea typeface="Calibri"/>
                </a:rPr>
                <a:t>Sphere of direct influence</a:t>
              </a:r>
              <a:endParaRPr lang="en-US" sz="2000" dirty="0">
                <a:solidFill>
                  <a:srgbClr val="333399"/>
                </a:solidFill>
                <a:effectLst/>
                <a:ea typeface="Calibri"/>
              </a:endParaRPr>
            </a:p>
            <a:p>
              <a:pPr marL="100330" marR="0" indent="-91440">
                <a:lnSpc>
                  <a:spcPts val="2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1400" i="1" dirty="0">
                  <a:solidFill>
                    <a:srgbClr val="333399"/>
                  </a:solidFill>
                  <a:effectLst/>
                  <a:ea typeface="Calibri"/>
                </a:rPr>
                <a:t> </a:t>
              </a:r>
              <a:endParaRPr lang="en-US" sz="1000" dirty="0">
                <a:solidFill>
                  <a:srgbClr val="333399"/>
                </a:solidFill>
                <a:effectLst/>
                <a:ea typeface="Calibri"/>
              </a:endParaRPr>
            </a:p>
            <a:p>
              <a:pPr marL="2540" marR="2540" algn="ctr">
                <a:lnSpc>
                  <a:spcPts val="2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1400" i="1" dirty="0">
                  <a:solidFill>
                    <a:srgbClr val="333399"/>
                  </a:solidFill>
                  <a:effectLst/>
                  <a:ea typeface="Calibri"/>
                </a:rPr>
                <a:t> </a:t>
              </a:r>
              <a:endParaRPr lang="en-US" sz="1000" dirty="0">
                <a:solidFill>
                  <a:srgbClr val="333399"/>
                </a:solidFill>
                <a:effectLst/>
                <a:ea typeface="Calibri"/>
              </a:endParaRPr>
            </a:p>
          </p:txBody>
        </p:sp>
        <p:sp>
          <p:nvSpPr>
            <p:cNvPr id="30" name="Text Box 21"/>
            <p:cNvSpPr txBox="1">
              <a:spLocks noChangeArrowheads="1"/>
            </p:cNvSpPr>
            <p:nvPr/>
          </p:nvSpPr>
          <p:spPr bwMode="auto">
            <a:xfrm>
              <a:off x="6723450" y="1346562"/>
              <a:ext cx="2459994" cy="944729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38100">
              <a:solidFill>
                <a:schemeClr val="accent1">
                  <a:lumMod val="20000"/>
                  <a:lumOff val="80000"/>
                </a:schemeClr>
              </a:solidFill>
              <a:miter lim="800000"/>
              <a:headEnd/>
              <a:tailEnd/>
            </a:ln>
            <a:scene3d>
              <a:camera prst="perspectiveFront"/>
              <a:lightRig rig="threePt" dir="t"/>
            </a:scene3d>
            <a:sp3d>
              <a:bevelT prst="angle"/>
            </a:sp3d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109855" marR="0" indent="-91440" algn="ctr">
                <a:lnSpc>
                  <a:spcPct val="117000"/>
                </a:lnSpc>
                <a:spcBef>
                  <a:spcPts val="55"/>
                </a:spcBef>
                <a:spcAft>
                  <a:spcPts val="0"/>
                </a:spcAft>
              </a:pPr>
              <a:endParaRPr lang="en-GB" sz="100" b="1" dirty="0">
                <a:solidFill>
                  <a:schemeClr val="bg1"/>
                </a:solidFill>
                <a:ea typeface="Calibri"/>
              </a:endParaRPr>
            </a:p>
            <a:p>
              <a:pPr marL="109855" marR="0" indent="-91440" algn="ctr">
                <a:spcAft>
                  <a:spcPts val="0"/>
                </a:spcAft>
              </a:pPr>
              <a:endParaRPr lang="en-GB" sz="700" b="1" dirty="0">
                <a:solidFill>
                  <a:schemeClr val="bg1"/>
                </a:solidFill>
                <a:effectLst/>
                <a:ea typeface="Calibri"/>
              </a:endParaRPr>
            </a:p>
            <a:p>
              <a:pPr marL="109855" marR="0" indent="-91440" algn="ctr">
                <a:spcAft>
                  <a:spcPts val="0"/>
                </a:spcAft>
              </a:pPr>
              <a:r>
                <a:rPr lang="en-GB" sz="2000" b="1" dirty="0">
                  <a:solidFill>
                    <a:schemeClr val="bg1"/>
                  </a:solidFill>
                  <a:ea typeface="Calibri"/>
                </a:rPr>
                <a:t>f</a:t>
              </a:r>
              <a:r>
                <a:rPr lang="en-GB" sz="2000" b="1" dirty="0">
                  <a:solidFill>
                    <a:schemeClr val="bg1"/>
                  </a:solidFill>
                  <a:effectLst/>
                  <a:ea typeface="Calibri"/>
                </a:rPr>
                <a:t>or what</a:t>
              </a:r>
              <a:endParaRPr lang="en-US" sz="2000" b="1" dirty="0">
                <a:solidFill>
                  <a:schemeClr val="bg1"/>
                </a:solidFill>
                <a:effectLst/>
                <a:ea typeface="Calibri"/>
              </a:endParaRPr>
            </a:p>
            <a:p>
              <a:pPr marL="109855" marR="0" indent="-91440" algn="ctr">
                <a:spcAft>
                  <a:spcPts val="0"/>
                </a:spcAft>
              </a:pPr>
              <a:r>
                <a:rPr lang="en-GB" sz="2000" b="1" dirty="0">
                  <a:solidFill>
                    <a:schemeClr val="bg1"/>
                  </a:solidFill>
                  <a:effectLst/>
                  <a:ea typeface="Calibri"/>
                </a:rPr>
                <a:t>defined by whom</a:t>
              </a:r>
            </a:p>
            <a:p>
              <a:pPr marL="109855" marR="0" indent="-91440" algn="ctr">
                <a:spcAft>
                  <a:spcPts val="0"/>
                </a:spcAft>
              </a:pPr>
              <a:endParaRPr lang="en-US" sz="2000" b="1" dirty="0">
                <a:solidFill>
                  <a:schemeClr val="bg1"/>
                </a:solidFill>
                <a:effectLst/>
                <a:ea typeface="Calibri"/>
              </a:endParaRPr>
            </a:p>
          </p:txBody>
        </p:sp>
        <p:sp>
          <p:nvSpPr>
            <p:cNvPr id="32" name="Text Box 22"/>
            <p:cNvSpPr txBox="1">
              <a:spLocks noChangeArrowheads="1"/>
            </p:cNvSpPr>
            <p:nvPr/>
          </p:nvSpPr>
          <p:spPr bwMode="auto">
            <a:xfrm>
              <a:off x="2018329" y="1941966"/>
              <a:ext cx="3879578" cy="518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12700" marR="0" algn="ctr">
                <a:lnSpc>
                  <a:spcPts val="2200"/>
                </a:lnSpc>
                <a:spcBef>
                  <a:spcPts val="50"/>
                </a:spcBef>
                <a:spcAft>
                  <a:spcPts val="0"/>
                </a:spcAft>
              </a:pPr>
              <a:r>
                <a:rPr lang="en-GB" sz="2000" dirty="0">
                  <a:solidFill>
                    <a:srgbClr val="333399"/>
                  </a:solidFill>
                  <a:effectLst/>
                  <a:ea typeface="Calibri"/>
                </a:rPr>
                <a:t>Long-term lasting changes</a:t>
              </a:r>
              <a:endParaRPr lang="en-US" sz="1200" dirty="0">
                <a:solidFill>
                  <a:srgbClr val="333399"/>
                </a:solidFill>
                <a:effectLst/>
                <a:ea typeface="Calibri"/>
              </a:endParaRPr>
            </a:p>
          </p:txBody>
        </p:sp>
        <p:grpSp>
          <p:nvGrpSpPr>
            <p:cNvPr id="2" name="Groupe 1">
              <a:extLst>
                <a:ext uri="{FF2B5EF4-FFF2-40B4-BE49-F238E27FC236}">
                  <a16:creationId xmlns:a16="http://schemas.microsoft.com/office/drawing/2014/main" xmlns="" id="{C81B040E-4F8B-4943-95DB-02C7228DE0E4}"/>
                </a:ext>
              </a:extLst>
            </p:cNvPr>
            <p:cNvGrpSpPr/>
            <p:nvPr/>
          </p:nvGrpSpPr>
          <p:grpSpPr>
            <a:xfrm>
              <a:off x="5565142" y="1992357"/>
              <a:ext cx="1250471" cy="879080"/>
              <a:chOff x="5944833" y="1529475"/>
              <a:chExt cx="680359" cy="471041"/>
            </a:xfrm>
          </p:grpSpPr>
          <p:sp>
            <p:nvSpPr>
              <p:cNvPr id="33" name="Arrow: Curved Up 16"/>
              <p:cNvSpPr/>
              <p:nvPr/>
            </p:nvSpPr>
            <p:spPr>
              <a:xfrm rot="9401861" flipH="1">
                <a:off x="5944833" y="1529475"/>
                <a:ext cx="466619" cy="291567"/>
              </a:xfrm>
              <a:prstGeom prst="curvedUpArrow">
                <a:avLst/>
              </a:prstGeom>
              <a:solidFill>
                <a:srgbClr val="CC99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4" name="Arrow: Curved Up 14"/>
              <p:cNvSpPr/>
              <p:nvPr/>
            </p:nvSpPr>
            <p:spPr>
              <a:xfrm rot="20598286">
                <a:off x="6158573" y="1708949"/>
                <a:ext cx="466619" cy="291567"/>
              </a:xfrm>
              <a:prstGeom prst="curvedUp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sp>
          <p:nvSpPr>
            <p:cNvPr id="36" name="Text Box 29"/>
            <p:cNvSpPr txBox="1">
              <a:spLocks noChangeArrowheads="1"/>
            </p:cNvSpPr>
            <p:nvPr/>
          </p:nvSpPr>
          <p:spPr bwMode="auto">
            <a:xfrm>
              <a:off x="6723450" y="4038736"/>
              <a:ext cx="2432467" cy="8299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38100">
              <a:solidFill>
                <a:schemeClr val="accent1">
                  <a:lumMod val="20000"/>
                  <a:lumOff val="80000"/>
                </a:schemeClr>
              </a:solidFill>
              <a:miter lim="800000"/>
              <a:headEnd/>
              <a:tailEnd/>
            </a:ln>
            <a:scene3d>
              <a:camera prst="perspectiveFront"/>
              <a:lightRig rig="threePt" dir="t"/>
            </a:scene3d>
            <a:sp3d>
              <a:bevelT prst="angle"/>
            </a:sp3d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108585" marR="0" algn="ctr">
                <a:spcBef>
                  <a:spcPts val="0"/>
                </a:spcBef>
                <a:spcAft>
                  <a:spcPts val="0"/>
                </a:spcAft>
              </a:pPr>
              <a:endParaRPr lang="en-GB" sz="1200" b="1" dirty="0">
                <a:solidFill>
                  <a:schemeClr val="bg1"/>
                </a:solidFill>
                <a:effectLst/>
                <a:ea typeface="Calibri"/>
              </a:endParaRPr>
            </a:p>
            <a:p>
              <a:pPr marL="108585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GB" sz="2000" b="1" dirty="0">
                  <a:solidFill>
                    <a:schemeClr val="bg1"/>
                  </a:solidFill>
                  <a:effectLst/>
                  <a:ea typeface="Calibri"/>
                </a:rPr>
                <a:t>Processes to support the change</a:t>
              </a:r>
              <a:endParaRPr lang="en-US" sz="1050" b="1" dirty="0">
                <a:solidFill>
                  <a:schemeClr val="bg1"/>
                </a:solidFill>
                <a:effectLst/>
                <a:ea typeface="Calibri"/>
              </a:endParaRPr>
            </a:p>
          </p:txBody>
        </p:sp>
        <p:sp>
          <p:nvSpPr>
            <p:cNvPr id="46" name="Text Box 24"/>
            <p:cNvSpPr txBox="1">
              <a:spLocks noChangeArrowheads="1"/>
            </p:cNvSpPr>
            <p:nvPr/>
          </p:nvSpPr>
          <p:spPr bwMode="auto">
            <a:xfrm>
              <a:off x="2018329" y="2481478"/>
              <a:ext cx="3137149" cy="227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2540" marR="35560" algn="ctr">
                <a:lnSpc>
                  <a:spcPts val="2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2000" dirty="0">
                  <a:solidFill>
                    <a:srgbClr val="333399"/>
                  </a:solidFill>
                  <a:effectLst/>
                  <a:ea typeface="Calibri"/>
                </a:rPr>
                <a:t>Medium-term changes</a:t>
              </a:r>
            </a:p>
            <a:p>
              <a:pPr marL="2540" marR="35560" algn="ctr">
                <a:lnSpc>
                  <a:spcPts val="2200"/>
                </a:lnSpc>
              </a:pPr>
              <a:r>
                <a:rPr lang="en-GB" dirty="0">
                  <a:solidFill>
                    <a:srgbClr val="333399"/>
                  </a:solidFill>
                  <a:ea typeface="Calibri"/>
                </a:rPr>
                <a:t>Sphere of indirect influence</a:t>
              </a:r>
              <a:endParaRPr lang="en-US" dirty="0">
                <a:solidFill>
                  <a:srgbClr val="333399"/>
                </a:solidFill>
                <a:ea typeface="Calibri"/>
              </a:endParaRPr>
            </a:p>
            <a:p>
              <a:pPr marL="2540" marR="35560" algn="ctr">
                <a:lnSpc>
                  <a:spcPts val="2200"/>
                </a:lnSpc>
                <a:spcBef>
                  <a:spcPts val="0"/>
                </a:spcBef>
                <a:spcAft>
                  <a:spcPts val="0"/>
                </a:spcAft>
              </a:pPr>
              <a:endParaRPr lang="en-GB" sz="2000" dirty="0">
                <a:solidFill>
                  <a:srgbClr val="333399"/>
                </a:solidFill>
                <a:effectLst/>
                <a:ea typeface="Calibri"/>
              </a:endParaRPr>
            </a:p>
            <a:p>
              <a:pPr marL="100330" marR="0" indent="-91440" algn="ctr">
                <a:lnSpc>
                  <a:spcPts val="2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2000" i="1" dirty="0">
                  <a:solidFill>
                    <a:srgbClr val="333399"/>
                  </a:solidFill>
                  <a:effectLst/>
                  <a:ea typeface="Calibri"/>
                </a:rPr>
                <a:t> </a:t>
              </a:r>
              <a:endParaRPr lang="en-US" sz="2000" dirty="0">
                <a:solidFill>
                  <a:srgbClr val="333399"/>
                </a:solidFill>
                <a:effectLst/>
                <a:ea typeface="Calibri"/>
              </a:endParaRPr>
            </a:p>
            <a:p>
              <a:pPr marL="2540" marR="2540" algn="ctr">
                <a:lnSpc>
                  <a:spcPts val="2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2000" i="1" dirty="0">
                  <a:solidFill>
                    <a:srgbClr val="333399"/>
                  </a:solidFill>
                  <a:effectLst/>
                  <a:ea typeface="Calibri"/>
                </a:rPr>
                <a:t> </a:t>
              </a:r>
              <a:endParaRPr lang="en-US" sz="2000" dirty="0">
                <a:solidFill>
                  <a:srgbClr val="333399"/>
                </a:solidFill>
                <a:effectLst/>
                <a:ea typeface="Calibri"/>
              </a:endParaRP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155964" y="1525122"/>
              <a:ext cx="2535526" cy="2811026"/>
              <a:chOff x="164959" y="1982328"/>
              <a:chExt cx="2789454" cy="3354207"/>
            </a:xfrm>
          </p:grpSpPr>
          <p:sp>
            <p:nvSpPr>
              <p:cNvPr id="59" name="Right Triangle 58"/>
              <p:cNvSpPr/>
              <p:nvPr/>
            </p:nvSpPr>
            <p:spPr>
              <a:xfrm rot="10800000" flipH="1">
                <a:off x="164959" y="1982328"/>
                <a:ext cx="2789454" cy="3354207"/>
              </a:xfrm>
              <a:prstGeom prst="rtTriangl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100"/>
              </a:p>
            </p:txBody>
          </p:sp>
          <p:sp>
            <p:nvSpPr>
              <p:cNvPr id="60" name="Text Box 1"/>
              <p:cNvSpPr txBox="1">
                <a:spLocks noChangeArrowheads="1"/>
              </p:cNvSpPr>
              <p:nvPr/>
            </p:nvSpPr>
            <p:spPr bwMode="auto">
              <a:xfrm>
                <a:off x="292371" y="2195280"/>
                <a:ext cx="2545914" cy="21828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rot="0" vert="horz" wrap="square" lIns="0" tIns="0" rIns="0" bIns="0" anchor="t" anchorCtr="0" upright="1">
                <a:noAutofit/>
              </a:bodyPr>
              <a:lstStyle/>
              <a:p>
                <a:pPr marL="889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2400" dirty="0">
                    <a:solidFill>
                      <a:srgbClr val="008000"/>
                    </a:solidFill>
                    <a:effectLst/>
                    <a:ea typeface="Calibri"/>
                  </a:rPr>
                  <a:t>IDEP </a:t>
                </a:r>
              </a:p>
              <a:p>
                <a:pPr marL="889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2400" dirty="0">
                    <a:solidFill>
                      <a:srgbClr val="008000"/>
                    </a:solidFill>
                    <a:effectLst/>
                    <a:ea typeface="Calibri"/>
                  </a:rPr>
                  <a:t>Contextual </a:t>
                </a:r>
              </a:p>
              <a:p>
                <a:pPr marL="889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GB" sz="2400" dirty="0">
                    <a:solidFill>
                      <a:srgbClr val="008000"/>
                    </a:solidFill>
                    <a:effectLst/>
                    <a:ea typeface="Calibri"/>
                  </a:rPr>
                  <a:t>Drivers</a:t>
                </a:r>
                <a:endParaRPr lang="en-US" sz="2400" dirty="0">
                  <a:solidFill>
                    <a:srgbClr val="008000"/>
                  </a:solidFill>
                  <a:effectLst/>
                  <a:ea typeface="Calibri"/>
                </a:endParaRPr>
              </a:p>
            </p:txBody>
          </p:sp>
        </p:grpSp>
      </p:grpSp>
      <p:sp>
        <p:nvSpPr>
          <p:cNvPr id="8" name="TextBox 7"/>
          <p:cNvSpPr txBox="1"/>
          <p:nvPr/>
        </p:nvSpPr>
        <p:spPr>
          <a:xfrm>
            <a:off x="209874" y="761370"/>
            <a:ext cx="49818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rgbClr val="0070C0"/>
                </a:solidFill>
              </a:rPr>
              <a:t>IDEP Theory of Change for </a:t>
            </a:r>
            <a:r>
              <a:rPr lang="fr-FR" sz="2000" b="1" dirty="0">
                <a:solidFill>
                  <a:srgbClr val="0070C0"/>
                </a:solidFill>
              </a:rPr>
              <a:t>IDEP Strategic Plan </a:t>
            </a:r>
          </a:p>
          <a:p>
            <a:r>
              <a:rPr lang="fr-FR" sz="2000" dirty="0">
                <a:solidFill>
                  <a:srgbClr val="0070C0"/>
                </a:solidFill>
              </a:rPr>
              <a:t>2019-2023</a:t>
            </a:r>
            <a:endParaRPr lang="en-US" sz="2000" dirty="0">
              <a:solidFill>
                <a:srgbClr val="0070C0"/>
              </a:solidFill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0" y="6403975"/>
            <a:ext cx="9019606" cy="441325"/>
            <a:chOff x="0" y="6403975"/>
            <a:chExt cx="9019606" cy="441325"/>
          </a:xfrm>
        </p:grpSpPr>
        <p:sp>
          <p:nvSpPr>
            <p:cNvPr id="72" name="AutoShape 2"/>
            <p:cNvSpPr>
              <a:spLocks/>
            </p:cNvSpPr>
            <p:nvPr/>
          </p:nvSpPr>
          <p:spPr bwMode="auto">
            <a:xfrm>
              <a:off x="0" y="6451997"/>
              <a:ext cx="7308850" cy="345280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0929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20929" y="21600"/>
                  </a:lnTo>
                  <a:lnTo>
                    <a:pt x="21107" y="21274"/>
                  </a:lnTo>
                  <a:lnTo>
                    <a:pt x="21268" y="20353"/>
                  </a:lnTo>
                  <a:lnTo>
                    <a:pt x="21404" y="18924"/>
                  </a:lnTo>
                  <a:lnTo>
                    <a:pt x="21508" y="17076"/>
                  </a:lnTo>
                  <a:lnTo>
                    <a:pt x="21576" y="14893"/>
                  </a:lnTo>
                  <a:lnTo>
                    <a:pt x="21600" y="12465"/>
                  </a:lnTo>
                  <a:lnTo>
                    <a:pt x="21600" y="9135"/>
                  </a:lnTo>
                  <a:lnTo>
                    <a:pt x="21576" y="6707"/>
                  </a:lnTo>
                  <a:lnTo>
                    <a:pt x="21508" y="4524"/>
                  </a:lnTo>
                  <a:lnTo>
                    <a:pt x="21404" y="2676"/>
                  </a:lnTo>
                  <a:lnTo>
                    <a:pt x="21268" y="1247"/>
                  </a:lnTo>
                  <a:lnTo>
                    <a:pt x="21107" y="326"/>
                  </a:lnTo>
                  <a:lnTo>
                    <a:pt x="20929" y="0"/>
                  </a:lnTo>
                  <a:close/>
                </a:path>
              </a:pathLst>
            </a:custGeom>
            <a:solidFill>
              <a:srgbClr val="0A7C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45720" rIns="45720"/>
            <a:lstStyle/>
            <a:p>
              <a:endParaRPr lang="en-US"/>
            </a:p>
          </p:txBody>
        </p:sp>
        <p:grpSp>
          <p:nvGrpSpPr>
            <p:cNvPr id="73" name="Group 72"/>
            <p:cNvGrpSpPr/>
            <p:nvPr/>
          </p:nvGrpSpPr>
          <p:grpSpPr>
            <a:xfrm>
              <a:off x="471488" y="6403975"/>
              <a:ext cx="8548118" cy="441325"/>
              <a:chOff x="471488" y="6403975"/>
              <a:chExt cx="8548118" cy="441325"/>
            </a:xfrm>
          </p:grpSpPr>
          <p:sp>
            <p:nvSpPr>
              <p:cNvPr id="74" name="Rectangle 3"/>
              <p:cNvSpPr>
                <a:spLocks/>
              </p:cNvSpPr>
              <p:nvPr/>
            </p:nvSpPr>
            <p:spPr bwMode="auto">
              <a:xfrm>
                <a:off x="471488" y="6481763"/>
                <a:ext cx="6942137" cy="2460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4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indent="12700"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9pPr>
              </a:lstStyle>
              <a:p>
                <a:pPr eaLnBrk="1"/>
                <a:r>
                  <a:rPr lang="en-US" altLang="en-US" sz="1600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Lato" pitchFamily="34" charset="0"/>
                  </a:rPr>
                  <a:t>IDEP Presentation</a:t>
                </a:r>
              </a:p>
            </p:txBody>
          </p:sp>
          <p:grpSp>
            <p:nvGrpSpPr>
              <p:cNvPr id="75" name="Group 74"/>
              <p:cNvGrpSpPr/>
              <p:nvPr/>
            </p:nvGrpSpPr>
            <p:grpSpPr>
              <a:xfrm>
                <a:off x="7806756" y="6403975"/>
                <a:ext cx="1212850" cy="441325"/>
                <a:chOff x="7666038" y="6135688"/>
                <a:chExt cx="1212850" cy="441325"/>
              </a:xfrm>
            </p:grpSpPr>
            <p:sp>
              <p:nvSpPr>
                <p:cNvPr id="76" name="AutoShape 9"/>
                <p:cNvSpPr>
                  <a:spLocks/>
                </p:cNvSpPr>
                <p:nvPr/>
              </p:nvSpPr>
              <p:spPr bwMode="auto">
                <a:xfrm>
                  <a:off x="7666038" y="6135688"/>
                  <a:ext cx="1212850" cy="441325"/>
                </a:xfrm>
                <a:custGeom>
                  <a:avLst/>
                  <a:gdLst>
                    <a:gd name="T0" fmla="*/ 2147483646 w 21600"/>
                    <a:gd name="T1" fmla="*/ 2147483646 h 21600"/>
                    <a:gd name="T2" fmla="*/ 2147483646 w 21600"/>
                    <a:gd name="T3" fmla="*/ 2147483646 h 21600"/>
                    <a:gd name="T4" fmla="*/ 2147483646 w 21600"/>
                    <a:gd name="T5" fmla="*/ 2147483646 h 21600"/>
                    <a:gd name="T6" fmla="*/ 2147483646 w 21600"/>
                    <a:gd name="T7" fmla="*/ 2147483646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600"/>
                    <a:gd name="T13" fmla="*/ 0 h 21600"/>
                    <a:gd name="T14" fmla="*/ 21600 w 21600"/>
                    <a:gd name="T15" fmla="*/ 216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8463" y="0"/>
                      </a:moveTo>
                      <a:lnTo>
                        <a:pt x="3137" y="0"/>
                      </a:lnTo>
                      <a:lnTo>
                        <a:pt x="2303" y="328"/>
                      </a:lnTo>
                      <a:lnTo>
                        <a:pt x="1554" y="1254"/>
                      </a:lnTo>
                      <a:lnTo>
                        <a:pt x="919" y="2690"/>
                      </a:lnTo>
                      <a:lnTo>
                        <a:pt x="428" y="4549"/>
                      </a:lnTo>
                      <a:lnTo>
                        <a:pt x="112" y="6742"/>
                      </a:lnTo>
                      <a:lnTo>
                        <a:pt x="0" y="9183"/>
                      </a:lnTo>
                      <a:lnTo>
                        <a:pt x="0" y="12416"/>
                      </a:lnTo>
                      <a:lnTo>
                        <a:pt x="112" y="14858"/>
                      </a:lnTo>
                      <a:lnTo>
                        <a:pt x="428" y="17052"/>
                      </a:lnTo>
                      <a:lnTo>
                        <a:pt x="919" y="18910"/>
                      </a:lnTo>
                      <a:lnTo>
                        <a:pt x="1554" y="20346"/>
                      </a:lnTo>
                      <a:lnTo>
                        <a:pt x="2303" y="21272"/>
                      </a:lnTo>
                      <a:lnTo>
                        <a:pt x="3137" y="21600"/>
                      </a:lnTo>
                      <a:lnTo>
                        <a:pt x="18463" y="21600"/>
                      </a:lnTo>
                      <a:lnTo>
                        <a:pt x="19297" y="21272"/>
                      </a:lnTo>
                      <a:lnTo>
                        <a:pt x="20047" y="20346"/>
                      </a:lnTo>
                      <a:lnTo>
                        <a:pt x="20681" y="18910"/>
                      </a:lnTo>
                      <a:lnTo>
                        <a:pt x="21172" y="17052"/>
                      </a:lnTo>
                      <a:lnTo>
                        <a:pt x="21488" y="14858"/>
                      </a:lnTo>
                      <a:lnTo>
                        <a:pt x="21600" y="12416"/>
                      </a:lnTo>
                      <a:lnTo>
                        <a:pt x="21600" y="9183"/>
                      </a:lnTo>
                      <a:lnTo>
                        <a:pt x="21488" y="6742"/>
                      </a:lnTo>
                      <a:lnTo>
                        <a:pt x="21172" y="4549"/>
                      </a:lnTo>
                      <a:lnTo>
                        <a:pt x="20681" y="2690"/>
                      </a:lnTo>
                      <a:lnTo>
                        <a:pt x="20047" y="1254"/>
                      </a:lnTo>
                      <a:lnTo>
                        <a:pt x="19297" y="328"/>
                      </a:lnTo>
                      <a:lnTo>
                        <a:pt x="18463" y="0"/>
                      </a:lnTo>
                      <a:close/>
                    </a:path>
                  </a:pathLst>
                </a:custGeom>
                <a:solidFill>
                  <a:srgbClr val="0A7CB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45720" rIns="45720"/>
                <a:lstStyle/>
                <a:p>
                  <a:endParaRPr lang="en-US"/>
                </a:p>
              </p:txBody>
            </p:sp>
            <p:sp>
              <p:nvSpPr>
                <p:cNvPr id="77" name="Rectangle 10"/>
                <p:cNvSpPr>
                  <a:spLocks/>
                </p:cNvSpPr>
                <p:nvPr/>
              </p:nvSpPr>
              <p:spPr bwMode="auto">
                <a:xfrm>
                  <a:off x="7732713" y="6251575"/>
                  <a:ext cx="1079500" cy="1692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4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indent="12700">
                    <a:defRPr>
                      <a:solidFill>
                        <a:srgbClr val="0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  <a:sym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rgbClr val="0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  <a:sym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rgbClr val="0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  <a:sym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rgbClr val="0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  <a:sym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rgbClr val="0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  <a:sym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rgbClr val="0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  <a:sym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rgbClr val="0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  <a:sym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rgbClr val="0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  <a:sym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rgbClr val="0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  <a:sym typeface="Calibri" panose="020F0502020204030204" pitchFamily="34" charset="0"/>
                    </a:defRPr>
                  </a:lvl9pPr>
                </a:lstStyle>
                <a:p>
                  <a:pPr eaLnBrk="1"/>
                  <a:r>
                    <a:rPr lang="en-US" altLang="en-US" sz="1100" b="1" dirty="0">
                      <a:solidFill>
                        <a:srgbClr val="FFFFFF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Lato" pitchFamily="34" charset="0"/>
                    </a:rPr>
                    <a:t>Uneca.org/IDEP</a:t>
                  </a:r>
                  <a:endParaRPr lang="en-US" altLang="en-US" sz="1200" b="1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Lato" pitchFamily="34" charset="0"/>
                  </a:endParaRPr>
                </a:p>
              </p:txBody>
            </p:sp>
          </p:grpSp>
        </p:grpSp>
      </p:grpSp>
      <p:grpSp>
        <p:nvGrpSpPr>
          <p:cNvPr id="48" name="Group 1">
            <a:extLst>
              <a:ext uri="{FF2B5EF4-FFF2-40B4-BE49-F238E27FC236}">
                <a16:creationId xmlns:a16="http://schemas.microsoft.com/office/drawing/2014/main" xmlns="" id="{FA27370B-7FDC-4E27-AE5E-016B86089188}"/>
              </a:ext>
            </a:extLst>
          </p:cNvPr>
          <p:cNvGrpSpPr/>
          <p:nvPr/>
        </p:nvGrpSpPr>
        <p:grpSpPr>
          <a:xfrm>
            <a:off x="894272" y="5137738"/>
            <a:ext cx="6942137" cy="2764247"/>
            <a:chOff x="1735268" y="1211883"/>
            <a:chExt cx="3396699" cy="2764247"/>
          </a:xfrm>
        </p:grpSpPr>
        <p:sp>
          <p:nvSpPr>
            <p:cNvPr id="49" name="TextBox 15">
              <a:extLst>
                <a:ext uri="{FF2B5EF4-FFF2-40B4-BE49-F238E27FC236}">
                  <a16:creationId xmlns:a16="http://schemas.microsoft.com/office/drawing/2014/main" xmlns="" id="{C5EC2FE0-A377-4227-93DC-5F2F2CA43BF0}"/>
                </a:ext>
              </a:extLst>
            </p:cNvPr>
            <p:cNvSpPr txBox="1"/>
            <p:nvPr/>
          </p:nvSpPr>
          <p:spPr>
            <a:xfrm>
              <a:off x="1735268" y="1211883"/>
              <a:ext cx="3396699" cy="20390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1200"/>
                </a:spcBef>
              </a:pPr>
              <a:r>
                <a:rPr lang="en-US" sz="2400" dirty="0">
                  <a:solidFill>
                    <a:srgbClr val="0070C0"/>
                  </a:solidFill>
                  <a:latin typeface="Calibri" pitchFamily="34" charset="0"/>
                  <a:cs typeface="Calibri" pitchFamily="34" charset="0"/>
                </a:rPr>
                <a:t>IDEP Catalogue 2019-2023</a:t>
              </a:r>
            </a:p>
            <a:p>
              <a:r>
                <a:rPr lang="en-US" sz="2400" dirty="0">
                  <a:solidFill>
                    <a:srgbClr val="0070C0"/>
                  </a:solidFill>
                  <a:latin typeface="Calibri" pitchFamily="34" charset="0"/>
                  <a:cs typeface="Calibri" pitchFamily="34" charset="0"/>
                </a:rPr>
                <a:t> &gt; </a:t>
              </a:r>
              <a:r>
                <a:rPr lang="en-GB" sz="2000" dirty="0">
                  <a:solidFill>
                    <a:srgbClr val="0070C0"/>
                  </a:solidFill>
                </a:rPr>
                <a:t>aligned with ECA Strategic Directions</a:t>
              </a:r>
              <a:endParaRPr lang="en-GB" sz="2400" dirty="0">
                <a:solidFill>
                  <a:srgbClr val="0070C0"/>
                </a:solidFill>
              </a:endParaRPr>
            </a:p>
            <a:p>
              <a:r>
                <a:rPr lang="en-GB" sz="2400" dirty="0">
                  <a:solidFill>
                    <a:srgbClr val="0070C0"/>
                  </a:solidFill>
                </a:rPr>
                <a:t> &gt; </a:t>
              </a:r>
              <a:r>
                <a:rPr lang="en-GB" sz="2000" dirty="0">
                  <a:solidFill>
                    <a:srgbClr val="0070C0"/>
                  </a:solidFill>
                </a:rPr>
                <a:t>reviewed during IDEP TAC retreat</a:t>
              </a:r>
              <a:endParaRPr lang="en-GB" sz="2400" dirty="0">
                <a:solidFill>
                  <a:srgbClr val="0070C0"/>
                </a:solidFill>
              </a:endParaRPr>
            </a:p>
            <a:p>
              <a:pPr>
                <a:spcBef>
                  <a:spcPts val="1200"/>
                </a:spcBef>
              </a:pPr>
              <a:endParaRPr lang="en-US" sz="2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endParaRPr>
            </a:p>
            <a:p>
              <a:pPr algn="ctr">
                <a:spcBef>
                  <a:spcPts val="1200"/>
                </a:spcBef>
              </a:pPr>
              <a:endParaRPr lang="en-US" sz="105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4" name="TextBox 18">
              <a:extLst>
                <a:ext uri="{FF2B5EF4-FFF2-40B4-BE49-F238E27FC236}">
                  <a16:creationId xmlns:a16="http://schemas.microsoft.com/office/drawing/2014/main" xmlns="" id="{0A1FE8AF-82C4-45A6-A9F6-A26E85374D4F}"/>
                </a:ext>
              </a:extLst>
            </p:cNvPr>
            <p:cNvSpPr txBox="1"/>
            <p:nvPr/>
          </p:nvSpPr>
          <p:spPr>
            <a:xfrm>
              <a:off x="2993618" y="2545408"/>
              <a:ext cx="9038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endParaRPr lang="en-GB" sz="2400" dirty="0">
                <a:solidFill>
                  <a:srgbClr val="0070C0"/>
                </a:solidFill>
              </a:endParaRPr>
            </a:p>
          </p:txBody>
        </p:sp>
        <p:sp>
          <p:nvSpPr>
            <p:cNvPr id="56" name="Striped Right Arrow 21">
              <a:extLst>
                <a:ext uri="{FF2B5EF4-FFF2-40B4-BE49-F238E27FC236}">
                  <a16:creationId xmlns:a16="http://schemas.microsoft.com/office/drawing/2014/main" xmlns="" id="{A65A6F23-5FC5-467D-84E1-13356CC77E0F}"/>
                </a:ext>
              </a:extLst>
            </p:cNvPr>
            <p:cNvSpPr/>
            <p:nvPr/>
          </p:nvSpPr>
          <p:spPr>
            <a:xfrm rot="5400000">
              <a:off x="2738949" y="3360146"/>
              <a:ext cx="599724" cy="632243"/>
            </a:xfrm>
            <a:prstGeom prst="strip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1663455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val 34">
            <a:extLst>
              <a:ext uri="{FF2B5EF4-FFF2-40B4-BE49-F238E27FC236}">
                <a16:creationId xmlns:a16="http://schemas.microsoft.com/office/drawing/2014/main" xmlns="" id="{865D4EA5-41B5-4982-96B9-9A051F658D6B}"/>
              </a:ext>
            </a:extLst>
          </p:cNvPr>
          <p:cNvSpPr/>
          <p:nvPr/>
        </p:nvSpPr>
        <p:spPr>
          <a:xfrm>
            <a:off x="7308850" y="3230584"/>
            <a:ext cx="1698545" cy="1533083"/>
          </a:xfrm>
          <a:prstGeom prst="ellipse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2000" r="-32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6" name="Right Arrow 30">
            <a:extLst>
              <a:ext uri="{FF2B5EF4-FFF2-40B4-BE49-F238E27FC236}">
                <a16:creationId xmlns:a16="http://schemas.microsoft.com/office/drawing/2014/main" xmlns="" id="{80B51707-0B26-4CB3-BD51-A28F9F011296}"/>
              </a:ext>
            </a:extLst>
          </p:cNvPr>
          <p:cNvSpPr/>
          <p:nvPr/>
        </p:nvSpPr>
        <p:spPr>
          <a:xfrm flipH="1">
            <a:off x="6939028" y="3642794"/>
            <a:ext cx="307676" cy="831866"/>
          </a:xfrm>
          <a:prstGeom prst="rightArrow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0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1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5" name="Rectangle 11"/>
          <p:cNvSpPr>
            <a:spLocks/>
          </p:cNvSpPr>
          <p:nvPr/>
        </p:nvSpPr>
        <p:spPr bwMode="auto">
          <a:xfrm>
            <a:off x="113145" y="365798"/>
            <a:ext cx="25527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2018 at IDEP</a:t>
            </a:r>
          </a:p>
        </p:txBody>
      </p:sp>
      <p:sp>
        <p:nvSpPr>
          <p:cNvPr id="4106" name="Rectangle 12"/>
          <p:cNvSpPr>
            <a:spLocks/>
          </p:cNvSpPr>
          <p:nvPr/>
        </p:nvSpPr>
        <p:spPr bwMode="auto">
          <a:xfrm>
            <a:off x="4659313" y="414338"/>
            <a:ext cx="5603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fld id="{CA7005DB-7BB1-4210-8FD2-F8CF7C036B5E}" type="slidenum">
              <a:rPr lang="en-US" altLang="en-US" sz="1600" b="1">
                <a:solidFill>
                  <a:srgbClr val="0A7CB8"/>
                </a:solidFill>
                <a:latin typeface="Lucida Sans" panose="020B0602030504020204" pitchFamily="34" charset="0"/>
                <a:sym typeface="Lucida Sans" panose="020B0602030504020204" pitchFamily="34" charset="0"/>
              </a:rPr>
              <a:pPr eaLnBrk="1"/>
              <a:t>4</a:t>
            </a:fld>
            <a:endParaRPr lang="en-US" altLang="en-US" sz="1600" b="1">
              <a:solidFill>
                <a:srgbClr val="0A7CB8"/>
              </a:solidFill>
              <a:latin typeface="Lucida Sans" panose="020B0602030504020204" pitchFamily="34" charset="0"/>
              <a:sym typeface="Lucida Sans" panose="020B0602030504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84675" y="232803"/>
            <a:ext cx="8128000" cy="5418667"/>
          </a:xfrm>
          <a:prstGeom prst="rect">
            <a:avLst/>
          </a:prstGeom>
          <a:noFill/>
        </p:spPr>
      </p:sp>
      <p:grpSp>
        <p:nvGrpSpPr>
          <p:cNvPr id="29" name="Group 28"/>
          <p:cNvGrpSpPr/>
          <p:nvPr/>
        </p:nvGrpSpPr>
        <p:grpSpPr>
          <a:xfrm>
            <a:off x="164943" y="1757627"/>
            <a:ext cx="6787378" cy="4478999"/>
            <a:chOff x="2493843" y="1005300"/>
            <a:chExt cx="5834417" cy="5125099"/>
          </a:xfrm>
        </p:grpSpPr>
        <p:sp>
          <p:nvSpPr>
            <p:cNvPr id="15" name="Block Arc 14"/>
            <p:cNvSpPr/>
            <p:nvPr/>
          </p:nvSpPr>
          <p:spPr>
            <a:xfrm>
              <a:off x="3641174" y="1755529"/>
              <a:ext cx="3624640" cy="3624640"/>
            </a:xfrm>
            <a:prstGeom prst="blockArc">
              <a:avLst>
                <a:gd name="adj1" fmla="val 10800000"/>
                <a:gd name="adj2" fmla="val 16200000"/>
                <a:gd name="adj3" fmla="val 4641"/>
              </a:avLst>
            </a:prstGeom>
            <a:solidFill>
              <a:schemeClr val="accent1">
                <a:lumMod val="50000"/>
              </a:schemeClr>
            </a:solidFill>
            <a:ln>
              <a:solidFill>
                <a:srgbClr val="333399"/>
              </a:solidFill>
            </a:ln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dk2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dk2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dk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Block Arc 16"/>
            <p:cNvSpPr/>
            <p:nvPr/>
          </p:nvSpPr>
          <p:spPr>
            <a:xfrm>
              <a:off x="3641174" y="1755529"/>
              <a:ext cx="3624640" cy="3624640"/>
            </a:xfrm>
            <a:prstGeom prst="blockArc">
              <a:avLst>
                <a:gd name="adj1" fmla="val 5400000"/>
                <a:gd name="adj2" fmla="val 10800000"/>
                <a:gd name="adj3" fmla="val 4641"/>
              </a:avLst>
            </a:prstGeom>
            <a:solidFill>
              <a:schemeClr val="accent1">
                <a:lumMod val="50000"/>
              </a:schemeClr>
            </a:solidFill>
            <a:ln>
              <a:solidFill>
                <a:srgbClr val="333399"/>
              </a:solidFill>
            </a:ln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dk2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dk2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dk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Block Arc 20"/>
            <p:cNvSpPr/>
            <p:nvPr/>
          </p:nvSpPr>
          <p:spPr>
            <a:xfrm>
              <a:off x="3641174" y="1755529"/>
              <a:ext cx="3624640" cy="3624640"/>
            </a:xfrm>
            <a:prstGeom prst="blockArc">
              <a:avLst>
                <a:gd name="adj1" fmla="val 0"/>
                <a:gd name="adj2" fmla="val 5400000"/>
                <a:gd name="adj3" fmla="val 4641"/>
              </a:avLst>
            </a:prstGeom>
            <a:solidFill>
              <a:schemeClr val="accent1">
                <a:lumMod val="50000"/>
              </a:schemeClr>
            </a:solidFill>
            <a:ln>
              <a:solidFill>
                <a:srgbClr val="333399"/>
              </a:solidFill>
            </a:ln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dk2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dk2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dk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Block Arc 22"/>
            <p:cNvSpPr/>
            <p:nvPr/>
          </p:nvSpPr>
          <p:spPr>
            <a:xfrm>
              <a:off x="3641174" y="1755529"/>
              <a:ext cx="3624640" cy="3624640"/>
            </a:xfrm>
            <a:prstGeom prst="blockArc">
              <a:avLst>
                <a:gd name="adj1" fmla="val 16200000"/>
                <a:gd name="adj2" fmla="val 0"/>
                <a:gd name="adj3" fmla="val 4641"/>
              </a:avLst>
            </a:prstGeom>
            <a:solidFill>
              <a:schemeClr val="accent1">
                <a:lumMod val="50000"/>
              </a:schemeClr>
            </a:solidFill>
            <a:ln>
              <a:solidFill>
                <a:srgbClr val="333399"/>
              </a:solidFill>
            </a:ln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dk2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dk2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dk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4619065" y="2544113"/>
              <a:ext cx="1668859" cy="2047473"/>
            </a:xfrm>
            <a:custGeom>
              <a:avLst/>
              <a:gdLst>
                <a:gd name="connsiteX0" fmla="*/ 0 w 1668859"/>
                <a:gd name="connsiteY0" fmla="*/ 1023737 h 2047473"/>
                <a:gd name="connsiteX1" fmla="*/ 834430 w 1668859"/>
                <a:gd name="connsiteY1" fmla="*/ 0 h 2047473"/>
                <a:gd name="connsiteX2" fmla="*/ 1668860 w 1668859"/>
                <a:gd name="connsiteY2" fmla="*/ 1023737 h 2047473"/>
                <a:gd name="connsiteX3" fmla="*/ 834430 w 1668859"/>
                <a:gd name="connsiteY3" fmla="*/ 2047474 h 2047473"/>
                <a:gd name="connsiteX4" fmla="*/ 0 w 1668859"/>
                <a:gd name="connsiteY4" fmla="*/ 1023737 h 2047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8859" h="2047473">
                  <a:moveTo>
                    <a:pt x="0" y="1023737"/>
                  </a:moveTo>
                  <a:cubicBezTo>
                    <a:pt x="0" y="458343"/>
                    <a:pt x="373587" y="0"/>
                    <a:pt x="834430" y="0"/>
                  </a:cubicBezTo>
                  <a:cubicBezTo>
                    <a:pt x="1295273" y="0"/>
                    <a:pt x="1668860" y="458343"/>
                    <a:pt x="1668860" y="1023737"/>
                  </a:cubicBezTo>
                  <a:cubicBezTo>
                    <a:pt x="1668860" y="1589131"/>
                    <a:pt x="1295273" y="2047474"/>
                    <a:pt x="834430" y="2047474"/>
                  </a:cubicBezTo>
                  <a:cubicBezTo>
                    <a:pt x="373587" y="2047474"/>
                    <a:pt x="0" y="1589131"/>
                    <a:pt x="0" y="1023737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3">
              <a:schemeClr val="dk2">
                <a:hueOff val="0"/>
                <a:satOff val="0"/>
                <a:lumOff val="0"/>
                <a:alphaOff val="0"/>
              </a:schemeClr>
            </a:fillRef>
            <a:effectRef idx="2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4879" tIns="330325" rIns="274879" bIns="330325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noProof="0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Cross-cutting</a:t>
              </a: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000" kern="1200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issues</a:t>
              </a:r>
              <a:endParaRPr lang="en-US" sz="2000" kern="12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5" name="Freeform 24"/>
            <p:cNvSpPr/>
            <p:nvPr/>
          </p:nvSpPr>
          <p:spPr>
            <a:xfrm>
              <a:off x="4264108" y="1005300"/>
              <a:ext cx="2378773" cy="1584571"/>
            </a:xfrm>
            <a:custGeom>
              <a:avLst/>
              <a:gdLst>
                <a:gd name="connsiteX0" fmla="*/ 0 w 2378773"/>
                <a:gd name="connsiteY0" fmla="*/ 792286 h 1584571"/>
                <a:gd name="connsiteX1" fmla="*/ 1189387 w 2378773"/>
                <a:gd name="connsiteY1" fmla="*/ 0 h 1584571"/>
                <a:gd name="connsiteX2" fmla="*/ 2378774 w 2378773"/>
                <a:gd name="connsiteY2" fmla="*/ 792286 h 1584571"/>
                <a:gd name="connsiteX3" fmla="*/ 1189387 w 2378773"/>
                <a:gd name="connsiteY3" fmla="*/ 1584572 h 1584571"/>
                <a:gd name="connsiteX4" fmla="*/ 0 w 2378773"/>
                <a:gd name="connsiteY4" fmla="*/ 792286 h 1584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3" h="1584571">
                  <a:moveTo>
                    <a:pt x="0" y="792286"/>
                  </a:moveTo>
                  <a:cubicBezTo>
                    <a:pt x="0" y="354719"/>
                    <a:pt x="532507" y="0"/>
                    <a:pt x="1189387" y="0"/>
                  </a:cubicBezTo>
                  <a:cubicBezTo>
                    <a:pt x="1846267" y="0"/>
                    <a:pt x="2378774" y="354719"/>
                    <a:pt x="2378774" y="792286"/>
                  </a:cubicBezTo>
                  <a:cubicBezTo>
                    <a:pt x="2378774" y="1229853"/>
                    <a:pt x="1846267" y="1584572"/>
                    <a:pt x="1189387" y="1584572"/>
                  </a:cubicBezTo>
                  <a:cubicBezTo>
                    <a:pt x="532507" y="1584572"/>
                    <a:pt x="0" y="1229853"/>
                    <a:pt x="0" y="79228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3">
              <a:schemeClr val="dk2">
                <a:hueOff val="0"/>
                <a:satOff val="0"/>
                <a:lumOff val="0"/>
                <a:alphaOff val="0"/>
              </a:schemeClr>
            </a:fillRef>
            <a:effectRef idx="2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73763" tIns="257455" rIns="373763" bIns="257455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Macro-economic development and planning</a:t>
              </a:r>
            </a:p>
          </p:txBody>
        </p:sp>
        <p:sp>
          <p:nvSpPr>
            <p:cNvPr id="26" name="Freeform 25"/>
            <p:cNvSpPr/>
            <p:nvPr/>
          </p:nvSpPr>
          <p:spPr>
            <a:xfrm>
              <a:off x="6034372" y="2775564"/>
              <a:ext cx="2293888" cy="1584571"/>
            </a:xfrm>
            <a:custGeom>
              <a:avLst/>
              <a:gdLst>
                <a:gd name="connsiteX0" fmla="*/ 0 w 2378773"/>
                <a:gd name="connsiteY0" fmla="*/ 792286 h 1584571"/>
                <a:gd name="connsiteX1" fmla="*/ 1189387 w 2378773"/>
                <a:gd name="connsiteY1" fmla="*/ 0 h 1584571"/>
                <a:gd name="connsiteX2" fmla="*/ 2378774 w 2378773"/>
                <a:gd name="connsiteY2" fmla="*/ 792286 h 1584571"/>
                <a:gd name="connsiteX3" fmla="*/ 1189387 w 2378773"/>
                <a:gd name="connsiteY3" fmla="*/ 1584572 h 1584571"/>
                <a:gd name="connsiteX4" fmla="*/ 0 w 2378773"/>
                <a:gd name="connsiteY4" fmla="*/ 792286 h 1584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3" h="1584571">
                  <a:moveTo>
                    <a:pt x="0" y="792286"/>
                  </a:moveTo>
                  <a:cubicBezTo>
                    <a:pt x="0" y="354719"/>
                    <a:pt x="532507" y="0"/>
                    <a:pt x="1189387" y="0"/>
                  </a:cubicBezTo>
                  <a:cubicBezTo>
                    <a:pt x="1846267" y="0"/>
                    <a:pt x="2378774" y="354719"/>
                    <a:pt x="2378774" y="792286"/>
                  </a:cubicBezTo>
                  <a:cubicBezTo>
                    <a:pt x="2378774" y="1229853"/>
                    <a:pt x="1846267" y="1584572"/>
                    <a:pt x="1189387" y="1584572"/>
                  </a:cubicBezTo>
                  <a:cubicBezTo>
                    <a:pt x="532507" y="1584572"/>
                    <a:pt x="0" y="1229853"/>
                    <a:pt x="0" y="79228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3">
              <a:schemeClr val="dk2">
                <a:hueOff val="0"/>
                <a:satOff val="0"/>
                <a:lumOff val="0"/>
                <a:alphaOff val="0"/>
              </a:schemeClr>
            </a:fillRef>
            <a:effectRef idx="2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73763" tIns="257455" rIns="373763" bIns="257455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Social development</a:t>
              </a:r>
            </a:p>
          </p:txBody>
        </p:sp>
        <p:sp>
          <p:nvSpPr>
            <p:cNvPr id="27" name="Freeform 26"/>
            <p:cNvSpPr/>
            <p:nvPr/>
          </p:nvSpPr>
          <p:spPr>
            <a:xfrm>
              <a:off x="4114852" y="4545828"/>
              <a:ext cx="2677284" cy="1584571"/>
            </a:xfrm>
            <a:custGeom>
              <a:avLst/>
              <a:gdLst>
                <a:gd name="connsiteX0" fmla="*/ 0 w 2677284"/>
                <a:gd name="connsiteY0" fmla="*/ 792286 h 1584571"/>
                <a:gd name="connsiteX1" fmla="*/ 1338642 w 2677284"/>
                <a:gd name="connsiteY1" fmla="*/ 0 h 1584571"/>
                <a:gd name="connsiteX2" fmla="*/ 2677284 w 2677284"/>
                <a:gd name="connsiteY2" fmla="*/ 792286 h 1584571"/>
                <a:gd name="connsiteX3" fmla="*/ 1338642 w 2677284"/>
                <a:gd name="connsiteY3" fmla="*/ 1584572 h 1584571"/>
                <a:gd name="connsiteX4" fmla="*/ 0 w 2677284"/>
                <a:gd name="connsiteY4" fmla="*/ 792286 h 1584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77284" h="1584571">
                  <a:moveTo>
                    <a:pt x="0" y="792286"/>
                  </a:moveTo>
                  <a:cubicBezTo>
                    <a:pt x="0" y="354719"/>
                    <a:pt x="599330" y="0"/>
                    <a:pt x="1338642" y="0"/>
                  </a:cubicBezTo>
                  <a:cubicBezTo>
                    <a:pt x="2077954" y="0"/>
                    <a:pt x="2677284" y="354719"/>
                    <a:pt x="2677284" y="792286"/>
                  </a:cubicBezTo>
                  <a:cubicBezTo>
                    <a:pt x="2677284" y="1229853"/>
                    <a:pt x="2077954" y="1584572"/>
                    <a:pt x="1338642" y="1584572"/>
                  </a:cubicBezTo>
                  <a:cubicBezTo>
                    <a:pt x="599330" y="1584572"/>
                    <a:pt x="0" y="1229853"/>
                    <a:pt x="0" y="79228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3">
              <a:schemeClr val="dk2">
                <a:hueOff val="0"/>
                <a:satOff val="0"/>
                <a:lumOff val="0"/>
                <a:alphaOff val="0"/>
              </a:schemeClr>
            </a:fillRef>
            <a:effectRef idx="2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7479" tIns="257455" rIns="417479" bIns="257455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Integrated natural resource management</a:t>
              </a:r>
            </a:p>
          </p:txBody>
        </p:sp>
        <p:sp>
          <p:nvSpPr>
            <p:cNvPr id="28" name="Freeform 27"/>
            <p:cNvSpPr/>
            <p:nvPr/>
          </p:nvSpPr>
          <p:spPr>
            <a:xfrm>
              <a:off x="2493843" y="2775564"/>
              <a:ext cx="2378773" cy="1584571"/>
            </a:xfrm>
            <a:custGeom>
              <a:avLst/>
              <a:gdLst>
                <a:gd name="connsiteX0" fmla="*/ 0 w 2378773"/>
                <a:gd name="connsiteY0" fmla="*/ 792286 h 1584571"/>
                <a:gd name="connsiteX1" fmla="*/ 1189387 w 2378773"/>
                <a:gd name="connsiteY1" fmla="*/ 0 h 1584571"/>
                <a:gd name="connsiteX2" fmla="*/ 2378774 w 2378773"/>
                <a:gd name="connsiteY2" fmla="*/ 792286 h 1584571"/>
                <a:gd name="connsiteX3" fmla="*/ 1189387 w 2378773"/>
                <a:gd name="connsiteY3" fmla="*/ 1584572 h 1584571"/>
                <a:gd name="connsiteX4" fmla="*/ 0 w 2378773"/>
                <a:gd name="connsiteY4" fmla="*/ 792286 h 1584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773" h="1584571">
                  <a:moveTo>
                    <a:pt x="0" y="792286"/>
                  </a:moveTo>
                  <a:cubicBezTo>
                    <a:pt x="0" y="354719"/>
                    <a:pt x="532507" y="0"/>
                    <a:pt x="1189387" y="0"/>
                  </a:cubicBezTo>
                  <a:cubicBezTo>
                    <a:pt x="1846267" y="0"/>
                    <a:pt x="2378774" y="354719"/>
                    <a:pt x="2378774" y="792286"/>
                  </a:cubicBezTo>
                  <a:cubicBezTo>
                    <a:pt x="2378774" y="1229853"/>
                    <a:pt x="1846267" y="1584572"/>
                    <a:pt x="1189387" y="1584572"/>
                  </a:cubicBezTo>
                  <a:cubicBezTo>
                    <a:pt x="532507" y="1584572"/>
                    <a:pt x="0" y="1229853"/>
                    <a:pt x="0" y="79228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3">
              <a:schemeClr val="dk2">
                <a:hueOff val="0"/>
                <a:satOff val="0"/>
                <a:lumOff val="0"/>
                <a:alphaOff val="0"/>
              </a:schemeClr>
            </a:fillRef>
            <a:effectRef idx="2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73763" tIns="257455" rIns="373763" bIns="257455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Regional integration</a:t>
              </a:r>
            </a:p>
          </p:txBody>
        </p:sp>
      </p:grpSp>
      <p:sp>
        <p:nvSpPr>
          <p:cNvPr id="32" name="Rectangle 31"/>
          <p:cNvSpPr/>
          <p:nvPr/>
        </p:nvSpPr>
        <p:spPr>
          <a:xfrm>
            <a:off x="202823" y="925777"/>
            <a:ext cx="29956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20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IDEP Catalogue 2019-2023 </a:t>
            </a:r>
          </a:p>
        </p:txBody>
      </p:sp>
      <p:grpSp>
        <p:nvGrpSpPr>
          <p:cNvPr id="53" name="Group 52"/>
          <p:cNvGrpSpPr/>
          <p:nvPr/>
        </p:nvGrpSpPr>
        <p:grpSpPr>
          <a:xfrm>
            <a:off x="0" y="202164"/>
            <a:ext cx="4475163" cy="441325"/>
            <a:chOff x="0" y="202164"/>
            <a:chExt cx="4475163" cy="441325"/>
          </a:xfrm>
        </p:grpSpPr>
        <p:sp>
          <p:nvSpPr>
            <p:cNvPr id="54" name="AutoShape 6"/>
            <p:cNvSpPr>
              <a:spLocks/>
            </p:cNvSpPr>
            <p:nvPr/>
          </p:nvSpPr>
          <p:spPr bwMode="auto">
            <a:xfrm>
              <a:off x="0" y="202164"/>
              <a:ext cx="4475163" cy="441325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0694" y="0"/>
                  </a:moveTo>
                  <a:lnTo>
                    <a:pt x="115" y="0"/>
                  </a:lnTo>
                  <a:lnTo>
                    <a:pt x="0" y="157"/>
                  </a:lnTo>
                  <a:lnTo>
                    <a:pt x="0" y="21443"/>
                  </a:lnTo>
                  <a:lnTo>
                    <a:pt x="115" y="21600"/>
                  </a:lnTo>
                  <a:lnTo>
                    <a:pt x="20694" y="21600"/>
                  </a:lnTo>
                  <a:lnTo>
                    <a:pt x="20935" y="21272"/>
                  </a:lnTo>
                  <a:lnTo>
                    <a:pt x="21151" y="20346"/>
                  </a:lnTo>
                  <a:lnTo>
                    <a:pt x="21335" y="18910"/>
                  </a:lnTo>
                  <a:lnTo>
                    <a:pt x="21476" y="17052"/>
                  </a:lnTo>
                  <a:lnTo>
                    <a:pt x="21568" y="14858"/>
                  </a:lnTo>
                  <a:lnTo>
                    <a:pt x="21600" y="12416"/>
                  </a:lnTo>
                  <a:lnTo>
                    <a:pt x="21600" y="9183"/>
                  </a:lnTo>
                  <a:lnTo>
                    <a:pt x="21568" y="6742"/>
                  </a:lnTo>
                  <a:lnTo>
                    <a:pt x="21476" y="4549"/>
                  </a:lnTo>
                  <a:lnTo>
                    <a:pt x="21335" y="2690"/>
                  </a:lnTo>
                  <a:lnTo>
                    <a:pt x="21151" y="1254"/>
                  </a:lnTo>
                  <a:lnTo>
                    <a:pt x="20935" y="328"/>
                  </a:lnTo>
                  <a:lnTo>
                    <a:pt x="20694" y="0"/>
                  </a:lnTo>
                  <a:close/>
                </a:path>
              </a:pathLst>
            </a:custGeom>
            <a:solidFill>
              <a:srgbClr val="0A7C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45720" rIns="45720"/>
            <a:lstStyle/>
            <a:p>
              <a:endParaRPr lang="en-US"/>
            </a:p>
          </p:txBody>
        </p:sp>
        <p:sp>
          <p:nvSpPr>
            <p:cNvPr id="55" name="Rectangle 11"/>
            <p:cNvSpPr>
              <a:spLocks/>
            </p:cNvSpPr>
            <p:nvPr/>
          </p:nvSpPr>
          <p:spPr bwMode="auto">
            <a:xfrm>
              <a:off x="113145" y="268938"/>
              <a:ext cx="25527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indent="127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1pPr>
              <a:lvl2pPr marL="742950" indent="-28575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2pPr>
              <a:lvl3pPr marL="1143000" indent="-2286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3pPr>
              <a:lvl4pPr marL="1600200" indent="-2286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4pPr>
              <a:lvl5pPr marL="2057400" indent="-2286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9pPr>
            </a:lstStyle>
            <a:p>
              <a:pPr eaLnBrk="1"/>
              <a:r>
                <a:rPr lang="en-US" altLang="en-US" sz="20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  <a:sym typeface="Lato" pitchFamily="34" charset="0"/>
                </a:rPr>
                <a:t>Transformation</a:t>
              </a: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0" y="6403975"/>
            <a:ext cx="9019606" cy="441325"/>
            <a:chOff x="0" y="6403975"/>
            <a:chExt cx="9019606" cy="441325"/>
          </a:xfrm>
        </p:grpSpPr>
        <p:sp>
          <p:nvSpPr>
            <p:cNvPr id="57" name="AutoShape 2"/>
            <p:cNvSpPr>
              <a:spLocks/>
            </p:cNvSpPr>
            <p:nvPr/>
          </p:nvSpPr>
          <p:spPr bwMode="auto">
            <a:xfrm>
              <a:off x="0" y="6451997"/>
              <a:ext cx="7308850" cy="345280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0929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20929" y="21600"/>
                  </a:lnTo>
                  <a:lnTo>
                    <a:pt x="21107" y="21274"/>
                  </a:lnTo>
                  <a:lnTo>
                    <a:pt x="21268" y="20353"/>
                  </a:lnTo>
                  <a:lnTo>
                    <a:pt x="21404" y="18924"/>
                  </a:lnTo>
                  <a:lnTo>
                    <a:pt x="21508" y="17076"/>
                  </a:lnTo>
                  <a:lnTo>
                    <a:pt x="21576" y="14893"/>
                  </a:lnTo>
                  <a:lnTo>
                    <a:pt x="21600" y="12465"/>
                  </a:lnTo>
                  <a:lnTo>
                    <a:pt x="21600" y="9135"/>
                  </a:lnTo>
                  <a:lnTo>
                    <a:pt x="21576" y="6707"/>
                  </a:lnTo>
                  <a:lnTo>
                    <a:pt x="21508" y="4524"/>
                  </a:lnTo>
                  <a:lnTo>
                    <a:pt x="21404" y="2676"/>
                  </a:lnTo>
                  <a:lnTo>
                    <a:pt x="21268" y="1247"/>
                  </a:lnTo>
                  <a:lnTo>
                    <a:pt x="21107" y="326"/>
                  </a:lnTo>
                  <a:lnTo>
                    <a:pt x="20929" y="0"/>
                  </a:lnTo>
                  <a:close/>
                </a:path>
              </a:pathLst>
            </a:custGeom>
            <a:solidFill>
              <a:srgbClr val="0A7C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45720" rIns="45720"/>
            <a:lstStyle/>
            <a:p>
              <a:endParaRPr lang="en-US"/>
            </a:p>
          </p:txBody>
        </p:sp>
        <p:grpSp>
          <p:nvGrpSpPr>
            <p:cNvPr id="58" name="Group 57"/>
            <p:cNvGrpSpPr/>
            <p:nvPr/>
          </p:nvGrpSpPr>
          <p:grpSpPr>
            <a:xfrm>
              <a:off x="471488" y="6403975"/>
              <a:ext cx="8548118" cy="441325"/>
              <a:chOff x="471488" y="6403975"/>
              <a:chExt cx="8548118" cy="441325"/>
            </a:xfrm>
          </p:grpSpPr>
          <p:sp>
            <p:nvSpPr>
              <p:cNvPr id="59" name="Rectangle 3"/>
              <p:cNvSpPr>
                <a:spLocks/>
              </p:cNvSpPr>
              <p:nvPr/>
            </p:nvSpPr>
            <p:spPr bwMode="auto">
              <a:xfrm>
                <a:off x="471488" y="6481763"/>
                <a:ext cx="6942137" cy="2460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4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indent="12700"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9pPr>
              </a:lstStyle>
              <a:p>
                <a:pPr eaLnBrk="1"/>
                <a:r>
                  <a:rPr lang="en-US" altLang="en-US" sz="1600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Lato" pitchFamily="34" charset="0"/>
                  </a:rPr>
                  <a:t>IDEP Presentation</a:t>
                </a:r>
              </a:p>
            </p:txBody>
          </p:sp>
          <p:grpSp>
            <p:nvGrpSpPr>
              <p:cNvPr id="60" name="Group 59"/>
              <p:cNvGrpSpPr/>
              <p:nvPr/>
            </p:nvGrpSpPr>
            <p:grpSpPr>
              <a:xfrm>
                <a:off x="7806756" y="6403975"/>
                <a:ext cx="1212850" cy="441325"/>
                <a:chOff x="7666038" y="6135688"/>
                <a:chExt cx="1212850" cy="441325"/>
              </a:xfrm>
            </p:grpSpPr>
            <p:sp>
              <p:nvSpPr>
                <p:cNvPr id="61" name="AutoShape 9"/>
                <p:cNvSpPr>
                  <a:spLocks/>
                </p:cNvSpPr>
                <p:nvPr/>
              </p:nvSpPr>
              <p:spPr bwMode="auto">
                <a:xfrm>
                  <a:off x="7666038" y="6135688"/>
                  <a:ext cx="1212850" cy="441325"/>
                </a:xfrm>
                <a:custGeom>
                  <a:avLst/>
                  <a:gdLst>
                    <a:gd name="T0" fmla="*/ 2147483646 w 21600"/>
                    <a:gd name="T1" fmla="*/ 2147483646 h 21600"/>
                    <a:gd name="T2" fmla="*/ 2147483646 w 21600"/>
                    <a:gd name="T3" fmla="*/ 2147483646 h 21600"/>
                    <a:gd name="T4" fmla="*/ 2147483646 w 21600"/>
                    <a:gd name="T5" fmla="*/ 2147483646 h 21600"/>
                    <a:gd name="T6" fmla="*/ 2147483646 w 21600"/>
                    <a:gd name="T7" fmla="*/ 2147483646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600"/>
                    <a:gd name="T13" fmla="*/ 0 h 21600"/>
                    <a:gd name="T14" fmla="*/ 21600 w 21600"/>
                    <a:gd name="T15" fmla="*/ 216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8463" y="0"/>
                      </a:moveTo>
                      <a:lnTo>
                        <a:pt x="3137" y="0"/>
                      </a:lnTo>
                      <a:lnTo>
                        <a:pt x="2303" y="328"/>
                      </a:lnTo>
                      <a:lnTo>
                        <a:pt x="1554" y="1254"/>
                      </a:lnTo>
                      <a:lnTo>
                        <a:pt x="919" y="2690"/>
                      </a:lnTo>
                      <a:lnTo>
                        <a:pt x="428" y="4549"/>
                      </a:lnTo>
                      <a:lnTo>
                        <a:pt x="112" y="6742"/>
                      </a:lnTo>
                      <a:lnTo>
                        <a:pt x="0" y="9183"/>
                      </a:lnTo>
                      <a:lnTo>
                        <a:pt x="0" y="12416"/>
                      </a:lnTo>
                      <a:lnTo>
                        <a:pt x="112" y="14858"/>
                      </a:lnTo>
                      <a:lnTo>
                        <a:pt x="428" y="17052"/>
                      </a:lnTo>
                      <a:lnTo>
                        <a:pt x="919" y="18910"/>
                      </a:lnTo>
                      <a:lnTo>
                        <a:pt x="1554" y="20346"/>
                      </a:lnTo>
                      <a:lnTo>
                        <a:pt x="2303" y="21272"/>
                      </a:lnTo>
                      <a:lnTo>
                        <a:pt x="3137" y="21600"/>
                      </a:lnTo>
                      <a:lnTo>
                        <a:pt x="18463" y="21600"/>
                      </a:lnTo>
                      <a:lnTo>
                        <a:pt x="19297" y="21272"/>
                      </a:lnTo>
                      <a:lnTo>
                        <a:pt x="20047" y="20346"/>
                      </a:lnTo>
                      <a:lnTo>
                        <a:pt x="20681" y="18910"/>
                      </a:lnTo>
                      <a:lnTo>
                        <a:pt x="21172" y="17052"/>
                      </a:lnTo>
                      <a:lnTo>
                        <a:pt x="21488" y="14858"/>
                      </a:lnTo>
                      <a:lnTo>
                        <a:pt x="21600" y="12416"/>
                      </a:lnTo>
                      <a:lnTo>
                        <a:pt x="21600" y="9183"/>
                      </a:lnTo>
                      <a:lnTo>
                        <a:pt x="21488" y="6742"/>
                      </a:lnTo>
                      <a:lnTo>
                        <a:pt x="21172" y="4549"/>
                      </a:lnTo>
                      <a:lnTo>
                        <a:pt x="20681" y="2690"/>
                      </a:lnTo>
                      <a:lnTo>
                        <a:pt x="20047" y="1254"/>
                      </a:lnTo>
                      <a:lnTo>
                        <a:pt x="19297" y="328"/>
                      </a:lnTo>
                      <a:lnTo>
                        <a:pt x="18463" y="0"/>
                      </a:lnTo>
                      <a:close/>
                    </a:path>
                  </a:pathLst>
                </a:custGeom>
                <a:solidFill>
                  <a:srgbClr val="0A7CB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45720" rIns="45720"/>
                <a:lstStyle/>
                <a:p>
                  <a:endParaRPr lang="en-US"/>
                </a:p>
              </p:txBody>
            </p:sp>
            <p:sp>
              <p:nvSpPr>
                <p:cNvPr id="62" name="Rectangle 10"/>
                <p:cNvSpPr>
                  <a:spLocks/>
                </p:cNvSpPr>
                <p:nvPr/>
              </p:nvSpPr>
              <p:spPr bwMode="auto">
                <a:xfrm>
                  <a:off x="7732713" y="6251575"/>
                  <a:ext cx="1079500" cy="1692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4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indent="12700">
                    <a:defRPr>
                      <a:solidFill>
                        <a:srgbClr val="0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  <a:sym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rgbClr val="0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  <a:sym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rgbClr val="0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  <a:sym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rgbClr val="0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  <a:sym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rgbClr val="0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  <a:sym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rgbClr val="0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  <a:sym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rgbClr val="0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  <a:sym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rgbClr val="0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  <a:sym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rgbClr val="0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  <a:sym typeface="Calibri" panose="020F0502020204030204" pitchFamily="34" charset="0"/>
                    </a:defRPr>
                  </a:lvl9pPr>
                </a:lstStyle>
                <a:p>
                  <a:pPr eaLnBrk="1"/>
                  <a:r>
                    <a:rPr lang="en-US" altLang="en-US" sz="1100" b="1" dirty="0">
                      <a:solidFill>
                        <a:srgbClr val="FFFFFF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Lato" pitchFamily="34" charset="0"/>
                    </a:rPr>
                    <a:t>Uneca.org/IDEP</a:t>
                  </a:r>
                  <a:endParaRPr lang="en-US" altLang="en-US" sz="1200" b="1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Lato" pitchFamily="34" charset="0"/>
                  </a:endParaRPr>
                </a:p>
              </p:txBody>
            </p:sp>
          </p:grpSp>
        </p:grpSp>
      </p:grpSp>
      <p:sp>
        <p:nvSpPr>
          <p:cNvPr id="34" name="Rectangle 33"/>
          <p:cNvSpPr/>
          <p:nvPr/>
        </p:nvSpPr>
        <p:spPr>
          <a:xfrm>
            <a:off x="5011274" y="1005122"/>
            <a:ext cx="4488022" cy="1660134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104775" lvl="1" indent="-104775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r-FR" sz="2000" kern="1200" dirty="0">
                <a:solidFill>
                  <a:srgbClr val="0070C0"/>
                </a:solidFill>
                <a:ea typeface="Cambria" panose="02040503050406030204" pitchFamily="18" charset="0"/>
              </a:rPr>
              <a:t> Data </a:t>
            </a:r>
            <a:r>
              <a:rPr lang="fr-FR" sz="2000" dirty="0">
                <a:solidFill>
                  <a:srgbClr val="0070C0"/>
                </a:solidFill>
                <a:ea typeface="Cambria" panose="02040503050406030204" pitchFamily="18" charset="0"/>
              </a:rPr>
              <a:t>&amp; </a:t>
            </a:r>
            <a:r>
              <a:rPr lang="fr-FR" sz="2000" dirty="0" err="1">
                <a:solidFill>
                  <a:srgbClr val="0070C0"/>
                </a:solidFill>
                <a:ea typeface="Cambria" panose="02040503050406030204" pitchFamily="18" charset="0"/>
              </a:rPr>
              <a:t>statistics</a:t>
            </a:r>
            <a:endParaRPr lang="fr-FR" sz="2000" dirty="0">
              <a:solidFill>
                <a:srgbClr val="0070C0"/>
              </a:solidFill>
              <a:ea typeface="Cambria" panose="02040503050406030204" pitchFamily="18" charset="0"/>
            </a:endParaRPr>
          </a:p>
          <a:p>
            <a:pPr marL="104775" lvl="1" indent="-104775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r-FR" sz="2000" dirty="0">
                <a:solidFill>
                  <a:srgbClr val="0070C0"/>
                </a:solidFill>
                <a:ea typeface="Cambria" panose="02040503050406030204" pitchFamily="18" charset="0"/>
              </a:rPr>
              <a:t> </a:t>
            </a:r>
            <a:r>
              <a:rPr lang="fr-FR" sz="2000" dirty="0" err="1">
                <a:solidFill>
                  <a:srgbClr val="0070C0"/>
                </a:solidFill>
                <a:ea typeface="Cambria" panose="02040503050406030204" pitchFamily="18" charset="0"/>
              </a:rPr>
              <a:t>Economic</a:t>
            </a:r>
            <a:r>
              <a:rPr lang="fr-FR" sz="2000" dirty="0">
                <a:solidFill>
                  <a:srgbClr val="0070C0"/>
                </a:solidFill>
                <a:ea typeface="Cambria" panose="02040503050406030204" pitchFamily="18" charset="0"/>
              </a:rPr>
              <a:t> </a:t>
            </a:r>
            <a:r>
              <a:rPr lang="fr-FR" sz="2000" dirty="0" err="1">
                <a:solidFill>
                  <a:srgbClr val="0070C0"/>
                </a:solidFill>
                <a:ea typeface="Cambria" panose="02040503050406030204" pitchFamily="18" charset="0"/>
              </a:rPr>
              <a:t>modeling</a:t>
            </a:r>
            <a:endParaRPr lang="fr-FR" sz="2000" dirty="0">
              <a:solidFill>
                <a:srgbClr val="0070C0"/>
              </a:solidFill>
              <a:ea typeface="Cambria" panose="02040503050406030204" pitchFamily="18" charset="0"/>
            </a:endParaRPr>
          </a:p>
          <a:p>
            <a:pPr marL="104775" lvl="1" indent="-104775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r-FR" sz="2000" dirty="0">
                <a:solidFill>
                  <a:srgbClr val="0070C0"/>
                </a:solidFill>
                <a:ea typeface="Cambria" panose="02040503050406030204" pitchFamily="18" charset="0"/>
              </a:rPr>
              <a:t> Strategic planning &amp; </a:t>
            </a:r>
            <a:r>
              <a:rPr lang="fr-FR" sz="2000" dirty="0" err="1">
                <a:solidFill>
                  <a:srgbClr val="0070C0"/>
                </a:solidFill>
                <a:ea typeface="Cambria" panose="02040503050406030204" pitchFamily="18" charset="0"/>
              </a:rPr>
              <a:t>dvlpment</a:t>
            </a:r>
            <a:r>
              <a:rPr lang="fr-FR" sz="2000" dirty="0">
                <a:solidFill>
                  <a:srgbClr val="0070C0"/>
                </a:solidFill>
                <a:ea typeface="Cambria" panose="02040503050406030204" pitchFamily="18" charset="0"/>
              </a:rPr>
              <a:t> </a:t>
            </a:r>
            <a:r>
              <a:rPr lang="fr-FR" sz="2000" dirty="0" err="1">
                <a:solidFill>
                  <a:srgbClr val="0070C0"/>
                </a:solidFill>
                <a:ea typeface="Cambria" panose="02040503050406030204" pitchFamily="18" charset="0"/>
              </a:rPr>
              <a:t>policy</a:t>
            </a:r>
            <a:endParaRPr lang="fr-FR" sz="2000" dirty="0">
              <a:solidFill>
                <a:srgbClr val="0070C0"/>
              </a:solidFill>
              <a:ea typeface="Cambria" panose="02040503050406030204" pitchFamily="18" charset="0"/>
            </a:endParaRPr>
          </a:p>
          <a:p>
            <a:pPr marL="104775" lvl="1" indent="-104775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r-FR" sz="2000" dirty="0">
                <a:solidFill>
                  <a:srgbClr val="0070C0"/>
                </a:solidFill>
                <a:ea typeface="Cambria" panose="02040503050406030204" pitchFamily="18" charset="0"/>
              </a:rPr>
              <a:t> </a:t>
            </a:r>
            <a:r>
              <a:rPr lang="fr-FR" sz="2000" dirty="0" err="1">
                <a:solidFill>
                  <a:srgbClr val="0070C0"/>
                </a:solidFill>
                <a:ea typeface="Cambria" panose="02040503050406030204" pitchFamily="18" charset="0"/>
              </a:rPr>
              <a:t>Financ</a:t>
            </a:r>
            <a:r>
              <a:rPr lang="fr-FR" sz="2000" kern="1200" dirty="0" err="1">
                <a:solidFill>
                  <a:srgbClr val="0070C0"/>
                </a:solidFill>
                <a:ea typeface="Cambria" panose="02040503050406030204" pitchFamily="18" charset="0"/>
              </a:rPr>
              <a:t>ing</a:t>
            </a:r>
            <a:r>
              <a:rPr lang="fr-FR" sz="2000" kern="1200" dirty="0">
                <a:solidFill>
                  <a:srgbClr val="0070C0"/>
                </a:solidFill>
                <a:ea typeface="Cambria" panose="02040503050406030204" pitchFamily="18" charset="0"/>
              </a:rPr>
              <a:t> </a:t>
            </a:r>
            <a:r>
              <a:rPr lang="fr-FR" sz="2000" kern="1200" dirty="0" err="1">
                <a:solidFill>
                  <a:srgbClr val="0070C0"/>
                </a:solidFill>
                <a:ea typeface="Cambria" panose="02040503050406030204" pitchFamily="18" charset="0"/>
              </a:rPr>
              <a:t>development</a:t>
            </a:r>
            <a:endParaRPr lang="fr-FR" sz="2000" kern="1200" dirty="0">
              <a:solidFill>
                <a:srgbClr val="0070C0"/>
              </a:solidFill>
              <a:ea typeface="Cambria" panose="02040503050406030204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99105" y="2311974"/>
            <a:ext cx="1698045" cy="105234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57150" lvl="1" indent="-57150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r-FR" sz="2000" kern="1200" dirty="0">
                <a:solidFill>
                  <a:srgbClr val="0070C0"/>
                </a:solidFill>
                <a:ea typeface="Cambria" panose="02040503050406030204" pitchFamily="18" charset="0"/>
              </a:rPr>
              <a:t>  Trade</a:t>
            </a:r>
          </a:p>
          <a:p>
            <a:pPr marL="57150" lvl="1" indent="-57150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r-FR" sz="2000" kern="1200" dirty="0">
                <a:solidFill>
                  <a:srgbClr val="0070C0"/>
                </a:solidFill>
                <a:ea typeface="Cambria" panose="02040503050406030204" pitchFamily="18" charset="0"/>
              </a:rPr>
              <a:t>  </a:t>
            </a:r>
            <a:r>
              <a:rPr lang="fr-FR" sz="2000" kern="1200" dirty="0" err="1">
                <a:solidFill>
                  <a:srgbClr val="0070C0"/>
                </a:solidFill>
                <a:ea typeface="Cambria" panose="02040503050406030204" pitchFamily="18" charset="0"/>
              </a:rPr>
              <a:t>Industry</a:t>
            </a:r>
            <a:endParaRPr lang="fr-FR" sz="2000" kern="1200" dirty="0">
              <a:solidFill>
                <a:srgbClr val="0070C0"/>
              </a:solidFill>
              <a:ea typeface="Cambria" panose="02040503050406030204" pitchFamily="18" charset="0"/>
            </a:endParaRPr>
          </a:p>
          <a:p>
            <a:pPr marL="57150" lvl="1" indent="-57150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r-FR" sz="2000" kern="1200" dirty="0">
                <a:solidFill>
                  <a:srgbClr val="0070C0"/>
                </a:solidFill>
                <a:ea typeface="Cambria" panose="02040503050406030204" pitchFamily="18" charset="0"/>
              </a:rPr>
              <a:t>  Infrastructure</a:t>
            </a:r>
          </a:p>
        </p:txBody>
      </p:sp>
      <p:sp>
        <p:nvSpPr>
          <p:cNvPr id="40" name="Rectangle 39"/>
          <p:cNvSpPr/>
          <p:nvPr/>
        </p:nvSpPr>
        <p:spPr>
          <a:xfrm>
            <a:off x="5358162" y="4750463"/>
            <a:ext cx="2610680" cy="1620711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1" name="Rectangle 40"/>
          <p:cNvSpPr/>
          <p:nvPr/>
        </p:nvSpPr>
        <p:spPr>
          <a:xfrm>
            <a:off x="5815091" y="4474660"/>
            <a:ext cx="2145020" cy="162071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104775" lvl="1" indent="-104775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r-FR" sz="2000" kern="1200" dirty="0">
                <a:solidFill>
                  <a:srgbClr val="0070C0"/>
                </a:solidFill>
                <a:ea typeface="Cambria" panose="02040503050406030204" pitchFamily="18" charset="0"/>
              </a:rPr>
              <a:t> </a:t>
            </a:r>
            <a:r>
              <a:rPr lang="fr-FR" sz="2000" kern="1200" dirty="0" err="1">
                <a:solidFill>
                  <a:srgbClr val="0070C0"/>
                </a:solidFill>
                <a:ea typeface="Cambria" panose="02040503050406030204" pitchFamily="18" charset="0"/>
              </a:rPr>
              <a:t>Gender</a:t>
            </a:r>
            <a:r>
              <a:rPr lang="fr-FR" sz="2000" kern="1200" dirty="0">
                <a:solidFill>
                  <a:srgbClr val="0070C0"/>
                </a:solidFill>
                <a:ea typeface="Cambria" panose="02040503050406030204" pitchFamily="18" charset="0"/>
              </a:rPr>
              <a:t> </a:t>
            </a:r>
          </a:p>
          <a:p>
            <a:pPr marL="104775" lvl="1" indent="-104775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r-FR" sz="2000" dirty="0">
                <a:solidFill>
                  <a:srgbClr val="0070C0"/>
                </a:solidFill>
                <a:ea typeface="Cambria" panose="02040503050406030204" pitchFamily="18" charset="0"/>
              </a:rPr>
              <a:t> </a:t>
            </a:r>
            <a:r>
              <a:rPr lang="fr-FR" sz="2000" dirty="0" err="1">
                <a:solidFill>
                  <a:srgbClr val="0070C0"/>
                </a:solidFill>
                <a:ea typeface="Cambria" panose="02040503050406030204" pitchFamily="18" charset="0"/>
              </a:rPr>
              <a:t>Y</a:t>
            </a:r>
            <a:r>
              <a:rPr lang="fr-FR" sz="2000" kern="1200" dirty="0" err="1">
                <a:solidFill>
                  <a:srgbClr val="0070C0"/>
                </a:solidFill>
                <a:ea typeface="Cambria" panose="02040503050406030204" pitchFamily="18" charset="0"/>
              </a:rPr>
              <a:t>outh</a:t>
            </a:r>
            <a:endParaRPr lang="fr-FR" sz="2000" kern="1200" dirty="0">
              <a:solidFill>
                <a:srgbClr val="0070C0"/>
              </a:solidFill>
              <a:ea typeface="Cambria" panose="02040503050406030204" pitchFamily="18" charset="0"/>
            </a:endParaRPr>
          </a:p>
          <a:p>
            <a:pPr marL="104775" lvl="1" indent="-104775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r-FR" sz="2000" kern="1200" dirty="0">
                <a:solidFill>
                  <a:srgbClr val="0070C0"/>
                </a:solidFill>
                <a:ea typeface="Cambria" panose="02040503050406030204" pitchFamily="18" charset="0"/>
              </a:rPr>
              <a:t> Migration</a:t>
            </a:r>
          </a:p>
          <a:p>
            <a:pPr marL="104775" lvl="1" indent="-104775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fr-FR" sz="2000" kern="1200" dirty="0" err="1">
                <a:solidFill>
                  <a:srgbClr val="0070C0"/>
                </a:solidFill>
                <a:ea typeface="Cambria" panose="02040503050406030204" pitchFamily="18" charset="0"/>
              </a:rPr>
              <a:t>Urbanization</a:t>
            </a:r>
            <a:endParaRPr lang="fr-FR" sz="2000" kern="1200" dirty="0">
              <a:solidFill>
                <a:srgbClr val="0070C0"/>
              </a:solidFill>
              <a:ea typeface="Cambria" panose="02040503050406030204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0" y="5156106"/>
            <a:ext cx="2286000" cy="119840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4" name="Rectangle 43"/>
          <p:cNvSpPr/>
          <p:nvPr/>
        </p:nvSpPr>
        <p:spPr>
          <a:xfrm>
            <a:off x="109487" y="5128831"/>
            <a:ext cx="2196117" cy="119840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173038" lvl="1" indent="-173038" algn="l" defTabSz="488950">
              <a:lnSpc>
                <a:spcPct val="90000"/>
              </a:lnSpc>
              <a:spcBef>
                <a:spcPct val="0"/>
              </a:spcBef>
              <a:buChar char="••"/>
            </a:pPr>
            <a:r>
              <a:rPr lang="fr-FR" sz="2000" kern="1200" dirty="0">
                <a:solidFill>
                  <a:srgbClr val="0070C0"/>
                </a:solidFill>
              </a:rPr>
              <a:t>Land, agriculture </a:t>
            </a:r>
          </a:p>
          <a:p>
            <a:pPr marL="0" lvl="1" algn="l" defTabSz="488950">
              <a:lnSpc>
                <a:spcPct val="90000"/>
              </a:lnSpc>
              <a:spcBef>
                <a:spcPct val="0"/>
              </a:spcBef>
            </a:pPr>
            <a:r>
              <a:rPr lang="fr-FR" sz="2000" dirty="0">
                <a:solidFill>
                  <a:srgbClr val="0070C0"/>
                </a:solidFill>
              </a:rPr>
              <a:t>   </a:t>
            </a:r>
            <a:r>
              <a:rPr lang="fr-FR" sz="2000" kern="1200" dirty="0">
                <a:solidFill>
                  <a:srgbClr val="0070C0"/>
                </a:solidFill>
              </a:rPr>
              <a:t>&amp; </a:t>
            </a:r>
            <a:r>
              <a:rPr lang="fr-FR" sz="2000" kern="1200" dirty="0" err="1">
                <a:solidFill>
                  <a:srgbClr val="0070C0"/>
                </a:solidFill>
              </a:rPr>
              <a:t>food</a:t>
            </a:r>
            <a:r>
              <a:rPr lang="fr-FR" sz="2000" kern="1200" dirty="0">
                <a:solidFill>
                  <a:srgbClr val="0070C0"/>
                </a:solidFill>
              </a:rPr>
              <a:t> </a:t>
            </a:r>
            <a:r>
              <a:rPr lang="fr-FR" sz="2000" kern="1200" dirty="0" err="1">
                <a:solidFill>
                  <a:srgbClr val="0070C0"/>
                </a:solidFill>
              </a:rPr>
              <a:t>systems</a:t>
            </a:r>
            <a:endParaRPr lang="fr-FR" sz="2000" kern="1200" dirty="0">
              <a:solidFill>
                <a:srgbClr val="0070C0"/>
              </a:solidFill>
            </a:endParaRPr>
          </a:p>
          <a:p>
            <a:pPr marL="0" lvl="1" algn="l" defTabSz="488950">
              <a:lnSpc>
                <a:spcPct val="50000"/>
              </a:lnSpc>
              <a:spcBef>
                <a:spcPct val="0"/>
              </a:spcBef>
            </a:pPr>
            <a:endParaRPr lang="fr-FR" sz="2000" kern="1200" dirty="0">
              <a:solidFill>
                <a:srgbClr val="0070C0"/>
              </a:solidFill>
            </a:endParaRPr>
          </a:p>
          <a:p>
            <a:pPr marL="173038" lvl="1" indent="-173038" algn="l" defTabSz="488950">
              <a:lnSpc>
                <a:spcPct val="90000"/>
              </a:lnSpc>
              <a:spcBef>
                <a:spcPct val="0"/>
              </a:spcBef>
              <a:buChar char="••"/>
            </a:pPr>
            <a:r>
              <a:rPr lang="fr-FR" sz="2000" kern="1200" dirty="0">
                <a:solidFill>
                  <a:srgbClr val="0070C0"/>
                </a:solidFill>
              </a:rPr>
              <a:t>Natural </a:t>
            </a:r>
            <a:r>
              <a:rPr lang="fr-FR" sz="2000" kern="1200" dirty="0" err="1">
                <a:solidFill>
                  <a:srgbClr val="0070C0"/>
                </a:solidFill>
              </a:rPr>
              <a:t>resources</a:t>
            </a:r>
            <a:endParaRPr lang="fr-FR" sz="2000" kern="1200" dirty="0">
              <a:solidFill>
                <a:srgbClr val="0070C0"/>
              </a:solidFill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xmlns="" id="{BE7BFC2D-41C0-4969-88EC-23A2E013F83D}"/>
              </a:ext>
            </a:extLst>
          </p:cNvPr>
          <p:cNvSpPr/>
          <p:nvPr/>
        </p:nvSpPr>
        <p:spPr bwMode="auto">
          <a:xfrm>
            <a:off x="7018798" y="2890289"/>
            <a:ext cx="2178340" cy="1089325"/>
          </a:xfrm>
          <a:prstGeom prst="rect">
            <a:avLst/>
          </a:prstGeom>
        </p:spPr>
        <p:txBody>
          <a:bodyPr>
            <a:prstTxWarp prst="textArchUpPour">
              <a:avLst/>
            </a:prstTxWarp>
            <a:spAutoFit/>
          </a:bodyPr>
          <a:lstStyle/>
          <a:p>
            <a:pPr algn="ctr">
              <a:defRPr/>
            </a:pPr>
            <a:r>
              <a:rPr lang="en-US" sz="2000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Agenda 2063</a:t>
            </a:r>
          </a:p>
          <a:p>
            <a:pPr algn="ctr">
              <a:defRPr/>
            </a:pPr>
            <a:r>
              <a:rPr lang="en-US" sz="100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 sz="1600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>
              <a:defRPr/>
            </a:pPr>
            <a:r>
              <a:rPr lang="en-US" i="1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overarching</a:t>
            </a:r>
          </a:p>
        </p:txBody>
      </p:sp>
    </p:spTree>
    <p:extLst>
      <p:ext uri="{BB962C8B-B14F-4D97-AF65-F5344CB8AC3E}">
        <p14:creationId xmlns:p14="http://schemas.microsoft.com/office/powerpoint/2010/main" val="334694198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1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2" name="AutoShape 6"/>
          <p:cNvSpPr>
            <a:spLocks/>
          </p:cNvSpPr>
          <p:nvPr/>
        </p:nvSpPr>
        <p:spPr bwMode="auto">
          <a:xfrm>
            <a:off x="0" y="290513"/>
            <a:ext cx="4475163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5" name="Rectangle 11"/>
          <p:cNvSpPr>
            <a:spLocks/>
          </p:cNvSpPr>
          <p:nvPr/>
        </p:nvSpPr>
        <p:spPr bwMode="auto">
          <a:xfrm>
            <a:off x="113145" y="365798"/>
            <a:ext cx="436201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Resources </a:t>
            </a:r>
          </a:p>
        </p:txBody>
      </p:sp>
      <p:sp>
        <p:nvSpPr>
          <p:cNvPr id="4106" name="Rectangle 12"/>
          <p:cNvSpPr>
            <a:spLocks/>
          </p:cNvSpPr>
          <p:nvPr/>
        </p:nvSpPr>
        <p:spPr bwMode="auto">
          <a:xfrm>
            <a:off x="4659313" y="414338"/>
            <a:ext cx="5603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fld id="{CA7005DB-7BB1-4210-8FD2-F8CF7C036B5E}" type="slidenum">
              <a:rPr lang="en-US" altLang="en-US" sz="1600" b="1">
                <a:solidFill>
                  <a:srgbClr val="0A7CB8"/>
                </a:solidFill>
                <a:latin typeface="Lucida Sans" panose="020B0602030504020204" pitchFamily="34" charset="0"/>
                <a:sym typeface="Lucida Sans" panose="020B0602030504020204" pitchFamily="34" charset="0"/>
              </a:rPr>
              <a:pPr eaLnBrk="1"/>
              <a:t>5</a:t>
            </a:fld>
            <a:endParaRPr lang="en-US" altLang="en-US" sz="1600" b="1">
              <a:solidFill>
                <a:srgbClr val="0A7CB8"/>
              </a:solidFill>
              <a:latin typeface="Lucida Sans" panose="020B0602030504020204" pitchFamily="34" charset="0"/>
              <a:sym typeface="Lucida Sans" panose="020B0602030504020204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0" y="6403975"/>
            <a:ext cx="9019606" cy="441325"/>
            <a:chOff x="0" y="6403975"/>
            <a:chExt cx="9019606" cy="441325"/>
          </a:xfrm>
        </p:grpSpPr>
        <p:sp>
          <p:nvSpPr>
            <p:cNvPr id="17" name="AutoShape 2"/>
            <p:cNvSpPr>
              <a:spLocks/>
            </p:cNvSpPr>
            <p:nvPr/>
          </p:nvSpPr>
          <p:spPr bwMode="auto">
            <a:xfrm>
              <a:off x="0" y="6451997"/>
              <a:ext cx="7308850" cy="345280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0929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20929" y="21600"/>
                  </a:lnTo>
                  <a:lnTo>
                    <a:pt x="21107" y="21274"/>
                  </a:lnTo>
                  <a:lnTo>
                    <a:pt x="21268" y="20353"/>
                  </a:lnTo>
                  <a:lnTo>
                    <a:pt x="21404" y="18924"/>
                  </a:lnTo>
                  <a:lnTo>
                    <a:pt x="21508" y="17076"/>
                  </a:lnTo>
                  <a:lnTo>
                    <a:pt x="21576" y="14893"/>
                  </a:lnTo>
                  <a:lnTo>
                    <a:pt x="21600" y="12465"/>
                  </a:lnTo>
                  <a:lnTo>
                    <a:pt x="21600" y="9135"/>
                  </a:lnTo>
                  <a:lnTo>
                    <a:pt x="21576" y="6707"/>
                  </a:lnTo>
                  <a:lnTo>
                    <a:pt x="21508" y="4524"/>
                  </a:lnTo>
                  <a:lnTo>
                    <a:pt x="21404" y="2676"/>
                  </a:lnTo>
                  <a:lnTo>
                    <a:pt x="21268" y="1247"/>
                  </a:lnTo>
                  <a:lnTo>
                    <a:pt x="21107" y="326"/>
                  </a:lnTo>
                  <a:lnTo>
                    <a:pt x="20929" y="0"/>
                  </a:lnTo>
                  <a:close/>
                </a:path>
              </a:pathLst>
            </a:custGeom>
            <a:solidFill>
              <a:srgbClr val="0A7C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45720" rIns="45720"/>
            <a:lstStyle/>
            <a:p>
              <a:endParaRPr lang="en-US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471488" y="6403975"/>
              <a:ext cx="8548118" cy="441325"/>
              <a:chOff x="471488" y="6403975"/>
              <a:chExt cx="8548118" cy="441325"/>
            </a:xfrm>
          </p:grpSpPr>
          <p:sp>
            <p:nvSpPr>
              <p:cNvPr id="19" name="Rectangle 3"/>
              <p:cNvSpPr>
                <a:spLocks/>
              </p:cNvSpPr>
              <p:nvPr/>
            </p:nvSpPr>
            <p:spPr bwMode="auto">
              <a:xfrm>
                <a:off x="471488" y="6481763"/>
                <a:ext cx="6942137" cy="2460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4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indent="12700"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9pPr>
              </a:lstStyle>
              <a:p>
                <a:pPr eaLnBrk="1"/>
                <a:r>
                  <a:rPr lang="en-US" altLang="en-US" sz="1600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Lato" pitchFamily="34" charset="0"/>
                  </a:rPr>
                  <a:t>IDEP Presentation</a:t>
                </a:r>
              </a:p>
            </p:txBody>
          </p:sp>
          <p:grpSp>
            <p:nvGrpSpPr>
              <p:cNvPr id="20" name="Group 19"/>
              <p:cNvGrpSpPr/>
              <p:nvPr/>
            </p:nvGrpSpPr>
            <p:grpSpPr>
              <a:xfrm>
                <a:off x="7806756" y="6403975"/>
                <a:ext cx="1212850" cy="441325"/>
                <a:chOff x="7666038" y="6135688"/>
                <a:chExt cx="1212850" cy="441325"/>
              </a:xfrm>
            </p:grpSpPr>
            <p:sp>
              <p:nvSpPr>
                <p:cNvPr id="21" name="AutoShape 9"/>
                <p:cNvSpPr>
                  <a:spLocks/>
                </p:cNvSpPr>
                <p:nvPr/>
              </p:nvSpPr>
              <p:spPr bwMode="auto">
                <a:xfrm>
                  <a:off x="7666038" y="6135688"/>
                  <a:ext cx="1212850" cy="441325"/>
                </a:xfrm>
                <a:custGeom>
                  <a:avLst/>
                  <a:gdLst>
                    <a:gd name="T0" fmla="*/ 2147483646 w 21600"/>
                    <a:gd name="T1" fmla="*/ 2147483646 h 21600"/>
                    <a:gd name="T2" fmla="*/ 2147483646 w 21600"/>
                    <a:gd name="T3" fmla="*/ 2147483646 h 21600"/>
                    <a:gd name="T4" fmla="*/ 2147483646 w 21600"/>
                    <a:gd name="T5" fmla="*/ 2147483646 h 21600"/>
                    <a:gd name="T6" fmla="*/ 2147483646 w 21600"/>
                    <a:gd name="T7" fmla="*/ 2147483646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600"/>
                    <a:gd name="T13" fmla="*/ 0 h 21600"/>
                    <a:gd name="T14" fmla="*/ 21600 w 21600"/>
                    <a:gd name="T15" fmla="*/ 216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8463" y="0"/>
                      </a:moveTo>
                      <a:lnTo>
                        <a:pt x="3137" y="0"/>
                      </a:lnTo>
                      <a:lnTo>
                        <a:pt x="2303" y="328"/>
                      </a:lnTo>
                      <a:lnTo>
                        <a:pt x="1554" y="1254"/>
                      </a:lnTo>
                      <a:lnTo>
                        <a:pt x="919" y="2690"/>
                      </a:lnTo>
                      <a:lnTo>
                        <a:pt x="428" y="4549"/>
                      </a:lnTo>
                      <a:lnTo>
                        <a:pt x="112" y="6742"/>
                      </a:lnTo>
                      <a:lnTo>
                        <a:pt x="0" y="9183"/>
                      </a:lnTo>
                      <a:lnTo>
                        <a:pt x="0" y="12416"/>
                      </a:lnTo>
                      <a:lnTo>
                        <a:pt x="112" y="14858"/>
                      </a:lnTo>
                      <a:lnTo>
                        <a:pt x="428" y="17052"/>
                      </a:lnTo>
                      <a:lnTo>
                        <a:pt x="919" y="18910"/>
                      </a:lnTo>
                      <a:lnTo>
                        <a:pt x="1554" y="20346"/>
                      </a:lnTo>
                      <a:lnTo>
                        <a:pt x="2303" y="21272"/>
                      </a:lnTo>
                      <a:lnTo>
                        <a:pt x="3137" y="21600"/>
                      </a:lnTo>
                      <a:lnTo>
                        <a:pt x="18463" y="21600"/>
                      </a:lnTo>
                      <a:lnTo>
                        <a:pt x="19297" y="21272"/>
                      </a:lnTo>
                      <a:lnTo>
                        <a:pt x="20047" y="20346"/>
                      </a:lnTo>
                      <a:lnTo>
                        <a:pt x="20681" y="18910"/>
                      </a:lnTo>
                      <a:lnTo>
                        <a:pt x="21172" y="17052"/>
                      </a:lnTo>
                      <a:lnTo>
                        <a:pt x="21488" y="14858"/>
                      </a:lnTo>
                      <a:lnTo>
                        <a:pt x="21600" y="12416"/>
                      </a:lnTo>
                      <a:lnTo>
                        <a:pt x="21600" y="9183"/>
                      </a:lnTo>
                      <a:lnTo>
                        <a:pt x="21488" y="6742"/>
                      </a:lnTo>
                      <a:lnTo>
                        <a:pt x="21172" y="4549"/>
                      </a:lnTo>
                      <a:lnTo>
                        <a:pt x="20681" y="2690"/>
                      </a:lnTo>
                      <a:lnTo>
                        <a:pt x="20047" y="1254"/>
                      </a:lnTo>
                      <a:lnTo>
                        <a:pt x="19297" y="328"/>
                      </a:lnTo>
                      <a:lnTo>
                        <a:pt x="18463" y="0"/>
                      </a:lnTo>
                      <a:close/>
                    </a:path>
                  </a:pathLst>
                </a:custGeom>
                <a:solidFill>
                  <a:srgbClr val="0A7CB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45720" rIns="45720"/>
                <a:lstStyle/>
                <a:p>
                  <a:endParaRPr lang="en-US"/>
                </a:p>
              </p:txBody>
            </p:sp>
            <p:sp>
              <p:nvSpPr>
                <p:cNvPr id="22" name="Rectangle 10"/>
                <p:cNvSpPr>
                  <a:spLocks/>
                </p:cNvSpPr>
                <p:nvPr/>
              </p:nvSpPr>
              <p:spPr bwMode="auto">
                <a:xfrm>
                  <a:off x="7732713" y="6251575"/>
                  <a:ext cx="1079500" cy="1692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4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indent="12700">
                    <a:defRPr>
                      <a:solidFill>
                        <a:srgbClr val="0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  <a:sym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rgbClr val="0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  <a:sym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rgbClr val="0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  <a:sym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rgbClr val="0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  <a:sym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rgbClr val="0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  <a:sym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rgbClr val="0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  <a:sym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rgbClr val="0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  <a:sym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rgbClr val="0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  <a:sym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rgbClr val="0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  <a:sym typeface="Calibri" panose="020F0502020204030204" pitchFamily="34" charset="0"/>
                    </a:defRPr>
                  </a:lvl9pPr>
                </a:lstStyle>
                <a:p>
                  <a:pPr eaLnBrk="1"/>
                  <a:r>
                    <a:rPr lang="en-US" altLang="en-US" sz="1100" b="1" dirty="0">
                      <a:solidFill>
                        <a:srgbClr val="FFFFFF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Lato" pitchFamily="34" charset="0"/>
                    </a:rPr>
                    <a:t>Uneca.org/IDEP</a:t>
                  </a:r>
                  <a:endParaRPr lang="en-US" altLang="en-US" sz="1200" b="1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Lato" pitchFamily="34" charset="0"/>
                  </a:endParaRPr>
                </a:p>
              </p:txBody>
            </p:sp>
          </p:grpSp>
        </p:grp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15CB94FA-BD5E-44D0-8EEA-9672205D39A3}"/>
              </a:ext>
            </a:extLst>
          </p:cNvPr>
          <p:cNvSpPr/>
          <p:nvPr/>
        </p:nvSpPr>
        <p:spPr>
          <a:xfrm>
            <a:off x="113144" y="1022351"/>
            <a:ext cx="9238673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>
                <a:solidFill>
                  <a:srgbClr val="0070C0"/>
                </a:solidFill>
                <a:latin typeface="Arial" panose="020B0604020202020204" pitchFamily="34" charset="0"/>
              </a:rPr>
              <a:t>CoM</a:t>
            </a:r>
            <a:r>
              <a:rPr lang="en-US" sz="2000" dirty="0">
                <a:solidFill>
                  <a:srgbClr val="0070C0"/>
                </a:solidFill>
                <a:latin typeface="Arial" panose="020B0604020202020204" pitchFamily="34" charset="0"/>
              </a:rPr>
              <a:t> 2018 Resolution 956 (LI)</a:t>
            </a:r>
          </a:p>
          <a:p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</a:rPr>
              <a:t>African Institute for Economic Development and Planning</a:t>
            </a:r>
            <a:endParaRPr lang="en-US" dirty="0"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xmlns="" id="{15378B25-C0AD-44A7-BB09-D416BF571F0A}"/>
              </a:ext>
            </a:extLst>
          </p:cNvPr>
          <p:cNvGrpSpPr/>
          <p:nvPr/>
        </p:nvGrpSpPr>
        <p:grpSpPr>
          <a:xfrm>
            <a:off x="0" y="1654112"/>
            <a:ext cx="9131300" cy="4754652"/>
            <a:chOff x="266700" y="1814781"/>
            <a:chExt cx="8610600" cy="4387112"/>
          </a:xfrm>
          <a:solidFill>
            <a:schemeClr val="accent1">
              <a:lumMod val="50000"/>
            </a:schemeClr>
          </a:solidFill>
        </p:grpSpPr>
        <p:sp>
          <p:nvSpPr>
            <p:cNvPr id="23" name="Chevron 10">
              <a:extLst>
                <a:ext uri="{FF2B5EF4-FFF2-40B4-BE49-F238E27FC236}">
                  <a16:creationId xmlns:a16="http://schemas.microsoft.com/office/drawing/2014/main" xmlns="" id="{FBCB6461-8C90-403A-A32D-6E33D268ADDA}"/>
                </a:ext>
              </a:extLst>
            </p:cNvPr>
            <p:cNvSpPr/>
            <p:nvPr/>
          </p:nvSpPr>
          <p:spPr>
            <a:xfrm>
              <a:off x="266700" y="1814781"/>
              <a:ext cx="8610600" cy="1009790"/>
            </a:xfrm>
            <a:prstGeom prst="chevron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2400"/>
                </a:lnSpc>
              </a:pPr>
              <a:r>
                <a:rPr lang="en-US" sz="2000" dirty="0">
                  <a:solidFill>
                    <a:schemeClr val="bg1"/>
                  </a:solidFill>
                  <a:latin typeface="Arial" panose="020B0604020202020204" pitchFamily="34" charset="0"/>
                </a:rPr>
                <a:t>ECA to request the GA to increase the regular grant in support IDEP </a:t>
              </a:r>
              <a:r>
                <a:rPr lang="en-US" sz="2000" dirty="0" err="1">
                  <a:solidFill>
                    <a:schemeClr val="bg1"/>
                  </a:solidFill>
                  <a:latin typeface="Arial" panose="020B0604020202020204" pitchFamily="34" charset="0"/>
                </a:rPr>
                <a:t>programme</a:t>
              </a:r>
              <a:r>
                <a:rPr lang="en-US" sz="2000" dirty="0">
                  <a:solidFill>
                    <a:schemeClr val="bg1"/>
                  </a:solidFill>
                  <a:latin typeface="Arial" panose="020B0604020202020204" pitchFamily="34" charset="0"/>
                </a:rPr>
                <a:t> </a:t>
              </a:r>
              <a:r>
                <a:rPr lang="en-US" sz="2800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panose="020B0604020202020204" pitchFamily="34" charset="0"/>
                </a:rPr>
                <a:t>&gt;</a:t>
              </a:r>
              <a:r>
                <a:rPr lang="en-US" sz="2000" dirty="0">
                  <a:solidFill>
                    <a:schemeClr val="bg1"/>
                  </a:solidFill>
                  <a:latin typeface="Arial" panose="020B0604020202020204" pitchFamily="34" charset="0"/>
                </a:rPr>
                <a:t> </a:t>
              </a:r>
              <a:r>
                <a:rPr lang="en-US" sz="2400" i="1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panose="020B0604020202020204" pitchFamily="34" charset="0"/>
                </a:rPr>
                <a:t>2020 submission</a:t>
              </a:r>
            </a:p>
          </p:txBody>
        </p:sp>
        <p:sp>
          <p:nvSpPr>
            <p:cNvPr id="26" name="Chevron 10">
              <a:extLst>
                <a:ext uri="{FF2B5EF4-FFF2-40B4-BE49-F238E27FC236}">
                  <a16:creationId xmlns:a16="http://schemas.microsoft.com/office/drawing/2014/main" xmlns="" id="{F8E95744-AFBD-436E-A02D-2F96866BC854}"/>
                </a:ext>
              </a:extLst>
            </p:cNvPr>
            <p:cNvSpPr/>
            <p:nvPr/>
          </p:nvSpPr>
          <p:spPr>
            <a:xfrm>
              <a:off x="266700" y="2840664"/>
              <a:ext cx="8610600" cy="1100526"/>
            </a:xfrm>
            <a:prstGeom prst="chevron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2400"/>
                </a:lnSpc>
              </a:pPr>
              <a:r>
                <a:rPr lang="en-US" sz="2000" dirty="0">
                  <a:solidFill>
                    <a:schemeClr val="bg1"/>
                  </a:solidFill>
                  <a:latin typeface="Arial" panose="020B0604020202020204" pitchFamily="34" charset="0"/>
                </a:rPr>
                <a:t>ECA to provide financial support to IDEP to enable it to adequately support capacity development needs of member States </a:t>
              </a:r>
              <a:r>
                <a:rPr lang="en-US" sz="2800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panose="020B0604020202020204" pitchFamily="34" charset="0"/>
                </a:rPr>
                <a:t>&gt;</a:t>
              </a:r>
              <a:r>
                <a:rPr lang="en-US" sz="2000" dirty="0">
                  <a:solidFill>
                    <a:schemeClr val="bg1"/>
                  </a:solidFill>
                  <a:latin typeface="Arial" panose="020B0604020202020204" pitchFamily="34" charset="0"/>
                </a:rPr>
                <a:t> </a:t>
              </a:r>
              <a:r>
                <a:rPr lang="en-US" sz="2400" i="1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panose="020B0604020202020204" pitchFamily="34" charset="0"/>
                </a:rPr>
                <a:t>more efforts needed</a:t>
              </a:r>
            </a:p>
          </p:txBody>
        </p:sp>
        <p:sp>
          <p:nvSpPr>
            <p:cNvPr id="27" name="Chevron 10">
              <a:extLst>
                <a:ext uri="{FF2B5EF4-FFF2-40B4-BE49-F238E27FC236}">
                  <a16:creationId xmlns:a16="http://schemas.microsoft.com/office/drawing/2014/main" xmlns="" id="{4816AF37-4280-4D87-A5D6-E904A2716C4E}"/>
                </a:ext>
              </a:extLst>
            </p:cNvPr>
            <p:cNvSpPr/>
            <p:nvPr/>
          </p:nvSpPr>
          <p:spPr>
            <a:xfrm>
              <a:off x="266700" y="3973376"/>
              <a:ext cx="8610600" cy="1100526"/>
            </a:xfrm>
            <a:prstGeom prst="chevron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2400"/>
                </a:lnSpc>
              </a:pPr>
              <a:r>
                <a:rPr lang="en-US" sz="2000" dirty="0">
                  <a:solidFill>
                    <a:schemeClr val="bg1"/>
                  </a:solidFill>
                  <a:latin typeface="Arial" panose="020B0604020202020204" pitchFamily="34" charset="0"/>
                </a:rPr>
                <a:t>Member States: more regular payment of assessed annual contributions and settlement of arrears </a:t>
              </a:r>
              <a:r>
                <a:rPr lang="en-US" sz="2800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panose="020B0604020202020204" pitchFamily="34" charset="0"/>
                </a:rPr>
                <a:t>&gt;</a:t>
              </a:r>
              <a:r>
                <a:rPr lang="en-US" sz="2000" dirty="0">
                  <a:solidFill>
                    <a:schemeClr val="bg1"/>
                  </a:solidFill>
                  <a:latin typeface="Arial" panose="020B0604020202020204" pitchFamily="34" charset="0"/>
                </a:rPr>
                <a:t> </a:t>
              </a:r>
              <a:r>
                <a:rPr lang="en-US" sz="2400" i="1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panose="020B0604020202020204" pitchFamily="34" charset="0"/>
                </a:rPr>
                <a:t>more efforts needed</a:t>
              </a:r>
              <a:endParaRPr lang="en-US" sz="20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8" name="Chevron 10">
              <a:extLst>
                <a:ext uri="{FF2B5EF4-FFF2-40B4-BE49-F238E27FC236}">
                  <a16:creationId xmlns:a16="http://schemas.microsoft.com/office/drawing/2014/main" xmlns="" id="{67C8A213-1705-4EF3-996F-261029818E5F}"/>
                </a:ext>
              </a:extLst>
            </p:cNvPr>
            <p:cNvSpPr/>
            <p:nvPr/>
          </p:nvSpPr>
          <p:spPr>
            <a:xfrm>
              <a:off x="266700" y="5101367"/>
              <a:ext cx="8610600" cy="1100526"/>
            </a:xfrm>
            <a:prstGeom prst="chevron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2400"/>
                </a:lnSpc>
              </a:pPr>
              <a:r>
                <a:rPr lang="en-US" sz="2000" dirty="0">
                  <a:solidFill>
                    <a:schemeClr val="bg1"/>
                  </a:solidFill>
                  <a:latin typeface="Arial" panose="020B0604020202020204" pitchFamily="34" charset="0"/>
                </a:rPr>
                <a:t>IDEP to redouble its recovery efforts, more comprehensive resource mobilization strategy </a:t>
              </a:r>
              <a:r>
                <a:rPr lang="en-US" sz="2800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panose="020B0604020202020204" pitchFamily="34" charset="0"/>
                </a:rPr>
                <a:t>&gt;</a:t>
              </a:r>
              <a:r>
                <a:rPr lang="en-US" sz="2000" dirty="0">
                  <a:solidFill>
                    <a:schemeClr val="bg1"/>
                  </a:solidFill>
                  <a:latin typeface="Arial" panose="020B0604020202020204" pitchFamily="34" charset="0"/>
                </a:rPr>
                <a:t> </a:t>
              </a:r>
              <a:r>
                <a:rPr lang="en-US" sz="2400" i="1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panose="020B0604020202020204" pitchFamily="34" charset="0"/>
                </a:rPr>
                <a:t>on-going + meeting in April</a:t>
              </a:r>
              <a:endParaRPr lang="en-US" sz="20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1480994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1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2" name="AutoShape 6"/>
          <p:cNvSpPr>
            <a:spLocks/>
          </p:cNvSpPr>
          <p:nvPr/>
        </p:nvSpPr>
        <p:spPr bwMode="auto">
          <a:xfrm>
            <a:off x="0" y="290513"/>
            <a:ext cx="4475163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5" name="Rectangle 11"/>
          <p:cNvSpPr>
            <a:spLocks/>
          </p:cNvSpPr>
          <p:nvPr/>
        </p:nvSpPr>
        <p:spPr bwMode="auto">
          <a:xfrm>
            <a:off x="113145" y="365798"/>
            <a:ext cx="25527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2018 at IDEP</a:t>
            </a:r>
          </a:p>
        </p:txBody>
      </p:sp>
      <p:sp>
        <p:nvSpPr>
          <p:cNvPr id="4106" name="Rectangle 12"/>
          <p:cNvSpPr>
            <a:spLocks/>
          </p:cNvSpPr>
          <p:nvPr/>
        </p:nvSpPr>
        <p:spPr bwMode="auto">
          <a:xfrm>
            <a:off x="4659313" y="414338"/>
            <a:ext cx="5603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fld id="{CA7005DB-7BB1-4210-8FD2-F8CF7C036B5E}" type="slidenum">
              <a:rPr lang="en-US" altLang="en-US" sz="1600" b="1">
                <a:solidFill>
                  <a:srgbClr val="0A7CB8"/>
                </a:solidFill>
                <a:latin typeface="Lucida Sans" panose="020B0602030504020204" pitchFamily="34" charset="0"/>
                <a:sym typeface="Lucida Sans" panose="020B0602030504020204" pitchFamily="34" charset="0"/>
              </a:rPr>
              <a:pPr eaLnBrk="1"/>
              <a:t>6</a:t>
            </a:fld>
            <a:endParaRPr lang="en-US" altLang="en-US" sz="1600" b="1">
              <a:solidFill>
                <a:srgbClr val="0A7CB8"/>
              </a:solidFill>
              <a:latin typeface="Lucida Sans" panose="020B0602030504020204" pitchFamily="34" charset="0"/>
              <a:sym typeface="Lucida Sans" panose="020B0602030504020204" pitchFamily="34" charset="0"/>
            </a:endParaRPr>
          </a:p>
        </p:txBody>
      </p:sp>
      <p:sp>
        <p:nvSpPr>
          <p:cNvPr id="16" name="AutoShape 6"/>
          <p:cNvSpPr>
            <a:spLocks/>
          </p:cNvSpPr>
          <p:nvPr/>
        </p:nvSpPr>
        <p:spPr bwMode="auto">
          <a:xfrm>
            <a:off x="0" y="290513"/>
            <a:ext cx="4475163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pPr indent="12700"/>
            <a:r>
              <a:rPr lang="en-US" altLang="en-US" sz="2000" dirty="0">
                <a:solidFill>
                  <a:srgbClr val="FFFFFF"/>
                </a:solidFill>
                <a:latin typeface="Lato" pitchFamily="34" charset="0"/>
                <a:sym typeface="Lato" pitchFamily="34" charset="0"/>
              </a:rPr>
              <a:t>And 2019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13146" y="1342021"/>
            <a:ext cx="8906460" cy="3893374"/>
          </a:xfrm>
          <a:prstGeom prst="rect">
            <a:avLst/>
          </a:prstGeom>
          <a:solidFill>
            <a:schemeClr val="accent1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numCol="1">
            <a:spAutoFit/>
          </a:bodyPr>
          <a:lstStyle/>
          <a:p>
            <a:pPr lvl="0">
              <a:tabLst>
                <a:tab pos="231775" algn="l"/>
              </a:tabLst>
            </a:pPr>
            <a:endParaRPr lang="en-GB" sz="1200" dirty="0">
              <a:solidFill>
                <a:schemeClr val="bg1"/>
              </a:solidFill>
            </a:endParaRPr>
          </a:p>
          <a:p>
            <a:pPr marL="179388" lvl="0">
              <a:tabLst>
                <a:tab pos="263525" algn="l"/>
              </a:tabLst>
            </a:pPr>
            <a:r>
              <a:rPr lang="en-GB" sz="2000" dirty="0">
                <a:solidFill>
                  <a:schemeClr val="bg1"/>
                </a:solidFill>
              </a:rPr>
              <a:t>On-site courses started </a:t>
            </a:r>
            <a:r>
              <a:rPr lang="en-GB" sz="1600" dirty="0">
                <a:solidFill>
                  <a:schemeClr val="bg1"/>
                </a:solidFill>
              </a:rPr>
              <a:t> </a:t>
            </a:r>
            <a:r>
              <a:rPr lang="en-GB" sz="1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(</a:t>
            </a:r>
            <a:r>
              <a:rPr lang="en-GB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agriculture policy, trade policy &amp; negotiation</a:t>
            </a:r>
            <a:r>
              <a:rPr lang="en-GB" sz="1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)</a:t>
            </a:r>
            <a:r>
              <a:rPr lang="en-GB" sz="1600" dirty="0">
                <a:solidFill>
                  <a:schemeClr val="bg1"/>
                </a:solidFill>
              </a:rPr>
              <a:t>, </a:t>
            </a:r>
            <a:r>
              <a:rPr lang="en-GB" sz="2000" dirty="0">
                <a:solidFill>
                  <a:schemeClr val="bg1"/>
                </a:solidFill>
              </a:rPr>
              <a:t>others to come </a:t>
            </a:r>
            <a:r>
              <a:rPr lang="en-GB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(macro modelling, industrial policy, gender &amp; trade, mining …)</a:t>
            </a:r>
          </a:p>
          <a:p>
            <a:pPr marL="179388" lvl="0">
              <a:tabLst>
                <a:tab pos="263525" algn="l"/>
              </a:tabLst>
            </a:pPr>
            <a:endParaRPr lang="en-GB" sz="1050" dirty="0">
              <a:solidFill>
                <a:schemeClr val="bg1"/>
              </a:solidFill>
            </a:endParaRPr>
          </a:p>
          <a:p>
            <a:pPr marL="179388" lvl="0">
              <a:tabLst>
                <a:tab pos="263525" algn="l"/>
              </a:tabLst>
            </a:pPr>
            <a:r>
              <a:rPr lang="en-GB" sz="2000" dirty="0">
                <a:solidFill>
                  <a:schemeClr val="bg1"/>
                </a:solidFill>
              </a:rPr>
              <a:t>On-line courses to come</a:t>
            </a:r>
          </a:p>
          <a:p>
            <a:pPr marL="179388" lvl="0">
              <a:tabLst>
                <a:tab pos="263525" algn="l"/>
              </a:tabLst>
            </a:pPr>
            <a:r>
              <a:rPr lang="en-GB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Trade modelling, GIS for territorial planning, e-commerce, macro framework for green economy, urbanisation &amp; economic growth, </a:t>
            </a:r>
            <a:r>
              <a:rPr lang="en-GB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AfCFTA</a:t>
            </a:r>
            <a:r>
              <a:rPr lang="en-GB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… </a:t>
            </a:r>
          </a:p>
          <a:p>
            <a:pPr marL="179388" lvl="0">
              <a:tabLst>
                <a:tab pos="263525" algn="l"/>
              </a:tabLst>
            </a:pPr>
            <a:endParaRPr lang="en-GB" sz="1050" dirty="0">
              <a:solidFill>
                <a:schemeClr val="bg1"/>
              </a:solidFill>
            </a:endParaRPr>
          </a:p>
          <a:p>
            <a:pPr marL="179388" lvl="0">
              <a:tabLst>
                <a:tab pos="263525" algn="l"/>
              </a:tabLst>
            </a:pPr>
            <a:r>
              <a:rPr lang="en-GB" sz="2000" dirty="0">
                <a:solidFill>
                  <a:schemeClr val="bg1"/>
                </a:solidFill>
              </a:rPr>
              <a:t>Partnership progressing</a:t>
            </a:r>
          </a:p>
          <a:p>
            <a:pPr marL="179388" lvl="0">
              <a:tabLst>
                <a:tab pos="263525" algn="l"/>
              </a:tabLst>
            </a:pPr>
            <a:endParaRPr lang="en-GB" sz="1000" dirty="0">
              <a:solidFill>
                <a:schemeClr val="bg1"/>
              </a:solidFill>
            </a:endParaRPr>
          </a:p>
          <a:p>
            <a:pPr marL="179388" lvl="0">
              <a:tabLst>
                <a:tab pos="263525" algn="l"/>
              </a:tabLst>
            </a:pPr>
            <a:r>
              <a:rPr lang="en-GB" sz="2000" dirty="0">
                <a:solidFill>
                  <a:schemeClr val="bg1"/>
                </a:solidFill>
              </a:rPr>
              <a:t>Ongoing M&amp;E</a:t>
            </a:r>
          </a:p>
          <a:p>
            <a:pPr marL="179388" lvl="0">
              <a:tabLst>
                <a:tab pos="263525" algn="l"/>
              </a:tabLst>
            </a:pPr>
            <a:endParaRPr lang="en-GB" sz="1050" dirty="0">
              <a:solidFill>
                <a:schemeClr val="bg1"/>
              </a:solidFill>
            </a:endParaRPr>
          </a:p>
          <a:p>
            <a:pPr marL="179388" lvl="0">
              <a:tabLst>
                <a:tab pos="263525" algn="l"/>
              </a:tabLst>
            </a:pPr>
            <a:r>
              <a:rPr lang="en-GB" sz="2000" dirty="0">
                <a:solidFill>
                  <a:schemeClr val="bg1"/>
                </a:solidFill>
              </a:rPr>
              <a:t>Resource mobilisation &amp; partnership meeting &gt; April 2019</a:t>
            </a:r>
          </a:p>
          <a:p>
            <a:pPr marL="179388" lvl="0">
              <a:tabLst>
                <a:tab pos="263525" algn="l"/>
              </a:tabLst>
            </a:pPr>
            <a:endParaRPr lang="en-GB" sz="1050" dirty="0">
              <a:solidFill>
                <a:schemeClr val="bg1"/>
              </a:solidFill>
            </a:endParaRPr>
          </a:p>
          <a:p>
            <a:pPr marL="179388" lvl="0">
              <a:tabLst>
                <a:tab pos="263525" algn="l"/>
              </a:tabLst>
            </a:pPr>
            <a:r>
              <a:rPr lang="en-GB" sz="2000" dirty="0">
                <a:solidFill>
                  <a:schemeClr val="bg1"/>
                </a:solidFill>
              </a:rPr>
              <a:t>57</a:t>
            </a:r>
            <a:r>
              <a:rPr lang="en-GB" sz="2000" baseline="30000" dirty="0">
                <a:solidFill>
                  <a:schemeClr val="bg1"/>
                </a:solidFill>
              </a:rPr>
              <a:t>th</a:t>
            </a:r>
            <a:r>
              <a:rPr lang="en-GB" sz="2000" dirty="0">
                <a:solidFill>
                  <a:schemeClr val="bg1"/>
                </a:solidFill>
              </a:rPr>
              <a:t> Governing Council &gt; 30 April 2019 in Malabo, Equatorial Guinea</a:t>
            </a:r>
          </a:p>
          <a:p>
            <a:pPr lvl="0">
              <a:tabLst>
                <a:tab pos="231775" algn="l"/>
              </a:tabLst>
            </a:pP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1011719" y="5353671"/>
            <a:ext cx="755552" cy="8617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188513" y="5368459"/>
            <a:ext cx="5120337" cy="861774"/>
          </a:xfrm>
          <a:prstGeom prst="rect">
            <a:avLst/>
          </a:prstGeom>
          <a:ln w="38100">
            <a:solidFill>
              <a:srgbClr val="0070C0"/>
            </a:solidFill>
          </a:ln>
        </p:spPr>
        <p:txBody>
          <a:bodyPr wrap="square" numCol="1">
            <a:spAutoFit/>
          </a:bodyPr>
          <a:lstStyle/>
          <a:p>
            <a:pPr marL="225425" lvl="0" algn="ctr">
              <a:lnSpc>
                <a:spcPts val="2700"/>
              </a:lnSpc>
              <a:spcBef>
                <a:spcPts val="600"/>
              </a:spcBef>
              <a:spcAft>
                <a:spcPts val="600"/>
              </a:spcAft>
              <a:tabLst>
                <a:tab pos="231775" algn="l"/>
              </a:tabLst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Seeking your support for </a:t>
            </a:r>
          </a:p>
          <a:p>
            <a:pPr marL="225425" lvl="0" algn="ctr">
              <a:lnSpc>
                <a:spcPts val="2700"/>
              </a:lnSpc>
              <a:spcAft>
                <a:spcPts val="600"/>
              </a:spcAft>
              <a:tabLst>
                <a:tab pos="231775" algn="l"/>
              </a:tabLst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continuous efficient delivery</a:t>
            </a:r>
            <a:endParaRPr lang="en-GB" sz="700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20" name="Group 15">
            <a:extLst>
              <a:ext uri="{FF2B5EF4-FFF2-40B4-BE49-F238E27FC236}">
                <a16:creationId xmlns:a16="http://schemas.microsoft.com/office/drawing/2014/main" xmlns="" id="{99136076-FAFF-4AB2-856E-AE2B38BB212E}"/>
              </a:ext>
            </a:extLst>
          </p:cNvPr>
          <p:cNvGrpSpPr/>
          <p:nvPr/>
        </p:nvGrpSpPr>
        <p:grpSpPr>
          <a:xfrm>
            <a:off x="0" y="6403975"/>
            <a:ext cx="9019606" cy="441325"/>
            <a:chOff x="0" y="6403975"/>
            <a:chExt cx="9019606" cy="441325"/>
          </a:xfrm>
        </p:grpSpPr>
        <p:sp>
          <p:nvSpPr>
            <p:cNvPr id="21" name="AutoShape 2">
              <a:extLst>
                <a:ext uri="{FF2B5EF4-FFF2-40B4-BE49-F238E27FC236}">
                  <a16:creationId xmlns:a16="http://schemas.microsoft.com/office/drawing/2014/main" xmlns="" id="{C3108A50-C3C7-4365-9394-7A0D316291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6451997"/>
              <a:ext cx="7308850" cy="345280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0929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20929" y="21600"/>
                  </a:lnTo>
                  <a:lnTo>
                    <a:pt x="21107" y="21274"/>
                  </a:lnTo>
                  <a:lnTo>
                    <a:pt x="21268" y="20353"/>
                  </a:lnTo>
                  <a:lnTo>
                    <a:pt x="21404" y="18924"/>
                  </a:lnTo>
                  <a:lnTo>
                    <a:pt x="21508" y="17076"/>
                  </a:lnTo>
                  <a:lnTo>
                    <a:pt x="21576" y="14893"/>
                  </a:lnTo>
                  <a:lnTo>
                    <a:pt x="21600" y="12465"/>
                  </a:lnTo>
                  <a:lnTo>
                    <a:pt x="21600" y="9135"/>
                  </a:lnTo>
                  <a:lnTo>
                    <a:pt x="21576" y="6707"/>
                  </a:lnTo>
                  <a:lnTo>
                    <a:pt x="21508" y="4524"/>
                  </a:lnTo>
                  <a:lnTo>
                    <a:pt x="21404" y="2676"/>
                  </a:lnTo>
                  <a:lnTo>
                    <a:pt x="21268" y="1247"/>
                  </a:lnTo>
                  <a:lnTo>
                    <a:pt x="21107" y="326"/>
                  </a:lnTo>
                  <a:lnTo>
                    <a:pt x="20929" y="0"/>
                  </a:lnTo>
                  <a:close/>
                </a:path>
              </a:pathLst>
            </a:custGeom>
            <a:solidFill>
              <a:srgbClr val="0A7C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45720" rIns="45720"/>
            <a:lstStyle/>
            <a:p>
              <a:endParaRPr lang="en-US"/>
            </a:p>
          </p:txBody>
        </p:sp>
        <p:grpSp>
          <p:nvGrpSpPr>
            <p:cNvPr id="22" name="Group 17">
              <a:extLst>
                <a:ext uri="{FF2B5EF4-FFF2-40B4-BE49-F238E27FC236}">
                  <a16:creationId xmlns:a16="http://schemas.microsoft.com/office/drawing/2014/main" xmlns="" id="{9CAB1FA1-FCD2-4F10-9E5F-C25B4BE3521D}"/>
                </a:ext>
              </a:extLst>
            </p:cNvPr>
            <p:cNvGrpSpPr/>
            <p:nvPr/>
          </p:nvGrpSpPr>
          <p:grpSpPr>
            <a:xfrm>
              <a:off x="471488" y="6403975"/>
              <a:ext cx="8548118" cy="441325"/>
              <a:chOff x="471488" y="6403975"/>
              <a:chExt cx="8548118" cy="441325"/>
            </a:xfrm>
          </p:grpSpPr>
          <p:sp>
            <p:nvSpPr>
              <p:cNvPr id="23" name="Rectangle 3">
                <a:extLst>
                  <a:ext uri="{FF2B5EF4-FFF2-40B4-BE49-F238E27FC236}">
                    <a16:creationId xmlns:a16="http://schemas.microsoft.com/office/drawing/2014/main" xmlns="" id="{4EC8AA43-3C31-49A7-92F0-2264F8E83D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1488" y="6481763"/>
                <a:ext cx="6942137" cy="2460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4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indent="12700"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  <a:sym typeface="Calibri" panose="020F0502020204030204" pitchFamily="34" charset="0"/>
                  </a:defRPr>
                </a:lvl9pPr>
              </a:lstStyle>
              <a:p>
                <a:pPr eaLnBrk="1"/>
                <a:r>
                  <a:rPr lang="en-US" altLang="en-US" sz="1600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Lato" pitchFamily="34" charset="0"/>
                  </a:rPr>
                  <a:t>IDEP Presentation</a:t>
                </a:r>
              </a:p>
            </p:txBody>
          </p:sp>
          <p:grpSp>
            <p:nvGrpSpPr>
              <p:cNvPr id="24" name="Group 19">
                <a:extLst>
                  <a:ext uri="{FF2B5EF4-FFF2-40B4-BE49-F238E27FC236}">
                    <a16:creationId xmlns:a16="http://schemas.microsoft.com/office/drawing/2014/main" xmlns="" id="{7CD747C1-4BCC-49FF-BF59-DCB2FC73444C}"/>
                  </a:ext>
                </a:extLst>
              </p:cNvPr>
              <p:cNvGrpSpPr/>
              <p:nvPr/>
            </p:nvGrpSpPr>
            <p:grpSpPr>
              <a:xfrm>
                <a:off x="7806756" y="6403975"/>
                <a:ext cx="1212850" cy="441325"/>
                <a:chOff x="7666038" y="6135688"/>
                <a:chExt cx="1212850" cy="441325"/>
              </a:xfrm>
            </p:grpSpPr>
            <p:sp>
              <p:nvSpPr>
                <p:cNvPr id="25" name="AutoShape 9">
                  <a:extLst>
                    <a:ext uri="{FF2B5EF4-FFF2-40B4-BE49-F238E27FC236}">
                      <a16:creationId xmlns:a16="http://schemas.microsoft.com/office/drawing/2014/main" xmlns="" id="{F7352CC6-187F-43D8-903D-8F7EC1273A8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66038" y="6135688"/>
                  <a:ext cx="1212850" cy="441325"/>
                </a:xfrm>
                <a:custGeom>
                  <a:avLst/>
                  <a:gdLst>
                    <a:gd name="T0" fmla="*/ 2147483646 w 21600"/>
                    <a:gd name="T1" fmla="*/ 2147483646 h 21600"/>
                    <a:gd name="T2" fmla="*/ 2147483646 w 21600"/>
                    <a:gd name="T3" fmla="*/ 2147483646 h 21600"/>
                    <a:gd name="T4" fmla="*/ 2147483646 w 21600"/>
                    <a:gd name="T5" fmla="*/ 2147483646 h 21600"/>
                    <a:gd name="T6" fmla="*/ 2147483646 w 21600"/>
                    <a:gd name="T7" fmla="*/ 2147483646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600"/>
                    <a:gd name="T13" fmla="*/ 0 h 21600"/>
                    <a:gd name="T14" fmla="*/ 21600 w 21600"/>
                    <a:gd name="T15" fmla="*/ 216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8463" y="0"/>
                      </a:moveTo>
                      <a:lnTo>
                        <a:pt x="3137" y="0"/>
                      </a:lnTo>
                      <a:lnTo>
                        <a:pt x="2303" y="328"/>
                      </a:lnTo>
                      <a:lnTo>
                        <a:pt x="1554" y="1254"/>
                      </a:lnTo>
                      <a:lnTo>
                        <a:pt x="919" y="2690"/>
                      </a:lnTo>
                      <a:lnTo>
                        <a:pt x="428" y="4549"/>
                      </a:lnTo>
                      <a:lnTo>
                        <a:pt x="112" y="6742"/>
                      </a:lnTo>
                      <a:lnTo>
                        <a:pt x="0" y="9183"/>
                      </a:lnTo>
                      <a:lnTo>
                        <a:pt x="0" y="12416"/>
                      </a:lnTo>
                      <a:lnTo>
                        <a:pt x="112" y="14858"/>
                      </a:lnTo>
                      <a:lnTo>
                        <a:pt x="428" y="17052"/>
                      </a:lnTo>
                      <a:lnTo>
                        <a:pt x="919" y="18910"/>
                      </a:lnTo>
                      <a:lnTo>
                        <a:pt x="1554" y="20346"/>
                      </a:lnTo>
                      <a:lnTo>
                        <a:pt x="2303" y="21272"/>
                      </a:lnTo>
                      <a:lnTo>
                        <a:pt x="3137" y="21600"/>
                      </a:lnTo>
                      <a:lnTo>
                        <a:pt x="18463" y="21600"/>
                      </a:lnTo>
                      <a:lnTo>
                        <a:pt x="19297" y="21272"/>
                      </a:lnTo>
                      <a:lnTo>
                        <a:pt x="20047" y="20346"/>
                      </a:lnTo>
                      <a:lnTo>
                        <a:pt x="20681" y="18910"/>
                      </a:lnTo>
                      <a:lnTo>
                        <a:pt x="21172" y="17052"/>
                      </a:lnTo>
                      <a:lnTo>
                        <a:pt x="21488" y="14858"/>
                      </a:lnTo>
                      <a:lnTo>
                        <a:pt x="21600" y="12416"/>
                      </a:lnTo>
                      <a:lnTo>
                        <a:pt x="21600" y="9183"/>
                      </a:lnTo>
                      <a:lnTo>
                        <a:pt x="21488" y="6742"/>
                      </a:lnTo>
                      <a:lnTo>
                        <a:pt x="21172" y="4549"/>
                      </a:lnTo>
                      <a:lnTo>
                        <a:pt x="20681" y="2690"/>
                      </a:lnTo>
                      <a:lnTo>
                        <a:pt x="20047" y="1254"/>
                      </a:lnTo>
                      <a:lnTo>
                        <a:pt x="19297" y="328"/>
                      </a:lnTo>
                      <a:lnTo>
                        <a:pt x="18463" y="0"/>
                      </a:lnTo>
                      <a:close/>
                    </a:path>
                  </a:pathLst>
                </a:custGeom>
                <a:solidFill>
                  <a:srgbClr val="0A7CB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45720" rIns="45720"/>
                <a:lstStyle/>
                <a:p>
                  <a:endParaRPr lang="en-US"/>
                </a:p>
              </p:txBody>
            </p:sp>
            <p:sp>
              <p:nvSpPr>
                <p:cNvPr id="26" name="Rectangle 10">
                  <a:extLst>
                    <a:ext uri="{FF2B5EF4-FFF2-40B4-BE49-F238E27FC236}">
                      <a16:creationId xmlns:a16="http://schemas.microsoft.com/office/drawing/2014/main" xmlns="" id="{CCD0AD00-9F4A-4214-BE2E-A2AE857B328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732713" y="6251575"/>
                  <a:ext cx="1079500" cy="1692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4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indent="12700">
                    <a:defRPr>
                      <a:solidFill>
                        <a:srgbClr val="0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  <a:sym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rgbClr val="0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  <a:sym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rgbClr val="0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  <a:sym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rgbClr val="0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  <a:sym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rgbClr val="0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  <a:sym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rgbClr val="0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  <a:sym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rgbClr val="0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  <a:sym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rgbClr val="0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  <a:sym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rgbClr val="000000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  <a:sym typeface="Calibri" panose="020F0502020204030204" pitchFamily="34" charset="0"/>
                    </a:defRPr>
                  </a:lvl9pPr>
                </a:lstStyle>
                <a:p>
                  <a:pPr eaLnBrk="1"/>
                  <a:r>
                    <a:rPr lang="en-US" altLang="en-US" sz="1100" b="1" dirty="0">
                      <a:solidFill>
                        <a:srgbClr val="FFFFFF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Lato" pitchFamily="34" charset="0"/>
                    </a:rPr>
                    <a:t>Uneca.org/IDEP</a:t>
                  </a:r>
                  <a:endParaRPr lang="en-US" altLang="en-US" sz="1200" b="1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Lato" pitchFamily="34" charset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74023331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/>
          </p:cNvSpPr>
          <p:nvPr/>
        </p:nvSpPr>
        <p:spPr bwMode="auto">
          <a:xfrm>
            <a:off x="0" y="1335086"/>
            <a:ext cx="9144000" cy="5510213"/>
          </a:xfrm>
          <a:prstGeom prst="rect">
            <a:avLst/>
          </a:prstGeom>
          <a:solidFill>
            <a:srgbClr val="06578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 marL="342900" indent="-3429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marL="0" lvl="1" algn="ctr">
              <a:lnSpc>
                <a:spcPct val="70000"/>
              </a:lnSpc>
              <a:defRPr/>
            </a:pPr>
            <a:endParaRPr lang="en-US" altLang="en-US" sz="2000" b="1">
              <a:solidFill>
                <a:srgbClr val="6E8BBB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ato" pitchFamily="34" charset="0"/>
            </a:endParaRPr>
          </a:p>
        </p:txBody>
      </p:sp>
      <p:sp>
        <p:nvSpPr>
          <p:cNvPr id="6147" name="Rectangle 2"/>
          <p:cNvSpPr>
            <a:spLocks/>
          </p:cNvSpPr>
          <p:nvPr/>
        </p:nvSpPr>
        <p:spPr bwMode="auto">
          <a:xfrm>
            <a:off x="-797" y="3439320"/>
            <a:ext cx="9144001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eaLnBrk="1"/>
            <a:r>
              <a:rPr lang="en-US" altLang="en-US" sz="4000" dirty="0">
                <a:solidFill>
                  <a:srgbClr val="FFFFFF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Thank You – Merci – </a:t>
            </a:r>
            <a:r>
              <a:rPr lang="en-US" altLang="en-US" sz="4000" dirty="0" err="1">
                <a:solidFill>
                  <a:srgbClr val="FFFFFF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Chokran</a:t>
            </a:r>
            <a:endParaRPr lang="en-US" altLang="en-US" sz="4000" dirty="0">
              <a:solidFill>
                <a:srgbClr val="FFFFFF"/>
              </a:solidFill>
              <a:latin typeface="Lato" pitchFamily="34" charset="0"/>
              <a:cs typeface="Lato" pitchFamily="34" charset="0"/>
              <a:sym typeface="Lato" pitchFamily="34" charset="0"/>
            </a:endParaRPr>
          </a:p>
          <a:p>
            <a:pPr algn="ctr" eaLnBrk="1"/>
            <a:endParaRPr lang="en-US" altLang="en-US" sz="1600" dirty="0">
              <a:solidFill>
                <a:srgbClr val="FFFFFF"/>
              </a:solidFill>
              <a:latin typeface="Lato" pitchFamily="34" charset="0"/>
              <a:cs typeface="Lato" pitchFamily="34" charset="0"/>
              <a:sym typeface="Lato" pitchFamily="34" charset="0"/>
            </a:endParaRPr>
          </a:p>
          <a:p>
            <a:pPr algn="ctr" eaLnBrk="1"/>
            <a:r>
              <a:rPr lang="en-US" altLang="en-US" sz="2400" dirty="0">
                <a:solidFill>
                  <a:schemeClr val="bg1"/>
                </a:solidFill>
                <a:latin typeface="+mn-lt"/>
                <a:cs typeface="Lato" pitchFamily="34" charset="0"/>
                <a:sym typeface="Lato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www.uneca.org/Idep</a:t>
            </a:r>
            <a:endParaRPr lang="en-US" altLang="en-US" sz="2400" dirty="0">
              <a:solidFill>
                <a:schemeClr val="bg1"/>
              </a:solidFill>
              <a:latin typeface="+mn-lt"/>
              <a:cs typeface="Lato" pitchFamily="34" charset="0"/>
              <a:sym typeface="Lato" pitchFamily="34" charset="0"/>
            </a:endParaRPr>
          </a:p>
          <a:p>
            <a:pPr algn="ctr" eaLnBrk="1"/>
            <a:endParaRPr lang="en-US" altLang="en-US" sz="2400" dirty="0">
              <a:solidFill>
                <a:srgbClr val="FFFFFF"/>
              </a:solidFill>
              <a:latin typeface="+mn-lt"/>
              <a:cs typeface="Lato" pitchFamily="34" charset="0"/>
              <a:sym typeface="Lato" pitchFamily="34" charset="0"/>
            </a:endParaRPr>
          </a:p>
        </p:txBody>
      </p:sp>
      <p:sp>
        <p:nvSpPr>
          <p:cNvPr id="6148" name="AutoShape 5"/>
          <p:cNvSpPr>
            <a:spLocks/>
          </p:cNvSpPr>
          <p:nvPr/>
        </p:nvSpPr>
        <p:spPr bwMode="auto">
          <a:xfrm>
            <a:off x="2957513" y="6156325"/>
            <a:ext cx="3311525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D7CB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6149" name="Rectangle 6"/>
          <p:cNvSpPr>
            <a:spLocks/>
          </p:cNvSpPr>
          <p:nvPr/>
        </p:nvSpPr>
        <p:spPr bwMode="auto">
          <a:xfrm>
            <a:off x="1223961" y="5737225"/>
            <a:ext cx="6694487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eaLnBrk="1"/>
            <a:r>
              <a:rPr lang="en-US" altLang="en-US" sz="1900" dirty="0">
                <a:solidFill>
                  <a:schemeClr val="bg1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Follow the conversation: #COM2019</a:t>
            </a:r>
          </a:p>
        </p:txBody>
      </p:sp>
      <p:sp>
        <p:nvSpPr>
          <p:cNvPr id="6150" name="Rectangle 7"/>
          <p:cNvSpPr>
            <a:spLocks/>
          </p:cNvSpPr>
          <p:nvPr/>
        </p:nvSpPr>
        <p:spPr bwMode="auto">
          <a:xfrm>
            <a:off x="3181350" y="6245225"/>
            <a:ext cx="308768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600" b="1" dirty="0">
                <a:solidFill>
                  <a:schemeClr val="bg1"/>
                </a:solidFill>
                <a:latin typeface="Avenir Book"/>
              </a:rPr>
              <a:t>More: </a:t>
            </a:r>
            <a:r>
              <a:rPr lang="en-US" altLang="en-US" sz="1600" dirty="0">
                <a:solidFill>
                  <a:schemeClr val="bg1"/>
                </a:solidFill>
                <a:latin typeface="Avenir Book"/>
              </a:rPr>
              <a:t>www.uneca.org/cfm2019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271163" y="6498965"/>
            <a:ext cx="307572" cy="241862"/>
          </a:xfrm>
        </p:spPr>
        <p:txBody>
          <a:bodyPr/>
          <a:lstStyle/>
          <a:p>
            <a:fld id="{57A9BE0A-D03F-4B6F-9DFE-032BEB7DCFE2}" type="slidenum">
              <a:rPr lang="en-US" smtClean="0"/>
              <a:t>7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4442" y="1335086"/>
            <a:ext cx="2305372" cy="1933845"/>
          </a:xfrm>
          <a:prstGeom prst="rect">
            <a:avLst/>
          </a:prstGeom>
        </p:spPr>
      </p:pic>
      <p:pic>
        <p:nvPicPr>
          <p:cNvPr id="9" name="Picture 19">
            <a:extLst>
              <a:ext uri="{FF2B5EF4-FFF2-40B4-BE49-F238E27FC236}">
                <a16:creationId xmlns:a16="http://schemas.microsoft.com/office/drawing/2014/main" xmlns="" id="{D18C0E63-FEF5-47D6-A2A7-A1907446F77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858" y="4731378"/>
            <a:ext cx="1648691" cy="783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48679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5502</TotalTime>
  <Words>466</Words>
  <Application>Microsoft Office PowerPoint</Application>
  <PresentationFormat>On-screen Show (4:3)</PresentationFormat>
  <Paragraphs>132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IDEP Progress report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 PRESENTATION</dc:title>
  <dc:creator>Afework Temtime</dc:creator>
  <cp:lastModifiedBy>Karima BOUNEMRA</cp:lastModifiedBy>
  <cp:revision>131</cp:revision>
  <cp:lastPrinted>2019-03-06T17:59:32Z</cp:lastPrinted>
  <dcterms:created xsi:type="dcterms:W3CDTF">2018-04-13T10:53:29Z</dcterms:created>
  <dcterms:modified xsi:type="dcterms:W3CDTF">2019-03-18T11:11:57Z</dcterms:modified>
</cp:coreProperties>
</file>