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61" r:id="rId2"/>
    <p:sldId id="276" r:id="rId3"/>
    <p:sldId id="284" r:id="rId4"/>
    <p:sldId id="286" r:id="rId5"/>
    <p:sldId id="282" r:id="rId6"/>
    <p:sldId id="283" r:id="rId7"/>
    <p:sldId id="288" r:id="rId8"/>
    <p:sldId id="273" r:id="rId9"/>
    <p:sldId id="279" r:id="rId10"/>
    <p:sldId id="287" r:id="rId11"/>
    <p:sldId id="271" r:id="rId12"/>
    <p:sldId id="281" r:id="rId13"/>
    <p:sldId id="289" r:id="rId14"/>
    <p:sldId id="285" r:id="rId15"/>
    <p:sldId id="264" r:id="rId16"/>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3D69CF3-1AD2-4B1D-A997-2357D7EFE957}" type="datetimeFigureOut">
              <a:rPr lang="en-US"/>
              <a:pPr>
                <a:defRPr/>
              </a:pPr>
              <a:t>4/2/2019</a:t>
            </a:fld>
            <a:endParaRPr lang="en-US"/>
          </a:p>
        </p:txBody>
      </p:sp>
      <p:sp>
        <p:nvSpPr>
          <p:cNvPr id="4" name="Footer Placeholder 3">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E6B6E35-56D9-45CD-B20D-D7C36D610E3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2446" tIns="46223" rIns="92446" bIns="46223" rtlCol="0"/>
          <a:lstStyle>
            <a:lvl1pPr algn="r" fontAlgn="auto">
              <a:spcBef>
                <a:spcPts val="0"/>
              </a:spcBef>
              <a:spcAft>
                <a:spcPts val="0"/>
              </a:spcAft>
              <a:defRPr sz="1200">
                <a:latin typeface="+mn-lt"/>
                <a:cs typeface="+mn-cs"/>
              </a:defRPr>
            </a:lvl1pPr>
          </a:lstStyle>
          <a:p>
            <a:pPr>
              <a:defRPr/>
            </a:pPr>
            <a:fld id="{3FFC5102-5671-410A-838D-B69DD30ECC88}" type="datetimeFigureOut">
              <a:rPr lang="en-US"/>
              <a:pPr>
                <a:defRPr/>
              </a:pPr>
              <a:t>4/2/2019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anose="020F0502020204030204" pitchFamily="34" charset="0"/>
              </a:defRPr>
            </a:lvl1pPr>
          </a:lstStyle>
          <a:p>
            <a:fld id="{3904295F-96D1-4441-A22B-79D8EB5F265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FE3ED3E-B838-41E8-9AD3-203AD61D0A5A}"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0354BF-4617-4905-8B66-6A13F2D7C96F}" type="slidenum">
              <a:rPr lang="en-US" altLang="en-US"/>
              <a:pPr/>
              <a:t>‹#›</a:t>
            </a:fld>
            <a:endParaRPr lang="en-US" altLang="en-US"/>
          </a:p>
        </p:txBody>
      </p:sp>
    </p:spTree>
    <p:extLst>
      <p:ext uri="{BB962C8B-B14F-4D97-AF65-F5344CB8AC3E}">
        <p14:creationId xmlns:p14="http://schemas.microsoft.com/office/powerpoint/2010/main" val="202517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31E3906-A914-4C77-A3D9-33DB3A0506BF}"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A27A91-0103-4705-B961-6C952258087D}" type="slidenum">
              <a:rPr lang="en-US" altLang="en-US"/>
              <a:pPr/>
              <a:t>‹#›</a:t>
            </a:fld>
            <a:endParaRPr lang="en-US" altLang="en-US"/>
          </a:p>
        </p:txBody>
      </p:sp>
    </p:spTree>
    <p:extLst>
      <p:ext uri="{BB962C8B-B14F-4D97-AF65-F5344CB8AC3E}">
        <p14:creationId xmlns:p14="http://schemas.microsoft.com/office/powerpoint/2010/main" val="257790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33C4A70-CC36-4DB5-8DD9-CA91B2A3D67E}"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A4146AC-6D5D-4188-9EE8-13173AE6BE8F}" type="slidenum">
              <a:rPr lang="en-US" altLang="en-US"/>
              <a:pPr/>
              <a:t>‹#›</a:t>
            </a:fld>
            <a:endParaRPr lang="en-US" altLang="en-US"/>
          </a:p>
        </p:txBody>
      </p:sp>
    </p:spTree>
    <p:extLst>
      <p:ext uri="{BB962C8B-B14F-4D97-AF65-F5344CB8AC3E}">
        <p14:creationId xmlns:p14="http://schemas.microsoft.com/office/powerpoint/2010/main" val="33733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00800" y="47625"/>
            <a:ext cx="2652713"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5695350" cy="132556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34BBAE-3EF9-4593-A957-47C9A6F599F4}"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B6863B-E70E-412F-BDF8-DCF75D65DC0B}" type="slidenum">
              <a:rPr lang="en-US" altLang="en-US"/>
              <a:pPr/>
              <a:t>‹#›</a:t>
            </a:fld>
            <a:endParaRPr lang="en-US" altLang="en-US"/>
          </a:p>
        </p:txBody>
      </p:sp>
    </p:spTree>
    <p:extLst>
      <p:ext uri="{BB962C8B-B14F-4D97-AF65-F5344CB8AC3E}">
        <p14:creationId xmlns:p14="http://schemas.microsoft.com/office/powerpoint/2010/main" val="17180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406C8B2A-4C39-45CA-B731-FC9A2155906B}" type="datetime1">
              <a:rPr lang="en-US"/>
              <a:pPr>
                <a:defRPr/>
              </a:pPr>
              <a:t>4/2/2019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DDD6A3E-1674-46B1-9A05-40C2423C2B7E}" type="slidenum">
              <a:rPr lang="en-US" altLang="en-US"/>
              <a:pPr/>
              <a:t>‹#›</a:t>
            </a:fld>
            <a:endParaRPr lang="en-US" altLang="en-US"/>
          </a:p>
        </p:txBody>
      </p:sp>
    </p:spTree>
    <p:extLst>
      <p:ext uri="{BB962C8B-B14F-4D97-AF65-F5344CB8AC3E}">
        <p14:creationId xmlns:p14="http://schemas.microsoft.com/office/powerpoint/2010/main" val="260567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E257C5E-6A13-4C17-8961-29CDC5A3C381}"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1D1A396-D65C-4E50-9E7A-37943284BC7F}" type="slidenum">
              <a:rPr lang="en-US" altLang="en-US"/>
              <a:pPr/>
              <a:t>‹#›</a:t>
            </a:fld>
            <a:endParaRPr lang="en-US" altLang="en-US"/>
          </a:p>
        </p:txBody>
      </p:sp>
    </p:spTree>
    <p:extLst>
      <p:ext uri="{BB962C8B-B14F-4D97-AF65-F5344CB8AC3E}">
        <p14:creationId xmlns:p14="http://schemas.microsoft.com/office/powerpoint/2010/main" val="100736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4A42DF0-E8E7-42D2-B078-3BCE0B40FA54}" type="datetime1">
              <a:rPr lang="en-US"/>
              <a:pPr>
                <a:defRPr/>
              </a:pPr>
              <a:t>4/2/2019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2B92DFA-20B7-4948-A19D-CAA61C94A961}" type="slidenum">
              <a:rPr lang="en-US" altLang="en-US"/>
              <a:pPr/>
              <a:t>‹#›</a:t>
            </a:fld>
            <a:endParaRPr lang="en-US" altLang="en-US"/>
          </a:p>
        </p:txBody>
      </p:sp>
    </p:spTree>
    <p:extLst>
      <p:ext uri="{BB962C8B-B14F-4D97-AF65-F5344CB8AC3E}">
        <p14:creationId xmlns:p14="http://schemas.microsoft.com/office/powerpoint/2010/main" val="294410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4E62796-F848-4A9B-91FA-DA9B97F5AD1D}" type="datetime1">
              <a:rPr lang="en-US"/>
              <a:pPr>
                <a:defRPr/>
              </a:pPr>
              <a:t>4/2/2019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D630F65-A705-4F09-A8FE-3ABC88B8F0EC}" type="slidenum">
              <a:rPr lang="en-US" altLang="en-US"/>
              <a:pPr/>
              <a:t>‹#›</a:t>
            </a:fld>
            <a:endParaRPr lang="en-US" altLang="en-US"/>
          </a:p>
        </p:txBody>
      </p:sp>
    </p:spTree>
    <p:extLst>
      <p:ext uri="{BB962C8B-B14F-4D97-AF65-F5344CB8AC3E}">
        <p14:creationId xmlns:p14="http://schemas.microsoft.com/office/powerpoint/2010/main" val="170105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4D909D-1706-42EC-84DF-03F1FFC8ED48}" type="datetime1">
              <a:rPr lang="en-US"/>
              <a:pPr>
                <a:defRPr/>
              </a:pPr>
              <a:t>4/2/2019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EB68491-86C8-4E0D-BE20-BD579FE2F4DE}" type="slidenum">
              <a:rPr lang="en-US" altLang="en-US"/>
              <a:pPr/>
              <a:t>‹#›</a:t>
            </a:fld>
            <a:endParaRPr lang="en-US" altLang="en-US"/>
          </a:p>
        </p:txBody>
      </p:sp>
    </p:spTree>
    <p:extLst>
      <p:ext uri="{BB962C8B-B14F-4D97-AF65-F5344CB8AC3E}">
        <p14:creationId xmlns:p14="http://schemas.microsoft.com/office/powerpoint/2010/main" val="1881901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4F940378-075C-4966-9792-4514902F1A1C}"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6FD4B26-0C9C-4089-90FE-A502597A3B19}" type="slidenum">
              <a:rPr lang="en-US" altLang="en-US"/>
              <a:pPr/>
              <a:t>‹#›</a:t>
            </a:fld>
            <a:endParaRPr lang="en-US" altLang="en-US"/>
          </a:p>
        </p:txBody>
      </p:sp>
    </p:spTree>
    <p:extLst>
      <p:ext uri="{BB962C8B-B14F-4D97-AF65-F5344CB8AC3E}">
        <p14:creationId xmlns:p14="http://schemas.microsoft.com/office/powerpoint/2010/main" val="195177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883A5240-575D-49AB-9F4E-B027468915B7}" type="datetime1">
              <a:rPr lang="en-US"/>
              <a:pPr>
                <a:defRPr/>
              </a:pPr>
              <a:t>4/2/2019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96B3F0B-42BC-489E-B5A1-C367570F336A}" type="slidenum">
              <a:rPr lang="en-US" altLang="en-US"/>
              <a:pPr/>
              <a:t>‹#›</a:t>
            </a:fld>
            <a:endParaRPr lang="en-US" altLang="en-US"/>
          </a:p>
        </p:txBody>
      </p:sp>
    </p:spTree>
    <p:extLst>
      <p:ext uri="{BB962C8B-B14F-4D97-AF65-F5344CB8AC3E}">
        <p14:creationId xmlns:p14="http://schemas.microsoft.com/office/powerpoint/2010/main" val="310533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9404A1-A18B-4A84-B9DA-F771935F7BF7}" type="datetime1">
              <a:rPr lang="en-US"/>
              <a:pPr>
                <a:defRPr/>
              </a:pPr>
              <a:t>4/2/2019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CE62322-17E7-4289-91B2-A65201A9D8C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9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384300"/>
            <a:ext cx="9144000" cy="5561013"/>
          </a:xfrm>
          <a:prstGeom prst="rect">
            <a:avLst/>
          </a:prstGeom>
          <a:solidFill>
            <a:srgbClr val="0B578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00000"/>
              </a:solidFill>
              <a:latin typeface="Calibri" panose="020F0502020204030204" pitchFamily="34" charset="0"/>
              <a:cs typeface="Calibri" panose="020F0502020204030204" pitchFamily="34" charset="0"/>
              <a:sym typeface="Calibri" panose="020F0502020204030204" pitchFamily="34" charset="0"/>
            </a:endParaRPr>
          </a:p>
        </p:txBody>
      </p:sp>
      <p:sp>
        <p:nvSpPr>
          <p:cNvPr id="3075" name="AutoShape 2"/>
          <p:cNvSpPr>
            <a:spLocks/>
          </p:cNvSpPr>
          <p:nvPr/>
        </p:nvSpPr>
        <p:spPr bwMode="auto">
          <a:xfrm>
            <a:off x="3394075" y="5859463"/>
            <a:ext cx="5459413" cy="7381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76" name="Rectangle 5"/>
          <p:cNvSpPr>
            <a:spLocks noGrp="1" noChangeArrowheads="1"/>
          </p:cNvSpPr>
          <p:nvPr>
            <p:ph type="title"/>
          </p:nvPr>
        </p:nvSpPr>
        <p:spPr>
          <a:xfrm>
            <a:off x="4521200" y="1808163"/>
            <a:ext cx="4622800" cy="1471612"/>
          </a:xfrm>
        </p:spPr>
        <p:txBody>
          <a:bodyPr/>
          <a:lstStyle/>
          <a:p>
            <a:pPr indent="12700" eaLnBrk="1" hangingPunct="1">
              <a:lnSpc>
                <a:spcPct val="104000"/>
              </a:lnSpc>
            </a:pPr>
            <a:r>
              <a:rPr lang="en-US" altLang="en-US" sz="2400">
                <a:solidFill>
                  <a:schemeClr val="bg1"/>
                </a:solidFill>
                <a:latin typeface="Arial" panose="020B0604020202020204" pitchFamily="34" charset="0"/>
                <a:cs typeface="Arial" panose="020B0604020202020204" pitchFamily="34" charset="0"/>
                <a:sym typeface="Lato"/>
              </a:rPr>
              <a:t>INTERGOVERNMENTAL COMMITTEE OF EXPERTS (ICE) MEETINGS OF THE ECA SUB-REGIONAL OFFICES</a:t>
            </a:r>
          </a:p>
        </p:txBody>
      </p:sp>
      <p:sp>
        <p:nvSpPr>
          <p:cNvPr id="3077" name="Rectangle 6"/>
          <p:cNvSpPr>
            <a:spLocks/>
          </p:cNvSpPr>
          <p:nvPr/>
        </p:nvSpPr>
        <p:spPr bwMode="auto">
          <a:xfrm>
            <a:off x="4394200" y="3692525"/>
            <a:ext cx="4683125"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200" b="1">
                <a:solidFill>
                  <a:srgbClr val="FFFFFF"/>
                </a:solidFill>
                <a:sym typeface="Lato"/>
              </a:rPr>
              <a:t>ICE Key Recommendations</a:t>
            </a:r>
          </a:p>
          <a:p>
            <a:pPr eaLnBrk="1" hangingPunct="1">
              <a:spcBef>
                <a:spcPts val="100"/>
              </a:spcBef>
            </a:pPr>
            <a:r>
              <a:rPr lang="en-US" altLang="en-US" sz="2200">
                <a:solidFill>
                  <a:srgbClr val="FFFFFF"/>
                </a:solidFill>
                <a:sym typeface="Lato"/>
              </a:rPr>
              <a:t>S</a:t>
            </a:r>
            <a:r>
              <a:rPr lang="en-US" altLang="en-US" sz="1700">
                <a:solidFill>
                  <a:srgbClr val="FFFFFF"/>
                </a:solidFill>
                <a:sym typeface="Lato"/>
              </a:rPr>
              <a:t>aid Adejumobi, SRO-SA</a:t>
            </a:r>
          </a:p>
        </p:txBody>
      </p:sp>
      <p:sp>
        <p:nvSpPr>
          <p:cNvPr id="3078" name="Rectangle 7"/>
          <p:cNvSpPr>
            <a:spLocks/>
          </p:cNvSpPr>
          <p:nvPr/>
        </p:nvSpPr>
        <p:spPr bwMode="auto">
          <a:xfrm>
            <a:off x="5700713" y="4984750"/>
            <a:ext cx="28813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87325" indent="3619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1700" b="1">
                <a:solidFill>
                  <a:srgbClr val="FFFFFF"/>
                </a:solidFill>
                <a:sym typeface="Lato"/>
              </a:rPr>
              <a:t>20 - 26 March 2019</a:t>
            </a:r>
          </a:p>
          <a:p>
            <a:pPr algn="r" eaLnBrk="1" hangingPunct="1"/>
            <a:r>
              <a:rPr lang="en-US" altLang="en-US" sz="1700" b="1">
                <a:solidFill>
                  <a:srgbClr val="FFFFFF"/>
                </a:solidFill>
                <a:sym typeface="Lato"/>
              </a:rPr>
              <a:t>Marrakech, Morocco</a:t>
            </a:r>
            <a:endParaRPr lang="en-US" altLang="en-US" sz="1900">
              <a:solidFill>
                <a:srgbClr val="FFFFFF"/>
              </a:solidFill>
              <a:sym typeface="Lato"/>
            </a:endParaRPr>
          </a:p>
        </p:txBody>
      </p:sp>
      <p:sp>
        <p:nvSpPr>
          <p:cNvPr id="3079" name="AutoShape 8"/>
          <p:cNvSpPr>
            <a:spLocks/>
          </p:cNvSpPr>
          <p:nvPr/>
        </p:nvSpPr>
        <p:spPr bwMode="auto">
          <a:xfrm>
            <a:off x="663575" y="3265488"/>
            <a:ext cx="3730625" cy="511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0" name="AutoShape 9"/>
          <p:cNvSpPr>
            <a:spLocks/>
          </p:cNvSpPr>
          <p:nvPr/>
        </p:nvSpPr>
        <p:spPr bwMode="auto">
          <a:xfrm>
            <a:off x="1004888" y="3922713"/>
            <a:ext cx="2692400" cy="511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1" name="AutoShape 10"/>
          <p:cNvSpPr>
            <a:spLocks/>
          </p:cNvSpPr>
          <p:nvPr/>
        </p:nvSpPr>
        <p:spPr bwMode="auto">
          <a:xfrm>
            <a:off x="1166813" y="4579938"/>
            <a:ext cx="2808287" cy="5095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2" name="AutoShape 11"/>
          <p:cNvSpPr>
            <a:spLocks/>
          </p:cNvSpPr>
          <p:nvPr/>
        </p:nvSpPr>
        <p:spPr bwMode="auto">
          <a:xfrm>
            <a:off x="1166813" y="5233988"/>
            <a:ext cx="2141537" cy="5095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3" name="AutoShape 12"/>
          <p:cNvSpPr>
            <a:spLocks/>
          </p:cNvSpPr>
          <p:nvPr/>
        </p:nvSpPr>
        <p:spPr bwMode="auto">
          <a:xfrm>
            <a:off x="1411288" y="5889625"/>
            <a:ext cx="1476375" cy="511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4" name="AutoShape 13"/>
          <p:cNvSpPr>
            <a:spLocks/>
          </p:cNvSpPr>
          <p:nvPr/>
        </p:nvSpPr>
        <p:spPr bwMode="auto">
          <a:xfrm>
            <a:off x="0" y="0"/>
            <a:ext cx="1004888" cy="4968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5" name="AutoShape 14"/>
          <p:cNvSpPr>
            <a:spLocks/>
          </p:cNvSpPr>
          <p:nvPr/>
        </p:nvSpPr>
        <p:spPr bwMode="auto">
          <a:xfrm>
            <a:off x="1519238" y="6546850"/>
            <a:ext cx="790575" cy="3095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6" name="AutoShape 15"/>
          <p:cNvSpPr>
            <a:spLocks/>
          </p:cNvSpPr>
          <p:nvPr/>
        </p:nvSpPr>
        <p:spPr bwMode="auto">
          <a:xfrm>
            <a:off x="0" y="642938"/>
            <a:ext cx="1536700" cy="5095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7" name="AutoShape 16"/>
          <p:cNvSpPr>
            <a:spLocks/>
          </p:cNvSpPr>
          <p:nvPr/>
        </p:nvSpPr>
        <p:spPr bwMode="auto">
          <a:xfrm>
            <a:off x="0" y="1298575"/>
            <a:ext cx="3067050" cy="5095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8" name="AutoShape 17"/>
          <p:cNvSpPr>
            <a:spLocks/>
          </p:cNvSpPr>
          <p:nvPr/>
        </p:nvSpPr>
        <p:spPr bwMode="auto">
          <a:xfrm>
            <a:off x="0" y="1952625"/>
            <a:ext cx="3432175" cy="5095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89" name="AutoShape 18"/>
          <p:cNvSpPr>
            <a:spLocks/>
          </p:cNvSpPr>
          <p:nvPr/>
        </p:nvSpPr>
        <p:spPr bwMode="auto">
          <a:xfrm>
            <a:off x="0" y="2608263"/>
            <a:ext cx="4619625" cy="511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3090" name="Rectangle 19"/>
          <p:cNvSpPr>
            <a:spLocks/>
          </p:cNvSpPr>
          <p:nvPr/>
        </p:nvSpPr>
        <p:spPr bwMode="auto">
          <a:xfrm>
            <a:off x="3595688" y="5997575"/>
            <a:ext cx="5018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indent="3873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solidFill>
                  <a:schemeClr val="bg1"/>
                </a:solidFill>
                <a:latin typeface="Calibri" panose="020F0502020204030204" pitchFamily="34" charset="0"/>
                <a:cs typeface="Calibri" panose="020F0502020204030204" pitchFamily="34" charset="0"/>
                <a:sym typeface="Calibri" panose="020F0502020204030204" pitchFamily="34" charset="0"/>
              </a:rPr>
              <a:t>2019 Conference of Ministers</a:t>
            </a:r>
          </a:p>
        </p:txBody>
      </p:sp>
      <p:sp>
        <p:nvSpPr>
          <p:cNvPr id="3091" name="Marcador de Posição do Número do Diapositivo 20"/>
          <p:cNvSpPr>
            <a:spLocks noGrp="1"/>
          </p:cNvSpPr>
          <p:nvPr>
            <p:ph type="sldNum" sz="quarter" idx="12"/>
          </p:nvPr>
        </p:nvSpPr>
        <p:spPr bwMode="auto">
          <a:xfrm>
            <a:off x="628650" y="6356350"/>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93131304-B879-47D3-8988-9012BF9AB05F}" type="slidenum">
              <a:rPr lang="en-US" altLang="en-US">
                <a:solidFill>
                  <a:srgbClr val="888888"/>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rPr>
              <a:pPr algn="l" eaLnBrk="1" hangingPunct="1"/>
              <a:t>1</a:t>
            </a:fld>
            <a:endParaRPr lang="en-US" altLang="en-US">
              <a:solidFill>
                <a:srgbClr val="888888"/>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28650" y="365125"/>
            <a:ext cx="5621338" cy="766763"/>
          </a:xfrm>
        </p:spPr>
        <p:txBody>
          <a:bodyPr/>
          <a:lstStyle/>
          <a:p>
            <a:pPr eaLnBrk="1" hangingPunct="1"/>
            <a:endParaRPr lang="yo-NG" altLang="en-US"/>
          </a:p>
        </p:txBody>
      </p:sp>
      <p:sp>
        <p:nvSpPr>
          <p:cNvPr id="3" name="Content Placeholder 2"/>
          <p:cNvSpPr>
            <a:spLocks noGrp="1"/>
          </p:cNvSpPr>
          <p:nvPr>
            <p:ph idx="1"/>
          </p:nvPr>
        </p:nvSpPr>
        <p:spPr>
          <a:xfrm>
            <a:off x="628650" y="1928813"/>
            <a:ext cx="7886700" cy="4248150"/>
          </a:xfrm>
        </p:spPr>
        <p:txBody>
          <a:bodyPr rtlCol="0">
            <a:normAutofit fontScale="77500" lnSpcReduction="20000"/>
          </a:bodyPr>
          <a:lstStyle/>
          <a:p>
            <a:pPr eaLnBrk="1" fontAlgn="auto" hangingPunct="1">
              <a:spcAft>
                <a:spcPts val="0"/>
              </a:spcAft>
              <a:buFont typeface="Wingdings" panose="05000000000000000000" pitchFamily="2" charset="2"/>
              <a:buChar char="q"/>
              <a:defRPr/>
            </a:pPr>
            <a:r>
              <a:rPr lang="en-US" dirty="0"/>
              <a:t> Member States are encouraged to make a transition from a “resource for infrastructure” model to a “resource for industrialization” model by using Central Africa’s huge natural resources endowment as an asset class of its own to fund the region’s industrialization ambitions;</a:t>
            </a:r>
          </a:p>
          <a:p>
            <a:pPr marL="0" indent="0" eaLnBrk="1" fontAlgn="auto" hangingPunct="1">
              <a:spcAft>
                <a:spcPts val="0"/>
              </a:spcAft>
              <a:buFont typeface="Arial" panose="020B0604020202020204" pitchFamily="34" charset="0"/>
              <a:buNone/>
              <a:defRPr/>
            </a:pPr>
            <a:endParaRPr lang="en-US" sz="1100" dirty="0"/>
          </a:p>
          <a:p>
            <a:pPr eaLnBrk="1" fontAlgn="auto" hangingPunct="1">
              <a:spcAft>
                <a:spcPts val="0"/>
              </a:spcAft>
              <a:buFont typeface="Wingdings" panose="05000000000000000000" pitchFamily="2" charset="2"/>
              <a:buChar char="q"/>
              <a:defRPr/>
            </a:pPr>
            <a:r>
              <a:rPr lang="en-US" dirty="0"/>
              <a:t>Capacity to administer PPPs for infrastructure development including in development corridors must be strengthened;</a:t>
            </a:r>
          </a:p>
          <a:p>
            <a:pPr marL="0" indent="0" eaLnBrk="1" fontAlgn="auto" hangingPunct="1">
              <a:spcAft>
                <a:spcPts val="0"/>
              </a:spcAft>
              <a:buFont typeface="Arial" panose="020B0604020202020204" pitchFamily="34" charset="0"/>
              <a:buNone/>
              <a:defRPr/>
            </a:pPr>
            <a:endParaRPr lang="en-US" sz="1000" dirty="0"/>
          </a:p>
          <a:p>
            <a:pPr eaLnBrk="1" fontAlgn="auto" hangingPunct="1">
              <a:spcAft>
                <a:spcPts val="0"/>
              </a:spcAft>
              <a:buFont typeface="Wingdings" panose="05000000000000000000" pitchFamily="2" charset="2"/>
              <a:buChar char="q"/>
              <a:defRPr/>
            </a:pPr>
            <a:r>
              <a:rPr lang="en-US" dirty="0"/>
              <a:t>Awareness  should be raised about how to use mining-related infrastructure to open opportunities in other sectors of the economy in the context of spatial linkages</a:t>
            </a:r>
          </a:p>
          <a:p>
            <a:pPr marL="0" indent="0" eaLnBrk="1" fontAlgn="auto" hangingPunct="1">
              <a:spcAft>
                <a:spcPts val="0"/>
              </a:spcAft>
              <a:buFont typeface="Arial" panose="020B0604020202020204" pitchFamily="34" charset="0"/>
              <a:buNone/>
              <a:defRPr/>
            </a:pPr>
            <a:endParaRPr lang="en-US" sz="1300" dirty="0"/>
          </a:p>
          <a:p>
            <a:pPr eaLnBrk="1" fontAlgn="auto" hangingPunct="1">
              <a:spcAft>
                <a:spcPts val="0"/>
              </a:spcAft>
              <a:buFont typeface="Wingdings" panose="05000000000000000000" pitchFamily="2" charset="2"/>
              <a:buChar char="q"/>
              <a:defRPr/>
            </a:pPr>
            <a:r>
              <a:rPr lang="en-US" dirty="0"/>
              <a:t>Venue and theme of ICE 2019: Malabo, Equatorial Guinea, “Digital Transformations and Economic Diversification in Central Africa”</a:t>
            </a:r>
          </a:p>
          <a:p>
            <a:pPr eaLnBrk="1" fontAlgn="auto" hangingPunct="1">
              <a:spcAft>
                <a:spcPts val="0"/>
              </a:spcAft>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E93862-3B8C-4E31-8984-98315B3DB091}" type="slidenum">
              <a:rPr lang="en-US" altLang="en-US">
                <a:solidFill>
                  <a:srgbClr val="898989"/>
                </a:solidFill>
                <a:latin typeface="Calibri" panose="020F0502020204030204" pitchFamily="34" charset="0"/>
              </a:rPr>
              <a:pPr eaLnBrk="1" hangingPunct="1"/>
              <a:t>10</a:t>
            </a:fld>
            <a:endParaRPr lang="en-US" altLang="en-US">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3315"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EASTERN AFRICA   |       KEY RECOMMENDATIONS</a:t>
            </a:r>
          </a:p>
        </p:txBody>
      </p:sp>
      <p:sp>
        <p:nvSpPr>
          <p:cNvPr id="13316"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3317"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3318" name="AutoShape 6"/>
          <p:cNvSpPr>
            <a:spLocks/>
          </p:cNvSpPr>
          <p:nvPr/>
        </p:nvSpPr>
        <p:spPr bwMode="auto">
          <a:xfrm>
            <a:off x="0" y="290513"/>
            <a:ext cx="4975225"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3319"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3320"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13321" name="Rectangle 11"/>
          <p:cNvSpPr>
            <a:spLocks/>
          </p:cNvSpPr>
          <p:nvPr/>
        </p:nvSpPr>
        <p:spPr bwMode="auto">
          <a:xfrm>
            <a:off x="112713" y="365125"/>
            <a:ext cx="46767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a:t>
            </a:r>
            <a:r>
              <a:rPr lang="en-US" altLang="en-US" sz="2000" b="1">
                <a:solidFill>
                  <a:srgbClr val="FF0000"/>
                </a:solidFill>
                <a:sym typeface="Lato"/>
              </a:rPr>
              <a:t>ICE for EASTERN AFRICA </a:t>
            </a:r>
            <a:r>
              <a:rPr lang="en-US" altLang="en-US" sz="2000">
                <a:solidFill>
                  <a:srgbClr val="FFFFFF"/>
                </a:solidFill>
                <a:sym typeface="Lato"/>
              </a:rPr>
              <a:t>TITLE</a:t>
            </a:r>
            <a:endParaRPr lang="en-US" altLang="en-US" sz="2000" b="1">
              <a:solidFill>
                <a:srgbClr val="FFFFFF"/>
              </a:solidFill>
              <a:sym typeface="Lato"/>
            </a:endParaRPr>
          </a:p>
        </p:txBody>
      </p:sp>
      <p:sp>
        <p:nvSpPr>
          <p:cNvPr id="13322" name="Rectangle 12"/>
          <p:cNvSpPr>
            <a:spLocks/>
          </p:cNvSpPr>
          <p:nvPr/>
        </p:nvSpPr>
        <p:spPr bwMode="auto">
          <a:xfrm>
            <a:off x="5367338" y="4270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303221-D71B-4BA5-A07D-39F819205DA7}"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11</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13323"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315913" y="2227263"/>
            <a:ext cx="8662987" cy="4308475"/>
          </a:xfrm>
          <a:prstGeom prst="rect">
            <a:avLst/>
          </a:prstGeom>
          <a:noFill/>
          <a:ln>
            <a:noFill/>
          </a:ln>
          <a:extLst/>
        </p:spPr>
        <p:txBody>
          <a:bodyPr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82588" indent="-342900" fontAlgn="auto">
              <a:spcBef>
                <a:spcPts val="0"/>
              </a:spcBef>
              <a:spcAft>
                <a:spcPts val="0"/>
              </a:spcAft>
              <a:buFont typeface="Wingdings" panose="05000000000000000000" pitchFamily="2" charset="2"/>
              <a:buChar char="q"/>
              <a:defRPr/>
            </a:pPr>
            <a:r>
              <a:rPr lang="en-GB" sz="1600" dirty="0">
                <a:latin typeface="Arial" panose="020B0604020202020204" pitchFamily="34" charset="0"/>
                <a:cs typeface="Arial" panose="020B0604020202020204" pitchFamily="34" charset="0"/>
              </a:rPr>
              <a:t>Eastern Africa has been a consistent high performer and the fastest growing region in Africa. </a:t>
            </a:r>
            <a:r>
              <a:rPr lang="en-GB" altLang="en-US" sz="1600" dirty="0">
                <a:latin typeface="Arial" panose="020B0604020202020204" pitchFamily="34" charset="0"/>
                <a:cs typeface="Arial" panose="020B0604020202020204" pitchFamily="34" charset="0"/>
                <a:sym typeface="Lato" pitchFamily="34" charset="0"/>
              </a:rPr>
              <a:t>The </a:t>
            </a:r>
            <a:r>
              <a:rPr lang="en-GB" sz="1600" dirty="0" err="1">
                <a:latin typeface="Arial" panose="020B0604020202020204" pitchFamily="34" charset="0"/>
                <a:cs typeface="Arial" panose="020B0604020202020204" pitchFamily="34" charset="0"/>
              </a:rPr>
              <a:t>AfCFTA</a:t>
            </a:r>
            <a:r>
              <a:rPr lang="en-GB" sz="1600" dirty="0">
                <a:latin typeface="Arial" panose="020B0604020202020204" pitchFamily="34" charset="0"/>
                <a:cs typeface="Arial" panose="020B0604020202020204" pitchFamily="34" charset="0"/>
              </a:rPr>
              <a:t> is a unique opportunity to leverage the rapidly growing regional market, </a:t>
            </a:r>
            <a:r>
              <a:rPr lang="en-GB" sz="1600" i="1" dirty="0">
                <a:latin typeface="Arial" panose="020B0604020202020204" pitchFamily="34" charset="0"/>
                <a:cs typeface="Arial" panose="020B0604020202020204" pitchFamily="34" charset="0"/>
              </a:rPr>
              <a:t>member States should therefore all ratify it</a:t>
            </a:r>
            <a:r>
              <a:rPr lang="en-GB" sz="1600" dirty="0">
                <a:latin typeface="Arial" panose="020B0604020202020204" pitchFamily="34" charset="0"/>
                <a:cs typeface="Arial" panose="020B0604020202020204" pitchFamily="34" charset="0"/>
              </a:rPr>
              <a:t>;</a:t>
            </a:r>
          </a:p>
          <a:p>
            <a:pPr marL="39688" indent="0" fontAlgn="auto">
              <a:spcBef>
                <a:spcPts val="0"/>
              </a:spcBef>
              <a:spcAft>
                <a:spcPts val="0"/>
              </a:spcAft>
              <a:defRPr/>
            </a:pPr>
            <a:endParaRPr lang="en-GB" sz="800" dirty="0">
              <a:latin typeface="Arial" panose="020B0604020202020204" pitchFamily="34" charset="0"/>
              <a:cs typeface="Arial" panose="020B0604020202020204" pitchFamily="34" charset="0"/>
            </a:endParaRPr>
          </a:p>
          <a:p>
            <a:pPr marL="382588" indent="-342900" fontAlgn="auto">
              <a:spcBef>
                <a:spcPts val="0"/>
              </a:spcBef>
              <a:spcAft>
                <a:spcPts val="0"/>
              </a:spcAft>
              <a:buFont typeface="Wingdings" panose="05000000000000000000" pitchFamily="2" charset="2"/>
              <a:buChar char="q"/>
              <a:defRPr/>
            </a:pPr>
            <a:r>
              <a:rPr lang="en-GB" sz="1600" dirty="0">
                <a:latin typeface="Arial" panose="020B0604020202020204" pitchFamily="34" charset="0"/>
                <a:cs typeface="Arial" panose="020B0604020202020204" pitchFamily="34" charset="0"/>
              </a:rPr>
              <a:t>Governments </a:t>
            </a:r>
            <a:r>
              <a:rPr lang="en-US" sz="1600" dirty="0">
                <a:latin typeface="Arial" panose="020B0604020202020204" pitchFamily="34" charset="0"/>
                <a:cs typeface="Arial" panose="020B0604020202020204" pitchFamily="34" charset="0"/>
              </a:rPr>
              <a:t>within the EAC need </a:t>
            </a:r>
            <a:r>
              <a:rPr lang="en-GB" sz="1600" dirty="0">
                <a:latin typeface="Arial" panose="020B0604020202020204" pitchFamily="34" charset="0"/>
                <a:cs typeface="Arial" panose="020B0604020202020204" pitchFamily="34" charset="0"/>
              </a:rPr>
              <a:t>to engage more closely with the private sector and Africa should negotiate as one in global trade negotiations;</a:t>
            </a:r>
          </a:p>
          <a:p>
            <a:pPr marL="39688" indent="0" fontAlgn="auto">
              <a:spcBef>
                <a:spcPts val="0"/>
              </a:spcBef>
              <a:spcAft>
                <a:spcPts val="0"/>
              </a:spcAft>
              <a:defRPr/>
            </a:pPr>
            <a:endParaRPr lang="en-GB" sz="800" dirty="0">
              <a:latin typeface="Arial" panose="020B0604020202020204" pitchFamily="34" charset="0"/>
              <a:cs typeface="Arial" panose="020B0604020202020204" pitchFamily="34" charset="0"/>
            </a:endParaRPr>
          </a:p>
          <a:p>
            <a:pPr marL="382588" indent="-342900" fontAlgn="auto">
              <a:spcBef>
                <a:spcPts val="0"/>
              </a:spcBef>
              <a:spcAft>
                <a:spcPts val="0"/>
              </a:spcAft>
              <a:buFont typeface="Wingdings" panose="05000000000000000000" pitchFamily="2" charset="2"/>
              <a:buChar char="q"/>
              <a:defRPr/>
            </a:pPr>
            <a:r>
              <a:rPr lang="en-GB" sz="1600" dirty="0">
                <a:latin typeface="Arial" panose="020B0604020202020204" pitchFamily="34" charset="0"/>
                <a:cs typeface="Arial" panose="020B0604020202020204" pitchFamily="34" charset="0"/>
              </a:rPr>
              <a:t>Several factors and enablers should be  put in place for a thriving services trade: free movement of people, diaspora involvement, high level of standards, innovation and research, appropriate training, adequate infrastructure as well as a conducive financing and policy environment;</a:t>
            </a:r>
          </a:p>
          <a:p>
            <a:pPr marL="39688" indent="0" fontAlgn="auto">
              <a:spcBef>
                <a:spcPts val="0"/>
              </a:spcBef>
              <a:spcAft>
                <a:spcPts val="0"/>
              </a:spcAft>
              <a:defRPr/>
            </a:pPr>
            <a:endParaRPr lang="en-GB" sz="800" dirty="0">
              <a:latin typeface="Arial" panose="020B0604020202020204" pitchFamily="34" charset="0"/>
              <a:cs typeface="Arial" panose="020B0604020202020204" pitchFamily="34" charset="0"/>
            </a:endParaRPr>
          </a:p>
          <a:p>
            <a:pPr marL="382588" indent="-342900" fontAlgn="auto">
              <a:spcBef>
                <a:spcPts val="0"/>
              </a:spcBef>
              <a:spcAft>
                <a:spcPts val="0"/>
              </a:spcAft>
              <a:buFont typeface="Wingdings" panose="05000000000000000000" pitchFamily="2" charset="2"/>
              <a:buChar char="q"/>
              <a:defRPr/>
            </a:pPr>
            <a:r>
              <a:rPr lang="en-GB" sz="1600" dirty="0">
                <a:latin typeface="Arial" panose="020B0604020202020204" pitchFamily="34" charset="0"/>
                <a:cs typeface="Arial" panose="020B0604020202020204" pitchFamily="34" charset="0"/>
              </a:rPr>
              <a:t>There should be strong awareness creation, campaigns and advocacy in order to foster commitment and build ownership towards the implementation of the Protocol on Free Movement of Persons;</a:t>
            </a:r>
          </a:p>
          <a:p>
            <a:pPr marL="39688" indent="0" fontAlgn="auto">
              <a:spcBef>
                <a:spcPts val="0"/>
              </a:spcBef>
              <a:spcAft>
                <a:spcPts val="0"/>
              </a:spcAft>
              <a:defRPr/>
            </a:pPr>
            <a:endParaRPr lang="en-GB" sz="800" dirty="0">
              <a:latin typeface="Arial" panose="020B0604020202020204" pitchFamily="34" charset="0"/>
              <a:cs typeface="Arial" panose="020B0604020202020204" pitchFamily="34" charset="0"/>
            </a:endParaRPr>
          </a:p>
          <a:p>
            <a:pPr marL="382588" indent="-342900" fontAlgn="auto">
              <a:spcBef>
                <a:spcPts val="0"/>
              </a:spcBef>
              <a:spcAft>
                <a:spcPts val="0"/>
              </a:spcAft>
              <a:buFont typeface="Wingdings" panose="05000000000000000000" pitchFamily="2" charset="2"/>
              <a:buChar char="q"/>
              <a:defRPr/>
            </a:pPr>
            <a:r>
              <a:rPr lang="en-GB" sz="1600" dirty="0">
                <a:latin typeface="Arial" panose="020B0604020202020204" pitchFamily="34" charset="0"/>
                <a:cs typeface="Arial" panose="020B0604020202020204" pitchFamily="34" charset="0"/>
              </a:rPr>
              <a:t>A gender perspective should be included in national </a:t>
            </a:r>
            <a:r>
              <a:rPr lang="en-GB" sz="1600" dirty="0" err="1">
                <a:latin typeface="Arial" panose="020B0604020202020204" pitchFamily="34" charset="0"/>
                <a:cs typeface="Arial" panose="020B0604020202020204" pitchFamily="34" charset="0"/>
              </a:rPr>
              <a:t>AfCFTA</a:t>
            </a:r>
            <a:r>
              <a:rPr lang="en-GB" sz="1600" dirty="0">
                <a:latin typeface="Arial" panose="020B0604020202020204" pitchFamily="34" charset="0"/>
                <a:cs typeface="Arial" panose="020B0604020202020204" pitchFamily="34" charset="0"/>
              </a:rPr>
              <a:t> processes and further in-depth studies conducted on the topic.</a:t>
            </a:r>
            <a:endParaRPr lang="en-US" sz="1600" dirty="0">
              <a:latin typeface="Arial" panose="020B0604020202020204" pitchFamily="34" charset="0"/>
              <a:cs typeface="Arial" panose="020B0604020202020204" pitchFamily="34" charset="0"/>
            </a:endParaRPr>
          </a:p>
          <a:p>
            <a:pPr marL="39688" indent="0" fontAlgn="auto">
              <a:spcBef>
                <a:spcPts val="0"/>
              </a:spcBef>
              <a:spcAft>
                <a:spcPts val="0"/>
              </a:spcAft>
              <a:defRPr/>
            </a:pPr>
            <a:endParaRPr lang="en-US" altLang="en-US" sz="1600" dirty="0">
              <a:latin typeface="Arial" panose="020B0604020202020204" pitchFamily="34" charset="0"/>
              <a:cs typeface="Arial" panose="020B0604020202020204" pitchFamily="34" charset="0"/>
              <a:sym typeface="Lato" pitchFamily="34" charset="0"/>
            </a:endParaRPr>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CDC7FA-979B-41DB-A669-D8604E3FCAB2}" type="slidenum">
              <a:rPr lang="en-US" altLang="en-US">
                <a:solidFill>
                  <a:srgbClr val="898989"/>
                </a:solidFill>
                <a:latin typeface="Calibri" panose="020F0502020204030204" pitchFamily="34" charset="0"/>
              </a:rPr>
              <a:pPr eaLnBrk="1" hangingPunct="1"/>
              <a:t>11</a:t>
            </a:fld>
            <a:endParaRPr lang="en-US" altLang="en-US">
              <a:solidFill>
                <a:srgbClr val="898989"/>
              </a:solidFill>
              <a:latin typeface="Calibri" panose="020F0502020204030204" pitchFamily="34" charset="0"/>
            </a:endParaRPr>
          </a:p>
        </p:txBody>
      </p:sp>
      <p:sp>
        <p:nvSpPr>
          <p:cNvPr id="13326" name="Rectangle 2"/>
          <p:cNvSpPr>
            <a:spLocks noChangeArrowheads="1"/>
          </p:cNvSpPr>
          <p:nvPr/>
        </p:nvSpPr>
        <p:spPr bwMode="auto">
          <a:xfrm>
            <a:off x="263525" y="936625"/>
            <a:ext cx="7045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alibri" panose="020F0502020204030204" pitchFamily="34" charset="0"/>
                <a:ea typeface="Lato"/>
                <a:cs typeface="Lato"/>
                <a:sym typeface="Lato"/>
              </a:rPr>
              <a:t>THEME:</a:t>
            </a:r>
            <a:r>
              <a:rPr lang="en-US" altLang="en-US" b="1">
                <a:solidFill>
                  <a:srgbClr val="0070C0"/>
                </a:solidFill>
                <a:latin typeface="Calibri" panose="020F0502020204030204" pitchFamily="34" charset="0"/>
                <a:ea typeface="Lato"/>
                <a:cs typeface="Lato"/>
                <a:sym typeface="Lato"/>
              </a:rPr>
              <a:t> “</a:t>
            </a:r>
            <a:r>
              <a:rPr lang="en-US" altLang="en-US" b="1">
                <a:solidFill>
                  <a:srgbClr val="0A7CB8"/>
                </a:solidFill>
                <a:latin typeface="Calibri" panose="020F0502020204030204" pitchFamily="34" charset="0"/>
                <a:sym typeface="Lato"/>
              </a:rPr>
              <a:t>IMPLEMENTING THE AfFCTA IN EASTERN AFRICA: MOVING FROM VISION TO ACTION”; </a:t>
            </a:r>
            <a:r>
              <a:rPr lang="en-US" altLang="en-US" b="1">
                <a:latin typeface="Calibri" panose="020F0502020204030204" pitchFamily="34" charset="0"/>
                <a:sym typeface="Lato"/>
              </a:rPr>
              <a:t>held in Kigali, Rwanda, 20-22 Nov 2018</a:t>
            </a:r>
            <a:endParaRPr lang="en-US" altLang="en-US" b="1">
              <a:latin typeface="Calibri" panose="020F0502020204030204" pitchFamily="34" charset="0"/>
            </a:endParaRPr>
          </a:p>
        </p:txBody>
      </p:sp>
      <p:sp>
        <p:nvSpPr>
          <p:cNvPr id="13327" name="Rectangle 3"/>
          <p:cNvSpPr>
            <a:spLocks noChangeArrowheads="1"/>
          </p:cNvSpPr>
          <p:nvPr/>
        </p:nvSpPr>
        <p:spPr bwMode="auto">
          <a:xfrm>
            <a:off x="263525" y="1595438"/>
            <a:ext cx="2366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alibri" panose="020F0502020204030204" pitchFamily="34" charset="0"/>
                <a:ea typeface="Lato"/>
                <a:cs typeface="Lato"/>
                <a:sym typeface="Lato"/>
              </a:rPr>
              <a:t>Key Recommendations</a:t>
            </a:r>
            <a:endParaRPr lang="en-US" altLang="en-US" b="1">
              <a:latin typeface="Calibri" panose="020F0502020204030204" pitchFamily="34"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4339"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SOUTHERN AFRICA   |       KEY RECOMMENDATIONS</a:t>
            </a:r>
          </a:p>
        </p:txBody>
      </p:sp>
      <p:sp>
        <p:nvSpPr>
          <p:cNvPr id="14340"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4341"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4342" name="AutoShape 6"/>
          <p:cNvSpPr>
            <a:spLocks/>
          </p:cNvSpPr>
          <p:nvPr/>
        </p:nvSpPr>
        <p:spPr bwMode="auto">
          <a:xfrm>
            <a:off x="0" y="290513"/>
            <a:ext cx="5514975"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4343"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434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14345" name="Rectangle 11"/>
          <p:cNvSpPr>
            <a:spLocks/>
          </p:cNvSpPr>
          <p:nvPr/>
        </p:nvSpPr>
        <p:spPr bwMode="auto">
          <a:xfrm>
            <a:off x="112713" y="365125"/>
            <a:ext cx="5402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a:t>
            </a:r>
            <a:r>
              <a:rPr lang="en-US" altLang="en-US" sz="2000" b="1">
                <a:solidFill>
                  <a:srgbClr val="FF0000"/>
                </a:solidFill>
                <a:sym typeface="Lato"/>
              </a:rPr>
              <a:t> ICE for SOUTHERN AFRICA</a:t>
            </a:r>
          </a:p>
        </p:txBody>
      </p:sp>
      <p:sp>
        <p:nvSpPr>
          <p:cNvPr id="14346" name="Rectangle 12"/>
          <p:cNvSpPr>
            <a:spLocks/>
          </p:cNvSpPr>
          <p:nvPr/>
        </p:nvSpPr>
        <p:spPr bwMode="auto">
          <a:xfrm>
            <a:off x="5629275" y="427038"/>
            <a:ext cx="5603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D77C89-9797-4903-9DD9-966B9E0E4D7E}"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12</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1434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672F1B-88D0-4580-B059-40E893DD84F4}" type="slidenum">
              <a:rPr lang="en-US" altLang="en-US">
                <a:solidFill>
                  <a:srgbClr val="898989"/>
                </a:solidFill>
                <a:latin typeface="Calibri" panose="020F0502020204030204" pitchFamily="34" charset="0"/>
              </a:rPr>
              <a:pPr eaLnBrk="1" hangingPunct="1"/>
              <a:t>12</a:t>
            </a:fld>
            <a:endParaRPr lang="en-US" altLang="en-US">
              <a:solidFill>
                <a:srgbClr val="898989"/>
              </a:solidFill>
              <a:latin typeface="Calibri" panose="020F0502020204030204" pitchFamily="34" charset="0"/>
            </a:endParaRPr>
          </a:p>
        </p:txBody>
      </p:sp>
      <p:sp>
        <p:nvSpPr>
          <p:cNvPr id="3" name="Rectangle 2">
            <a:extLst/>
          </p:cNvPr>
          <p:cNvSpPr/>
          <p:nvPr/>
        </p:nvSpPr>
        <p:spPr>
          <a:xfrm>
            <a:off x="133350" y="2630488"/>
            <a:ext cx="8864600" cy="3586162"/>
          </a:xfrm>
          <a:prstGeom prst="rect">
            <a:avLst/>
          </a:prstGeom>
        </p:spPr>
        <p:txBody>
          <a:bodyPr>
            <a:spAutoFit/>
          </a:bodyPr>
          <a:lstStyle/>
          <a:p>
            <a:pPr fontAlgn="auto">
              <a:spcBef>
                <a:spcPts val="0"/>
              </a:spcBef>
              <a:spcAft>
                <a:spcPts val="0"/>
              </a:spcAft>
              <a:defRPr/>
            </a:pPr>
            <a:r>
              <a:rPr lang="en-US" b="1" dirty="0">
                <a:latin typeface="+mn-lt"/>
                <a:cs typeface="+mn-cs"/>
              </a:rPr>
              <a:t>National governments and regional institutions should:</a:t>
            </a:r>
          </a:p>
          <a:p>
            <a:pPr marL="285750" indent="-285750" fontAlgn="auto">
              <a:spcBef>
                <a:spcPts val="0"/>
              </a:spcBef>
              <a:spcAft>
                <a:spcPts val="0"/>
              </a:spcAft>
              <a:buFont typeface="Wingdings" panose="05000000000000000000" pitchFamily="2" charset="2"/>
              <a:buChar char="q"/>
              <a:defRPr/>
            </a:pPr>
            <a:r>
              <a:rPr lang="en-US" dirty="0">
                <a:latin typeface="+mn-lt"/>
                <a:cs typeface="+mn-cs"/>
              </a:rPr>
              <a:t>           </a:t>
            </a:r>
            <a:r>
              <a:rPr lang="en-GB" dirty="0">
                <a:latin typeface="+mn-lt"/>
                <a:cs typeface="+mn-cs"/>
              </a:rPr>
              <a:t>Re-orient national development policies, plans and strategies and regional priorities to incorporate blue economy opportunities in promoting inclusive industrialization and ensure alignment with Agenda 2030 and Agenda 2063;</a:t>
            </a:r>
          </a:p>
          <a:p>
            <a:pPr fontAlgn="auto">
              <a:spcBef>
                <a:spcPts val="0"/>
              </a:spcBef>
              <a:spcAft>
                <a:spcPts val="0"/>
              </a:spcAft>
              <a:defRPr/>
            </a:pPr>
            <a:endParaRPr lang="en-GB" sz="900" dirty="0">
              <a:latin typeface="+mn-lt"/>
              <a:cs typeface="+mn-cs"/>
            </a:endParaRPr>
          </a:p>
          <a:p>
            <a:pPr marL="285750" indent="-285750" fontAlgn="auto">
              <a:spcBef>
                <a:spcPts val="0"/>
              </a:spcBef>
              <a:spcAft>
                <a:spcPts val="0"/>
              </a:spcAft>
              <a:buFont typeface="Wingdings" panose="05000000000000000000" pitchFamily="2" charset="2"/>
              <a:buChar char="q"/>
              <a:defRPr/>
            </a:pPr>
            <a:r>
              <a:rPr lang="en-GB" dirty="0">
                <a:latin typeface="+mn-lt"/>
                <a:cs typeface="+mn-cs"/>
              </a:rPr>
              <a:t>Facilitate the development of harmonised regional policy, legal and regulatory frameworks and strategies to exploit blue economy resources in addressing the current uncoordinated approach to the sector; </a:t>
            </a:r>
          </a:p>
          <a:p>
            <a:pPr fontAlgn="auto">
              <a:spcBef>
                <a:spcPts val="0"/>
              </a:spcBef>
              <a:spcAft>
                <a:spcPts val="0"/>
              </a:spcAft>
              <a:defRPr/>
            </a:pPr>
            <a:endParaRPr lang="en-GB" sz="900" dirty="0">
              <a:latin typeface="+mn-lt"/>
              <a:cs typeface="+mn-cs"/>
            </a:endParaRPr>
          </a:p>
          <a:p>
            <a:pPr marL="285750" indent="-285750" fontAlgn="auto">
              <a:spcBef>
                <a:spcPts val="0"/>
              </a:spcBef>
              <a:spcAft>
                <a:spcPts val="0"/>
              </a:spcAft>
              <a:buFont typeface="Wingdings" panose="05000000000000000000" pitchFamily="2" charset="2"/>
              <a:buChar char="q"/>
              <a:defRPr/>
            </a:pPr>
            <a:r>
              <a:rPr lang="en-US" dirty="0">
                <a:latin typeface="+mn-lt"/>
                <a:cs typeface="+mn-cs"/>
              </a:rPr>
              <a:t>Foster</a:t>
            </a:r>
            <a:r>
              <a:rPr lang="en-GB" dirty="0">
                <a:latin typeface="+mn-lt"/>
                <a:cs typeface="+mn-cs"/>
              </a:rPr>
              <a:t> collaboration amongst coastal, island and landlocked countries in order to strengthen regional value-chains and benefit collectively from the blue economy sector;  </a:t>
            </a:r>
          </a:p>
          <a:p>
            <a:pPr fontAlgn="auto">
              <a:spcBef>
                <a:spcPts val="0"/>
              </a:spcBef>
              <a:spcAft>
                <a:spcPts val="0"/>
              </a:spcAft>
              <a:defRPr/>
            </a:pPr>
            <a:endParaRPr lang="en-GB" sz="900" dirty="0">
              <a:latin typeface="+mn-lt"/>
              <a:cs typeface="+mn-cs"/>
            </a:endParaRPr>
          </a:p>
          <a:p>
            <a:pPr marL="285750" indent="-285750" fontAlgn="auto">
              <a:spcBef>
                <a:spcPts val="0"/>
              </a:spcBef>
              <a:spcAft>
                <a:spcPts val="0"/>
              </a:spcAft>
              <a:buFont typeface="Wingdings" panose="05000000000000000000" pitchFamily="2" charset="2"/>
              <a:buChar char="q"/>
              <a:defRPr/>
            </a:pPr>
            <a:endParaRPr lang="en-GB" dirty="0">
              <a:latin typeface="+mn-lt"/>
              <a:cs typeface="+mn-cs"/>
            </a:endParaRPr>
          </a:p>
          <a:p>
            <a:pPr marL="742950" lvl="1" indent="-285750" fontAlgn="auto">
              <a:spcBef>
                <a:spcPts val="0"/>
              </a:spcBef>
              <a:spcAft>
                <a:spcPts val="0"/>
              </a:spcAft>
              <a:buFont typeface="Wingdings" panose="05000000000000000000" pitchFamily="2" charset="2"/>
              <a:buChar char="q"/>
              <a:defRPr/>
            </a:pPr>
            <a:endParaRPr lang="en-US" sz="2000" dirty="0">
              <a:latin typeface="+mn-lt"/>
              <a:cs typeface="+mn-cs"/>
            </a:endParaRPr>
          </a:p>
        </p:txBody>
      </p:sp>
      <p:sp>
        <p:nvSpPr>
          <p:cNvPr id="14350" name="Rectangle 13"/>
          <p:cNvSpPr>
            <a:spLocks noChangeArrowheads="1"/>
          </p:cNvSpPr>
          <p:nvPr/>
        </p:nvSpPr>
        <p:spPr bwMode="auto">
          <a:xfrm>
            <a:off x="525463" y="2206625"/>
            <a:ext cx="27400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100" b="1">
                <a:latin typeface="Calibri" panose="020F0502020204030204" pitchFamily="34" charset="0"/>
                <a:ea typeface="Lato"/>
                <a:cs typeface="Lato"/>
                <a:sym typeface="Lato"/>
              </a:rPr>
              <a:t>Key Recommendations</a:t>
            </a:r>
            <a:endParaRPr lang="en-US" altLang="en-US" sz="2100" b="1">
              <a:latin typeface="Calibri" panose="020F0502020204030204" pitchFamily="34" charset="0"/>
            </a:endParaRPr>
          </a:p>
        </p:txBody>
      </p:sp>
      <p:sp>
        <p:nvSpPr>
          <p:cNvPr id="14351" name="Rectangle 3"/>
          <p:cNvSpPr>
            <a:spLocks noChangeArrowheads="1"/>
          </p:cNvSpPr>
          <p:nvPr/>
        </p:nvSpPr>
        <p:spPr bwMode="auto">
          <a:xfrm>
            <a:off x="133350" y="1323975"/>
            <a:ext cx="80343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alibri" panose="020F0502020204030204" pitchFamily="34" charset="0"/>
                <a:cs typeface="Times New Roman" panose="02020603050405020304" pitchFamily="18" charset="0"/>
              </a:rPr>
              <a:t>THEME: “</a:t>
            </a:r>
            <a:r>
              <a:rPr lang="en-GB" altLang="en-US" b="1">
                <a:solidFill>
                  <a:srgbClr val="0070C0"/>
                </a:solidFill>
                <a:latin typeface="Calibri" panose="020F0502020204030204" pitchFamily="34" charset="0"/>
                <a:cs typeface="Times New Roman" panose="02020603050405020304" pitchFamily="18" charset="0"/>
              </a:rPr>
              <a:t>THE BLUE ECONOMY, INCLUSIVE INDUSTRIALIZATION AND ECONOMIC DEVELOPMENT IN SOUTHERN AFRICA”; </a:t>
            </a:r>
            <a:r>
              <a:rPr lang="en-GB" altLang="en-US" b="1">
                <a:latin typeface="Calibri" panose="020F0502020204030204" pitchFamily="34" charset="0"/>
                <a:cs typeface="Times New Roman" panose="02020603050405020304" pitchFamily="18" charset="0"/>
              </a:rPr>
              <a:t>held in Port Louis, </a:t>
            </a:r>
            <a:r>
              <a:rPr lang="en-US" altLang="en-US" b="1">
                <a:latin typeface="Calibri" panose="020F0502020204030204" pitchFamily="34" charset="0"/>
              </a:rPr>
              <a:t>Mauritius, 18 – 21 Sep. 2018</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28650" y="365125"/>
            <a:ext cx="5695950" cy="549275"/>
          </a:xfrm>
        </p:spPr>
        <p:txBody>
          <a:bodyPr/>
          <a:lstStyle/>
          <a:p>
            <a:pPr eaLnBrk="1" hangingPunct="1"/>
            <a:endParaRPr lang="yo-NG" altLang="en-US"/>
          </a:p>
        </p:txBody>
      </p:sp>
      <p:sp>
        <p:nvSpPr>
          <p:cNvPr id="15363" name="Content Placeholder 2"/>
          <p:cNvSpPr>
            <a:spLocks noGrp="1"/>
          </p:cNvSpPr>
          <p:nvPr>
            <p:ph idx="1"/>
          </p:nvPr>
        </p:nvSpPr>
        <p:spPr>
          <a:xfrm>
            <a:off x="628650" y="1414463"/>
            <a:ext cx="7886700" cy="5192712"/>
          </a:xfrm>
        </p:spPr>
        <p:txBody>
          <a:bodyPr/>
          <a:lstStyle/>
          <a:p>
            <a:pPr eaLnBrk="1" hangingPunct="1">
              <a:buFont typeface="Wingdings" panose="05000000000000000000" pitchFamily="2" charset="2"/>
              <a:buChar char="q"/>
            </a:pPr>
            <a:r>
              <a:rPr lang="yo-NG" altLang="en-US"/>
              <a:t> </a:t>
            </a:r>
            <a:r>
              <a:rPr lang="en-US" altLang="en-US"/>
              <a:t>Mainstream</a:t>
            </a:r>
            <a:r>
              <a:rPr lang="en-GB" altLang="en-US"/>
              <a:t> environmental sustainability concerns in the development and implementation of blue economy strategies in national plans and regional agendas</a:t>
            </a:r>
            <a:r>
              <a:rPr lang="yo-NG" altLang="en-US"/>
              <a:t>;</a:t>
            </a:r>
          </a:p>
          <a:p>
            <a:pPr eaLnBrk="1" hangingPunct="1">
              <a:buFont typeface="Arial" panose="020B0604020202020204" pitchFamily="34" charset="0"/>
              <a:buNone/>
            </a:pPr>
            <a:endParaRPr lang="yo-NG" altLang="en-US" sz="800"/>
          </a:p>
          <a:p>
            <a:pPr eaLnBrk="1" hangingPunct="1">
              <a:buFont typeface="Wingdings" panose="05000000000000000000" pitchFamily="2" charset="2"/>
              <a:buChar char="q"/>
            </a:pPr>
            <a:r>
              <a:rPr lang="yo-NG" altLang="en-US"/>
              <a:t> E</a:t>
            </a:r>
            <a:r>
              <a:rPr lang="en-US" altLang="en-US"/>
              <a:t>ncourage </a:t>
            </a:r>
            <a:r>
              <a:rPr lang="en-GB" altLang="en-US"/>
              <a:t>private sector participation in the blue economy sector, including active involvement of SMEs in regional value chains;  </a:t>
            </a:r>
            <a:endParaRPr lang="yo-NG" altLang="en-US"/>
          </a:p>
          <a:p>
            <a:pPr eaLnBrk="1" hangingPunct="1">
              <a:buFont typeface="Arial" panose="020B0604020202020204" pitchFamily="34" charset="0"/>
              <a:buNone/>
            </a:pPr>
            <a:endParaRPr lang="yo-NG" altLang="en-US" sz="900"/>
          </a:p>
          <a:p>
            <a:pPr eaLnBrk="1" hangingPunct="1">
              <a:buFont typeface="Wingdings" panose="05000000000000000000" pitchFamily="2" charset="2"/>
              <a:buChar char="q"/>
            </a:pPr>
            <a:r>
              <a:rPr lang="yo-NG" altLang="en-US"/>
              <a:t> F</a:t>
            </a:r>
            <a:r>
              <a:rPr lang="en-GB" altLang="en-US"/>
              <a:t>acilitate investment</a:t>
            </a:r>
            <a:r>
              <a:rPr lang="yo-NG" altLang="en-US"/>
              <a:t>s</a:t>
            </a:r>
            <a:r>
              <a:rPr lang="en-GB" altLang="en-US"/>
              <a:t> in the development and upgrade of multi-modal transport systems linking landlocked, land-linked and coastal States to facilitate trade and the  movement of persons;</a:t>
            </a:r>
          </a:p>
          <a:p>
            <a:pPr eaLnBrk="1" hangingPunct="1"/>
            <a:endParaRPr lang="en-US" altLang="en-US"/>
          </a:p>
          <a:p>
            <a:pPr eaLnBrk="1" hangingPunct="1"/>
            <a:endParaRPr lang="yo-NG" alt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7A00DF-C39B-4A49-94AA-F0112DCDF616}" type="slidenum">
              <a:rPr lang="en-US" altLang="en-US">
                <a:solidFill>
                  <a:srgbClr val="898989"/>
                </a:solidFill>
                <a:latin typeface="Calibri" panose="020F0502020204030204" pitchFamily="34" charset="0"/>
              </a:rPr>
              <a:pPr eaLnBrk="1" hangingPunct="1"/>
              <a:t>13</a:t>
            </a:fld>
            <a:endParaRPr lang="en-US" altLang="en-US">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6387"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SOUTHERN AFRICA   |       KEY RECOMMENDATIONS</a:t>
            </a:r>
          </a:p>
        </p:txBody>
      </p:sp>
      <p:sp>
        <p:nvSpPr>
          <p:cNvPr id="16388"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6389"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6390" name="AutoShape 6"/>
          <p:cNvSpPr>
            <a:spLocks/>
          </p:cNvSpPr>
          <p:nvPr/>
        </p:nvSpPr>
        <p:spPr bwMode="auto">
          <a:xfrm>
            <a:off x="0" y="290513"/>
            <a:ext cx="5514975"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6391"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6392"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16393" name="Rectangle 11"/>
          <p:cNvSpPr>
            <a:spLocks/>
          </p:cNvSpPr>
          <p:nvPr/>
        </p:nvSpPr>
        <p:spPr bwMode="auto">
          <a:xfrm>
            <a:off x="112713" y="365125"/>
            <a:ext cx="5402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ICE for SOUTHERN AFRICA</a:t>
            </a:r>
          </a:p>
        </p:txBody>
      </p:sp>
      <p:sp>
        <p:nvSpPr>
          <p:cNvPr id="16394" name="Rectangle 12"/>
          <p:cNvSpPr>
            <a:spLocks/>
          </p:cNvSpPr>
          <p:nvPr/>
        </p:nvSpPr>
        <p:spPr bwMode="auto">
          <a:xfrm>
            <a:off x="5629275" y="427038"/>
            <a:ext cx="5603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4B3A7E-DC0D-4C2D-94F9-C7606F050D93}"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14</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16395"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B70E65-FDC8-497C-BAF5-2D078BB2B9BE}" type="slidenum">
              <a:rPr lang="en-US" altLang="en-US">
                <a:solidFill>
                  <a:srgbClr val="898989"/>
                </a:solidFill>
                <a:latin typeface="Calibri" panose="020F0502020204030204" pitchFamily="34" charset="0"/>
              </a:rPr>
              <a:pPr eaLnBrk="1" hangingPunct="1"/>
              <a:t>14</a:t>
            </a:fld>
            <a:endParaRPr lang="en-US" altLang="en-US">
              <a:solidFill>
                <a:srgbClr val="898989"/>
              </a:solidFill>
              <a:latin typeface="Calibri" panose="020F0502020204030204" pitchFamily="34" charset="0"/>
            </a:endParaRPr>
          </a:p>
        </p:txBody>
      </p:sp>
      <p:sp>
        <p:nvSpPr>
          <p:cNvPr id="3" name="Rectangle 2">
            <a:extLst/>
          </p:cNvPr>
          <p:cNvSpPr/>
          <p:nvPr/>
        </p:nvSpPr>
        <p:spPr>
          <a:xfrm>
            <a:off x="74613" y="1258888"/>
            <a:ext cx="8863012" cy="4602162"/>
          </a:xfrm>
          <a:prstGeom prst="rect">
            <a:avLst/>
          </a:prstGeom>
        </p:spPr>
        <p:txBody>
          <a:bodyPr>
            <a:spAutoFit/>
          </a:bodyPr>
          <a:lstStyle/>
          <a:p>
            <a:pPr lvl="1" fontAlgn="auto">
              <a:spcBef>
                <a:spcPts val="0"/>
              </a:spcBef>
              <a:spcAft>
                <a:spcPts val="0"/>
              </a:spcAft>
              <a:defRPr/>
            </a:pPr>
            <a:endParaRPr lang="en-GB" sz="800" dirty="0">
              <a:latin typeface="+mn-lt"/>
              <a:cs typeface="+mn-cs"/>
            </a:endParaRPr>
          </a:p>
          <a:p>
            <a:pPr marL="742950" lvl="1" indent="-285750" fontAlgn="auto">
              <a:spcBef>
                <a:spcPts val="0"/>
              </a:spcBef>
              <a:spcAft>
                <a:spcPts val="0"/>
              </a:spcAft>
              <a:buFont typeface="Wingdings" panose="05000000000000000000" pitchFamily="2" charset="2"/>
              <a:buChar char="q"/>
              <a:defRPr/>
            </a:pPr>
            <a:r>
              <a:rPr lang="en-GB" sz="2000" dirty="0">
                <a:latin typeface="+mn-lt"/>
                <a:cs typeface="+mn-cs"/>
              </a:rPr>
              <a:t>Promote and strengthen the use of inland waterways and dry ports and establish safety standards to enable full and sustainable benefit of the potential of the blue economy; </a:t>
            </a:r>
          </a:p>
          <a:p>
            <a:pPr lvl="1" fontAlgn="auto">
              <a:spcBef>
                <a:spcPts val="0"/>
              </a:spcBef>
              <a:spcAft>
                <a:spcPts val="0"/>
              </a:spcAft>
              <a:defRPr/>
            </a:pPr>
            <a:endParaRPr lang="en-GB" sz="900" dirty="0">
              <a:latin typeface="+mn-lt"/>
              <a:cs typeface="+mn-cs"/>
            </a:endParaRPr>
          </a:p>
          <a:p>
            <a:pPr marL="742950" lvl="1" indent="-285750" fontAlgn="auto">
              <a:spcBef>
                <a:spcPts val="0"/>
              </a:spcBef>
              <a:spcAft>
                <a:spcPts val="0"/>
              </a:spcAft>
              <a:buFont typeface="Wingdings" panose="05000000000000000000" pitchFamily="2" charset="2"/>
              <a:buChar char="q"/>
              <a:defRPr/>
            </a:pPr>
            <a:r>
              <a:rPr lang="en-GB" sz="2000" dirty="0">
                <a:latin typeface="+mn-lt"/>
                <a:cs typeface="+mn-cs"/>
              </a:rPr>
              <a:t>support the creation and strengthening of special economic zones as an instrument for integrating coastal States, landlocked, and land-linked countries into the blue economy regional value chains;  </a:t>
            </a:r>
          </a:p>
          <a:p>
            <a:pPr lvl="1" fontAlgn="auto">
              <a:spcBef>
                <a:spcPts val="0"/>
              </a:spcBef>
              <a:spcAft>
                <a:spcPts val="0"/>
              </a:spcAft>
              <a:defRPr/>
            </a:pPr>
            <a:endParaRPr lang="en-GB" sz="800" dirty="0">
              <a:latin typeface="+mn-lt"/>
              <a:cs typeface="+mn-cs"/>
            </a:endParaRPr>
          </a:p>
          <a:p>
            <a:pPr marL="742950" lvl="1" indent="-285750" fontAlgn="auto">
              <a:spcBef>
                <a:spcPts val="0"/>
              </a:spcBef>
              <a:spcAft>
                <a:spcPts val="0"/>
              </a:spcAft>
              <a:buFont typeface="Wingdings" panose="05000000000000000000" pitchFamily="2" charset="2"/>
              <a:buChar char="q"/>
              <a:defRPr/>
            </a:pPr>
            <a:r>
              <a:rPr lang="en-US" sz="2000" dirty="0">
                <a:latin typeface="+mn-lt"/>
                <a:cs typeface="+mn-cs"/>
              </a:rPr>
              <a:t>Ensure coordinated approach at the regional level to the issue of maritime security, surveillance and control using modern digital information system;</a:t>
            </a:r>
            <a:endParaRPr lang="yo-NG" sz="2000" dirty="0">
              <a:latin typeface="+mn-lt"/>
              <a:cs typeface="+mn-cs"/>
            </a:endParaRPr>
          </a:p>
          <a:p>
            <a:pPr marL="742950" lvl="1" indent="-285750" fontAlgn="auto">
              <a:spcBef>
                <a:spcPts val="0"/>
              </a:spcBef>
              <a:spcAft>
                <a:spcPts val="0"/>
              </a:spcAft>
              <a:defRPr/>
            </a:pPr>
            <a:r>
              <a:rPr lang="en-US" sz="2000" dirty="0">
                <a:latin typeface="+mn-lt"/>
                <a:cs typeface="+mn-cs"/>
              </a:rPr>
              <a:t> </a:t>
            </a:r>
            <a:endParaRPr lang="yo-NG" sz="2000" dirty="0">
              <a:latin typeface="+mn-lt"/>
              <a:cs typeface="+mn-cs"/>
            </a:endParaRPr>
          </a:p>
          <a:p>
            <a:pPr marL="742950" lvl="1" indent="-285750" fontAlgn="auto">
              <a:spcBef>
                <a:spcPts val="0"/>
              </a:spcBef>
              <a:spcAft>
                <a:spcPts val="0"/>
              </a:spcAft>
              <a:defRPr/>
            </a:pPr>
            <a:endParaRPr lang="en-US" sz="800" dirty="0">
              <a:latin typeface="+mn-lt"/>
              <a:cs typeface="+mn-cs"/>
            </a:endParaRPr>
          </a:p>
          <a:p>
            <a:pPr marL="742950" lvl="1" indent="-285750" fontAlgn="auto">
              <a:spcBef>
                <a:spcPts val="0"/>
              </a:spcBef>
              <a:spcAft>
                <a:spcPts val="0"/>
              </a:spcAft>
              <a:buFont typeface="Wingdings" panose="05000000000000000000" pitchFamily="2" charset="2"/>
              <a:buChar char="q"/>
              <a:defRPr/>
            </a:pPr>
            <a:r>
              <a:rPr lang="en-US" sz="2000" dirty="0">
                <a:latin typeface="+mn-lt"/>
                <a:cs typeface="+mn-cs"/>
              </a:rPr>
              <a:t> ECA to conduct more policy researches on the blue economy and encourage collaboration amongst countries in the sector through its convening platforms. </a:t>
            </a:r>
          </a:p>
          <a:p>
            <a:pPr lvl="1" fontAlgn="auto">
              <a:spcBef>
                <a:spcPts val="0"/>
              </a:spcBef>
              <a:spcAft>
                <a:spcPts val="0"/>
              </a:spcAft>
              <a:defRPr/>
            </a:pPr>
            <a:endParaRPr lang="en-GB" sz="2000" dirty="0">
              <a:latin typeface="+mn-lt"/>
              <a:cs typeface="+mn-cs"/>
            </a:endParaRPr>
          </a:p>
        </p:txBody>
      </p:sp>
      <p:sp>
        <p:nvSpPr>
          <p:cNvPr id="16398" name="Rectangle 13"/>
          <p:cNvSpPr>
            <a:spLocks noChangeArrowheads="1"/>
          </p:cNvSpPr>
          <p:nvPr/>
        </p:nvSpPr>
        <p:spPr bwMode="auto">
          <a:xfrm>
            <a:off x="252413" y="817563"/>
            <a:ext cx="30781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100" b="1">
                <a:latin typeface="Calibri" panose="020F0502020204030204" pitchFamily="34" charset="0"/>
                <a:ea typeface="Lato"/>
                <a:cs typeface="Lato"/>
                <a:sym typeface="Lato"/>
              </a:rPr>
              <a:t>Key  Recommendations</a:t>
            </a:r>
            <a:endParaRPr lang="en-US" altLang="en-US" sz="2100" b="1">
              <a:latin typeface="Calibri" panose="020F0502020204030204" pitchFamily="34"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1335088"/>
            <a:ext cx="9144000" cy="5510212"/>
          </a:xfrm>
          <a:prstGeom prst="rect">
            <a:avLst/>
          </a:prstGeom>
          <a:solidFill>
            <a:srgbClr val="065785"/>
          </a:solidFill>
          <a:ln>
            <a:noFill/>
          </a:ln>
          <a:extLst/>
        </p:spPr>
        <p:txBody>
          <a:bodyPr lIns="45720" rIns="45720"/>
          <a:lstStyle>
            <a:lvl1pPr marL="3429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1" algn="ctr" fontAlgn="auto">
              <a:lnSpc>
                <a:spcPct val="70000"/>
              </a:lnSpc>
              <a:spcBef>
                <a:spcPts val="0"/>
              </a:spcBef>
              <a:spcAft>
                <a:spcPts val="0"/>
              </a:spcAft>
              <a:defRPr/>
            </a:pPr>
            <a:endParaRPr lang="en-US" altLang="en-US" sz="2000" b="1">
              <a:solidFill>
                <a:srgbClr val="6E8BBB"/>
              </a:solidFill>
              <a:effectLst>
                <a:outerShdw blurRad="38100" dist="38100" dir="2700000" algn="tl">
                  <a:srgbClr val="000000"/>
                </a:outerShdw>
              </a:effectLst>
              <a:latin typeface="Lato" pitchFamily="34" charset="0"/>
            </a:endParaRPr>
          </a:p>
        </p:txBody>
      </p:sp>
      <p:sp>
        <p:nvSpPr>
          <p:cNvPr id="17411" name="Rectangle 2"/>
          <p:cNvSpPr>
            <a:spLocks/>
          </p:cNvSpPr>
          <p:nvPr/>
        </p:nvSpPr>
        <p:spPr bwMode="auto">
          <a:xfrm>
            <a:off x="2360613" y="3519488"/>
            <a:ext cx="44211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500" b="1">
                <a:solidFill>
                  <a:srgbClr val="FFFFFF"/>
                </a:solidFill>
                <a:latin typeface="Lato"/>
                <a:ea typeface="Lato"/>
                <a:cs typeface="Lato"/>
                <a:sym typeface="Lato"/>
              </a:rPr>
              <a:t>THANK YOU!</a:t>
            </a:r>
          </a:p>
        </p:txBody>
      </p:sp>
      <p:sp>
        <p:nvSpPr>
          <p:cNvPr id="17412" name="AutoShape 5"/>
          <p:cNvSpPr>
            <a:spLocks/>
          </p:cNvSpPr>
          <p:nvPr/>
        </p:nvSpPr>
        <p:spPr bwMode="auto">
          <a:xfrm>
            <a:off x="2957513" y="6156325"/>
            <a:ext cx="3311525"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7413" name="Rectangle 6"/>
          <p:cNvSpPr>
            <a:spLocks/>
          </p:cNvSpPr>
          <p:nvPr/>
        </p:nvSpPr>
        <p:spPr bwMode="auto">
          <a:xfrm>
            <a:off x="1223963" y="5445125"/>
            <a:ext cx="66944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900">
                <a:solidFill>
                  <a:schemeClr val="bg1"/>
                </a:solidFill>
                <a:latin typeface="Lato"/>
                <a:ea typeface="Lato"/>
                <a:cs typeface="Lato"/>
                <a:sym typeface="Lato"/>
              </a:rPr>
              <a:t>Follow the conversation: #COM2019</a:t>
            </a:r>
          </a:p>
        </p:txBody>
      </p:sp>
      <p:sp>
        <p:nvSpPr>
          <p:cNvPr id="17414" name="Rectangle 7"/>
          <p:cNvSpPr>
            <a:spLocks/>
          </p:cNvSpPr>
          <p:nvPr/>
        </p:nvSpPr>
        <p:spPr bwMode="auto">
          <a:xfrm>
            <a:off x="3181350" y="6245225"/>
            <a:ext cx="30876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a:solidFill>
                  <a:schemeClr val="bg1"/>
                </a:solidFill>
                <a:latin typeface="Avenir Book"/>
                <a:cs typeface="Calibri" panose="020F0502020204030204" pitchFamily="34" charset="0"/>
                <a:sym typeface="Calibri" panose="020F0502020204030204" pitchFamily="34" charset="0"/>
              </a:rPr>
              <a:t>More: www.uneca.org/cfm2019</a:t>
            </a:r>
          </a:p>
        </p:txBody>
      </p:sp>
      <p:sp>
        <p:nvSpPr>
          <p:cNvPr id="2" name="Slide Number Placeholder 1"/>
          <p:cNvSpPr>
            <a:spLocks noGrp="1"/>
          </p:cNvSpPr>
          <p:nvPr>
            <p:ph type="sldNum" sz="quarter" idx="12"/>
          </p:nvPr>
        </p:nvSpPr>
        <p:spPr>
          <a:xfrm>
            <a:off x="8270875" y="6499225"/>
            <a:ext cx="307975" cy="2413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50711C-8F5D-492D-8C22-7CF62CAAEA2F}" type="slidenum">
              <a:rPr lang="en-US" altLang="en-US">
                <a:solidFill>
                  <a:srgbClr val="898989"/>
                </a:solidFill>
                <a:latin typeface="Calibri" panose="020F0502020204030204" pitchFamily="34" charset="0"/>
              </a:rPr>
              <a:pPr eaLnBrk="1" hangingPunct="1"/>
              <a:t>15</a:t>
            </a:fld>
            <a:endParaRPr lang="en-US" altLang="en-US">
              <a:solidFill>
                <a:srgbClr val="898989"/>
              </a:solidFill>
              <a:latin typeface="Calibri" panose="020F0502020204030204" pitchFamily="34" charset="0"/>
            </a:endParaRPr>
          </a:p>
        </p:txBody>
      </p:sp>
      <p:pic>
        <p:nvPicPr>
          <p:cNvPr id="1741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63925" y="1335088"/>
            <a:ext cx="2306638"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4099"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SUB-REGIONAL OFFICES (SROs)   |       AREAS OF SPECIALIZATION</a:t>
            </a:r>
          </a:p>
        </p:txBody>
      </p:sp>
      <p:sp>
        <p:nvSpPr>
          <p:cNvPr id="4100"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4101"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4102" name="AutoShape 6"/>
          <p:cNvSpPr>
            <a:spLocks/>
          </p:cNvSpPr>
          <p:nvPr/>
        </p:nvSpPr>
        <p:spPr bwMode="auto">
          <a:xfrm>
            <a:off x="0" y="276225"/>
            <a:ext cx="51752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4103"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4105" name="Rectangle 11"/>
          <p:cNvSpPr>
            <a:spLocks/>
          </p:cNvSpPr>
          <p:nvPr/>
        </p:nvSpPr>
        <p:spPr bwMode="auto">
          <a:xfrm>
            <a:off x="112713" y="365125"/>
            <a:ext cx="4735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ECA SUB-REGIONAL OFFICES (SROs)</a:t>
            </a:r>
          </a:p>
        </p:txBody>
      </p:sp>
      <p:sp>
        <p:nvSpPr>
          <p:cNvPr id="4106" name="Rectangle 12"/>
          <p:cNvSpPr>
            <a:spLocks/>
          </p:cNvSpPr>
          <p:nvPr/>
        </p:nvSpPr>
        <p:spPr bwMode="auto">
          <a:xfrm>
            <a:off x="5875338" y="388938"/>
            <a:ext cx="349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0659E0-8E05-4D5F-80D5-3974711A1578}"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2</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382588" y="1871663"/>
            <a:ext cx="7785100" cy="3786187"/>
          </a:xfrm>
          <a:prstGeom prst="rect">
            <a:avLst/>
          </a:prstGeom>
          <a:noFill/>
          <a:ln>
            <a:noFill/>
          </a:ln>
          <a:extLst/>
        </p:spPr>
        <p:txBody>
          <a:bodyPr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9688" indent="0" fontAlgn="auto">
              <a:spcBef>
                <a:spcPts val="0"/>
              </a:spcBef>
              <a:spcAft>
                <a:spcPts val="0"/>
              </a:spcAft>
              <a:defRPr/>
            </a:pPr>
            <a:endParaRPr lang="en-US" altLang="en-US" dirty="0">
              <a:latin typeface="+mn-lt"/>
              <a:cs typeface="Arial" panose="020B0604020202020204" pitchFamily="34" charset="0"/>
              <a:sym typeface="Lato" pitchFamily="34" charset="0"/>
            </a:endParaRPr>
          </a:p>
          <a:p>
            <a:pPr marL="882650" lvl="1" fontAlgn="auto">
              <a:spcBef>
                <a:spcPts val="0"/>
              </a:spcBef>
              <a:spcAft>
                <a:spcPts val="0"/>
              </a:spcAft>
              <a:buFont typeface="Wingdings" panose="05000000000000000000" pitchFamily="2" charset="2"/>
              <a:buChar char="q"/>
              <a:defRPr/>
            </a:pPr>
            <a:r>
              <a:rPr lang="en-US" altLang="fr-FR" b="1" dirty="0">
                <a:solidFill>
                  <a:schemeClr val="tx1"/>
                </a:solidFill>
                <a:latin typeface="+mn-lt"/>
              </a:rPr>
              <a:t>NORTH AFRICA: </a:t>
            </a:r>
            <a:r>
              <a:rPr lang="en-US" altLang="fr-FR" b="1" i="1" dirty="0">
                <a:solidFill>
                  <a:schemeClr val="tx1"/>
                </a:solidFill>
                <a:latin typeface="+mn-lt"/>
              </a:rPr>
              <a:t>E</a:t>
            </a:r>
            <a:r>
              <a:rPr lang="en-US" altLang="en-US" b="1" i="1" dirty="0">
                <a:solidFill>
                  <a:schemeClr val="tx1"/>
                </a:solidFill>
                <a:latin typeface="+mn-lt"/>
                <a:cs typeface="Arial" panose="020B0604020202020204" pitchFamily="34" charset="0"/>
                <a:sym typeface="Lato" pitchFamily="34" charset="0"/>
              </a:rPr>
              <a:t>mployment and Skills for Sustainable Development</a:t>
            </a:r>
          </a:p>
          <a:p>
            <a:pPr marL="596900" lvl="1" indent="0" fontAlgn="auto">
              <a:spcBef>
                <a:spcPts val="0"/>
              </a:spcBef>
              <a:spcAft>
                <a:spcPts val="0"/>
              </a:spcAft>
              <a:defRPr/>
            </a:pPr>
            <a:endParaRPr lang="en-US" altLang="en-US" b="1" i="1" dirty="0">
              <a:solidFill>
                <a:schemeClr val="tx1"/>
              </a:solidFill>
              <a:latin typeface="+mn-lt"/>
              <a:cs typeface="Arial" panose="020B0604020202020204" pitchFamily="34" charset="0"/>
              <a:sym typeface="Lato" pitchFamily="34" charset="0"/>
            </a:endParaRPr>
          </a:p>
          <a:p>
            <a:pPr marL="882650" lvl="1" fontAlgn="auto">
              <a:spcBef>
                <a:spcPts val="0"/>
              </a:spcBef>
              <a:spcAft>
                <a:spcPts val="0"/>
              </a:spcAft>
              <a:buFont typeface="Wingdings" panose="05000000000000000000" pitchFamily="2" charset="2"/>
              <a:buChar char="q"/>
              <a:defRPr/>
            </a:pPr>
            <a:r>
              <a:rPr lang="en-US" altLang="fr-FR" b="1" dirty="0">
                <a:solidFill>
                  <a:schemeClr val="tx1"/>
                </a:solidFill>
                <a:latin typeface="+mn-lt"/>
                <a:cs typeface="Arial" panose="020B0604020202020204" pitchFamily="34" charset="0"/>
                <a:sym typeface="Lato" pitchFamily="34" charset="0"/>
              </a:rPr>
              <a:t>WEST AFRICA: </a:t>
            </a:r>
            <a:r>
              <a:rPr lang="en-US" b="1" i="1" dirty="0">
                <a:solidFill>
                  <a:schemeClr val="tx1"/>
                </a:solidFill>
                <a:latin typeface="+mn-lt"/>
                <a:ea typeface="Gill Sans MT" charset="0"/>
                <a:cs typeface="Gill Sans MT" charset="0"/>
              </a:rPr>
              <a:t>Demographic Dynamics for Development </a:t>
            </a:r>
          </a:p>
          <a:p>
            <a:pPr marL="596900" lvl="1" indent="0" fontAlgn="auto">
              <a:spcBef>
                <a:spcPts val="0"/>
              </a:spcBef>
              <a:spcAft>
                <a:spcPts val="0"/>
              </a:spcAft>
              <a:defRPr/>
            </a:pPr>
            <a:endParaRPr lang="en-US" b="1" dirty="0">
              <a:solidFill>
                <a:schemeClr val="tx1"/>
              </a:solidFill>
              <a:latin typeface="+mn-lt"/>
              <a:ea typeface="Gill Sans MT" charset="0"/>
              <a:cs typeface="Gill Sans MT" charset="0"/>
            </a:endParaRPr>
          </a:p>
          <a:p>
            <a:pPr marL="882650" lvl="1" fontAlgn="auto">
              <a:spcBef>
                <a:spcPts val="0"/>
              </a:spcBef>
              <a:spcAft>
                <a:spcPts val="0"/>
              </a:spcAft>
              <a:buFont typeface="Wingdings" panose="05000000000000000000" pitchFamily="2" charset="2"/>
              <a:buChar char="q"/>
              <a:defRPr/>
            </a:pPr>
            <a:r>
              <a:rPr lang="en-US" altLang="fr-FR" b="1" dirty="0">
                <a:solidFill>
                  <a:schemeClr val="tx1"/>
                </a:solidFill>
                <a:latin typeface="+mn-lt"/>
              </a:rPr>
              <a:t>CENTRAL AFRICA: </a:t>
            </a:r>
            <a:r>
              <a:rPr lang="en-US" altLang="fr-FR" b="1" i="1" dirty="0">
                <a:solidFill>
                  <a:schemeClr val="tx1"/>
                </a:solidFill>
                <a:latin typeface="+mn-lt"/>
              </a:rPr>
              <a:t>Economic Diversification Policy and Reforms</a:t>
            </a:r>
          </a:p>
          <a:p>
            <a:pPr marL="596900" lvl="1" indent="0" fontAlgn="auto">
              <a:spcBef>
                <a:spcPts val="0"/>
              </a:spcBef>
              <a:spcAft>
                <a:spcPts val="0"/>
              </a:spcAft>
              <a:defRPr/>
            </a:pPr>
            <a:endParaRPr lang="en-US" altLang="fr-FR" b="1" dirty="0">
              <a:solidFill>
                <a:schemeClr val="tx1"/>
              </a:solidFill>
              <a:latin typeface="+mn-lt"/>
            </a:endParaRPr>
          </a:p>
          <a:p>
            <a:pPr marL="882650" lvl="1" fontAlgn="auto">
              <a:spcBef>
                <a:spcPts val="0"/>
              </a:spcBef>
              <a:spcAft>
                <a:spcPts val="0"/>
              </a:spcAft>
              <a:buFont typeface="Wingdings" panose="05000000000000000000" pitchFamily="2" charset="2"/>
              <a:buChar char="q"/>
              <a:defRPr/>
            </a:pPr>
            <a:r>
              <a:rPr lang="en-US" altLang="fr-FR" b="1" dirty="0">
                <a:solidFill>
                  <a:schemeClr val="tx1"/>
                </a:solidFill>
                <a:latin typeface="+mn-lt"/>
              </a:rPr>
              <a:t>EASTERN AFRICA</a:t>
            </a:r>
            <a:r>
              <a:rPr lang="en-US" altLang="fr-FR" b="1" i="1" dirty="0">
                <a:solidFill>
                  <a:schemeClr val="tx1"/>
                </a:solidFill>
                <a:latin typeface="+mn-lt"/>
              </a:rPr>
              <a:t>: D</a:t>
            </a:r>
            <a:r>
              <a:rPr lang="en-US" b="1" i="1" dirty="0">
                <a:solidFill>
                  <a:schemeClr val="tx1"/>
                </a:solidFill>
                <a:latin typeface="+mn-lt"/>
              </a:rPr>
              <a:t>eepening Regional Integration towards the Implementation of the </a:t>
            </a:r>
            <a:r>
              <a:rPr lang="en-US" b="1" i="1" dirty="0">
                <a:latin typeface="+mn-lt"/>
              </a:rPr>
              <a:t>African Continental Free Trade Area (</a:t>
            </a:r>
            <a:r>
              <a:rPr lang="en-US" b="1" i="1" dirty="0" err="1">
                <a:solidFill>
                  <a:schemeClr val="tx1"/>
                </a:solidFill>
                <a:latin typeface="+mn-lt"/>
              </a:rPr>
              <a:t>AfCFTA</a:t>
            </a:r>
            <a:r>
              <a:rPr lang="en-US" b="1" i="1" dirty="0">
                <a:solidFill>
                  <a:schemeClr val="tx1"/>
                </a:solidFill>
                <a:latin typeface="+mn-lt"/>
              </a:rPr>
              <a:t>)</a:t>
            </a:r>
            <a:endParaRPr lang="en-US" altLang="fr-FR" b="1" i="1" dirty="0">
              <a:solidFill>
                <a:schemeClr val="tx1"/>
              </a:solidFill>
              <a:latin typeface="+mn-lt"/>
            </a:endParaRPr>
          </a:p>
          <a:p>
            <a:pPr marL="596900" lvl="1" indent="0" fontAlgn="auto">
              <a:spcBef>
                <a:spcPts val="0"/>
              </a:spcBef>
              <a:spcAft>
                <a:spcPts val="0"/>
              </a:spcAft>
              <a:defRPr/>
            </a:pPr>
            <a:endParaRPr lang="en-US" altLang="fr-FR" b="1" dirty="0">
              <a:solidFill>
                <a:schemeClr val="tx1"/>
              </a:solidFill>
              <a:latin typeface="+mn-lt"/>
            </a:endParaRPr>
          </a:p>
          <a:p>
            <a:pPr marL="882650" lvl="1" fontAlgn="auto">
              <a:spcBef>
                <a:spcPts val="0"/>
              </a:spcBef>
              <a:spcAft>
                <a:spcPts val="0"/>
              </a:spcAft>
              <a:buFont typeface="Wingdings" panose="05000000000000000000" pitchFamily="2" charset="2"/>
              <a:buChar char="q"/>
              <a:defRPr/>
            </a:pPr>
            <a:r>
              <a:rPr lang="en-US" altLang="en-US" b="1" dirty="0">
                <a:solidFill>
                  <a:schemeClr val="tx1"/>
                </a:solidFill>
                <a:latin typeface="+mn-lt"/>
                <a:cs typeface="Arial" panose="020B0604020202020204" pitchFamily="34" charset="0"/>
                <a:sym typeface="Lato" pitchFamily="34" charset="0"/>
              </a:rPr>
              <a:t>SOUTHERN AFRICA: </a:t>
            </a:r>
            <a:r>
              <a:rPr lang="en-US" altLang="en-US" b="1" i="1" dirty="0">
                <a:solidFill>
                  <a:schemeClr val="tx1"/>
                </a:solidFill>
                <a:latin typeface="+mn-lt"/>
                <a:cs typeface="Arial" panose="020B0604020202020204" pitchFamily="34" charset="0"/>
                <a:sym typeface="Lato" pitchFamily="34" charset="0"/>
              </a:rPr>
              <a:t>Inclusive Industrialization (including issues of poverty and inequality) </a:t>
            </a:r>
          </a:p>
          <a:p>
            <a:pPr marL="39688" indent="0" fontAlgn="auto">
              <a:lnSpc>
                <a:spcPct val="150000"/>
              </a:lnSpc>
              <a:spcBef>
                <a:spcPts val="0"/>
              </a:spcBef>
              <a:spcAft>
                <a:spcPts val="0"/>
              </a:spcAft>
              <a:defRPr/>
            </a:pPr>
            <a:endParaRPr lang="en-US" altLang="en-US" sz="2000" dirty="0">
              <a:latin typeface="Arial" panose="020B0604020202020204" pitchFamily="34" charset="0"/>
              <a:cs typeface="Arial" panose="020B0604020202020204" pitchFamily="34" charset="0"/>
              <a:sym typeface="Lato" pitchFamily="34" charset="0"/>
            </a:endParaRPr>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35210A-3B68-4D69-82C8-408F6C0AED25}" type="slidenum">
              <a:rPr lang="en-US" altLang="en-US">
                <a:solidFill>
                  <a:srgbClr val="898989"/>
                </a:solidFill>
                <a:latin typeface="Calibri" panose="020F0502020204030204" pitchFamily="34" charset="0"/>
              </a:rPr>
              <a:pPr eaLnBrk="1" hangingPunct="1"/>
              <a:t>2</a:t>
            </a:fld>
            <a:endParaRPr lang="en-US" altLang="en-US">
              <a:solidFill>
                <a:srgbClr val="898989"/>
              </a:solidFill>
              <a:latin typeface="Calibri" panose="020F0502020204030204" pitchFamily="34" charset="0"/>
            </a:endParaRPr>
          </a:p>
        </p:txBody>
      </p:sp>
      <p:sp>
        <p:nvSpPr>
          <p:cNvPr id="4110" name="Rectangle 2"/>
          <p:cNvSpPr>
            <a:spLocks noChangeArrowheads="1"/>
          </p:cNvSpPr>
          <p:nvPr/>
        </p:nvSpPr>
        <p:spPr bwMode="auto">
          <a:xfrm>
            <a:off x="112713" y="1057275"/>
            <a:ext cx="2654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fr-FR" sz="2000" b="1">
                <a:latin typeface="Calibri" panose="020F0502020204030204" pitchFamily="34" charset="0"/>
              </a:rPr>
              <a:t>Areas of Specialization:</a:t>
            </a:r>
            <a:endParaRPr lang="en-US" altLang="en-US" sz="2000">
              <a:latin typeface="Calibri" panose="020F0502020204030204"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p:cNvSpPr>
          <p:nvPr/>
        </p:nvSpPr>
        <p:spPr bwMode="auto">
          <a:xfrm>
            <a:off x="73025" y="6197600"/>
            <a:ext cx="7308850" cy="4429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5123" name="Rectangle 3"/>
          <p:cNvSpPr>
            <a:spLocks/>
          </p:cNvSpPr>
          <p:nvPr/>
        </p:nvSpPr>
        <p:spPr bwMode="auto">
          <a:xfrm>
            <a:off x="234950" y="6265863"/>
            <a:ext cx="69421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NORTH AFRICA   |       KEY RECOMMENDATIONS</a:t>
            </a:r>
          </a:p>
        </p:txBody>
      </p:sp>
      <p:sp>
        <p:nvSpPr>
          <p:cNvPr id="5124"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5125"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5126" name="AutoShape 6"/>
          <p:cNvSpPr>
            <a:spLocks/>
          </p:cNvSpPr>
          <p:nvPr/>
        </p:nvSpPr>
        <p:spPr bwMode="auto">
          <a:xfrm>
            <a:off x="0" y="290513"/>
            <a:ext cx="47307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5127" name="AutoShape 9"/>
          <p:cNvSpPr>
            <a:spLocks/>
          </p:cNvSpPr>
          <p:nvPr/>
        </p:nvSpPr>
        <p:spPr bwMode="auto">
          <a:xfrm>
            <a:off x="7650163" y="6138863"/>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5128"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5129" name="Rectangle 11"/>
          <p:cNvSpPr>
            <a:spLocks/>
          </p:cNvSpPr>
          <p:nvPr/>
        </p:nvSpPr>
        <p:spPr bwMode="auto">
          <a:xfrm>
            <a:off x="112713" y="365125"/>
            <a:ext cx="4291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a:t>
            </a:r>
            <a:r>
              <a:rPr lang="en-US" altLang="en-US" sz="2000" b="1">
                <a:solidFill>
                  <a:schemeClr val="bg1"/>
                </a:solidFill>
                <a:sym typeface="Lato"/>
              </a:rPr>
              <a:t>|    ICE for NORTH AFRICA</a:t>
            </a:r>
          </a:p>
        </p:txBody>
      </p:sp>
      <p:sp>
        <p:nvSpPr>
          <p:cNvPr id="5130" name="Rectangle 12"/>
          <p:cNvSpPr>
            <a:spLocks/>
          </p:cNvSpPr>
          <p:nvPr/>
        </p:nvSpPr>
        <p:spPr bwMode="auto">
          <a:xfrm>
            <a:off x="5221288" y="43338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BB73E4-03A3-4B28-B5A0-0169C9509DB1}"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3</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5131" name="Line 13"/>
          <p:cNvSpPr>
            <a:spLocks noChangeShapeType="1"/>
          </p:cNvSpPr>
          <p:nvPr/>
        </p:nvSpPr>
        <p:spPr bwMode="auto">
          <a:xfrm>
            <a:off x="0" y="6894513"/>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196850" y="1876425"/>
            <a:ext cx="8821738" cy="4940300"/>
          </a:xfrm>
          <a:prstGeom prst="rect">
            <a:avLst/>
          </a:prstGeom>
          <a:noFill/>
          <a:ln>
            <a:noFill/>
          </a:ln>
          <a:extLst/>
        </p:spPr>
        <p:txBody>
          <a:bodyPr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9688" indent="0" fontAlgn="auto">
              <a:spcBef>
                <a:spcPts val="0"/>
              </a:spcBef>
              <a:spcAft>
                <a:spcPts val="0"/>
              </a:spcAft>
              <a:defRPr/>
            </a:pPr>
            <a:r>
              <a:rPr lang="en-GB" sz="1700" dirty="0">
                <a:latin typeface="+mn-lt"/>
                <a:cs typeface="Arial" panose="020B0604020202020204" pitchFamily="34" charset="0"/>
              </a:rPr>
              <a:t>ECA should:</a:t>
            </a:r>
          </a:p>
          <a:p>
            <a:pPr marL="939800" lvl="1" indent="-342900" fontAlgn="auto">
              <a:spcBef>
                <a:spcPts val="0"/>
              </a:spcBef>
              <a:spcAft>
                <a:spcPts val="0"/>
              </a:spcAft>
              <a:buFont typeface="Wingdings" panose="05000000000000000000" pitchFamily="2" charset="2"/>
              <a:buChar char="q"/>
              <a:defRPr/>
            </a:pPr>
            <a:r>
              <a:rPr lang="yo-NG" dirty="0">
                <a:latin typeface="+mn-lt"/>
                <a:cs typeface="Arial" panose="020B0604020202020204" pitchFamily="34" charset="0"/>
              </a:rPr>
              <a:t>D</a:t>
            </a:r>
            <a:r>
              <a:rPr lang="en-GB" dirty="0" err="1">
                <a:latin typeface="+mn-lt"/>
                <a:cs typeface="Arial" panose="020B0604020202020204" pitchFamily="34" charset="0"/>
              </a:rPr>
              <a:t>eepen</a:t>
            </a:r>
            <a:r>
              <a:rPr lang="en-GB" dirty="0">
                <a:latin typeface="+mn-lt"/>
                <a:cs typeface="Arial" panose="020B0604020202020204" pitchFamily="34" charset="0"/>
              </a:rPr>
              <a:t> understanding of dynamics of </a:t>
            </a:r>
            <a:r>
              <a:rPr lang="en-GB" dirty="0" err="1">
                <a:latin typeface="+mn-lt"/>
                <a:cs typeface="Arial" panose="020B0604020202020204" pitchFamily="34" charset="0"/>
              </a:rPr>
              <a:t>labo</a:t>
            </a:r>
            <a:r>
              <a:rPr lang="yo-NG" dirty="0">
                <a:latin typeface="+mn-lt"/>
                <a:cs typeface="Arial" panose="020B0604020202020204" pitchFamily="34" charset="0"/>
              </a:rPr>
              <a:t>u</a:t>
            </a:r>
            <a:r>
              <a:rPr lang="en-GB" dirty="0">
                <a:latin typeface="+mn-lt"/>
                <a:cs typeface="Arial" panose="020B0604020202020204" pitchFamily="34" charset="0"/>
              </a:rPr>
              <a:t>r market economics and provide innovative solutions to adjust policies and development strategies to boost employment creation;</a:t>
            </a:r>
          </a:p>
          <a:p>
            <a:pPr marL="939800" lvl="1" indent="-342900" fontAlgn="auto">
              <a:spcBef>
                <a:spcPts val="0"/>
              </a:spcBef>
              <a:spcAft>
                <a:spcPts val="0"/>
              </a:spcAft>
              <a:buFont typeface="Wingdings" panose="05000000000000000000" pitchFamily="2" charset="2"/>
              <a:buChar char="q"/>
              <a:defRPr/>
            </a:pPr>
            <a:r>
              <a:rPr lang="en-GB" dirty="0">
                <a:latin typeface="+mn-lt"/>
                <a:cs typeface="Arial" panose="020B0604020202020204" pitchFamily="34" charset="0"/>
              </a:rPr>
              <a:t>Provide technical support to enhance the effectiveness of statistical ecosystems including on:  </a:t>
            </a:r>
            <a:r>
              <a:rPr lang="en-US" altLang="fr-FR" dirty="0">
                <a:solidFill>
                  <a:prstClr val="black"/>
                </a:solidFill>
                <a:latin typeface="+mn-lt"/>
                <a:cs typeface="Arial" panose="020B0604020202020204" pitchFamily="34" charset="0"/>
              </a:rPr>
              <a:t>adaptation of laws and regulations, human and technical capacity-building, establishment of data quality control mechanisms, use of non-conventional data sources; </a:t>
            </a:r>
            <a:r>
              <a:rPr lang="en-GB" dirty="0">
                <a:latin typeface="+mn-lt"/>
                <a:cs typeface="Arial" panose="020B0604020202020204" pitchFamily="34" charset="0"/>
              </a:rPr>
              <a:t> leverage power of new technologies and data analytics to monitor progress towards SDGs and Agenda 2063;</a:t>
            </a:r>
          </a:p>
          <a:p>
            <a:pPr marL="939800" lvl="1" indent="-342900" fontAlgn="auto">
              <a:spcBef>
                <a:spcPts val="0"/>
              </a:spcBef>
              <a:spcAft>
                <a:spcPts val="0"/>
              </a:spcAft>
              <a:buFont typeface="Wingdings" panose="05000000000000000000" pitchFamily="2" charset="2"/>
              <a:buChar char="q"/>
              <a:defRPr/>
            </a:pPr>
            <a:r>
              <a:rPr lang="en-US" altLang="fr-FR" dirty="0">
                <a:solidFill>
                  <a:prstClr val="black"/>
                </a:solidFill>
                <a:latin typeface="+mn-lt"/>
                <a:cs typeface="Arial" panose="020B0604020202020204" pitchFamily="34" charset="0"/>
              </a:rPr>
              <a:t>Support member states to e</a:t>
            </a:r>
            <a:r>
              <a:rPr lang="en-US" dirty="0"/>
              <a:t>stablish effective mechanisms to facilitate ratification and </a:t>
            </a:r>
            <a:r>
              <a:rPr lang="en-US" altLang="fr-FR" dirty="0">
                <a:solidFill>
                  <a:prstClr val="black"/>
                </a:solidFill>
                <a:latin typeface="+mn-lt"/>
                <a:cs typeface="Arial" panose="020B0604020202020204" pitchFamily="34" charset="0"/>
              </a:rPr>
              <a:t>implementation of the </a:t>
            </a:r>
            <a:r>
              <a:rPr lang="en-US" altLang="fr-FR" dirty="0" err="1">
                <a:solidFill>
                  <a:prstClr val="black"/>
                </a:solidFill>
                <a:latin typeface="+mn-lt"/>
                <a:cs typeface="Arial" panose="020B0604020202020204" pitchFamily="34" charset="0"/>
              </a:rPr>
              <a:t>AfCFTA</a:t>
            </a:r>
            <a:r>
              <a:rPr lang="en-US" altLang="fr-FR" dirty="0">
                <a:solidFill>
                  <a:prstClr val="black"/>
                </a:solidFill>
                <a:latin typeface="+mn-lt"/>
                <a:cs typeface="Arial" panose="020B0604020202020204" pitchFamily="34" charset="0"/>
              </a:rPr>
              <a:t> to boost regional integration and benefit from it positive spill</a:t>
            </a:r>
            <a:r>
              <a:rPr lang="yo-NG" altLang="fr-FR" dirty="0">
                <a:solidFill>
                  <a:prstClr val="black"/>
                </a:solidFill>
                <a:latin typeface="+mn-lt"/>
                <a:cs typeface="Arial" panose="020B0604020202020204" pitchFamily="34" charset="0"/>
              </a:rPr>
              <a:t>-</a:t>
            </a:r>
            <a:r>
              <a:rPr lang="en-US" altLang="fr-FR" dirty="0">
                <a:solidFill>
                  <a:prstClr val="black"/>
                </a:solidFill>
                <a:latin typeface="+mn-lt"/>
                <a:cs typeface="Arial" panose="020B0604020202020204" pitchFamily="34" charset="0"/>
              </a:rPr>
              <a:t>over effects;</a:t>
            </a:r>
          </a:p>
          <a:p>
            <a:pPr marL="939800" lvl="1" indent="-342900" fontAlgn="auto">
              <a:spcBef>
                <a:spcPts val="0"/>
              </a:spcBef>
              <a:spcAft>
                <a:spcPts val="0"/>
              </a:spcAft>
              <a:buFont typeface="Wingdings" panose="05000000000000000000" pitchFamily="2" charset="2"/>
              <a:buChar char="q"/>
              <a:defRPr/>
            </a:pPr>
            <a:r>
              <a:rPr lang="en-GB" dirty="0">
                <a:latin typeface="+mn-lt"/>
                <a:cs typeface="Arial" panose="020B0604020202020204" pitchFamily="34" charset="0"/>
              </a:rPr>
              <a:t>Help accelerate the implementation of Agenda 2030 and Agenda 2063 through increased involvement and active contribution of the private sector and civil society;</a:t>
            </a:r>
          </a:p>
          <a:p>
            <a:pPr marL="939800" lvl="1" indent="-342900" fontAlgn="auto">
              <a:spcBef>
                <a:spcPts val="0"/>
              </a:spcBef>
              <a:spcAft>
                <a:spcPts val="0"/>
              </a:spcAft>
              <a:buFont typeface="Wingdings" panose="05000000000000000000" pitchFamily="2" charset="2"/>
              <a:buChar char="q"/>
              <a:defRPr/>
            </a:pPr>
            <a:r>
              <a:rPr lang="en-US" dirty="0"/>
              <a:t>Deepen analytical work on the potential of the blue economy;</a:t>
            </a:r>
          </a:p>
          <a:p>
            <a:pPr marL="939800" lvl="1" indent="-342900" fontAlgn="auto">
              <a:spcBef>
                <a:spcPts val="0"/>
              </a:spcBef>
              <a:spcAft>
                <a:spcPts val="0"/>
              </a:spcAft>
              <a:buFont typeface="Wingdings" panose="05000000000000000000" pitchFamily="2" charset="2"/>
              <a:buChar char="q"/>
              <a:defRPr/>
            </a:pPr>
            <a:endParaRPr lang="en-GB" dirty="0">
              <a:latin typeface="+mn-lt"/>
              <a:cs typeface="Arial" panose="020B0604020202020204" pitchFamily="34" charset="0"/>
            </a:endParaRPr>
          </a:p>
          <a:p>
            <a:pPr marL="939800" lvl="1" indent="-342900" fontAlgn="auto">
              <a:spcBef>
                <a:spcPts val="0"/>
              </a:spcBef>
              <a:spcAft>
                <a:spcPts val="0"/>
              </a:spcAft>
              <a:buFont typeface="Wingdings" panose="05000000000000000000" pitchFamily="2" charset="2"/>
              <a:buChar char="q"/>
              <a:defRPr/>
            </a:pPr>
            <a:endParaRPr lang="en-GB" sz="1700" dirty="0">
              <a:latin typeface="+mn-lt"/>
              <a:cs typeface="Arial" panose="020B0604020202020204" pitchFamily="34" charset="0"/>
            </a:endParaRPr>
          </a:p>
          <a:p>
            <a:pPr marL="596900" lvl="1" indent="0" fontAlgn="auto">
              <a:spcBef>
                <a:spcPts val="0"/>
              </a:spcBef>
              <a:spcAft>
                <a:spcPts val="0"/>
              </a:spcAft>
              <a:defRPr/>
            </a:pPr>
            <a:endParaRPr lang="en-GB" sz="1700" dirty="0">
              <a:latin typeface="+mn-lt"/>
              <a:cs typeface="Arial" panose="020B0604020202020204" pitchFamily="34" charset="0"/>
            </a:endParaRPr>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166A66-E811-4172-A742-44B19CCB19E1}" type="slidenum">
              <a:rPr lang="en-US" altLang="en-US">
                <a:solidFill>
                  <a:srgbClr val="898989"/>
                </a:solidFill>
                <a:latin typeface="Calibri" panose="020F0502020204030204" pitchFamily="34" charset="0"/>
              </a:rPr>
              <a:pPr eaLnBrk="1" hangingPunct="1"/>
              <a:t>3</a:t>
            </a:fld>
            <a:endParaRPr lang="en-US" altLang="en-US">
              <a:solidFill>
                <a:srgbClr val="898989"/>
              </a:solidFill>
              <a:latin typeface="Calibri" panose="020F0502020204030204" pitchFamily="34" charset="0"/>
            </a:endParaRPr>
          </a:p>
        </p:txBody>
      </p:sp>
      <p:sp>
        <p:nvSpPr>
          <p:cNvPr id="5134" name="Rectangle 2"/>
          <p:cNvSpPr>
            <a:spLocks noChangeArrowheads="1"/>
          </p:cNvSpPr>
          <p:nvPr/>
        </p:nvSpPr>
        <p:spPr bwMode="auto">
          <a:xfrm>
            <a:off x="288925" y="868363"/>
            <a:ext cx="8464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alibri" panose="020F0502020204030204" pitchFamily="34" charset="0"/>
                <a:ea typeface="Lato"/>
                <a:cs typeface="Lato"/>
                <a:sym typeface="Lato"/>
              </a:rPr>
              <a:t>THEME:</a:t>
            </a:r>
            <a:r>
              <a:rPr lang="en-US" altLang="en-US" b="1">
                <a:solidFill>
                  <a:srgbClr val="0070C0"/>
                </a:solidFill>
                <a:latin typeface="Calibri" panose="020F0502020204030204" pitchFamily="34" charset="0"/>
                <a:ea typeface="Lato"/>
                <a:cs typeface="Lato"/>
                <a:sym typeface="Lato"/>
              </a:rPr>
              <a:t> “</a:t>
            </a:r>
            <a:r>
              <a:rPr lang="en-US" altLang="fr-FR" b="1">
                <a:solidFill>
                  <a:srgbClr val="0070C0"/>
                </a:solidFill>
                <a:latin typeface="Calibri" panose="020F0502020204030204" pitchFamily="34" charset="0"/>
              </a:rPr>
              <a:t>DATA REVOLUTION IN NORTH AFRICA: STATISTICAL ECOSYSTEMS IN SUPPORT OF STRUCTRUAL TRANSFORMATION</a:t>
            </a:r>
            <a:r>
              <a:rPr lang="en-US" altLang="en-US" b="1">
                <a:solidFill>
                  <a:srgbClr val="0070C0"/>
                </a:solidFill>
                <a:latin typeface="Calibri" panose="020F0502020204030204" pitchFamily="34" charset="0"/>
                <a:ea typeface="Lato"/>
                <a:cs typeface="Lato"/>
                <a:sym typeface="Lato"/>
              </a:rPr>
              <a:t>”; </a:t>
            </a:r>
            <a:r>
              <a:rPr lang="en-US" altLang="en-US" b="1">
                <a:latin typeface="Calibri" panose="020F0502020204030204" pitchFamily="34" charset="0"/>
                <a:ea typeface="Lato"/>
                <a:cs typeface="Lato"/>
                <a:sym typeface="Lato"/>
              </a:rPr>
              <a:t>held in Tunis, 31 Oct – 2 Nov 2018</a:t>
            </a:r>
            <a:endParaRPr lang="en-US" altLang="en-US" b="1">
              <a:latin typeface="Calibri" panose="020F0502020204030204" pitchFamily="34" charset="0"/>
            </a:endParaRPr>
          </a:p>
        </p:txBody>
      </p:sp>
      <p:sp>
        <p:nvSpPr>
          <p:cNvPr id="5135" name="Rectangle 3"/>
          <p:cNvSpPr>
            <a:spLocks noChangeArrowheads="1"/>
          </p:cNvSpPr>
          <p:nvPr/>
        </p:nvSpPr>
        <p:spPr bwMode="auto">
          <a:xfrm>
            <a:off x="100013" y="1485900"/>
            <a:ext cx="2455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96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alibri" panose="020F0502020204030204" pitchFamily="34" charset="0"/>
              </a:rPr>
              <a:t>Key Recommendations: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44613"/>
            <a:ext cx="7886700" cy="4943475"/>
          </a:xfrm>
        </p:spPr>
        <p:txBody>
          <a:bodyPr rtlCol="0">
            <a:normAutofit fontScale="92500"/>
          </a:bodyPr>
          <a:lstStyle/>
          <a:p>
            <a:pPr eaLnBrk="1" fontAlgn="auto" hangingPunct="1">
              <a:spcAft>
                <a:spcPts val="0"/>
              </a:spcAft>
              <a:buFont typeface="Wingdings" panose="05000000000000000000" pitchFamily="2" charset="2"/>
              <a:buChar char="v"/>
              <a:defRPr/>
            </a:pPr>
            <a:r>
              <a:rPr lang="en-US" sz="2400" dirty="0"/>
              <a:t>ECA should consider working on the following key priority areas;</a:t>
            </a:r>
          </a:p>
          <a:p>
            <a:pPr marL="0" indent="0" eaLnBrk="1" fontAlgn="auto" hangingPunct="1">
              <a:spcAft>
                <a:spcPts val="0"/>
              </a:spcAft>
              <a:buFont typeface="Arial" panose="020B0604020202020204" pitchFamily="34" charset="0"/>
              <a:buNone/>
              <a:defRPr/>
            </a:pPr>
            <a:endParaRPr lang="en-US" sz="900" dirty="0"/>
          </a:p>
          <a:p>
            <a:pPr eaLnBrk="1" fontAlgn="auto" hangingPunct="1">
              <a:spcAft>
                <a:spcPts val="0"/>
              </a:spcAft>
              <a:buFont typeface="Wingdings" panose="05000000000000000000" pitchFamily="2" charset="2"/>
              <a:buChar char="Ø"/>
              <a:defRPr/>
            </a:pPr>
            <a:r>
              <a:rPr lang="en-US" sz="2400" dirty="0"/>
              <a:t>Assess the informal sector impact </a:t>
            </a:r>
            <a:r>
              <a:rPr lang="en-US" sz="2400"/>
              <a:t>on economic growth </a:t>
            </a:r>
            <a:r>
              <a:rPr lang="en-US" sz="2400" dirty="0"/>
              <a:t>and </a:t>
            </a:r>
            <a:r>
              <a:rPr lang="en-US" sz="2400"/>
              <a:t>inclusive development; </a:t>
            </a:r>
            <a:endParaRPr lang="en-US" sz="2400" dirty="0"/>
          </a:p>
          <a:p>
            <a:pPr marL="0" indent="0" eaLnBrk="1" fontAlgn="auto" hangingPunct="1">
              <a:spcAft>
                <a:spcPts val="0"/>
              </a:spcAft>
              <a:buFont typeface="Arial" panose="020B0604020202020204" pitchFamily="34" charset="0"/>
              <a:buNone/>
              <a:defRPr/>
            </a:pPr>
            <a:endParaRPr lang="en-US" sz="900" dirty="0"/>
          </a:p>
          <a:p>
            <a:pPr eaLnBrk="1" fontAlgn="auto" hangingPunct="1">
              <a:spcAft>
                <a:spcPts val="0"/>
              </a:spcAft>
              <a:buFont typeface="Wingdings" panose="05000000000000000000" pitchFamily="2" charset="2"/>
              <a:buChar char="Ø"/>
              <a:defRPr/>
            </a:pPr>
            <a:r>
              <a:rPr lang="en-US" sz="2400" dirty="0"/>
              <a:t> Enhance south-south cooperation to </a:t>
            </a:r>
            <a:r>
              <a:rPr lang="en-US" sz="2400"/>
              <a:t>support dissemination of good practices to achieve structural </a:t>
            </a:r>
            <a:r>
              <a:rPr lang="en-US" sz="2400" dirty="0"/>
              <a:t>transformation; </a:t>
            </a:r>
          </a:p>
          <a:p>
            <a:pPr marL="0" indent="0" eaLnBrk="1" fontAlgn="auto" hangingPunct="1">
              <a:spcAft>
                <a:spcPts val="0"/>
              </a:spcAft>
              <a:buFont typeface="Arial" panose="020B0604020202020204" pitchFamily="34" charset="0"/>
              <a:buNone/>
              <a:defRPr/>
            </a:pPr>
            <a:endParaRPr lang="en-US" sz="900" dirty="0"/>
          </a:p>
          <a:p>
            <a:pPr eaLnBrk="1" fontAlgn="auto" hangingPunct="1">
              <a:spcAft>
                <a:spcPts val="0"/>
              </a:spcAft>
              <a:buFont typeface="Wingdings" panose="05000000000000000000" pitchFamily="2" charset="2"/>
              <a:buChar char="Ø"/>
              <a:defRPr/>
            </a:pPr>
            <a:r>
              <a:rPr lang="en-US" sz="2400"/>
              <a:t>Enhance domestic resources </a:t>
            </a:r>
            <a:r>
              <a:rPr lang="en-US" sz="2400" dirty="0"/>
              <a:t>mobilization through more effective fiscal policies and reduced public spending; </a:t>
            </a:r>
          </a:p>
          <a:p>
            <a:pPr marL="0" indent="0" eaLnBrk="1" fontAlgn="auto" hangingPunct="1">
              <a:spcAft>
                <a:spcPts val="0"/>
              </a:spcAft>
              <a:buFont typeface="Arial" panose="020B0604020202020204" pitchFamily="34" charset="0"/>
              <a:buNone/>
              <a:defRPr/>
            </a:pPr>
            <a:r>
              <a:rPr lang="en-US" sz="2400" dirty="0"/>
              <a:t> </a:t>
            </a:r>
          </a:p>
          <a:p>
            <a:pPr eaLnBrk="1" fontAlgn="auto" hangingPunct="1">
              <a:spcAft>
                <a:spcPts val="0"/>
              </a:spcAft>
              <a:buFont typeface="Wingdings" panose="05000000000000000000" pitchFamily="2" charset="2"/>
              <a:buChar char="Ø"/>
              <a:defRPr/>
            </a:pPr>
            <a:r>
              <a:rPr lang="en-US" sz="2400"/>
              <a:t>Deepen analysis and build awareness of policy makers and key stakeholders in relation to environmental </a:t>
            </a:r>
            <a:r>
              <a:rPr lang="en-US" sz="2400" dirty="0"/>
              <a:t>issues such as water issues, environmental costs, and climate risks</a:t>
            </a:r>
          </a:p>
          <a:p>
            <a:pPr eaLnBrk="1" fontAlgn="auto" hangingPunct="1">
              <a:spcAft>
                <a:spcPts val="0"/>
              </a:spcAft>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68A3E0-75AD-462E-93A6-EC60D79517E8}" type="slidenum">
              <a:rPr lang="en-US" altLang="en-US">
                <a:solidFill>
                  <a:srgbClr val="898989"/>
                </a:solidFill>
                <a:latin typeface="Calibri" panose="020F0502020204030204" pitchFamily="34" charset="0"/>
              </a:rPr>
              <a:pPr eaLnBrk="1" hangingPunct="1"/>
              <a:t>4</a:t>
            </a:fld>
            <a:endParaRPr lang="en-US" altLang="en-US">
              <a:solidFill>
                <a:srgbClr val="898989"/>
              </a:solidFill>
              <a:latin typeface="Calibri" panose="020F0502020204030204" pitchFamily="34" charset="0"/>
            </a:endParaRPr>
          </a:p>
        </p:txBody>
      </p:sp>
      <p:sp>
        <p:nvSpPr>
          <p:cNvPr id="6148" name="AutoShape 6"/>
          <p:cNvSpPr>
            <a:spLocks/>
          </p:cNvSpPr>
          <p:nvPr/>
        </p:nvSpPr>
        <p:spPr bwMode="auto">
          <a:xfrm>
            <a:off x="0" y="290513"/>
            <a:ext cx="4475163"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6149" name="Rectangle 11"/>
          <p:cNvSpPr>
            <a:spLocks/>
          </p:cNvSpPr>
          <p:nvPr/>
        </p:nvSpPr>
        <p:spPr bwMode="auto">
          <a:xfrm>
            <a:off x="112713" y="365125"/>
            <a:ext cx="3821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NORTH</a:t>
            </a:r>
            <a:r>
              <a:rPr lang="en-US" altLang="en-US" sz="2000">
                <a:solidFill>
                  <a:srgbClr val="FFFFFF"/>
                </a:solidFill>
                <a:sym typeface="Lato"/>
              </a:rPr>
              <a:t> AFRICA</a:t>
            </a:r>
            <a:endParaRPr lang="en-US" altLang="en-US" sz="2000" b="1">
              <a:solidFill>
                <a:srgbClr val="FFFFFF"/>
              </a:solidFill>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7171"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WEST AFRICA   |       KEY RECOMMENDATIONS</a:t>
            </a:r>
          </a:p>
        </p:txBody>
      </p:sp>
      <p:sp>
        <p:nvSpPr>
          <p:cNvPr id="7172"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7173"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7174" name="AutoShape 6"/>
          <p:cNvSpPr>
            <a:spLocks/>
          </p:cNvSpPr>
          <p:nvPr/>
        </p:nvSpPr>
        <p:spPr bwMode="auto">
          <a:xfrm>
            <a:off x="0" y="290513"/>
            <a:ext cx="5153025"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7175"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7176"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7177" name="Rectangle 11"/>
          <p:cNvSpPr>
            <a:spLocks/>
          </p:cNvSpPr>
          <p:nvPr/>
        </p:nvSpPr>
        <p:spPr bwMode="auto">
          <a:xfrm>
            <a:off x="112713" y="365125"/>
            <a:ext cx="4938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a:t>
            </a:r>
            <a:r>
              <a:rPr lang="en-US" altLang="en-US" sz="2000" b="1">
                <a:solidFill>
                  <a:srgbClr val="FF0000"/>
                </a:solidFill>
                <a:sym typeface="Lato"/>
              </a:rPr>
              <a:t>ICE for WEST AFRICA</a:t>
            </a:r>
          </a:p>
        </p:txBody>
      </p:sp>
      <p:sp>
        <p:nvSpPr>
          <p:cNvPr id="7178" name="Rectangle 12"/>
          <p:cNvSpPr>
            <a:spLocks/>
          </p:cNvSpPr>
          <p:nvPr/>
        </p:nvSpPr>
        <p:spPr bwMode="auto">
          <a:xfrm>
            <a:off x="5929313" y="24288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562706-AE40-47B3-9F2D-1E1AD89CB758}"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5</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7179"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A192A8-1B34-4C32-B2AA-804B5E43EC94}" type="slidenum">
              <a:rPr lang="en-US" altLang="en-US">
                <a:solidFill>
                  <a:srgbClr val="898989"/>
                </a:solidFill>
                <a:latin typeface="Calibri" panose="020F0502020204030204" pitchFamily="34" charset="0"/>
              </a:rPr>
              <a:pPr eaLnBrk="1" hangingPunct="1"/>
              <a:t>5</a:t>
            </a:fld>
            <a:endParaRPr lang="en-US" altLang="en-US">
              <a:solidFill>
                <a:srgbClr val="898989"/>
              </a:solidFill>
              <a:latin typeface="Calibri" panose="020F0502020204030204" pitchFamily="34" charset="0"/>
            </a:endParaRPr>
          </a:p>
        </p:txBody>
      </p:sp>
      <p:sp>
        <p:nvSpPr>
          <p:cNvPr id="7181" name="Rectangle 2"/>
          <p:cNvSpPr>
            <a:spLocks noChangeArrowheads="1"/>
          </p:cNvSpPr>
          <p:nvPr/>
        </p:nvSpPr>
        <p:spPr bwMode="auto">
          <a:xfrm>
            <a:off x="344488" y="2520950"/>
            <a:ext cx="86296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a:latin typeface="Calibri" panose="020F0502020204030204" pitchFamily="34" charset="0"/>
              </a:rPr>
              <a:t>ECOWAS and Member States should:</a:t>
            </a:r>
          </a:p>
          <a:p>
            <a:pPr algn="just" eaLnBrk="1" hangingPunct="1"/>
            <a:endParaRPr lang="en-US" altLang="en-US" b="1">
              <a:latin typeface="Calibri" panose="020F0502020204030204" pitchFamily="34" charset="0"/>
            </a:endParaRPr>
          </a:p>
          <a:p>
            <a:pPr lvl="1" algn="just" eaLnBrk="1" hangingPunct="1">
              <a:buFont typeface="Wingdings" panose="05000000000000000000" pitchFamily="2" charset="2"/>
              <a:buChar char="q"/>
            </a:pPr>
            <a:r>
              <a:rPr lang="en-US" altLang="en-US" sz="2000">
                <a:latin typeface="Calibri" panose="020F0502020204030204" pitchFamily="34" charset="0"/>
              </a:rPr>
              <a:t>Eliminate the hindrances to free movement of persons and goods and strengthen sub-regional infrastructure interconnection </a:t>
            </a:r>
          </a:p>
          <a:p>
            <a:pPr lvl="1" algn="just" eaLnBrk="1" hangingPunct="1">
              <a:buFont typeface="Wingdings" panose="05000000000000000000" pitchFamily="2" charset="2"/>
              <a:buChar char="q"/>
            </a:pPr>
            <a:endParaRPr lang="en-US" altLang="en-US" sz="2000">
              <a:latin typeface="Calibri" panose="020F0502020204030204" pitchFamily="34" charset="0"/>
            </a:endParaRPr>
          </a:p>
          <a:p>
            <a:pPr lvl="1" algn="just" eaLnBrk="1" hangingPunct="1">
              <a:buFont typeface="Wingdings" panose="05000000000000000000" pitchFamily="2" charset="2"/>
              <a:buChar char="q"/>
            </a:pPr>
            <a:r>
              <a:rPr lang="en-US" altLang="en-US" sz="2000">
                <a:latin typeface="Calibri" panose="020F0502020204030204" pitchFamily="34" charset="0"/>
              </a:rPr>
              <a:t>Strengthen the common peace and security system with regard to security threats in the sub-region </a:t>
            </a:r>
          </a:p>
          <a:p>
            <a:pPr lvl="1" algn="just" eaLnBrk="1" hangingPunct="1">
              <a:buFont typeface="Wingdings" panose="05000000000000000000" pitchFamily="2" charset="2"/>
              <a:buChar char="q"/>
            </a:pPr>
            <a:endParaRPr lang="en-US" altLang="en-US" sz="2000">
              <a:latin typeface="Calibri" panose="020F0502020204030204" pitchFamily="34" charset="0"/>
            </a:endParaRPr>
          </a:p>
          <a:p>
            <a:pPr lvl="1" algn="just" eaLnBrk="1" hangingPunct="1">
              <a:buFont typeface="Wingdings" panose="05000000000000000000" pitchFamily="2" charset="2"/>
              <a:buChar char="q"/>
            </a:pPr>
            <a:r>
              <a:rPr lang="en-US" altLang="en-US" sz="2000">
                <a:latin typeface="Calibri" panose="020F0502020204030204" pitchFamily="34" charset="0"/>
              </a:rPr>
              <a:t> Establish effective national mechanisms to facilitate consultations and dialogues on the AfCFTA  with key stakeholders (Civil society, private sector, parliamentarians)</a:t>
            </a:r>
          </a:p>
        </p:txBody>
      </p:sp>
      <p:sp>
        <p:nvSpPr>
          <p:cNvPr id="7182" name="Rectangle 3"/>
          <p:cNvSpPr>
            <a:spLocks noChangeArrowheads="1"/>
          </p:cNvSpPr>
          <p:nvPr/>
        </p:nvSpPr>
        <p:spPr bwMode="auto">
          <a:xfrm>
            <a:off x="990600" y="1123950"/>
            <a:ext cx="6559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alibri" panose="020F0502020204030204" pitchFamily="34" charset="0"/>
                <a:ea typeface="Lato"/>
                <a:cs typeface="Lato"/>
                <a:sym typeface="Lato"/>
              </a:rPr>
              <a:t>THEME:</a:t>
            </a:r>
            <a:r>
              <a:rPr lang="en-US" altLang="en-US" b="1">
                <a:solidFill>
                  <a:srgbClr val="0070C0"/>
                </a:solidFill>
                <a:latin typeface="Calibri" panose="020F0502020204030204" pitchFamily="34" charset="0"/>
                <a:ea typeface="Lato"/>
                <a:cs typeface="Lato"/>
                <a:sym typeface="Lato"/>
              </a:rPr>
              <a:t> “REGIONAL INTEGRATION IN WEST AFRICA: NEW CHALLENGES AND PROSPECTS”; </a:t>
            </a:r>
            <a:r>
              <a:rPr lang="en-US" altLang="en-US" b="1">
                <a:latin typeface="Calibri" panose="020F0502020204030204" pitchFamily="34" charset="0"/>
                <a:ea typeface="Lato"/>
                <a:cs typeface="Lato"/>
                <a:sym typeface="Lato"/>
              </a:rPr>
              <a:t>held in Cotonou, Benin, 27 – 29 June 2018</a:t>
            </a:r>
            <a:endParaRPr lang="en-US" altLang="en-US">
              <a:latin typeface="Calibri" panose="020F0502020204030204" pitchFamily="34" charset="0"/>
            </a:endParaRPr>
          </a:p>
        </p:txBody>
      </p:sp>
      <p:sp>
        <p:nvSpPr>
          <p:cNvPr id="7183" name="Rectangle 4"/>
          <p:cNvSpPr>
            <a:spLocks noChangeArrowheads="1"/>
          </p:cNvSpPr>
          <p:nvPr/>
        </p:nvSpPr>
        <p:spPr bwMode="auto">
          <a:xfrm>
            <a:off x="471488" y="2078038"/>
            <a:ext cx="2786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96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alibri" panose="020F0502020204030204" pitchFamily="34" charset="0"/>
              </a:rPr>
              <a:t>Key Recommendations: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8195"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WEST AFRICA   |       KEY RECOMMENDATIONS</a:t>
            </a:r>
          </a:p>
        </p:txBody>
      </p:sp>
      <p:sp>
        <p:nvSpPr>
          <p:cNvPr id="8196"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8197"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8198" name="AutoShape 6"/>
          <p:cNvSpPr>
            <a:spLocks/>
          </p:cNvSpPr>
          <p:nvPr/>
        </p:nvSpPr>
        <p:spPr bwMode="auto">
          <a:xfrm>
            <a:off x="0" y="290513"/>
            <a:ext cx="4475163"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8199"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8200"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8201" name="Rectangle 11"/>
          <p:cNvSpPr>
            <a:spLocks/>
          </p:cNvSpPr>
          <p:nvPr/>
        </p:nvSpPr>
        <p:spPr bwMode="auto">
          <a:xfrm>
            <a:off x="112713" y="365125"/>
            <a:ext cx="3821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a:t>
            </a:r>
            <a:r>
              <a:rPr lang="en-US" altLang="en-US" sz="2000">
                <a:solidFill>
                  <a:srgbClr val="FFFFFF"/>
                </a:solidFill>
                <a:sym typeface="Lato"/>
              </a:rPr>
              <a:t>WEST AFRICA</a:t>
            </a:r>
            <a:endParaRPr lang="en-US" altLang="en-US" sz="2000" b="1">
              <a:solidFill>
                <a:srgbClr val="FFFFFF"/>
              </a:solidFill>
              <a:sym typeface="Lato"/>
            </a:endParaRPr>
          </a:p>
        </p:txBody>
      </p:sp>
      <p:sp>
        <p:nvSpPr>
          <p:cNvPr id="8202"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4599A9-3458-4BC8-884B-ADCF1E8D8FDD}"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6</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8203"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CB7922-DF93-4D45-9C03-214B09292B96}" type="slidenum">
              <a:rPr lang="en-US" altLang="en-US">
                <a:solidFill>
                  <a:srgbClr val="898989"/>
                </a:solidFill>
                <a:latin typeface="Calibri" panose="020F0502020204030204" pitchFamily="34" charset="0"/>
              </a:rPr>
              <a:pPr eaLnBrk="1" hangingPunct="1"/>
              <a:t>6</a:t>
            </a:fld>
            <a:endParaRPr lang="en-US" altLang="en-US">
              <a:solidFill>
                <a:srgbClr val="898989"/>
              </a:solidFill>
              <a:latin typeface="Calibri" panose="020F0502020204030204" pitchFamily="34" charset="0"/>
            </a:endParaRPr>
          </a:p>
        </p:txBody>
      </p:sp>
      <p:sp>
        <p:nvSpPr>
          <p:cNvPr id="8205" name="Rectangle 2"/>
          <p:cNvSpPr>
            <a:spLocks noChangeArrowheads="1"/>
          </p:cNvSpPr>
          <p:nvPr/>
        </p:nvSpPr>
        <p:spPr bwMode="auto">
          <a:xfrm>
            <a:off x="257175" y="957263"/>
            <a:ext cx="86296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a:latin typeface="Calibri" panose="020F0502020204030204" pitchFamily="34" charset="0"/>
              </a:rPr>
              <a:t>ECA should:</a:t>
            </a:r>
          </a:p>
          <a:p>
            <a:pPr algn="just" eaLnBrk="1" hangingPunct="1"/>
            <a:endParaRPr lang="en-US" altLang="en-US" sz="2400" b="1">
              <a:latin typeface="Calibri" panose="020F0502020204030204" pitchFamily="34" charset="0"/>
            </a:endParaRPr>
          </a:p>
          <a:p>
            <a:pPr lvl="1" algn="just" eaLnBrk="1" hangingPunct="1">
              <a:buFont typeface="Wingdings" panose="05000000000000000000" pitchFamily="2" charset="2"/>
              <a:buChar char="q"/>
            </a:pPr>
            <a:r>
              <a:rPr lang="en-US" altLang="en-US" sz="2400">
                <a:latin typeface="Calibri" panose="020F0502020204030204" pitchFamily="34" charset="0"/>
              </a:rPr>
              <a:t>Deepen and expand analyses on country experiences in structural transformation and demographic dynamics for development; </a:t>
            </a:r>
            <a:endParaRPr lang="yo-NG" altLang="en-US" sz="2400">
              <a:latin typeface="Calibri" panose="020F0502020204030204" pitchFamily="34" charset="0"/>
            </a:endParaRPr>
          </a:p>
          <a:p>
            <a:pPr lvl="1" algn="just" eaLnBrk="1" hangingPunct="1"/>
            <a:endParaRPr lang="en-US" altLang="en-US" sz="900" b="1">
              <a:latin typeface="Calibri" panose="020F0502020204030204" pitchFamily="34" charset="0"/>
            </a:endParaRPr>
          </a:p>
          <a:p>
            <a:pPr lvl="1" algn="just" eaLnBrk="1" hangingPunct="1">
              <a:buFont typeface="Wingdings" panose="05000000000000000000" pitchFamily="2" charset="2"/>
              <a:buChar char="q"/>
            </a:pPr>
            <a:r>
              <a:rPr lang="en-US" altLang="en-US" sz="2400">
                <a:latin typeface="Calibri" panose="020F0502020204030204" pitchFamily="34" charset="0"/>
              </a:rPr>
              <a:t>Strengthen the participatory approach and country ownership in the production process of the STEPS profile;</a:t>
            </a:r>
            <a:endParaRPr lang="yo-NG" altLang="en-US" sz="2400">
              <a:latin typeface="Calibri" panose="020F0502020204030204" pitchFamily="34" charset="0"/>
            </a:endParaRPr>
          </a:p>
          <a:p>
            <a:pPr lvl="1" algn="just" eaLnBrk="1" hangingPunct="1"/>
            <a:endParaRPr lang="en-US" altLang="en-US" sz="900">
              <a:latin typeface="Calibri" panose="020F0502020204030204" pitchFamily="34" charset="0"/>
            </a:endParaRPr>
          </a:p>
          <a:p>
            <a:pPr lvl="1" algn="just" eaLnBrk="1" hangingPunct="1">
              <a:buFont typeface="Wingdings" panose="05000000000000000000" pitchFamily="2" charset="2"/>
              <a:buChar char="q"/>
            </a:pPr>
            <a:r>
              <a:rPr lang="en-US" altLang="en-US" sz="2400">
                <a:latin typeface="Calibri" panose="020F0502020204030204" pitchFamily="34" charset="0"/>
              </a:rPr>
              <a:t>Promote South-South cooperation and experience sharing on best development practices in West Africa; </a:t>
            </a:r>
            <a:endParaRPr lang="yo-NG" altLang="en-US" sz="2400">
              <a:latin typeface="Calibri" panose="020F0502020204030204" pitchFamily="34" charset="0"/>
            </a:endParaRPr>
          </a:p>
          <a:p>
            <a:pPr lvl="1" algn="just" eaLnBrk="1" hangingPunct="1"/>
            <a:endParaRPr lang="en-US" altLang="en-US" sz="900">
              <a:latin typeface="Calibri" panose="020F0502020204030204" pitchFamily="34" charset="0"/>
            </a:endParaRPr>
          </a:p>
          <a:p>
            <a:pPr lvl="1" algn="just" eaLnBrk="1" hangingPunct="1">
              <a:buFont typeface="Wingdings" panose="05000000000000000000" pitchFamily="2" charset="2"/>
              <a:buChar char="q"/>
            </a:pPr>
            <a:r>
              <a:rPr lang="en-US" altLang="en-US" sz="2400">
                <a:latin typeface="Calibri" panose="020F0502020204030204" pitchFamily="34" charset="0"/>
              </a:rPr>
              <a:t>Increase support to national statistical systems, and in particular, the framework of the rebasing of gross domestic products;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8650" y="365125"/>
            <a:ext cx="5695950" cy="1325563"/>
          </a:xfrm>
        </p:spPr>
        <p:txBody>
          <a:bodyPr/>
          <a:lstStyle/>
          <a:p>
            <a:pPr eaLnBrk="1" hangingPunct="1"/>
            <a:endParaRPr lang="yo-NG" altLang="en-US"/>
          </a:p>
        </p:txBody>
      </p:sp>
      <p:sp>
        <p:nvSpPr>
          <p:cNvPr id="3" name="Content Placeholder 2"/>
          <p:cNvSpPr>
            <a:spLocks noGrp="1"/>
          </p:cNvSpPr>
          <p:nvPr>
            <p:ph idx="1"/>
          </p:nvPr>
        </p:nvSpPr>
        <p:spPr/>
        <p:txBody>
          <a:bodyPr/>
          <a:lstStyle/>
          <a:p>
            <a:pPr marL="800100" lvl="1" indent="-342900" algn="just" eaLnBrk="1" hangingPunct="1">
              <a:buFont typeface="Wingdings" pitchFamily="2" charset="2"/>
              <a:buChar char="q"/>
              <a:defRPr/>
            </a:pPr>
            <a:r>
              <a:rPr lang="en-US" dirty="0"/>
              <a:t>Strengthening  capacities in managing for development results for countries to adequately measure progress achieved in the implementation of Agenda 2030 and Agenda 2063;</a:t>
            </a:r>
            <a:endParaRPr lang="yo-NG" dirty="0"/>
          </a:p>
          <a:p>
            <a:pPr marL="800100" lvl="1" indent="-342900" algn="just" eaLnBrk="1" hangingPunct="1">
              <a:buFont typeface="Arial" panose="020B0604020202020204" pitchFamily="34" charset="0"/>
              <a:buNone/>
              <a:defRPr/>
            </a:pPr>
            <a:endParaRPr lang="en-US" sz="900" dirty="0">
              <a:effectLst>
                <a:outerShdw blurRad="38100" dist="38100" dir="2700000" algn="tl">
                  <a:srgbClr val="000000">
                    <a:alpha val="43137"/>
                  </a:srgbClr>
                </a:outerShdw>
              </a:effectLst>
            </a:endParaRPr>
          </a:p>
          <a:p>
            <a:pPr marL="800100" lvl="1" indent="-342900" algn="just" eaLnBrk="1" hangingPunct="1">
              <a:buFont typeface="Wingdings" pitchFamily="2" charset="2"/>
              <a:buChar char="q"/>
              <a:defRPr/>
            </a:pPr>
            <a:r>
              <a:rPr lang="en-US" dirty="0"/>
              <a:t>Promote the ECA toolkit on joint evaluation of Agendas 2063 and 2030 and strengthen capacity of Member States in this area;</a:t>
            </a:r>
            <a:endParaRPr lang="yo-NG" dirty="0"/>
          </a:p>
          <a:p>
            <a:pPr marL="800100" lvl="1" indent="-342900" algn="just" eaLnBrk="1" hangingPunct="1">
              <a:buFont typeface="Arial" panose="020B0604020202020204" pitchFamily="34" charset="0"/>
              <a:buNone/>
              <a:defRPr/>
            </a:pPr>
            <a:endParaRPr lang="en-US" sz="900" dirty="0"/>
          </a:p>
          <a:p>
            <a:pPr marL="800100" lvl="1" indent="-342900" algn="just" eaLnBrk="1" hangingPunct="1">
              <a:buFont typeface="Wingdings" pitchFamily="2" charset="2"/>
              <a:buChar char="q"/>
              <a:defRPr/>
            </a:pPr>
            <a:r>
              <a:rPr lang="en-US" dirty="0"/>
              <a:t>Support countries to carry out studies on the impact of the implementation of </a:t>
            </a:r>
            <a:r>
              <a:rPr lang="en-US" dirty="0" err="1"/>
              <a:t>AfCFTA</a:t>
            </a:r>
            <a:r>
              <a:rPr lang="en-US" dirty="0"/>
              <a:t> taking account of existing regional regulatory and legal frameworks</a:t>
            </a:r>
            <a:endParaRPr lang="en-US" b="1"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CF8965-526F-40DE-83D0-DFDDB2F0839B}" type="slidenum">
              <a:rPr lang="en-US" altLang="en-US">
                <a:solidFill>
                  <a:srgbClr val="898989"/>
                </a:solidFill>
                <a:latin typeface="Calibri" panose="020F0502020204030204" pitchFamily="34" charset="0"/>
              </a:rPr>
              <a:pPr eaLnBrk="1" hangingPunct="1"/>
              <a:t>7</a:t>
            </a:fld>
            <a:endParaRPr lang="en-US" altLang="en-US">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0243"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CENTRAL AFRICA   |       KEY RECOMMENDATIONS</a:t>
            </a:r>
          </a:p>
        </p:txBody>
      </p:sp>
      <p:sp>
        <p:nvSpPr>
          <p:cNvPr id="10244"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0245"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0246" name="AutoShape 6"/>
          <p:cNvSpPr>
            <a:spLocks/>
          </p:cNvSpPr>
          <p:nvPr/>
        </p:nvSpPr>
        <p:spPr bwMode="auto">
          <a:xfrm>
            <a:off x="0" y="290513"/>
            <a:ext cx="5351463"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0247"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0248"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10249" name="Rectangle 11"/>
          <p:cNvSpPr>
            <a:spLocks/>
          </p:cNvSpPr>
          <p:nvPr/>
        </p:nvSpPr>
        <p:spPr bwMode="auto">
          <a:xfrm>
            <a:off x="112713" y="365125"/>
            <a:ext cx="513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a:t>
            </a:r>
            <a:r>
              <a:rPr lang="en-US" altLang="en-US" sz="2000" b="1">
                <a:solidFill>
                  <a:srgbClr val="FF0000"/>
                </a:solidFill>
                <a:sym typeface="Lato"/>
              </a:rPr>
              <a:t>ICE for CENTRAL AFRICA</a:t>
            </a:r>
          </a:p>
        </p:txBody>
      </p:sp>
      <p:sp>
        <p:nvSpPr>
          <p:cNvPr id="10250" name="Rectangle 12"/>
          <p:cNvSpPr>
            <a:spLocks/>
          </p:cNvSpPr>
          <p:nvPr/>
        </p:nvSpPr>
        <p:spPr bwMode="auto">
          <a:xfrm>
            <a:off x="5897563" y="355600"/>
            <a:ext cx="5603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F712D2-40C9-4771-963B-A8FF50F6BCD7}"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8</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10251" name="Line 13"/>
          <p:cNvSpPr>
            <a:spLocks noChangeShapeType="1"/>
          </p:cNvSpPr>
          <p:nvPr/>
        </p:nvSpPr>
        <p:spPr bwMode="auto">
          <a:xfrm>
            <a:off x="0" y="6894513"/>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B7CB3C7-7940-42DB-BBC5-DA6C5CE5F125}" type="slidenum">
              <a:rPr lang="en-US" altLang="en-US">
                <a:solidFill>
                  <a:srgbClr val="898989"/>
                </a:solidFill>
                <a:latin typeface="Calibri" panose="020F0502020204030204" pitchFamily="34" charset="0"/>
              </a:rPr>
              <a:pPr eaLnBrk="1" hangingPunct="1"/>
              <a:t>8</a:t>
            </a:fld>
            <a:endParaRPr lang="en-US" altLang="en-US">
              <a:solidFill>
                <a:srgbClr val="898989"/>
              </a:solidFill>
              <a:latin typeface="Calibri" panose="020F0502020204030204" pitchFamily="34" charset="0"/>
            </a:endParaRPr>
          </a:p>
        </p:txBody>
      </p:sp>
      <p:sp>
        <p:nvSpPr>
          <p:cNvPr id="10253" name="Rectangle 2"/>
          <p:cNvSpPr>
            <a:spLocks noChangeArrowheads="1"/>
          </p:cNvSpPr>
          <p:nvPr/>
        </p:nvSpPr>
        <p:spPr bwMode="auto">
          <a:xfrm>
            <a:off x="204788" y="1885950"/>
            <a:ext cx="8734425"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q"/>
            </a:pPr>
            <a:r>
              <a:rPr lang="en-US" altLang="en-US">
                <a:latin typeface="Calibri" panose="020F0502020204030204" pitchFamily="34" charset="0"/>
              </a:rPr>
              <a:t>Governments should mobilize traditional and innovative sources of finance for Central Africa’s industrialization and raise the level of awareness among the general public, on the role and opportunities offered by pension funds, sovereign wealth funds, Islamic funds, bond markets and impact investors;</a:t>
            </a:r>
          </a:p>
          <a:p>
            <a:pPr eaLnBrk="1" hangingPunct="1">
              <a:buFont typeface="Wingdings" panose="05000000000000000000" pitchFamily="2" charset="2"/>
              <a:buChar char="q"/>
            </a:pPr>
            <a:endParaRPr lang="en-US" altLang="en-US">
              <a:latin typeface="Calibri" panose="020F0502020204030204" pitchFamily="34" charset="0"/>
            </a:endParaRPr>
          </a:p>
          <a:p>
            <a:pPr eaLnBrk="1" hangingPunct="1">
              <a:buFont typeface="Wingdings" panose="05000000000000000000" pitchFamily="2" charset="2"/>
              <a:buChar char="q"/>
            </a:pPr>
            <a:r>
              <a:rPr lang="en-US" altLang="en-US">
                <a:latin typeface="Calibri" panose="020F0502020204030204" pitchFamily="34" charset="0"/>
              </a:rPr>
              <a:t>Member States should establish sound legal and regulatory frameworks and promote good governance and a healthy business environment as a means of making Central Africa a more attractive and preferred investment destination;</a:t>
            </a:r>
          </a:p>
          <a:p>
            <a:pPr eaLnBrk="1" hangingPunct="1">
              <a:buFont typeface="Wingdings" panose="05000000000000000000" pitchFamily="2" charset="2"/>
              <a:buChar char="q"/>
            </a:pPr>
            <a:endParaRPr lang="en-US" altLang="en-US">
              <a:latin typeface="Calibri" panose="020F0502020204030204" pitchFamily="34" charset="0"/>
            </a:endParaRPr>
          </a:p>
          <a:p>
            <a:pPr eaLnBrk="1" hangingPunct="1">
              <a:buFont typeface="Wingdings" panose="05000000000000000000" pitchFamily="2" charset="2"/>
              <a:buChar char="q"/>
            </a:pPr>
            <a:r>
              <a:rPr lang="en-US" altLang="en-US">
                <a:latin typeface="Calibri" panose="020F0502020204030204" pitchFamily="34" charset="0"/>
              </a:rPr>
              <a:t>Public sector authorities should use Green Funds and Green Bonds to foster the development of a green economy;</a:t>
            </a:r>
          </a:p>
          <a:p>
            <a:pPr eaLnBrk="1" hangingPunct="1">
              <a:buFont typeface="Wingdings" panose="05000000000000000000" pitchFamily="2" charset="2"/>
              <a:buChar char="q"/>
            </a:pPr>
            <a:endParaRPr lang="en-US" altLang="en-US">
              <a:latin typeface="Calibri" panose="020F0502020204030204" pitchFamily="34" charset="0"/>
            </a:endParaRPr>
          </a:p>
          <a:p>
            <a:pPr eaLnBrk="1" hangingPunct="1">
              <a:buFont typeface="Wingdings" panose="05000000000000000000" pitchFamily="2" charset="2"/>
              <a:buChar char="q"/>
            </a:pPr>
            <a:r>
              <a:rPr lang="en-US" altLang="en-US">
                <a:latin typeface="Calibri" panose="020F0502020204030204" pitchFamily="34" charset="0"/>
              </a:rPr>
              <a:t>Public authorities should mobilize funding from private investment funds, remittances from diaspora and make better use of FDI (through local content and national suppliers’ development programmes) to finance industrialization and build SMEs;</a:t>
            </a:r>
          </a:p>
        </p:txBody>
      </p:sp>
      <p:sp>
        <p:nvSpPr>
          <p:cNvPr id="10254" name="Rectangle 3"/>
          <p:cNvSpPr>
            <a:spLocks noChangeArrowheads="1"/>
          </p:cNvSpPr>
          <p:nvPr/>
        </p:nvSpPr>
        <p:spPr bwMode="auto">
          <a:xfrm>
            <a:off x="122238" y="769938"/>
            <a:ext cx="86645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alibri" panose="020F0502020204030204" pitchFamily="34" charset="0"/>
                <a:ea typeface="Lato"/>
                <a:cs typeface="Lato"/>
                <a:sym typeface="Lato"/>
              </a:rPr>
              <a:t>THEME:</a:t>
            </a:r>
            <a:r>
              <a:rPr lang="en-US" altLang="en-US" b="1">
                <a:solidFill>
                  <a:srgbClr val="0070C0"/>
                </a:solidFill>
                <a:latin typeface="Calibri" panose="020F0502020204030204" pitchFamily="34" charset="0"/>
                <a:ea typeface="Lato"/>
                <a:cs typeface="Lato"/>
                <a:sym typeface="Lato"/>
              </a:rPr>
              <a:t> “FINANCING INDUSTRIALIZATION IN CENTRAL AFRICA”; </a:t>
            </a:r>
          </a:p>
          <a:p>
            <a:pPr eaLnBrk="1" hangingPunct="1"/>
            <a:r>
              <a:rPr lang="en-US" altLang="en-US" b="1">
                <a:latin typeface="Calibri" panose="020F0502020204030204" pitchFamily="34" charset="0"/>
                <a:sym typeface="Lato"/>
              </a:rPr>
              <a:t>held in </a:t>
            </a:r>
            <a:r>
              <a:rPr lang="en-US" altLang="en-US" b="1">
                <a:latin typeface="Calibri" panose="020F0502020204030204" pitchFamily="34" charset="0"/>
                <a:ea typeface="Lato"/>
                <a:cs typeface="Lato"/>
                <a:sym typeface="Lato"/>
              </a:rPr>
              <a:t>N’Djamena, Chad, 18 - 21 September 2018</a:t>
            </a:r>
            <a:endParaRPr lang="en-US" altLang="en-US" b="1">
              <a:solidFill>
                <a:srgbClr val="0070C0"/>
              </a:solidFill>
              <a:latin typeface="Calibri" panose="020F0502020204030204" pitchFamily="34" charset="0"/>
            </a:endParaRPr>
          </a:p>
        </p:txBody>
      </p:sp>
      <p:sp>
        <p:nvSpPr>
          <p:cNvPr id="10255" name="Rectangle 14"/>
          <p:cNvSpPr>
            <a:spLocks noChangeArrowheads="1"/>
          </p:cNvSpPr>
          <p:nvPr/>
        </p:nvSpPr>
        <p:spPr bwMode="auto">
          <a:xfrm>
            <a:off x="112713" y="1538288"/>
            <a:ext cx="2787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96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alibri" panose="020F0502020204030204" pitchFamily="34" charset="0"/>
              </a:rPr>
              <a:t>Key Recommendations: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p:cNvSpPr>
          <p:nvPr/>
        </p:nvSpPr>
        <p:spPr bwMode="auto">
          <a:xfrm>
            <a:off x="0" y="6135688"/>
            <a:ext cx="7308850" cy="442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1267"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solidFill>
                  <a:srgbClr val="FFFFFF"/>
                </a:solidFill>
                <a:sym typeface="Lato"/>
              </a:rPr>
              <a:t>ICE CENTRAL AFRICA   |       KEY RECOMMENDATIONS</a:t>
            </a:r>
          </a:p>
        </p:txBody>
      </p:sp>
      <p:sp>
        <p:nvSpPr>
          <p:cNvPr id="11268" name="AutoShape 4"/>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1269" name="AutoShape 5"/>
          <p:cNvSpPr>
            <a:spLocks/>
          </p:cNvSpPr>
          <p:nvPr/>
        </p:nvSpPr>
        <p:spPr bwMode="auto">
          <a:xfrm>
            <a:off x="0" y="0"/>
            <a:ext cx="9131300" cy="6845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a:solidFill>
              <a:srgbClr val="7B7B7B"/>
            </a:solidFill>
            <a:round/>
            <a:headEnd/>
            <a:tailEnd/>
          </a:ln>
          <a:extLst>
            <a:ext uri="{909E8E84-426E-40DD-AFC4-6F175D3DCCD1}">
              <a14:hiddenFill xmlns:a14="http://schemas.microsoft.com/office/drawing/2010/main">
                <a:solidFill>
                  <a:srgbClr val="FFFFFF"/>
                </a:solidFill>
              </a14:hiddenFill>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1270" name="AutoShape 6"/>
          <p:cNvSpPr>
            <a:spLocks/>
          </p:cNvSpPr>
          <p:nvPr/>
        </p:nvSpPr>
        <p:spPr bwMode="auto">
          <a:xfrm>
            <a:off x="0" y="290513"/>
            <a:ext cx="4475163"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1271" name="AutoShape 9"/>
          <p:cNvSpPr>
            <a:spLocks/>
          </p:cNvSpPr>
          <p:nvPr/>
        </p:nvSpPr>
        <p:spPr bwMode="auto">
          <a:xfrm>
            <a:off x="7666038" y="6135688"/>
            <a:ext cx="1212850" cy="441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yo-NG" altLang="en-US">
              <a:latin typeface="Calibri" panose="020F0502020204030204" pitchFamily="34" charset="0"/>
            </a:endParaRPr>
          </a:p>
        </p:txBody>
      </p:sp>
      <p:sp>
        <p:nvSpPr>
          <p:cNvPr id="11272"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solidFill>
                  <a:srgbClr val="FFFFFF"/>
                </a:solidFill>
                <a:sym typeface="Lato"/>
              </a:rPr>
              <a:t>UNECA.ORG</a:t>
            </a:r>
          </a:p>
        </p:txBody>
      </p:sp>
      <p:sp>
        <p:nvSpPr>
          <p:cNvPr id="11273" name="Rectangle 11"/>
          <p:cNvSpPr>
            <a:spLocks/>
          </p:cNvSpPr>
          <p:nvPr/>
        </p:nvSpPr>
        <p:spPr bwMode="auto">
          <a:xfrm>
            <a:off x="100013" y="352425"/>
            <a:ext cx="3803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rgbClr val="FFFFFF"/>
                </a:solidFill>
                <a:sym typeface="Lato"/>
              </a:rPr>
              <a:t>TOPIC   |    CENTRAL AFRICA</a:t>
            </a:r>
          </a:p>
        </p:txBody>
      </p:sp>
      <p:sp>
        <p:nvSpPr>
          <p:cNvPr id="11274" name="Rectangle 12"/>
          <p:cNvSpPr>
            <a:spLocks/>
          </p:cNvSpPr>
          <p:nvPr/>
        </p:nvSpPr>
        <p:spPr bwMode="auto">
          <a:xfrm>
            <a:off x="5262563" y="417513"/>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indent="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963B1F-5119-4056-B395-E97C903152EE}" type="slidenum">
              <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rPr>
              <a:pPr eaLnBrk="1" hangingPunct="1"/>
              <a:t>9</a:t>
            </a:fld>
            <a:endParaRPr lang="en-US" altLang="en-US" sz="1600" b="1">
              <a:solidFill>
                <a:srgbClr val="0A7CB8"/>
              </a:solidFill>
              <a:latin typeface="Lucida Sans" panose="020B0602030504020204" pitchFamily="34" charset="0"/>
              <a:cs typeface="Calibri" panose="020F0502020204030204" pitchFamily="34" charset="0"/>
              <a:sym typeface="Lucida Sans" panose="020B0602030504020204" pitchFamily="34" charset="0"/>
            </a:endParaRPr>
          </a:p>
        </p:txBody>
      </p:sp>
      <p:sp>
        <p:nvSpPr>
          <p:cNvPr id="11275"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7688" y="6618288"/>
            <a:ext cx="336550" cy="138112"/>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A36403-CB2D-4C40-A44F-05C4830F5501}" type="slidenum">
              <a:rPr lang="en-US" altLang="en-US">
                <a:solidFill>
                  <a:srgbClr val="898989"/>
                </a:solidFill>
                <a:latin typeface="Calibri" panose="020F0502020204030204" pitchFamily="34" charset="0"/>
              </a:rPr>
              <a:pPr eaLnBrk="1" hangingPunct="1"/>
              <a:t>9</a:t>
            </a:fld>
            <a:endParaRPr lang="en-US" altLang="en-US">
              <a:solidFill>
                <a:srgbClr val="898989"/>
              </a:solidFill>
              <a:latin typeface="Calibri" panose="020F0502020204030204" pitchFamily="34" charset="0"/>
            </a:endParaRPr>
          </a:p>
        </p:txBody>
      </p:sp>
      <p:sp>
        <p:nvSpPr>
          <p:cNvPr id="3" name="Rectangle 2">
            <a:extLst/>
          </p:cNvPr>
          <p:cNvSpPr/>
          <p:nvPr/>
        </p:nvSpPr>
        <p:spPr>
          <a:xfrm>
            <a:off x="184150" y="1250950"/>
            <a:ext cx="8763000" cy="4954588"/>
          </a:xfrm>
          <a:prstGeom prst="rect">
            <a:avLst/>
          </a:prstGeom>
        </p:spPr>
        <p:txBody>
          <a:bodyPr>
            <a:spAutoFit/>
          </a:bodyPr>
          <a:lstStyle/>
          <a:p>
            <a:pPr marL="285750" indent="-285750" fontAlgn="auto">
              <a:spcBef>
                <a:spcPts val="0"/>
              </a:spcBef>
              <a:spcAft>
                <a:spcPts val="0"/>
              </a:spcAft>
              <a:buFont typeface="Wingdings" panose="05000000000000000000" pitchFamily="2" charset="2"/>
              <a:buChar char="q"/>
              <a:defRPr/>
            </a:pPr>
            <a:r>
              <a:rPr lang="en-US" sz="2000" dirty="0">
                <a:latin typeface="+mn-lt"/>
                <a:cs typeface="+mn-cs"/>
              </a:rPr>
              <a:t>Member States should harness the full potential of the rapid urbanization process in the sub-region with the view to exploring economies of agglomeration to promote industrial parks and clusters as well as to expanding sources of domestic resource mobilization, through the use of property taxes and other fiscal and non-fiscal measures unique to the urban context;</a:t>
            </a:r>
          </a:p>
          <a:p>
            <a:pPr fontAlgn="auto">
              <a:spcBef>
                <a:spcPts val="0"/>
              </a:spcBef>
              <a:spcAft>
                <a:spcPts val="0"/>
              </a:spcAft>
              <a:defRPr/>
            </a:pPr>
            <a:endParaRPr lang="en-US" sz="800" dirty="0">
              <a:latin typeface="+mn-lt"/>
              <a:cs typeface="+mn-cs"/>
            </a:endParaRPr>
          </a:p>
          <a:p>
            <a:pPr marL="285750" indent="-285750" fontAlgn="auto">
              <a:spcBef>
                <a:spcPts val="0"/>
              </a:spcBef>
              <a:spcAft>
                <a:spcPts val="0"/>
              </a:spcAft>
              <a:buFont typeface="Wingdings" panose="05000000000000000000" pitchFamily="2" charset="2"/>
              <a:buChar char="q"/>
              <a:defRPr/>
            </a:pPr>
            <a:r>
              <a:rPr lang="en-US" sz="2000" dirty="0">
                <a:latin typeface="+mn-lt"/>
                <a:cs typeface="+mn-cs"/>
              </a:rPr>
              <a:t>Public sector authorities must  harness the opportunities offered by the </a:t>
            </a:r>
            <a:r>
              <a:rPr lang="en-US" sz="2000" dirty="0" err="1">
                <a:latin typeface="+mn-lt"/>
                <a:cs typeface="+mn-cs"/>
              </a:rPr>
              <a:t>AfCFTA</a:t>
            </a:r>
            <a:r>
              <a:rPr lang="en-US" sz="2000" dirty="0">
                <a:latin typeface="+mn-lt"/>
                <a:cs typeface="+mn-cs"/>
              </a:rPr>
              <a:t> to boost economic productivity and competitiveness and enhance the provision and quality of key  infrastructure services that can foster industrialization, including transport, logistics, distribution, education, ICT, banking and financial services; </a:t>
            </a:r>
          </a:p>
          <a:p>
            <a:pPr fontAlgn="auto">
              <a:spcBef>
                <a:spcPts val="0"/>
              </a:spcBef>
              <a:spcAft>
                <a:spcPts val="0"/>
              </a:spcAft>
              <a:defRPr/>
            </a:pPr>
            <a:endParaRPr lang="en-US" sz="800" dirty="0">
              <a:latin typeface="+mn-lt"/>
              <a:cs typeface="+mn-cs"/>
            </a:endParaRPr>
          </a:p>
          <a:p>
            <a:pPr marL="285750" indent="-285750" fontAlgn="auto">
              <a:spcBef>
                <a:spcPts val="0"/>
              </a:spcBef>
              <a:spcAft>
                <a:spcPts val="0"/>
              </a:spcAft>
              <a:buFont typeface="Wingdings" panose="05000000000000000000" pitchFamily="2" charset="2"/>
              <a:buChar char="q"/>
              <a:defRPr/>
            </a:pPr>
            <a:r>
              <a:rPr lang="en-GB" sz="2000" dirty="0">
                <a:latin typeface="+mn-lt"/>
                <a:cs typeface="+mn-cs"/>
              </a:rPr>
              <a:t>Member States should strengthen their evidence-based policy making capacity by  increasing the number of  public officials that master modelling and forecasting tools to reconcile short-term measures to restore macro-economic stability and the long-term imperatives for economic diversification: This is key to securing fiscal space for structural transformation; </a:t>
            </a:r>
            <a:endParaRPr lang="en-US" sz="2000" dirty="0">
              <a:latin typeface="+mn-lt"/>
              <a:cs typeface="+mn-cs"/>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TotalTime>
  <Words>1646</Words>
  <Application>Microsoft Office PowerPoint</Application>
  <PresentationFormat>On-screen Show (4:3)</PresentationFormat>
  <Paragraphs>170</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 Light</vt:lpstr>
      <vt:lpstr>Calibri</vt:lpstr>
      <vt:lpstr>Lato</vt:lpstr>
      <vt:lpstr>Helvetica</vt:lpstr>
      <vt:lpstr>Lucida Sans</vt:lpstr>
      <vt:lpstr>Gill Sans MT</vt:lpstr>
      <vt:lpstr>Wingdings</vt:lpstr>
      <vt:lpstr>Times New Roman</vt:lpstr>
      <vt:lpstr>Avenir Book</vt:lpstr>
      <vt:lpstr>Office Theme</vt:lpstr>
      <vt:lpstr>INTERGOVERNMENTAL COMMITTEE OF EXPERTS (ICE) MEETINGS OF THE ECA SUB-REGIONAL OFFICES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Afework Temtime</dc:creator>
  <cp:lastModifiedBy>Hanna H. Getachew</cp:lastModifiedBy>
  <cp:revision>76</cp:revision>
  <cp:lastPrinted>2019-03-15T15:06:19Z</cp:lastPrinted>
  <dcterms:created xsi:type="dcterms:W3CDTF">2018-04-13T10:53:29Z</dcterms:created>
  <dcterms:modified xsi:type="dcterms:W3CDTF">2019-04-02T08:32:07Z</dcterms:modified>
</cp:coreProperties>
</file>