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261" r:id="rId2"/>
    <p:sldId id="287" r:id="rId3"/>
    <p:sldId id="282" r:id="rId4"/>
    <p:sldId id="283" r:id="rId5"/>
    <p:sldId id="268" r:id="rId6"/>
    <p:sldId id="291" r:id="rId7"/>
    <p:sldId id="286"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399"/>
    <a:srgbClr val="D4C295"/>
    <a:srgbClr val="887C74"/>
    <a:srgbClr val="B2AE81"/>
    <a:srgbClr val="FF0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84" y="81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67" tIns="46584" rIns="93167" bIns="46584" rtlCol="0"/>
          <a:lstStyle>
            <a:lvl1pPr algn="r">
              <a:defRPr sz="1200"/>
            </a:lvl1pPr>
          </a:lstStyle>
          <a:p>
            <a:fld id="{4A43BB42-3093-4F17-9D87-34180D5253AC}" type="datetimeFigureOut">
              <a:rPr lang="en-US" smtClean="0"/>
              <a:t>3/21/2019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a:lvl1pPr>
          </a:lstStyle>
          <a:p>
            <a:fld id="{026BF244-3B8C-4EC2-B07C-DF9746238571}" type="slidenum">
              <a:rPr lang="en-US" smtClean="0"/>
              <a:t>‹#›</a:t>
            </a:fld>
            <a:endParaRPr lang="en-US"/>
          </a:p>
        </p:txBody>
      </p:sp>
    </p:spTree>
    <p:extLst>
      <p:ext uri="{BB962C8B-B14F-4D97-AF65-F5344CB8AC3E}">
        <p14:creationId xmlns:p14="http://schemas.microsoft.com/office/powerpoint/2010/main" val="11325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C8A4E-169B-4E98-9272-382712D9AA7D}"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52166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9904F-9A46-4046-8A03-489D82F85960}"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411372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1B3AC-05DF-4426-A172-047C99D7B5D5}"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88992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69535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D2AD1-1F8C-48DE-89FC-D7EB351068E9}"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284" y="47464"/>
            <a:ext cx="2653100" cy="1237346"/>
          </a:xfrm>
          <a:prstGeom prst="rect">
            <a:avLst/>
          </a:prstGeom>
        </p:spPr>
      </p:pic>
    </p:spTree>
    <p:extLst>
      <p:ext uri="{BB962C8B-B14F-4D97-AF65-F5344CB8AC3E}">
        <p14:creationId xmlns:p14="http://schemas.microsoft.com/office/powerpoint/2010/main" val="366128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7EF03-99C9-42C8-89A1-4CB73A1F3312}" type="datetime1">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49245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8382FA-ADC3-49B7-BE82-9FE8D1F3D4E4}"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2476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81BF4-17AF-4848-BC1D-C2796CF5D8B8}" type="datetime1">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09794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E65D0-EEC0-4218-BBBE-78B62A75AE2B}" type="datetime1">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3568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F30D5-1B94-4F37-8168-408352D52706}" type="datetime1">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9902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6D998-D1DF-409D-B69C-9DAC01BD0ECA}"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205719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A88FA2-16FE-4856-BAE8-89CC314255C1}" type="datetime1">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74752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B73BE-ECD2-4D03-A214-29623C82A2C8}" type="datetime1">
              <a:rPr lang="en-US" smtClean="0"/>
              <a:t>3/21/2019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9BE0A-D03F-4B6F-9DFE-032BEB7DCFE2}" type="slidenum">
              <a:rPr lang="en-US" smtClean="0"/>
              <a:t>‹#›</a:t>
            </a:fld>
            <a:endParaRPr lang="en-US"/>
          </a:p>
        </p:txBody>
      </p:sp>
    </p:spTree>
    <p:extLst>
      <p:ext uri="{BB962C8B-B14F-4D97-AF65-F5344CB8AC3E}">
        <p14:creationId xmlns:p14="http://schemas.microsoft.com/office/powerpoint/2010/main" val="1554702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slideLayout" Target="../slideLayouts/slideLayout2.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s>
</file>

<file path=ppt/slides/_rels/slide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tags" Target="../tags/tag87.xml"/><Relationship Id="rId3" Type="http://schemas.openxmlformats.org/officeDocument/2006/relationships/tags" Target="../tags/tag64.xml"/><Relationship Id="rId21" Type="http://schemas.openxmlformats.org/officeDocument/2006/relationships/tags" Target="../tags/tag8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slideLayout" Target="../slideLayouts/slideLayout2.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image" Target="../media/image2.emf"/><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6.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slideLayout" Target="../slideLayouts/slideLayout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image" Target="../media/image3.emf"/><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custDataLst>
              <p:tags r:id="rId1"/>
            </p:custDataLst>
          </p:nvPr>
        </p:nvSpPr>
        <p:spPr bwMode="auto">
          <a:xfrm>
            <a:off x="0" y="1297940"/>
            <a:ext cx="9144000" cy="5560059"/>
          </a:xfrm>
          <a:prstGeom prst="rect">
            <a:avLst/>
          </a:prstGeom>
          <a:solidFill>
            <a:srgbClr val="0B5784"/>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fr-FR" altLang="en-US" dirty="0"/>
          </a:p>
        </p:txBody>
      </p:sp>
      <p:sp>
        <p:nvSpPr>
          <p:cNvPr id="3075" name="AutoShape 2"/>
          <p:cNvSpPr>
            <a:spLocks/>
          </p:cNvSpPr>
          <p:nvPr>
            <p:custDataLst>
              <p:tags r:id="rId2"/>
            </p:custDataLst>
          </p:nvPr>
        </p:nvSpPr>
        <p:spPr bwMode="auto">
          <a:xfrm>
            <a:off x="3394075" y="5859463"/>
            <a:ext cx="5458980" cy="738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76" name="Rectangle 5"/>
          <p:cNvSpPr>
            <a:spLocks noGrp="1" noChangeArrowheads="1"/>
          </p:cNvSpPr>
          <p:nvPr>
            <p:ph type="title"/>
            <p:custDataLst>
              <p:tags r:id="rId3"/>
            </p:custDataLst>
          </p:nvPr>
        </p:nvSpPr>
        <p:spPr>
          <a:xfrm>
            <a:off x="4751387" y="2028031"/>
            <a:ext cx="4260850" cy="1270000"/>
          </a:xfrm>
        </p:spPr>
        <p:txBody>
          <a:bodyPr>
            <a:normAutofit/>
          </a:bodyPr>
          <a:lstStyle/>
          <a:p>
            <a:r>
              <a:rPr lang="fr-FR" sz="2400" b="1" dirty="0">
                <a:solidFill>
                  <a:schemeClr val="bg1"/>
                </a:solidFill>
                <a:latin typeface="+mn-lt"/>
              </a:rPr>
              <a:t>RAPPORT DE LA SIXIÈME RÉUNION DE LA COMMISSION AFRICAINE DE STATISTIQUE</a:t>
            </a:r>
          </a:p>
        </p:txBody>
      </p:sp>
      <p:sp>
        <p:nvSpPr>
          <p:cNvPr id="3077" name="Rectangle 6"/>
          <p:cNvSpPr>
            <a:spLocks/>
          </p:cNvSpPr>
          <p:nvPr>
            <p:custDataLst>
              <p:tags r:id="rId4"/>
            </p:custDataLst>
          </p:nvPr>
        </p:nvSpPr>
        <p:spPr bwMode="auto">
          <a:xfrm>
            <a:off x="4826158" y="3881199"/>
            <a:ext cx="409098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fr-FR" sz="1600" b="1" dirty="0">
                <a:solidFill>
                  <a:schemeClr val="bg1"/>
                </a:solidFill>
                <a:cs typeface="Calibri"/>
              </a:rPr>
              <a:t>Oliver </a:t>
            </a:r>
            <a:r>
              <a:rPr lang="fr-FR" sz="1600" b="1" dirty="0" err="1">
                <a:solidFill>
                  <a:schemeClr val="bg1"/>
                </a:solidFill>
                <a:cs typeface="Calibri"/>
              </a:rPr>
              <a:t>Chinganya</a:t>
            </a:r>
            <a:r>
              <a:rPr lang="fr-FR" sz="1600" b="1" dirty="0">
                <a:solidFill>
                  <a:schemeClr val="bg1"/>
                </a:solidFill>
                <a:cs typeface="Calibri"/>
              </a:rPr>
              <a:t>, </a:t>
            </a:r>
          </a:p>
          <a:p>
            <a:r>
              <a:rPr lang="fr-FR" sz="1600" b="1" dirty="0">
                <a:solidFill>
                  <a:schemeClr val="bg1"/>
                </a:solidFill>
                <a:cs typeface="Calibri"/>
              </a:rPr>
              <a:t>Directeur du Centre africain pour la statistique</a:t>
            </a:r>
            <a:endParaRPr lang="fr-FR" sz="1600" dirty="0">
              <a:solidFill>
                <a:schemeClr val="bg1"/>
              </a:solidFill>
              <a:cs typeface="Calibri"/>
            </a:endParaRPr>
          </a:p>
        </p:txBody>
      </p:sp>
      <p:sp>
        <p:nvSpPr>
          <p:cNvPr id="3078" name="Rectangle 7"/>
          <p:cNvSpPr>
            <a:spLocks/>
          </p:cNvSpPr>
          <p:nvPr>
            <p:custDataLst>
              <p:tags r:id="rId5"/>
            </p:custDataLst>
          </p:nvPr>
        </p:nvSpPr>
        <p:spPr bwMode="auto">
          <a:xfrm>
            <a:off x="5700712" y="4984611"/>
            <a:ext cx="2881313"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marL="187325" indent="3619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a:r>
              <a:rPr lang="fr-FR" sz="1600" b="1" dirty="0">
                <a:solidFill>
                  <a:schemeClr val="bg1"/>
                </a:solidFill>
                <a:cs typeface="Calibri"/>
              </a:rPr>
              <a:t>20 – 26 mars 2019</a:t>
            </a:r>
            <a:br>
              <a:rPr lang="fr-FR" sz="1600" b="1" dirty="0">
                <a:solidFill>
                  <a:schemeClr val="bg1"/>
                </a:solidFill>
                <a:cs typeface="Calibri"/>
              </a:rPr>
            </a:br>
            <a:r>
              <a:rPr lang="fr-FR" sz="1600" b="1" dirty="0">
                <a:solidFill>
                  <a:schemeClr val="bg1"/>
                </a:solidFill>
                <a:cs typeface="Calibri"/>
              </a:rPr>
              <a:t> Marrakech, Maroc</a:t>
            </a:r>
            <a:endParaRPr lang="fr-FR" altLang="en-US" sz="1900" dirty="0">
              <a:solidFill>
                <a:schemeClr val="bg1"/>
              </a:solidFill>
              <a:latin typeface="Arial" panose="020B0604020202020204" pitchFamily="34" charset="0"/>
              <a:cs typeface="Arial" panose="020B0604020202020204" pitchFamily="34" charset="0"/>
              <a:sym typeface="Lato" pitchFamily="34" charset="0"/>
            </a:endParaRPr>
          </a:p>
        </p:txBody>
      </p:sp>
      <p:sp>
        <p:nvSpPr>
          <p:cNvPr id="3079" name="AutoShape 8"/>
          <p:cNvSpPr>
            <a:spLocks/>
          </p:cNvSpPr>
          <p:nvPr>
            <p:custDataLst>
              <p:tags r:id="rId6"/>
            </p:custDataLst>
          </p:nvPr>
        </p:nvSpPr>
        <p:spPr bwMode="auto">
          <a:xfrm>
            <a:off x="663575" y="3265490"/>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0" name="AutoShape 9"/>
          <p:cNvSpPr>
            <a:spLocks/>
          </p:cNvSpPr>
          <p:nvPr>
            <p:custDataLst>
              <p:tags r:id="rId7"/>
            </p:custDataLst>
          </p:nvPr>
        </p:nvSpPr>
        <p:spPr bwMode="auto">
          <a:xfrm>
            <a:off x="1004888" y="3922398"/>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1" name="AutoShape 10"/>
          <p:cNvSpPr>
            <a:spLocks/>
          </p:cNvSpPr>
          <p:nvPr>
            <p:custDataLst>
              <p:tags r:id="rId8"/>
            </p:custDataLst>
          </p:nvPr>
        </p:nvSpPr>
        <p:spPr bwMode="auto">
          <a:xfrm>
            <a:off x="1166813" y="4579306"/>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2" name="AutoShape 11"/>
          <p:cNvSpPr>
            <a:spLocks/>
          </p:cNvSpPr>
          <p:nvPr>
            <p:custDataLst>
              <p:tags r:id="rId9"/>
            </p:custDataLst>
          </p:nvPr>
        </p:nvSpPr>
        <p:spPr bwMode="auto">
          <a:xfrm>
            <a:off x="1166813" y="5234626"/>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3" name="AutoShape 12"/>
          <p:cNvSpPr>
            <a:spLocks/>
          </p:cNvSpPr>
          <p:nvPr>
            <p:custDataLst>
              <p:tags r:id="rId10"/>
            </p:custDataLst>
          </p:nvPr>
        </p:nvSpPr>
        <p:spPr bwMode="auto">
          <a:xfrm>
            <a:off x="1411288" y="5889946"/>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4" name="AutoShape 13"/>
          <p:cNvSpPr>
            <a:spLocks/>
          </p:cNvSpPr>
          <p:nvPr>
            <p:custDataLst>
              <p:tags r:id="rId11"/>
            </p:custDataLst>
          </p:nvPr>
        </p:nvSpPr>
        <p:spPr bwMode="auto">
          <a:xfrm>
            <a:off x="0" y="0"/>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5" name="AutoShape 14"/>
          <p:cNvSpPr>
            <a:spLocks/>
          </p:cNvSpPr>
          <p:nvPr>
            <p:custDataLst>
              <p:tags r:id="rId12"/>
            </p:custDataLst>
          </p:nvPr>
        </p:nvSpPr>
        <p:spPr bwMode="auto">
          <a:xfrm>
            <a:off x="1519238" y="6546850"/>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6" name="AutoShape 15"/>
          <p:cNvSpPr>
            <a:spLocks/>
          </p:cNvSpPr>
          <p:nvPr>
            <p:custDataLst>
              <p:tags r:id="rId13"/>
            </p:custDataLst>
          </p:nvPr>
        </p:nvSpPr>
        <p:spPr bwMode="auto">
          <a:xfrm>
            <a:off x="0" y="642621"/>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7" name="AutoShape 16"/>
          <p:cNvSpPr>
            <a:spLocks/>
          </p:cNvSpPr>
          <p:nvPr>
            <p:custDataLst>
              <p:tags r:id="rId14"/>
            </p:custDataLst>
          </p:nvPr>
        </p:nvSpPr>
        <p:spPr bwMode="auto">
          <a:xfrm>
            <a:off x="0" y="1297941"/>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8" name="AutoShape 17"/>
          <p:cNvSpPr>
            <a:spLocks/>
          </p:cNvSpPr>
          <p:nvPr>
            <p:custDataLst>
              <p:tags r:id="rId15"/>
            </p:custDataLst>
          </p:nvPr>
        </p:nvSpPr>
        <p:spPr bwMode="auto">
          <a:xfrm>
            <a:off x="0" y="1953262"/>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89" name="AutoShape 18"/>
          <p:cNvSpPr>
            <a:spLocks/>
          </p:cNvSpPr>
          <p:nvPr>
            <p:custDataLst>
              <p:tags r:id="rId16"/>
            </p:custDataLst>
          </p:nvPr>
        </p:nvSpPr>
        <p:spPr bwMode="auto">
          <a:xfrm>
            <a:off x="0" y="2608582"/>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fr-FR" dirty="0"/>
          </a:p>
        </p:txBody>
      </p:sp>
      <p:sp>
        <p:nvSpPr>
          <p:cNvPr id="3090" name="Rectangle 19"/>
          <p:cNvSpPr>
            <a:spLocks/>
          </p:cNvSpPr>
          <p:nvPr>
            <p:custDataLst>
              <p:tags r:id="rId17"/>
            </p:custDataLst>
          </p:nvPr>
        </p:nvSpPr>
        <p:spPr bwMode="auto">
          <a:xfrm>
            <a:off x="3595688" y="5997723"/>
            <a:ext cx="50180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20" rIns="45720">
            <a:spAutoFit/>
          </a:bodyPr>
          <a:lstStyle>
            <a:lvl1pPr indent="3873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fr-FR" altLang="en-US" sz="2400" b="1" dirty="0">
                <a:solidFill>
                  <a:schemeClr val="bg1"/>
                </a:solidFill>
              </a:rPr>
              <a:t>Conférence des ministres 2019</a:t>
            </a:r>
          </a:p>
        </p:txBody>
      </p:sp>
      <p:sp>
        <p:nvSpPr>
          <p:cNvPr id="3091" name="Marcador de Posição do Número do Diapositivo 20"/>
          <p:cNvSpPr>
            <a:spLocks noGrp="1"/>
          </p:cNvSpPr>
          <p:nvPr>
            <p:ph type="sldNum" sz="quarter" idx="10"/>
            <p:custDataLst>
              <p:tags r:id="rId18"/>
            </p:custDataLst>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4CADC98F-A857-4054-BF48-E3D019D9A863}" type="slidenum">
              <a:rPr lang="fr-FR" altLang="en-US" smtClean="0">
                <a:solidFill>
                  <a:srgbClr val="888888"/>
                </a:solidFill>
                <a:latin typeface="Helvetica" panose="020B0604020202020204" pitchFamily="34" charset="0"/>
                <a:cs typeface="Helvetica" panose="020B0604020202020204" pitchFamily="34" charset="0"/>
                <a:sym typeface="Helvetica" panose="020B0604020202020204" pitchFamily="34" charset="0"/>
              </a:rPr>
              <a:pPr/>
              <a:t>1</a:t>
            </a:fld>
            <a:endParaRPr lang="fr-FR" altLang="en-US" dirty="0">
              <a:solidFill>
                <a:srgbClr val="888888"/>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2" name="TextBox 1"/>
          <p:cNvSpPr txBox="1"/>
          <p:nvPr>
            <p:custDataLst>
              <p:tags r:id="rId19"/>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919640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p:cNvSpPr>
          <p:nvPr>
            <p:custDataLst>
              <p:tags r:id="rId1"/>
            </p:custDataLst>
          </p:nvPr>
        </p:nvSpPr>
        <p:spPr bwMode="auto">
          <a:xfrm>
            <a:off x="0" y="6135688"/>
            <a:ext cx="7308850"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099" name="Rectangle 3"/>
          <p:cNvSpPr>
            <a:spLocks/>
          </p:cNvSpPr>
          <p:nvPr>
            <p:custDataLst>
              <p:tags r:id="rId2"/>
            </p:custDataLst>
          </p:nvPr>
        </p:nvSpPr>
        <p:spPr bwMode="auto">
          <a:xfrm>
            <a:off x="471488" y="6221413"/>
            <a:ext cx="694213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r>
              <a:rPr lang="fr-FR" sz="1600" b="1" dirty="0">
                <a:solidFill>
                  <a:srgbClr val="CFE2F3"/>
                </a:solidFill>
                <a:effectLst>
                  <a:outerShdw blurRad="38100" dist="38100" dir="2700000" algn="tl">
                    <a:srgbClr val="000000">
                      <a:alpha val="43137"/>
                    </a:srgbClr>
                  </a:outerShdw>
                </a:effectLst>
                <a:latin typeface="Calibri"/>
                <a:ea typeface="Calibri"/>
                <a:cs typeface="Calibri"/>
                <a:sym typeface="Calibri"/>
              </a:rPr>
              <a:t>Rapport sur la sixième réunion de la Commission africaine de statistique</a:t>
            </a:r>
            <a:endParaRPr lang="fr-FR" sz="1600" b="1" dirty="0">
              <a:solidFill>
                <a:srgbClr val="CFE2F3"/>
              </a:solidFill>
              <a:effectLst>
                <a:outerShdw blurRad="38100" dist="38100" dir="2700000" algn="tl">
                  <a:srgbClr val="000000">
                    <a:alpha val="43137"/>
                  </a:srgbClr>
                </a:outerShdw>
              </a:effectLst>
            </a:endParaRPr>
          </a:p>
        </p:txBody>
      </p:sp>
      <p:sp>
        <p:nvSpPr>
          <p:cNvPr id="4100" name="AutoShape 4"/>
          <p:cNvSpPr>
            <a:spLocks/>
          </p:cNvSpPr>
          <p:nvPr>
            <p:custDataLst>
              <p:tags r:id="rId3"/>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1" name="AutoShape 5"/>
          <p:cNvSpPr>
            <a:spLocks/>
          </p:cNvSpPr>
          <p:nvPr>
            <p:custDataLst>
              <p:tags r:id="rId4"/>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2" name="AutoShape 6"/>
          <p:cNvSpPr>
            <a:spLocks/>
          </p:cNvSpPr>
          <p:nvPr>
            <p:custDataLst>
              <p:tags r:id="rId5"/>
            </p:custDataLst>
          </p:nvPr>
        </p:nvSpPr>
        <p:spPr bwMode="auto">
          <a:xfrm>
            <a:off x="0" y="290513"/>
            <a:ext cx="4475163"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3" name="AutoShape 9"/>
          <p:cNvSpPr>
            <a:spLocks/>
          </p:cNvSpPr>
          <p:nvPr>
            <p:custDataLst>
              <p:tags r:id="rId6"/>
            </p:custDataLst>
          </p:nvPr>
        </p:nvSpPr>
        <p:spPr bwMode="auto">
          <a:xfrm>
            <a:off x="7666038" y="6135688"/>
            <a:ext cx="1212850"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4" name="Rectangle 10"/>
          <p:cNvSpPr>
            <a:spLocks/>
          </p:cNvSpPr>
          <p:nvPr>
            <p:custDataLst>
              <p:tags r:id="rId7"/>
            </p:custDataLst>
          </p:nvPr>
        </p:nvSpPr>
        <p:spPr bwMode="auto">
          <a:xfrm>
            <a:off x="7796213" y="6251575"/>
            <a:ext cx="107950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fr-FR" altLang="en-US" sz="1200" b="1" dirty="0">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5" name="Rectangle 11"/>
          <p:cNvSpPr>
            <a:spLocks/>
          </p:cNvSpPr>
          <p:nvPr>
            <p:custDataLst>
              <p:tags r:id="rId8"/>
            </p:custDataLst>
          </p:nvPr>
        </p:nvSpPr>
        <p:spPr bwMode="auto">
          <a:xfrm>
            <a:off x="113145" y="365798"/>
            <a:ext cx="25527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fr-FR" altLang="en-US" sz="2000" b="1" dirty="0">
                <a:solidFill>
                  <a:srgbClr val="FFFFFF"/>
                </a:solidFill>
                <a:latin typeface="Arial" panose="020B0604020202020204" pitchFamily="34" charset="0"/>
                <a:cs typeface="Arial" panose="020B0604020202020204" pitchFamily="34" charset="0"/>
                <a:sym typeface="Lato" pitchFamily="34" charset="0"/>
              </a:rPr>
              <a:t>2. </a:t>
            </a:r>
            <a:r>
              <a:rPr lang="fr-FR" altLang="en-US" sz="2000" b="1" dirty="0">
                <a:solidFill>
                  <a:srgbClr val="FFFFFF"/>
                </a:solidFill>
                <a:effectLst>
                  <a:outerShdw blurRad="38100" dist="38100" dir="2700000" algn="tl">
                    <a:srgbClr val="000000">
                      <a:alpha val="43137"/>
                    </a:srgbClr>
                  </a:outerShdw>
                </a:effectLst>
                <a:latin typeface="+mn-lt"/>
                <a:cs typeface="Arial" panose="020B0604020202020204" pitchFamily="34" charset="0"/>
                <a:sym typeface="Lato" pitchFamily="34" charset="0"/>
              </a:rPr>
              <a:t>Introduction</a:t>
            </a:r>
          </a:p>
        </p:txBody>
      </p:sp>
      <p:sp>
        <p:nvSpPr>
          <p:cNvPr id="4106" name="Rectangle 12"/>
          <p:cNvSpPr>
            <a:spLocks/>
          </p:cNvSpPr>
          <p:nvPr>
            <p:custDataLst>
              <p:tags r:id="rId9"/>
            </p:custDataLst>
          </p:nvPr>
        </p:nvSpPr>
        <p:spPr bwMode="auto">
          <a:xfrm>
            <a:off x="4659313" y="414338"/>
            <a:ext cx="560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CA7005DB-7BB1-4210-8FD2-F8CF7C036B5E}" type="slidenum">
              <a:rPr lang="fr-FR" altLang="en-US" sz="1600" b="1" smtClean="0">
                <a:solidFill>
                  <a:srgbClr val="0A7CB8"/>
                </a:solidFill>
                <a:latin typeface="Lucida Sans" panose="020B0602030504020204" pitchFamily="34" charset="0"/>
                <a:sym typeface="Lucida Sans" panose="020B0602030504020204" pitchFamily="34" charset="0"/>
              </a:rPr>
              <a:pPr eaLnBrk="1"/>
              <a:t>2</a:t>
            </a:fld>
            <a:endParaRPr lang="fr-FR" altLang="en-US" sz="1600" b="1" dirty="0">
              <a:solidFill>
                <a:srgbClr val="0A7CB8"/>
              </a:solidFill>
              <a:latin typeface="Lucida Sans" panose="020B0602030504020204" pitchFamily="34" charset="0"/>
              <a:sym typeface="Lucida Sans" panose="020B0602030504020204" pitchFamily="34" charset="0"/>
            </a:endParaRPr>
          </a:p>
        </p:txBody>
      </p:sp>
      <p:sp>
        <p:nvSpPr>
          <p:cNvPr id="4107" name="Line 13"/>
          <p:cNvSpPr>
            <a:spLocks noChangeShapeType="1"/>
          </p:cNvSpPr>
          <p:nvPr>
            <p:custDataLst>
              <p:tags r:id="rId10"/>
            </p:custDataLst>
          </p:nvPr>
        </p:nvSpPr>
        <p:spPr bwMode="auto">
          <a:xfrm>
            <a:off x="0" y="6851650"/>
            <a:ext cx="9144000" cy="0"/>
          </a:xfrm>
          <a:prstGeom prst="line">
            <a:avLst/>
          </a:prstGeom>
          <a:noFill/>
          <a:ln w="12700">
            <a:solidFill>
              <a:srgbClr val="666666"/>
            </a:solidFill>
            <a:round/>
            <a:headEnd/>
            <a:tailEnd/>
          </a:ln>
          <a:extLst>
            <a:ext uri="{909E8E84-426E-40dd-AFC4-6F175D3DCCD1}">
              <a14:hiddenFill xmlns="" xmlns:a14="http://schemas.microsoft.com/office/drawing/2010/main">
                <a:noFill/>
              </a14:hiddenFill>
            </a:ext>
          </a:extLst>
        </p:spPr>
        <p:txBody>
          <a:bodyPr lIns="45720" rIns="45720"/>
          <a:lstStyle/>
          <a:p>
            <a:endParaRPr lang="fr-FR" dirty="0"/>
          </a:p>
        </p:txBody>
      </p:sp>
      <p:sp>
        <p:nvSpPr>
          <p:cNvPr id="2" name="Slide Number Placeholder 1"/>
          <p:cNvSpPr>
            <a:spLocks noGrp="1"/>
          </p:cNvSpPr>
          <p:nvPr>
            <p:ph type="sldNum" sz="quarter" idx="12"/>
            <p:custDataLst>
              <p:tags r:id="rId11"/>
            </p:custDataLst>
          </p:nvPr>
        </p:nvSpPr>
        <p:spPr>
          <a:xfrm>
            <a:off x="8168150" y="6618287"/>
            <a:ext cx="335626" cy="138113"/>
          </a:xfrm>
        </p:spPr>
        <p:txBody>
          <a:bodyPr/>
          <a:lstStyle/>
          <a:p>
            <a:fld id="{57A9BE0A-D03F-4B6F-9DFE-032BEB7DCFE2}" type="slidenum">
              <a:rPr lang="fr-FR" smtClean="0"/>
              <a:t>2</a:t>
            </a:fld>
            <a:endParaRPr lang="fr-FR" dirty="0"/>
          </a:p>
        </p:txBody>
      </p:sp>
      <p:grpSp>
        <p:nvGrpSpPr>
          <p:cNvPr id="15" name="Group 14"/>
          <p:cNvGrpSpPr/>
          <p:nvPr>
            <p:custDataLst>
              <p:tags r:id="rId12"/>
            </p:custDataLst>
          </p:nvPr>
        </p:nvGrpSpPr>
        <p:grpSpPr>
          <a:xfrm>
            <a:off x="759235" y="1275146"/>
            <a:ext cx="6075680" cy="833120"/>
            <a:chOff x="751840" y="965200"/>
            <a:chExt cx="6075680" cy="833120"/>
          </a:xfrm>
        </p:grpSpPr>
        <p:sp>
          <p:nvSpPr>
            <p:cNvPr id="22" name="Rectangle 21"/>
            <p:cNvSpPr/>
            <p:nvPr/>
          </p:nvSpPr>
          <p:spPr>
            <a:xfrm>
              <a:off x="751840" y="965200"/>
              <a:ext cx="6075680" cy="8331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12" name="TextBox 11"/>
            <p:cNvSpPr txBox="1"/>
            <p:nvPr/>
          </p:nvSpPr>
          <p:spPr>
            <a:xfrm>
              <a:off x="1107440" y="1046480"/>
              <a:ext cx="5720080" cy="584775"/>
            </a:xfrm>
            <a:prstGeom prst="rect">
              <a:avLst/>
            </a:prstGeom>
            <a:noFill/>
          </p:spPr>
          <p:txBody>
            <a:bodyPr wrap="square" rtlCol="0">
              <a:spAutoFit/>
            </a:bodyPr>
            <a:lstStyle/>
            <a:p>
              <a:r>
                <a:rPr lang="fr-FR" sz="1600" dirty="0">
                  <a:effectLst>
                    <a:outerShdw blurRad="38100" dist="38100" dir="2700000" algn="tl">
                      <a:srgbClr val="000000">
                        <a:alpha val="43137"/>
                      </a:srgbClr>
                    </a:outerShdw>
                  </a:effectLst>
                  <a:cs typeface="Arial"/>
                </a:rPr>
                <a:t>Sixième réunion de la Commission africaine de statistique – octobre 2018</a:t>
              </a:r>
            </a:p>
          </p:txBody>
        </p:sp>
      </p:grpSp>
      <p:grpSp>
        <p:nvGrpSpPr>
          <p:cNvPr id="16" name="Group 15"/>
          <p:cNvGrpSpPr/>
          <p:nvPr>
            <p:custDataLst>
              <p:tags r:id="rId13"/>
            </p:custDataLst>
          </p:nvPr>
        </p:nvGrpSpPr>
        <p:grpSpPr>
          <a:xfrm>
            <a:off x="744442" y="2290532"/>
            <a:ext cx="7634012" cy="1364809"/>
            <a:chOff x="751840" y="1879600"/>
            <a:chExt cx="6075680" cy="1644489"/>
          </a:xfrm>
        </p:grpSpPr>
        <p:sp>
          <p:nvSpPr>
            <p:cNvPr id="9" name="Rectangle 8"/>
            <p:cNvSpPr/>
            <p:nvPr/>
          </p:nvSpPr>
          <p:spPr>
            <a:xfrm>
              <a:off x="751840" y="1879600"/>
              <a:ext cx="6075680" cy="15951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0" name="TextBox 29"/>
            <p:cNvSpPr txBox="1"/>
            <p:nvPr/>
          </p:nvSpPr>
          <p:spPr>
            <a:xfrm>
              <a:off x="1056640" y="1929448"/>
              <a:ext cx="5567680" cy="1594641"/>
            </a:xfrm>
            <a:prstGeom prst="rect">
              <a:avLst/>
            </a:prstGeom>
            <a:noFill/>
          </p:spPr>
          <p:txBody>
            <a:bodyPr wrap="square" rtlCol="0">
              <a:spAutoFit/>
            </a:bodyPr>
            <a:lstStyle/>
            <a:p>
              <a:r>
                <a:rPr lang="fr-FR" sz="1600" b="1" dirty="0">
                  <a:effectLst>
                    <a:outerShdw blurRad="38100" dist="38100" dir="2700000" algn="tl">
                      <a:srgbClr val="000000">
                        <a:alpha val="43137"/>
                      </a:srgbClr>
                    </a:outerShdw>
                  </a:effectLst>
                  <a:latin typeface="Arial"/>
                  <a:cs typeface="Arial"/>
                </a:rPr>
                <a:t>Participants:</a:t>
              </a:r>
              <a:endParaRPr lang="fr-FR" sz="1600" dirty="0">
                <a:effectLst>
                  <a:outerShdw blurRad="38100" dist="38100" dir="2700000" algn="tl">
                    <a:srgbClr val="000000">
                      <a:alpha val="43137"/>
                    </a:srgbClr>
                  </a:outerShdw>
                </a:effectLst>
                <a:latin typeface="Arial"/>
                <a:cs typeface="Arial"/>
              </a:endParaRPr>
            </a:p>
            <a:p>
              <a:r>
                <a:rPr lang="fr-FR" sz="1600" dirty="0">
                  <a:effectLst>
                    <a:outerShdw blurRad="38100" dist="38100" dir="2700000" algn="tl">
                      <a:srgbClr val="000000">
                        <a:alpha val="43137"/>
                      </a:srgbClr>
                    </a:outerShdw>
                  </a:effectLst>
                  <a:latin typeface="Arial"/>
                  <a:cs typeface="Arial"/>
                </a:rPr>
                <a:t>48 États membres et 2 États non africains;</a:t>
              </a:r>
            </a:p>
            <a:p>
              <a:r>
                <a:rPr lang="fr-FR" sz="1600" dirty="0">
                  <a:effectLst>
                    <a:outerShdw blurRad="38100" dist="38100" dir="2700000" algn="tl">
                      <a:srgbClr val="000000">
                        <a:alpha val="43137"/>
                      </a:srgbClr>
                    </a:outerShdw>
                  </a:effectLst>
                  <a:latin typeface="Arial"/>
                  <a:cs typeface="Arial"/>
                </a:rPr>
                <a:t>15 organisations et institutions internationales, régionales, </a:t>
              </a:r>
              <a:r>
                <a:rPr lang="fr-FR" sz="1600" dirty="0" err="1">
                  <a:effectLst>
                    <a:outerShdw blurRad="38100" dist="38100" dir="2700000" algn="tl">
                      <a:srgbClr val="000000">
                        <a:alpha val="43137"/>
                      </a:srgbClr>
                    </a:outerShdw>
                  </a:effectLst>
                  <a:latin typeface="Arial"/>
                  <a:cs typeface="Arial"/>
                </a:rPr>
                <a:t>sous-régionales</a:t>
              </a:r>
              <a:r>
                <a:rPr lang="fr-FR" sz="1600" dirty="0">
                  <a:effectLst>
                    <a:outerShdw blurRad="38100" dist="38100" dir="2700000" algn="tl">
                      <a:srgbClr val="000000">
                        <a:alpha val="43137"/>
                      </a:srgbClr>
                    </a:outerShdw>
                  </a:effectLst>
                  <a:latin typeface="Arial"/>
                  <a:cs typeface="Arial"/>
                </a:rPr>
                <a:t> et nationales</a:t>
              </a:r>
            </a:p>
            <a:p>
              <a:r>
                <a:rPr lang="fr-FR" sz="1600" dirty="0">
                  <a:effectLst>
                    <a:outerShdw blurRad="38100" dist="38100" dir="2700000" algn="tl">
                      <a:srgbClr val="000000">
                        <a:alpha val="43137"/>
                      </a:srgbClr>
                    </a:outerShdw>
                  </a:effectLst>
                  <a:latin typeface="Arial"/>
                  <a:cs typeface="Arial"/>
                </a:rPr>
                <a:t>4 institutions de formation</a:t>
              </a:r>
            </a:p>
          </p:txBody>
        </p:sp>
      </p:grpSp>
      <p:grpSp>
        <p:nvGrpSpPr>
          <p:cNvPr id="17" name="Group 16"/>
          <p:cNvGrpSpPr/>
          <p:nvPr>
            <p:custDataLst>
              <p:tags r:id="rId14"/>
            </p:custDataLst>
          </p:nvPr>
        </p:nvGrpSpPr>
        <p:grpSpPr>
          <a:xfrm>
            <a:off x="759235" y="3791334"/>
            <a:ext cx="6075680" cy="853440"/>
            <a:chOff x="751840" y="3535680"/>
            <a:chExt cx="6075680" cy="853440"/>
          </a:xfrm>
        </p:grpSpPr>
        <p:sp>
          <p:nvSpPr>
            <p:cNvPr id="23" name="Rectangle 22"/>
            <p:cNvSpPr/>
            <p:nvPr/>
          </p:nvSpPr>
          <p:spPr>
            <a:xfrm>
              <a:off x="751840" y="3535680"/>
              <a:ext cx="6075680" cy="8534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dirty="0"/>
            </a:p>
          </p:txBody>
        </p:sp>
        <p:sp>
          <p:nvSpPr>
            <p:cNvPr id="31" name="TextBox 30"/>
            <p:cNvSpPr txBox="1"/>
            <p:nvPr/>
          </p:nvSpPr>
          <p:spPr>
            <a:xfrm>
              <a:off x="1107440" y="3556000"/>
              <a:ext cx="5516880" cy="830997"/>
            </a:xfrm>
            <a:prstGeom prst="rect">
              <a:avLst/>
            </a:prstGeom>
            <a:noFill/>
          </p:spPr>
          <p:txBody>
            <a:bodyPr wrap="square" rtlCol="0">
              <a:spAutoFit/>
            </a:bodyPr>
            <a:lstStyle/>
            <a:p>
              <a:r>
                <a:rPr lang="fr-FR" sz="1600" dirty="0">
                  <a:latin typeface="Arial"/>
                  <a:cs typeface="Arial"/>
                </a:rPr>
                <a:t>Thème: </a:t>
              </a:r>
              <a:r>
                <a:rPr lang="fr-FR" sz="1600" b="1" i="1" dirty="0">
                  <a:latin typeface="Arial"/>
                  <a:cs typeface="Arial"/>
                </a:rPr>
                <a:t>«</a:t>
              </a:r>
              <a:r>
                <a:rPr lang="fr-FR" sz="1600" b="1" dirty="0"/>
                <a:t>Renforcement de la capacité des systèmes statistiques nationaux pour soutenir les politiques de diversification économique et d’industrialisation de l’Afrique</a:t>
              </a:r>
              <a:r>
                <a:rPr lang="fr-FR" sz="1600" i="1" dirty="0">
                  <a:effectLst>
                    <a:outerShdw blurRad="38100" dist="38100" dir="2700000" algn="tl">
                      <a:srgbClr val="000000">
                        <a:alpha val="43137"/>
                      </a:srgbClr>
                    </a:outerShdw>
                  </a:effectLst>
                  <a:cs typeface="Arial"/>
                </a:rPr>
                <a:t>»</a:t>
              </a:r>
            </a:p>
          </p:txBody>
        </p:sp>
      </p:grpSp>
      <p:grpSp>
        <p:nvGrpSpPr>
          <p:cNvPr id="18" name="Group 17"/>
          <p:cNvGrpSpPr/>
          <p:nvPr>
            <p:custDataLst>
              <p:tags r:id="rId15"/>
            </p:custDataLst>
          </p:nvPr>
        </p:nvGrpSpPr>
        <p:grpSpPr>
          <a:xfrm>
            <a:off x="751839" y="4853404"/>
            <a:ext cx="7626616" cy="1151155"/>
            <a:chOff x="751840" y="4480560"/>
            <a:chExt cx="6075680" cy="1524000"/>
          </a:xfrm>
        </p:grpSpPr>
        <p:sp>
          <p:nvSpPr>
            <p:cNvPr id="25" name="Rectangle 24"/>
            <p:cNvSpPr/>
            <p:nvPr/>
          </p:nvSpPr>
          <p:spPr>
            <a:xfrm>
              <a:off x="751840" y="4480560"/>
              <a:ext cx="6075680" cy="1524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p>
          </p:txBody>
        </p:sp>
        <p:sp>
          <p:nvSpPr>
            <p:cNvPr id="32" name="TextBox 31"/>
            <p:cNvSpPr txBox="1"/>
            <p:nvPr/>
          </p:nvSpPr>
          <p:spPr>
            <a:xfrm>
              <a:off x="1107439" y="4572000"/>
              <a:ext cx="5720080" cy="1426116"/>
            </a:xfrm>
            <a:prstGeom prst="rect">
              <a:avLst/>
            </a:prstGeom>
            <a:noFill/>
          </p:spPr>
          <p:txBody>
            <a:bodyPr wrap="square" rtlCol="0">
              <a:spAutoFit/>
            </a:bodyPr>
            <a:lstStyle/>
            <a:p>
              <a:r>
                <a:rPr lang="fr-FR" sz="1600" dirty="0">
                  <a:effectLst>
                    <a:outerShdw blurRad="38100" dist="38100" dir="2700000" algn="tl">
                      <a:srgbClr val="000000">
                        <a:alpha val="43137"/>
                      </a:srgbClr>
                    </a:outerShdw>
                  </a:effectLst>
                  <a:cs typeface="Arial"/>
                </a:rPr>
                <a:t>Ce thème a été choisi pour mettre en lumière le rôle de la statistique dans la réponse au besoin de diversification et d’industrialisation dans le contexte des objectifs de développement durable, de l’Agenda 2063 et plus spécifiquement, de la Zone de libre-échange continentale africaine</a:t>
              </a:r>
            </a:p>
          </p:txBody>
        </p:sp>
      </p:grpSp>
      <p:sp>
        <p:nvSpPr>
          <p:cNvPr id="20" name="Oval 19"/>
          <p:cNvSpPr/>
          <p:nvPr>
            <p:custDataLst>
              <p:tags r:id="rId16"/>
            </p:custDataLst>
          </p:nvPr>
        </p:nvSpPr>
        <p:spPr>
          <a:xfrm>
            <a:off x="113145" y="2496620"/>
            <a:ext cx="751840" cy="75184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dirty="0"/>
          </a:p>
        </p:txBody>
      </p:sp>
      <p:sp>
        <p:nvSpPr>
          <p:cNvPr id="24" name="Oval 23"/>
          <p:cNvSpPr/>
          <p:nvPr>
            <p:custDataLst>
              <p:tags r:id="rId17"/>
            </p:custDataLst>
          </p:nvPr>
        </p:nvSpPr>
        <p:spPr>
          <a:xfrm>
            <a:off x="177800" y="3788142"/>
            <a:ext cx="751840" cy="75184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fr-FR" dirty="0"/>
          </a:p>
        </p:txBody>
      </p:sp>
      <p:sp>
        <p:nvSpPr>
          <p:cNvPr id="26" name="Oval 25"/>
          <p:cNvSpPr/>
          <p:nvPr>
            <p:custDataLst>
              <p:tags r:id="rId18"/>
            </p:custDataLst>
          </p:nvPr>
        </p:nvSpPr>
        <p:spPr>
          <a:xfrm>
            <a:off x="152400" y="4917440"/>
            <a:ext cx="751840" cy="751840"/>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dirty="0"/>
          </a:p>
        </p:txBody>
      </p:sp>
      <p:sp>
        <p:nvSpPr>
          <p:cNvPr id="8" name="Oval 7"/>
          <p:cNvSpPr/>
          <p:nvPr>
            <p:custDataLst>
              <p:tags r:id="rId19"/>
            </p:custDataLst>
          </p:nvPr>
        </p:nvSpPr>
        <p:spPr>
          <a:xfrm>
            <a:off x="152400" y="1358194"/>
            <a:ext cx="751840" cy="75184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577109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p:cNvSpPr>
          <p:nvPr>
            <p:custDataLst>
              <p:tags r:id="rId1"/>
            </p:custDataLst>
          </p:nvPr>
        </p:nvSpPr>
        <p:spPr bwMode="auto">
          <a:xfrm>
            <a:off x="-1" y="6135687"/>
            <a:ext cx="7500895" cy="45482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099" name="Rectangle 3"/>
          <p:cNvSpPr>
            <a:spLocks/>
          </p:cNvSpPr>
          <p:nvPr>
            <p:custDataLst>
              <p:tags r:id="rId2"/>
            </p:custDataLst>
          </p:nvPr>
        </p:nvSpPr>
        <p:spPr bwMode="auto">
          <a:xfrm>
            <a:off x="471488" y="6221413"/>
            <a:ext cx="7124547" cy="252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r>
              <a:rPr lang="fr-FR" sz="1600" b="1" dirty="0">
                <a:solidFill>
                  <a:srgbClr val="CFE2F3"/>
                </a:solidFill>
                <a:effectLst>
                  <a:outerShdw blurRad="38100" dist="38100" dir="2700000" algn="tl">
                    <a:srgbClr val="000000">
                      <a:alpha val="43137"/>
                    </a:srgbClr>
                  </a:outerShdw>
                </a:effectLst>
                <a:latin typeface="Calibri"/>
                <a:ea typeface="Calibri"/>
                <a:cs typeface="Calibri"/>
                <a:sym typeface="Calibri"/>
              </a:rPr>
              <a:t>Rapport sur la sixième réunion de la Commission africaine de statistique</a:t>
            </a:r>
            <a:endParaRPr lang="fr-FR" sz="1600" b="1" dirty="0">
              <a:solidFill>
                <a:srgbClr val="CFE2F3"/>
              </a:solidFill>
              <a:effectLst>
                <a:outerShdw blurRad="38100" dist="38100" dir="2700000" algn="tl">
                  <a:srgbClr val="000000">
                    <a:alpha val="43137"/>
                  </a:srgbClr>
                </a:outerShdw>
              </a:effectLst>
            </a:endParaRPr>
          </a:p>
        </p:txBody>
      </p:sp>
      <p:sp>
        <p:nvSpPr>
          <p:cNvPr id="4100" name="AutoShape 4"/>
          <p:cNvSpPr>
            <a:spLocks/>
          </p:cNvSpPr>
          <p:nvPr>
            <p:custDataLst>
              <p:tags r:id="rId3"/>
            </p:custDataLst>
          </p:nvPr>
        </p:nvSpPr>
        <p:spPr bwMode="auto">
          <a:xfrm>
            <a:off x="0" y="-1"/>
            <a:ext cx="9371232" cy="7029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1" name="AutoShape 5"/>
          <p:cNvSpPr>
            <a:spLocks/>
          </p:cNvSpPr>
          <p:nvPr>
            <p:custDataLst>
              <p:tags r:id="rId4"/>
            </p:custDataLst>
          </p:nvPr>
        </p:nvSpPr>
        <p:spPr bwMode="auto">
          <a:xfrm>
            <a:off x="0" y="-1"/>
            <a:ext cx="9371232" cy="7029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2" name="AutoShape 6"/>
          <p:cNvSpPr>
            <a:spLocks/>
          </p:cNvSpPr>
          <p:nvPr>
            <p:custDataLst>
              <p:tags r:id="rId5"/>
            </p:custDataLst>
          </p:nvPr>
        </p:nvSpPr>
        <p:spPr bwMode="auto">
          <a:xfrm>
            <a:off x="-2" y="290513"/>
            <a:ext cx="5705857" cy="45319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3" name="AutoShape 9"/>
          <p:cNvSpPr>
            <a:spLocks/>
          </p:cNvSpPr>
          <p:nvPr>
            <p:custDataLst>
              <p:tags r:id="rId6"/>
            </p:custDataLst>
          </p:nvPr>
        </p:nvSpPr>
        <p:spPr bwMode="auto">
          <a:xfrm>
            <a:off x="7666037" y="6135688"/>
            <a:ext cx="1244719" cy="45319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4" name="Rectangle 10"/>
          <p:cNvSpPr>
            <a:spLocks/>
          </p:cNvSpPr>
          <p:nvPr>
            <p:custDataLst>
              <p:tags r:id="rId7"/>
            </p:custDataLst>
          </p:nvPr>
        </p:nvSpPr>
        <p:spPr bwMode="auto">
          <a:xfrm>
            <a:off x="7796212" y="6251574"/>
            <a:ext cx="1107865" cy="19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fr-FR" altLang="en-US" sz="1200" b="1" dirty="0">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5" name="Rectangle 11"/>
          <p:cNvSpPr>
            <a:spLocks/>
          </p:cNvSpPr>
          <p:nvPr>
            <p:custDataLst>
              <p:tags r:id="rId8"/>
            </p:custDataLst>
          </p:nvPr>
        </p:nvSpPr>
        <p:spPr bwMode="auto">
          <a:xfrm>
            <a:off x="74809" y="352791"/>
            <a:ext cx="6461323" cy="316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fr-FR" altLang="en-US" sz="2000" b="1" dirty="0">
                <a:solidFill>
                  <a:srgbClr val="FFFFFF"/>
                </a:solidFill>
                <a:latin typeface="Arial" panose="020B0604020202020204" pitchFamily="34" charset="0"/>
                <a:cs typeface="Arial" panose="020B0604020202020204" pitchFamily="34" charset="0"/>
                <a:sym typeface="Lato" pitchFamily="34" charset="0"/>
              </a:rPr>
              <a:t>3. Réunion antérieures et rapports statutaires</a:t>
            </a:r>
          </a:p>
        </p:txBody>
      </p:sp>
      <p:sp>
        <p:nvSpPr>
          <p:cNvPr id="4106" name="Rectangle 12"/>
          <p:cNvSpPr>
            <a:spLocks/>
          </p:cNvSpPr>
          <p:nvPr>
            <p:custDataLst>
              <p:tags r:id="rId9"/>
            </p:custDataLst>
          </p:nvPr>
        </p:nvSpPr>
        <p:spPr bwMode="auto">
          <a:xfrm>
            <a:off x="5878219" y="417570"/>
            <a:ext cx="575112" cy="252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CA7005DB-7BB1-4210-8FD2-F8CF7C036B5E}" type="slidenum">
              <a:rPr lang="fr-FR" altLang="en-US" sz="1600" b="1" smtClean="0">
                <a:solidFill>
                  <a:srgbClr val="0A7CB8"/>
                </a:solidFill>
                <a:latin typeface="Lucida Sans" panose="020B0602030504020204" pitchFamily="34" charset="0"/>
                <a:sym typeface="Lucida Sans" panose="020B0602030504020204" pitchFamily="34" charset="0"/>
              </a:rPr>
              <a:pPr eaLnBrk="1"/>
              <a:t>3</a:t>
            </a:fld>
            <a:endParaRPr lang="fr-FR" altLang="en-US" sz="1600" b="1" dirty="0">
              <a:solidFill>
                <a:srgbClr val="0A7CB8"/>
              </a:solidFill>
              <a:latin typeface="Lucida Sans" panose="020B0602030504020204" pitchFamily="34" charset="0"/>
              <a:sym typeface="Lucida Sans" panose="020B0602030504020204" pitchFamily="34" charset="0"/>
            </a:endParaRPr>
          </a:p>
        </p:txBody>
      </p:sp>
      <p:sp>
        <p:nvSpPr>
          <p:cNvPr id="4107" name="Line 13"/>
          <p:cNvSpPr>
            <a:spLocks noChangeShapeType="1"/>
          </p:cNvSpPr>
          <p:nvPr>
            <p:custDataLst>
              <p:tags r:id="rId10"/>
            </p:custDataLst>
          </p:nvPr>
        </p:nvSpPr>
        <p:spPr bwMode="auto">
          <a:xfrm>
            <a:off x="-1" y="6851650"/>
            <a:ext cx="9384265" cy="0"/>
          </a:xfrm>
          <a:prstGeom prst="line">
            <a:avLst/>
          </a:prstGeom>
          <a:noFill/>
          <a:ln w="12700">
            <a:solidFill>
              <a:srgbClr val="666666"/>
            </a:solidFill>
            <a:round/>
            <a:headEnd/>
            <a:tailEnd/>
          </a:ln>
          <a:extLst>
            <a:ext uri="{909E8E84-426E-40dd-AFC4-6F175D3DCCD1}">
              <a14:hiddenFill xmlns="" xmlns:a14="http://schemas.microsoft.com/office/drawing/2010/main">
                <a:noFill/>
              </a14:hiddenFill>
            </a:ext>
          </a:extLst>
        </p:spPr>
        <p:txBody>
          <a:bodyPr lIns="45720" rIns="45720"/>
          <a:lstStyle/>
          <a:p>
            <a:endParaRPr lang="fr-FR" dirty="0"/>
          </a:p>
        </p:txBody>
      </p:sp>
      <p:sp>
        <p:nvSpPr>
          <p:cNvPr id="2" name="Slide Number Placeholder 1"/>
          <p:cNvSpPr>
            <a:spLocks noGrp="1"/>
          </p:cNvSpPr>
          <p:nvPr>
            <p:ph type="sldNum" sz="quarter" idx="12"/>
            <p:custDataLst>
              <p:tags r:id="rId11"/>
            </p:custDataLst>
          </p:nvPr>
        </p:nvSpPr>
        <p:spPr>
          <a:xfrm>
            <a:off x="8168149" y="6618287"/>
            <a:ext cx="344445" cy="141829"/>
          </a:xfrm>
        </p:spPr>
        <p:txBody>
          <a:bodyPr/>
          <a:lstStyle/>
          <a:p>
            <a:fld id="{57A9BE0A-D03F-4B6F-9DFE-032BEB7DCFE2}" type="slidenum">
              <a:rPr lang="fr-FR" smtClean="0"/>
              <a:t>3</a:t>
            </a:fld>
            <a:endParaRPr lang="fr-FR" dirty="0"/>
          </a:p>
        </p:txBody>
      </p:sp>
      <p:grpSp>
        <p:nvGrpSpPr>
          <p:cNvPr id="29" name="Group 28"/>
          <p:cNvGrpSpPr/>
          <p:nvPr>
            <p:custDataLst>
              <p:tags r:id="rId12"/>
            </p:custDataLst>
          </p:nvPr>
        </p:nvGrpSpPr>
        <p:grpSpPr>
          <a:xfrm>
            <a:off x="-435836" y="2245163"/>
            <a:ext cx="2739464" cy="2737035"/>
            <a:chOff x="-816252" y="1960690"/>
            <a:chExt cx="3020972" cy="3078670"/>
          </a:xfrm>
        </p:grpSpPr>
        <p:cxnSp>
          <p:nvCxnSpPr>
            <p:cNvPr id="11" name="Straight Connector 10"/>
            <p:cNvCxnSpPr/>
            <p:nvPr/>
          </p:nvCxnSpPr>
          <p:spPr>
            <a:xfrm flipV="1">
              <a:off x="1066800" y="2062481"/>
              <a:ext cx="1137920" cy="548639"/>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78560" y="4632960"/>
              <a:ext cx="1026160" cy="406400"/>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127760" y="3556000"/>
              <a:ext cx="1076960" cy="30480"/>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816252" y="1960690"/>
              <a:ext cx="2868321" cy="2987650"/>
            </a:xfrm>
            <a:prstGeom prst="ellipse">
              <a:avLst/>
            </a:prstGeom>
            <a:ln w="57150" cmpd="sng">
              <a:solidFill>
                <a:srgbClr val="203864"/>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a:p>
          </p:txBody>
        </p:sp>
      </p:grpSp>
      <p:sp>
        <p:nvSpPr>
          <p:cNvPr id="17" name="TextBox 16"/>
          <p:cNvSpPr txBox="1"/>
          <p:nvPr>
            <p:custDataLst>
              <p:tags r:id="rId13"/>
            </p:custDataLst>
          </p:nvPr>
        </p:nvSpPr>
        <p:spPr>
          <a:xfrm>
            <a:off x="2367279" y="1788160"/>
            <a:ext cx="2721437" cy="923330"/>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13</a:t>
            </a:r>
            <a:r>
              <a:rPr lang="fr-FR" b="1" baseline="30000" dirty="0">
                <a:effectLst>
                  <a:outerShdw blurRad="38100" dist="38100" dir="2700000" algn="tl">
                    <a:srgbClr val="000000">
                      <a:alpha val="43137"/>
                    </a:srgbClr>
                  </a:outerShdw>
                </a:effectLst>
              </a:rPr>
              <a:t>e</a:t>
            </a:r>
            <a:r>
              <a:rPr lang="fr-FR" b="1" dirty="0">
                <a:effectLst>
                  <a:outerShdw blurRad="38100" dist="38100" dir="2700000" algn="tl">
                    <a:srgbClr val="000000">
                      <a:alpha val="43137"/>
                    </a:srgbClr>
                  </a:outerShdw>
                </a:effectLst>
              </a:rPr>
              <a:t> Symposium africain sur le développement de la statistique</a:t>
            </a:r>
          </a:p>
        </p:txBody>
      </p:sp>
      <p:sp>
        <p:nvSpPr>
          <p:cNvPr id="31" name="TextBox 30"/>
          <p:cNvSpPr txBox="1"/>
          <p:nvPr>
            <p:custDataLst>
              <p:tags r:id="rId14"/>
            </p:custDataLst>
          </p:nvPr>
        </p:nvSpPr>
        <p:spPr>
          <a:xfrm>
            <a:off x="2367279" y="3129280"/>
            <a:ext cx="2721437" cy="923330"/>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8</a:t>
            </a:r>
            <a:r>
              <a:rPr lang="fr-FR" b="1" baseline="30000" dirty="0">
                <a:effectLst>
                  <a:outerShdw blurRad="38100" dist="38100" dir="2700000" algn="tl">
                    <a:srgbClr val="000000">
                      <a:alpha val="43137"/>
                    </a:srgbClr>
                  </a:outerShdw>
                </a:effectLst>
              </a:rPr>
              <a:t>e</a:t>
            </a:r>
            <a:r>
              <a:rPr lang="fr-FR" b="1" dirty="0">
                <a:effectLst>
                  <a:outerShdw blurRad="38100" dist="38100" dir="2700000" algn="tl">
                    <a:srgbClr val="000000">
                      <a:alpha val="43137"/>
                    </a:srgbClr>
                  </a:outerShdw>
                </a:effectLst>
              </a:rPr>
              <a:t> Forum sur le développement de la statistique en Afrique</a:t>
            </a:r>
          </a:p>
        </p:txBody>
      </p:sp>
      <p:sp>
        <p:nvSpPr>
          <p:cNvPr id="32" name="TextBox 31"/>
          <p:cNvSpPr txBox="1"/>
          <p:nvPr>
            <p:custDataLst>
              <p:tags r:id="rId15"/>
            </p:custDataLst>
          </p:nvPr>
        </p:nvSpPr>
        <p:spPr>
          <a:xfrm>
            <a:off x="2330955" y="4313744"/>
            <a:ext cx="2721437" cy="1754326"/>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4</a:t>
            </a:r>
            <a:r>
              <a:rPr lang="fr-FR" b="1" baseline="30000" dirty="0">
                <a:effectLst>
                  <a:outerShdw blurRad="38100" dist="38100" dir="2700000" algn="tl">
                    <a:srgbClr val="000000">
                      <a:alpha val="43137"/>
                    </a:srgbClr>
                  </a:outerShdw>
                </a:effectLst>
              </a:rPr>
              <a:t>e</a:t>
            </a:r>
            <a:r>
              <a:rPr lang="fr-FR" b="1" dirty="0">
                <a:effectLst>
                  <a:outerShdw blurRad="38100" dist="38100" dir="2700000" algn="tl">
                    <a:srgbClr val="000000">
                      <a:alpha val="43137"/>
                    </a:srgbClr>
                  </a:outerShdw>
                </a:effectLst>
              </a:rPr>
              <a:t> réunion du Comité régional Afrique de l’Initiative des Nations Unies sur la gestion de l’information </a:t>
            </a:r>
            <a:r>
              <a:rPr lang="fr-FR" b="1" dirty="0" err="1">
                <a:effectLst>
                  <a:outerShdw blurRad="38100" dist="38100" dir="2700000" algn="tl">
                    <a:srgbClr val="000000">
                      <a:alpha val="43137"/>
                    </a:srgbClr>
                  </a:outerShdw>
                </a:effectLst>
              </a:rPr>
              <a:t>géospatiale</a:t>
            </a:r>
            <a:r>
              <a:rPr lang="fr-FR" b="1" dirty="0">
                <a:effectLst>
                  <a:outerShdw blurRad="38100" dist="38100" dir="2700000" algn="tl">
                    <a:srgbClr val="000000">
                      <a:alpha val="43137"/>
                    </a:srgbClr>
                  </a:outerShdw>
                </a:effectLst>
              </a:rPr>
              <a:t> à l’échelle mondiale</a:t>
            </a:r>
          </a:p>
        </p:txBody>
      </p:sp>
      <p:grpSp>
        <p:nvGrpSpPr>
          <p:cNvPr id="19" name="Group 18"/>
          <p:cNvGrpSpPr/>
          <p:nvPr>
            <p:custDataLst>
              <p:tags r:id="rId16"/>
            </p:custDataLst>
          </p:nvPr>
        </p:nvGrpSpPr>
        <p:grpSpPr>
          <a:xfrm>
            <a:off x="5943599" y="1202174"/>
            <a:ext cx="2961257" cy="1042990"/>
            <a:chOff x="5620050" y="1283454"/>
            <a:chExt cx="3442670" cy="1015663"/>
          </a:xfrm>
        </p:grpSpPr>
        <p:sp>
          <p:nvSpPr>
            <p:cNvPr id="18" name="Rectangle 17"/>
            <p:cNvSpPr/>
            <p:nvPr/>
          </p:nvSpPr>
          <p:spPr>
            <a:xfrm>
              <a:off x="5620050" y="1283454"/>
              <a:ext cx="516590" cy="1015663"/>
            </a:xfrm>
            <a:prstGeom prst="rect">
              <a:avLst/>
            </a:prstGeom>
          </p:spPr>
          <p:txBody>
            <a:bodyPr wrap="square">
              <a:spAutoFit/>
            </a:bodyPr>
            <a:lstStyle/>
            <a:p>
              <a:r>
                <a:rPr lang="fr-FR" sz="6000" dirty="0">
                  <a:solidFill>
                    <a:schemeClr val="accent5">
                      <a:lumMod val="50000"/>
                    </a:schemeClr>
                  </a:solidFill>
                  <a:latin typeface="Arial Narrow"/>
                  <a:cs typeface="Arial Narrow"/>
                </a:rPr>
                <a:t>5</a:t>
              </a:r>
            </a:p>
          </p:txBody>
        </p:sp>
        <p:sp>
          <p:nvSpPr>
            <p:cNvPr id="34" name="TextBox 33"/>
            <p:cNvSpPr txBox="1"/>
            <p:nvPr/>
          </p:nvSpPr>
          <p:spPr>
            <a:xfrm>
              <a:off x="6146800" y="1432560"/>
              <a:ext cx="2915920" cy="839195"/>
            </a:xfrm>
            <a:prstGeom prst="rect">
              <a:avLst/>
            </a:prstGeom>
            <a:noFill/>
          </p:spPr>
          <p:txBody>
            <a:bodyPr wrap="square" rtlCol="0">
              <a:spAutoFit/>
            </a:bodyPr>
            <a:lstStyle/>
            <a:p>
              <a:r>
                <a:rPr lang="fr-FR" sz="1000" b="1" dirty="0">
                  <a:effectLst>
                    <a:outerShdw blurRad="38100" dist="38100" dir="2700000" algn="tl">
                      <a:srgbClr val="000000">
                        <a:alpha val="43137"/>
                      </a:srgbClr>
                    </a:outerShdw>
                  </a:effectLst>
                  <a:latin typeface="Arial Narrow"/>
                  <a:cs typeface="Arial Narrow"/>
                </a:rPr>
                <a:t>Document statutaire sur le Système de comptabilité nationale de 2008</a:t>
              </a:r>
            </a:p>
            <a:p>
              <a:r>
                <a:rPr lang="fr-FR" sz="1000" dirty="0">
                  <a:effectLst>
                    <a:outerShdw blurRad="38100" dist="38100" dir="2700000" algn="tl">
                      <a:srgbClr val="000000">
                        <a:alpha val="43137"/>
                      </a:srgbClr>
                    </a:outerShdw>
                  </a:effectLst>
                  <a:latin typeface="Arial Narrow"/>
                  <a:cs typeface="Arial Narrow"/>
                </a:rPr>
                <a:t>Rapport sur les progrès de la mise en œuvre du Système de comptabilité nationales de 2008 en Afrique</a:t>
              </a:r>
              <a:endParaRPr lang="fr-FR" sz="1000" dirty="0">
                <a:latin typeface="Arial Narrow"/>
                <a:cs typeface="Arial Narrow"/>
              </a:endParaRPr>
            </a:p>
          </p:txBody>
        </p:sp>
      </p:grpSp>
      <p:grpSp>
        <p:nvGrpSpPr>
          <p:cNvPr id="20" name="Group 19"/>
          <p:cNvGrpSpPr/>
          <p:nvPr>
            <p:custDataLst>
              <p:tags r:id="rId17"/>
            </p:custDataLst>
          </p:nvPr>
        </p:nvGrpSpPr>
        <p:grpSpPr>
          <a:xfrm>
            <a:off x="4969794" y="2147052"/>
            <a:ext cx="2761549" cy="1151088"/>
            <a:chOff x="5461243" y="2157214"/>
            <a:chExt cx="3517097" cy="1120930"/>
          </a:xfrm>
        </p:grpSpPr>
        <p:sp>
          <p:nvSpPr>
            <p:cNvPr id="35" name="Rectangle 34"/>
            <p:cNvSpPr/>
            <p:nvPr/>
          </p:nvSpPr>
          <p:spPr>
            <a:xfrm>
              <a:off x="5461243" y="2157214"/>
              <a:ext cx="516591" cy="1015663"/>
            </a:xfrm>
            <a:prstGeom prst="rect">
              <a:avLst/>
            </a:prstGeom>
          </p:spPr>
          <p:txBody>
            <a:bodyPr wrap="square">
              <a:spAutoFit/>
            </a:bodyPr>
            <a:lstStyle/>
            <a:p>
              <a:r>
                <a:rPr lang="fr-FR" sz="6000" dirty="0">
                  <a:solidFill>
                    <a:srgbClr val="800000"/>
                  </a:solidFill>
                  <a:latin typeface="Arial Narrow"/>
                  <a:cs typeface="Arial Narrow"/>
                </a:rPr>
                <a:t>4</a:t>
              </a:r>
            </a:p>
          </p:txBody>
        </p:sp>
        <p:sp>
          <p:nvSpPr>
            <p:cNvPr id="36" name="TextBox 35"/>
            <p:cNvSpPr txBox="1"/>
            <p:nvPr/>
          </p:nvSpPr>
          <p:spPr>
            <a:xfrm>
              <a:off x="6031223" y="2244135"/>
              <a:ext cx="2947117" cy="1034009"/>
            </a:xfrm>
            <a:prstGeom prst="rect">
              <a:avLst/>
            </a:prstGeom>
            <a:noFill/>
          </p:spPr>
          <p:txBody>
            <a:bodyPr wrap="square" rtlCol="0">
              <a:spAutoFit/>
            </a:bodyPr>
            <a:lstStyle/>
            <a:p>
              <a:r>
                <a:rPr lang="fr-FR" sz="900" b="1" dirty="0">
                  <a:latin typeface="Arial Narrow"/>
                  <a:cs typeface="Arial Narrow"/>
                </a:rPr>
                <a:t>Rapport sur les registres et statistiques de l’état civil</a:t>
              </a:r>
            </a:p>
            <a:p>
              <a:r>
                <a:rPr lang="fr-FR" sz="900" dirty="0">
                  <a:latin typeface="Arial Narrow"/>
                  <a:cs typeface="Arial Narrow"/>
                </a:rPr>
                <a:t>Rapport sur les progrès de la mise en œuvre du Programme pour l’amélioration accélérée des systèmes d'enregistrement des faits d’état civil et d'établissement des statistiques de l'état civil et sur les défis connexes</a:t>
              </a:r>
            </a:p>
          </p:txBody>
        </p:sp>
      </p:grpSp>
      <p:grpSp>
        <p:nvGrpSpPr>
          <p:cNvPr id="21" name="Group 20"/>
          <p:cNvGrpSpPr/>
          <p:nvPr>
            <p:custDataLst>
              <p:tags r:id="rId18"/>
            </p:custDataLst>
          </p:nvPr>
        </p:nvGrpSpPr>
        <p:grpSpPr>
          <a:xfrm>
            <a:off x="5030769" y="3046659"/>
            <a:ext cx="2388971" cy="1042990"/>
            <a:chOff x="5542570" y="3320980"/>
            <a:chExt cx="3322405" cy="1015663"/>
          </a:xfrm>
        </p:grpSpPr>
        <p:sp>
          <p:nvSpPr>
            <p:cNvPr id="37" name="Rectangle 36"/>
            <p:cNvSpPr/>
            <p:nvPr/>
          </p:nvSpPr>
          <p:spPr>
            <a:xfrm>
              <a:off x="5542570" y="3320980"/>
              <a:ext cx="516590" cy="1015663"/>
            </a:xfrm>
            <a:prstGeom prst="rect">
              <a:avLst/>
            </a:prstGeom>
          </p:spPr>
          <p:txBody>
            <a:bodyPr wrap="square">
              <a:spAutoFit/>
            </a:bodyPr>
            <a:lstStyle/>
            <a:p>
              <a:r>
                <a:rPr lang="fr-FR" sz="6000" dirty="0">
                  <a:solidFill>
                    <a:schemeClr val="accent4">
                      <a:lumMod val="50000"/>
                    </a:schemeClr>
                  </a:solidFill>
                  <a:latin typeface="Arial Narrow"/>
                  <a:cs typeface="Arial Narrow"/>
                </a:rPr>
                <a:t>3</a:t>
              </a:r>
            </a:p>
          </p:txBody>
        </p:sp>
        <p:sp>
          <p:nvSpPr>
            <p:cNvPr id="38" name="TextBox 37"/>
            <p:cNvSpPr txBox="1"/>
            <p:nvPr/>
          </p:nvSpPr>
          <p:spPr>
            <a:xfrm>
              <a:off x="6046934" y="3535680"/>
              <a:ext cx="2818041" cy="794239"/>
            </a:xfrm>
            <a:prstGeom prst="rect">
              <a:avLst/>
            </a:prstGeom>
            <a:noFill/>
          </p:spPr>
          <p:txBody>
            <a:bodyPr wrap="square" rtlCol="0">
              <a:spAutoFit/>
            </a:bodyPr>
            <a:lstStyle/>
            <a:p>
              <a:r>
                <a:rPr lang="fr-FR" sz="1000" b="1" dirty="0">
                  <a:effectLst>
                    <a:outerShdw blurRad="38100" dist="38100" dir="2700000" algn="tl">
                      <a:srgbClr val="000000">
                        <a:alpha val="43137"/>
                      </a:srgbClr>
                    </a:outerShdw>
                  </a:effectLst>
                  <a:cs typeface="Arial Narrow"/>
                </a:rPr>
                <a:t>Rapport sur les recensements de la population et du logement</a:t>
              </a:r>
            </a:p>
            <a:p>
              <a:r>
                <a:rPr lang="fr-FR" sz="900" dirty="0">
                  <a:latin typeface="Arial Narrow"/>
                  <a:cs typeface="Arial Narrow"/>
                </a:rPr>
                <a:t>Le rapport présente les activités de préparation du recensement de 2020 en Afrique</a:t>
              </a:r>
            </a:p>
          </p:txBody>
        </p:sp>
      </p:grpSp>
      <p:grpSp>
        <p:nvGrpSpPr>
          <p:cNvPr id="23" name="Group 22"/>
          <p:cNvGrpSpPr/>
          <p:nvPr>
            <p:custDataLst>
              <p:tags r:id="rId19"/>
            </p:custDataLst>
          </p:nvPr>
        </p:nvGrpSpPr>
        <p:grpSpPr>
          <a:xfrm>
            <a:off x="5091730" y="4046972"/>
            <a:ext cx="2480006" cy="1210514"/>
            <a:chOff x="5650530" y="4433054"/>
            <a:chExt cx="3239470" cy="1178798"/>
          </a:xfrm>
        </p:grpSpPr>
        <p:sp>
          <p:nvSpPr>
            <p:cNvPr id="39" name="Rectangle 38"/>
            <p:cNvSpPr/>
            <p:nvPr/>
          </p:nvSpPr>
          <p:spPr>
            <a:xfrm>
              <a:off x="5650530" y="4433054"/>
              <a:ext cx="516590" cy="1015663"/>
            </a:xfrm>
            <a:prstGeom prst="rect">
              <a:avLst/>
            </a:prstGeom>
          </p:spPr>
          <p:txBody>
            <a:bodyPr wrap="square">
              <a:spAutoFit/>
            </a:bodyPr>
            <a:lstStyle/>
            <a:p>
              <a:r>
                <a:rPr lang="fr-FR" sz="6000" dirty="0">
                  <a:solidFill>
                    <a:schemeClr val="accent3">
                      <a:lumMod val="75000"/>
                    </a:schemeClr>
                  </a:solidFill>
                  <a:latin typeface="Arial Narrow"/>
                  <a:cs typeface="Arial Narrow"/>
                </a:rPr>
                <a:t>2</a:t>
              </a:r>
            </a:p>
          </p:txBody>
        </p:sp>
        <p:sp>
          <p:nvSpPr>
            <p:cNvPr id="40" name="TextBox 39"/>
            <p:cNvSpPr txBox="1"/>
            <p:nvPr/>
          </p:nvSpPr>
          <p:spPr>
            <a:xfrm>
              <a:off x="6278880" y="4622800"/>
              <a:ext cx="2611120" cy="989052"/>
            </a:xfrm>
            <a:prstGeom prst="rect">
              <a:avLst/>
            </a:prstGeom>
            <a:noFill/>
          </p:spPr>
          <p:txBody>
            <a:bodyPr wrap="square" rtlCol="0">
              <a:spAutoFit/>
            </a:bodyPr>
            <a:lstStyle/>
            <a:p>
              <a:r>
                <a:rPr lang="fr-FR" sz="1000" b="1" dirty="0">
                  <a:effectLst>
                    <a:outerShdw blurRad="38100" dist="38100" dir="2700000" algn="tl">
                      <a:srgbClr val="000000">
                        <a:alpha val="43137"/>
                      </a:srgbClr>
                    </a:outerShdw>
                  </a:effectLst>
                  <a:cs typeface="Arial Narrow"/>
                </a:rPr>
                <a:t>Rapport sur les indicateurs des objectifs de développement durable</a:t>
              </a:r>
            </a:p>
            <a:p>
              <a:r>
                <a:rPr lang="fr-FR" sz="1000" dirty="0">
                  <a:effectLst>
                    <a:outerShdw blurRad="38100" dist="38100" dir="2700000" algn="tl">
                      <a:srgbClr val="000000">
                        <a:alpha val="43137"/>
                      </a:srgbClr>
                    </a:outerShdw>
                  </a:effectLst>
                  <a:latin typeface="Arial Narrow"/>
                  <a:cs typeface="Arial Narrow"/>
                </a:rPr>
                <a:t>Rapport sur le cadre régional intégré d’indicateurs et le manuel relatif à ce cadre</a:t>
              </a:r>
              <a:endParaRPr lang="fr-FR" sz="1000" dirty="0">
                <a:latin typeface="Arial Narrow"/>
                <a:cs typeface="Arial Narrow"/>
              </a:endParaRPr>
            </a:p>
          </p:txBody>
        </p:sp>
      </p:grpSp>
      <p:grpSp>
        <p:nvGrpSpPr>
          <p:cNvPr id="25" name="Group 24"/>
          <p:cNvGrpSpPr/>
          <p:nvPr>
            <p:custDataLst>
              <p:tags r:id="rId20"/>
            </p:custDataLst>
          </p:nvPr>
        </p:nvGrpSpPr>
        <p:grpSpPr>
          <a:xfrm>
            <a:off x="5662667" y="5046930"/>
            <a:ext cx="2625729" cy="1042990"/>
            <a:chOff x="5261171" y="5391193"/>
            <a:chExt cx="3163782" cy="1015663"/>
          </a:xfrm>
        </p:grpSpPr>
        <p:sp>
          <p:nvSpPr>
            <p:cNvPr id="41" name="Rectangle 40"/>
            <p:cNvSpPr/>
            <p:nvPr/>
          </p:nvSpPr>
          <p:spPr>
            <a:xfrm>
              <a:off x="5261171" y="5391193"/>
              <a:ext cx="516589" cy="1015663"/>
            </a:xfrm>
            <a:prstGeom prst="rect">
              <a:avLst/>
            </a:prstGeom>
          </p:spPr>
          <p:txBody>
            <a:bodyPr wrap="square">
              <a:spAutoFit/>
            </a:bodyPr>
            <a:lstStyle/>
            <a:p>
              <a:r>
                <a:rPr lang="fr-FR" sz="6000" dirty="0">
                  <a:solidFill>
                    <a:srgbClr val="FF0B7A"/>
                  </a:solidFill>
                  <a:latin typeface="Arial Narrow"/>
                  <a:cs typeface="Arial Narrow"/>
                </a:rPr>
                <a:t>1</a:t>
              </a:r>
            </a:p>
          </p:txBody>
        </p:sp>
        <p:sp>
          <p:nvSpPr>
            <p:cNvPr id="42" name="TextBox 41"/>
            <p:cNvSpPr txBox="1"/>
            <p:nvPr/>
          </p:nvSpPr>
          <p:spPr>
            <a:xfrm>
              <a:off x="5661434" y="5485635"/>
              <a:ext cx="2763519" cy="839195"/>
            </a:xfrm>
            <a:prstGeom prst="rect">
              <a:avLst/>
            </a:prstGeom>
            <a:noFill/>
          </p:spPr>
          <p:txBody>
            <a:bodyPr wrap="square" rtlCol="0">
              <a:spAutoFit/>
            </a:bodyPr>
            <a:lstStyle/>
            <a:p>
              <a:r>
                <a:rPr lang="fr-FR" sz="1000" b="1" dirty="0">
                  <a:latin typeface="Arial Narrow"/>
                  <a:cs typeface="Arial Narrow"/>
                </a:rPr>
                <a:t>Rapport sur le renforcement des capacités statistiques en Afrique</a:t>
              </a:r>
            </a:p>
            <a:p>
              <a:r>
                <a:rPr lang="fr-FR" sz="1000" dirty="0">
                  <a:latin typeface="Arial Narrow"/>
                  <a:cs typeface="Arial Narrow"/>
                </a:rPr>
                <a:t>Rapport sur le renforcement des capacités en cours dans le domaine de la statistique aux niveaux national, </a:t>
              </a:r>
              <a:r>
                <a:rPr lang="fr-FR" sz="1000" dirty="0" err="1">
                  <a:latin typeface="Arial Narrow"/>
                  <a:cs typeface="Arial Narrow"/>
                </a:rPr>
                <a:t>sous-régional</a:t>
              </a:r>
              <a:r>
                <a:rPr lang="fr-FR" sz="1000" dirty="0">
                  <a:latin typeface="Arial Narrow"/>
                  <a:cs typeface="Arial Narrow"/>
                </a:rPr>
                <a:t> et continental</a:t>
              </a:r>
            </a:p>
          </p:txBody>
        </p:sp>
      </p:grpSp>
      <p:grpSp>
        <p:nvGrpSpPr>
          <p:cNvPr id="26" name="Group 25"/>
          <p:cNvGrpSpPr/>
          <p:nvPr>
            <p:custDataLst>
              <p:tags r:id="rId21"/>
            </p:custDataLst>
          </p:nvPr>
        </p:nvGrpSpPr>
        <p:grpSpPr>
          <a:xfrm>
            <a:off x="7331711" y="2647777"/>
            <a:ext cx="2387414" cy="2244410"/>
            <a:chOff x="7468396" y="1960880"/>
            <a:chExt cx="3209764" cy="3495040"/>
          </a:xfrm>
        </p:grpSpPr>
        <p:sp>
          <p:nvSpPr>
            <p:cNvPr id="49" name="Oval 48"/>
            <p:cNvSpPr/>
            <p:nvPr/>
          </p:nvSpPr>
          <p:spPr>
            <a:xfrm>
              <a:off x="7599184" y="2052320"/>
              <a:ext cx="3078976" cy="3403600"/>
            </a:xfrm>
            <a:prstGeom prst="ellipse">
              <a:avLst/>
            </a:prstGeom>
            <a:noFill/>
            <a:ln w="57150" cmpd="sng">
              <a:solidFill>
                <a:schemeClr val="bg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50" name="Oval 49"/>
            <p:cNvSpPr/>
            <p:nvPr/>
          </p:nvSpPr>
          <p:spPr>
            <a:xfrm>
              <a:off x="8352316" y="5171440"/>
              <a:ext cx="263363" cy="274320"/>
            </a:xfrm>
            <a:prstGeom prst="ellipse">
              <a:avLst/>
            </a:prstGeom>
            <a:solidFill>
              <a:srgbClr val="FF0B7A"/>
            </a:solidFill>
            <a:ln w="57150" cmpd="sng">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a:solidFill>
                  <a:srgbClr val="FF0B7A"/>
                </a:solidFill>
              </a:endParaRPr>
            </a:p>
          </p:txBody>
        </p:sp>
        <p:sp>
          <p:nvSpPr>
            <p:cNvPr id="51" name="Oval 50"/>
            <p:cNvSpPr/>
            <p:nvPr/>
          </p:nvSpPr>
          <p:spPr>
            <a:xfrm>
              <a:off x="7580156" y="4226560"/>
              <a:ext cx="263363" cy="27432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solidFill>
                  <a:srgbClr val="FF0B7A"/>
                </a:solidFill>
              </a:endParaRPr>
            </a:p>
          </p:txBody>
        </p:sp>
        <p:sp>
          <p:nvSpPr>
            <p:cNvPr id="52" name="Oval 51"/>
            <p:cNvSpPr/>
            <p:nvPr/>
          </p:nvSpPr>
          <p:spPr>
            <a:xfrm>
              <a:off x="7468396" y="3484880"/>
              <a:ext cx="263363" cy="274320"/>
            </a:xfrm>
            <a:prstGeom prst="ellipse">
              <a:avLst/>
            </a:prstGeom>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solidFill>
                  <a:srgbClr val="FF0B7A"/>
                </a:solidFill>
              </a:endParaRPr>
            </a:p>
          </p:txBody>
        </p:sp>
        <p:sp>
          <p:nvSpPr>
            <p:cNvPr id="53" name="Oval 52"/>
            <p:cNvSpPr/>
            <p:nvPr/>
          </p:nvSpPr>
          <p:spPr>
            <a:xfrm>
              <a:off x="7895116" y="2438400"/>
              <a:ext cx="263363" cy="274320"/>
            </a:xfrm>
            <a:prstGeom prst="ellipse">
              <a:avLst/>
            </a:prstGeom>
            <a:solidFill>
              <a:srgbClr val="8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solidFill>
                  <a:srgbClr val="FF0B7A"/>
                </a:solidFill>
              </a:endParaRPr>
            </a:p>
          </p:txBody>
        </p:sp>
        <p:sp>
          <p:nvSpPr>
            <p:cNvPr id="54" name="Oval 53"/>
            <p:cNvSpPr/>
            <p:nvPr/>
          </p:nvSpPr>
          <p:spPr>
            <a:xfrm>
              <a:off x="8636796" y="1960880"/>
              <a:ext cx="263363" cy="274320"/>
            </a:xfrm>
            <a:prstGeom prst="ellipse">
              <a:avLst/>
            </a:prstGeom>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solidFill>
                  <a:srgbClr val="FF0B7A"/>
                </a:solidFill>
              </a:endParaRPr>
            </a:p>
          </p:txBody>
        </p:sp>
      </p:grpSp>
      <p:grpSp>
        <p:nvGrpSpPr>
          <p:cNvPr id="28" name="Group 27"/>
          <p:cNvGrpSpPr/>
          <p:nvPr>
            <p:custDataLst>
              <p:tags r:id="rId22"/>
            </p:custDataLst>
          </p:nvPr>
        </p:nvGrpSpPr>
        <p:grpSpPr>
          <a:xfrm>
            <a:off x="7607075" y="3126015"/>
            <a:ext cx="1523998" cy="1394709"/>
            <a:chOff x="7620000" y="2903240"/>
            <a:chExt cx="1971040" cy="1831320"/>
          </a:xfrm>
        </p:grpSpPr>
        <p:sp>
          <p:nvSpPr>
            <p:cNvPr id="48" name="Oval 47"/>
            <p:cNvSpPr/>
            <p:nvPr/>
          </p:nvSpPr>
          <p:spPr>
            <a:xfrm>
              <a:off x="7620000" y="2903240"/>
              <a:ext cx="1971040" cy="183132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55" name="TextBox 54"/>
            <p:cNvSpPr txBox="1"/>
            <p:nvPr/>
          </p:nvSpPr>
          <p:spPr>
            <a:xfrm>
              <a:off x="7721600" y="3342640"/>
              <a:ext cx="1452880" cy="824209"/>
            </a:xfrm>
            <a:prstGeom prst="rect">
              <a:avLst/>
            </a:prstGeom>
            <a:noFill/>
          </p:spPr>
          <p:txBody>
            <a:bodyPr wrap="square" rtlCol="0">
              <a:spAutoFit/>
            </a:bodyPr>
            <a:lstStyle/>
            <a:p>
              <a:r>
                <a:rPr lang="fr-FR" dirty="0">
                  <a:effectLst>
                    <a:outerShdw blurRad="38100" dist="38100" dir="2700000" algn="tl">
                      <a:srgbClr val="000000">
                        <a:alpha val="43137"/>
                      </a:srgbClr>
                    </a:outerShdw>
                  </a:effectLst>
                  <a:latin typeface="Arial Narrow"/>
                  <a:cs typeface="Arial Narrow"/>
                </a:rPr>
                <a:t>Rapports</a:t>
              </a:r>
              <a:r>
                <a:rPr lang="fr-FR" sz="2000" dirty="0">
                  <a:effectLst>
                    <a:outerShdw blurRad="38100" dist="38100" dir="2700000" algn="tl">
                      <a:srgbClr val="000000">
                        <a:alpha val="43137"/>
                      </a:srgbClr>
                    </a:outerShdw>
                  </a:effectLst>
                  <a:latin typeface="Arial Narrow"/>
                  <a:cs typeface="Arial Narrow"/>
                </a:rPr>
                <a:t> </a:t>
              </a:r>
              <a:r>
                <a:rPr lang="fr-FR" dirty="0">
                  <a:effectLst>
                    <a:outerShdw blurRad="38100" dist="38100" dir="2700000" algn="tl">
                      <a:srgbClr val="000000">
                        <a:alpha val="43137"/>
                      </a:srgbClr>
                    </a:outerShdw>
                  </a:effectLst>
                  <a:latin typeface="Arial Narrow"/>
                  <a:cs typeface="Arial Narrow"/>
                </a:rPr>
                <a:t>statutaires</a:t>
              </a:r>
              <a:endParaRPr lang="fr-FR" sz="2000" dirty="0">
                <a:effectLst>
                  <a:outerShdw blurRad="38100" dist="38100" dir="2700000" algn="tl">
                    <a:srgbClr val="000000">
                      <a:alpha val="43137"/>
                    </a:srgbClr>
                  </a:outerShdw>
                </a:effectLst>
                <a:latin typeface="Arial Narrow"/>
                <a:cs typeface="Arial Narrow"/>
              </a:endParaRPr>
            </a:p>
          </p:txBody>
        </p:sp>
      </p:grpSp>
      <p:sp>
        <p:nvSpPr>
          <p:cNvPr id="57" name="TextBox 56"/>
          <p:cNvSpPr txBox="1"/>
          <p:nvPr>
            <p:custDataLst>
              <p:tags r:id="rId23"/>
            </p:custDataLst>
          </p:nvPr>
        </p:nvSpPr>
        <p:spPr>
          <a:xfrm>
            <a:off x="226324" y="3243347"/>
            <a:ext cx="1788331" cy="584775"/>
          </a:xfrm>
          <a:prstGeom prst="rect">
            <a:avLst/>
          </a:prstGeom>
          <a:noFill/>
        </p:spPr>
        <p:txBody>
          <a:bodyPr wrap="square" rtlCol="0">
            <a:spAutoFit/>
          </a:bodyPr>
          <a:lstStyle/>
          <a:p>
            <a:r>
              <a:rPr lang="fr-FR" sz="1600" b="1" dirty="0">
                <a:solidFill>
                  <a:schemeClr val="bg1"/>
                </a:solidFill>
                <a:effectLst>
                  <a:outerShdw blurRad="38100" dist="38100" dir="2700000" algn="tl">
                    <a:srgbClr val="000000">
                      <a:alpha val="43137"/>
                    </a:srgbClr>
                  </a:outerShdw>
                </a:effectLst>
                <a:cs typeface="Arial Narrow"/>
              </a:rPr>
              <a:t>Réunion antérieures clés</a:t>
            </a:r>
          </a:p>
        </p:txBody>
      </p:sp>
    </p:spTree>
    <p:extLst>
      <p:ext uri="{BB962C8B-B14F-4D97-AF65-F5344CB8AC3E}">
        <p14:creationId xmlns:p14="http://schemas.microsoft.com/office/powerpoint/2010/main" val="30364163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p:cNvSpPr>
          <p:nvPr>
            <p:custDataLst>
              <p:tags r:id="rId1"/>
            </p:custDataLst>
          </p:nvPr>
        </p:nvSpPr>
        <p:spPr bwMode="auto">
          <a:xfrm>
            <a:off x="0" y="6135688"/>
            <a:ext cx="7308850"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099" name="Rectangle 3"/>
          <p:cNvSpPr>
            <a:spLocks/>
          </p:cNvSpPr>
          <p:nvPr>
            <p:custDataLst>
              <p:tags r:id="rId2"/>
            </p:custDataLst>
          </p:nvPr>
        </p:nvSpPr>
        <p:spPr bwMode="auto">
          <a:xfrm>
            <a:off x="471488" y="6221413"/>
            <a:ext cx="694213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r>
              <a:rPr lang="fr-FR" sz="1600" b="1" dirty="0">
                <a:solidFill>
                  <a:srgbClr val="CFE2F3"/>
                </a:solidFill>
                <a:effectLst>
                  <a:outerShdw blurRad="38100" dist="38100" dir="2700000" algn="tl">
                    <a:srgbClr val="000000">
                      <a:alpha val="43137"/>
                    </a:srgbClr>
                  </a:outerShdw>
                </a:effectLst>
                <a:latin typeface="Calibri"/>
                <a:ea typeface="Calibri"/>
                <a:cs typeface="Calibri"/>
                <a:sym typeface="Calibri"/>
              </a:rPr>
              <a:t>Rapport sur la sixième réunion de la Commission africaine de statistique</a:t>
            </a:r>
            <a:endParaRPr lang="fr-FR" sz="1600" b="1" dirty="0">
              <a:solidFill>
                <a:srgbClr val="CFE2F3"/>
              </a:solidFill>
              <a:effectLst>
                <a:outerShdw blurRad="38100" dist="38100" dir="2700000" algn="tl">
                  <a:srgbClr val="000000">
                    <a:alpha val="43137"/>
                  </a:srgbClr>
                </a:outerShdw>
              </a:effectLst>
            </a:endParaRPr>
          </a:p>
        </p:txBody>
      </p:sp>
      <p:sp>
        <p:nvSpPr>
          <p:cNvPr id="4100" name="AutoShape 4"/>
          <p:cNvSpPr>
            <a:spLocks/>
          </p:cNvSpPr>
          <p:nvPr>
            <p:custDataLst>
              <p:tags r:id="rId3"/>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101" name="AutoShape 5"/>
          <p:cNvSpPr>
            <a:spLocks/>
          </p:cNvSpPr>
          <p:nvPr>
            <p:custDataLst>
              <p:tags r:id="rId4"/>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102" name="AutoShape 6"/>
          <p:cNvSpPr>
            <a:spLocks/>
          </p:cNvSpPr>
          <p:nvPr>
            <p:custDataLst>
              <p:tags r:id="rId5"/>
            </p:custDataLst>
          </p:nvPr>
        </p:nvSpPr>
        <p:spPr bwMode="auto">
          <a:xfrm>
            <a:off x="0" y="290513"/>
            <a:ext cx="4475163"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103" name="AutoShape 9"/>
          <p:cNvSpPr>
            <a:spLocks/>
          </p:cNvSpPr>
          <p:nvPr>
            <p:custDataLst>
              <p:tags r:id="rId6"/>
            </p:custDataLst>
          </p:nvPr>
        </p:nvSpPr>
        <p:spPr bwMode="auto">
          <a:xfrm>
            <a:off x="7666038" y="6135688"/>
            <a:ext cx="1212850"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4104" name="Rectangle 10"/>
          <p:cNvSpPr>
            <a:spLocks/>
          </p:cNvSpPr>
          <p:nvPr>
            <p:custDataLst>
              <p:tags r:id="rId7"/>
            </p:custDataLst>
          </p:nvPr>
        </p:nvSpPr>
        <p:spPr bwMode="auto">
          <a:xfrm>
            <a:off x="7796213" y="6251575"/>
            <a:ext cx="107950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defTabSz="914400" eaLnBrk="1" fontAlgn="auto" latinLnBrk="0" hangingPunct="1">
              <a:lnSpc>
                <a:spcPct val="100000"/>
              </a:lnSpc>
              <a:spcBef>
                <a:spcPts val="0"/>
              </a:spcBef>
              <a:spcAft>
                <a:spcPts val="0"/>
              </a:spcAft>
              <a:buClrTx/>
              <a:buSzTx/>
              <a:buFontTx/>
              <a:buNone/>
              <a:tabLst/>
              <a:defRPr/>
            </a:pPr>
            <a:r>
              <a:rPr kumimoji="0" lang="fr-FR"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Lato" pitchFamily="34" charset="0"/>
              </a:rPr>
              <a:t>UNECA.ORG</a:t>
            </a:r>
          </a:p>
        </p:txBody>
      </p:sp>
      <p:sp>
        <p:nvSpPr>
          <p:cNvPr id="4105" name="Rectangle 11"/>
          <p:cNvSpPr>
            <a:spLocks/>
          </p:cNvSpPr>
          <p:nvPr>
            <p:custDataLst>
              <p:tags r:id="rId8"/>
            </p:custDataLst>
          </p:nvPr>
        </p:nvSpPr>
        <p:spPr bwMode="auto">
          <a:xfrm>
            <a:off x="113145" y="365798"/>
            <a:ext cx="310937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defTabSz="914400" eaLnBrk="1" fontAlgn="auto" latinLnBrk="0" hangingPunct="1">
              <a:lnSpc>
                <a:spcPct val="100000"/>
              </a:lnSpc>
              <a:spcBef>
                <a:spcPts val="0"/>
              </a:spcBef>
              <a:spcAft>
                <a:spcPts val="0"/>
              </a:spcAft>
              <a:buClrTx/>
              <a:buSzTx/>
              <a:buFontTx/>
              <a:buNone/>
              <a:tabLst/>
              <a:defRPr/>
            </a:pPr>
            <a:r>
              <a:rPr lang="fr-FR" altLang="en-US" sz="2000" b="1" kern="0" dirty="0">
                <a:solidFill>
                  <a:srgbClr val="FFFFFF"/>
                </a:solidFill>
                <a:latin typeface="Arial" panose="020B0604020202020204" pitchFamily="34" charset="0"/>
                <a:cs typeface="Arial" panose="020B0604020202020204" pitchFamily="34" charset="0"/>
                <a:sym typeface="Lato" pitchFamily="34" charset="0"/>
              </a:rPr>
              <a:t>Messages clés</a:t>
            </a:r>
            <a:endParaRPr kumimoji="0" lang="fr-FR"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n-lt"/>
              <a:cs typeface="Arial" panose="020B0604020202020204" pitchFamily="34" charset="0"/>
              <a:sym typeface="Lato" pitchFamily="34" charset="0"/>
            </a:endParaRPr>
          </a:p>
        </p:txBody>
      </p:sp>
      <p:sp>
        <p:nvSpPr>
          <p:cNvPr id="4106" name="Rectangle 12"/>
          <p:cNvSpPr>
            <a:spLocks/>
          </p:cNvSpPr>
          <p:nvPr>
            <p:custDataLst>
              <p:tags r:id="rId9"/>
            </p:custDataLst>
          </p:nvPr>
        </p:nvSpPr>
        <p:spPr bwMode="auto">
          <a:xfrm>
            <a:off x="4659313" y="414338"/>
            <a:ext cx="560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defTabSz="914400" eaLnBrk="1" fontAlgn="auto" latinLnBrk="0" hangingPunct="1">
              <a:lnSpc>
                <a:spcPct val="100000"/>
              </a:lnSpc>
              <a:spcBef>
                <a:spcPts val="0"/>
              </a:spcBef>
              <a:spcAft>
                <a:spcPts val="0"/>
              </a:spcAft>
              <a:buClrTx/>
              <a:buSzTx/>
              <a:buFontTx/>
              <a:buNone/>
              <a:tabLst/>
              <a:defRPr/>
            </a:pPr>
            <a:fld id="{CA7005DB-7BB1-4210-8FD2-F8CF7C036B5E}" type="slidenum">
              <a:rPr kumimoji="0" lang="fr-FR" altLang="en-US" sz="1600" b="1" i="0" u="none" strike="noStrike" kern="0" cap="none" spc="0" normalizeH="0" baseline="0" noProof="0" smtClean="0">
                <a:ln>
                  <a:noFill/>
                </a:ln>
                <a:solidFill>
                  <a:srgbClr val="0A7CB8"/>
                </a:solidFill>
                <a:effectLst/>
                <a:uLnTx/>
                <a:uFillTx/>
                <a:latin typeface="Lucida Sans" panose="020B0602030504020204" pitchFamily="34" charset="0"/>
                <a:cs typeface="Calibri" panose="020F0502020204030204" pitchFamily="34" charset="0"/>
                <a:sym typeface="Lucida Sans" panose="020B0602030504020204" pitchFamily="34" charset="0"/>
              </a:rPr>
              <a:pPr marL="0" marR="0" lvl="0" indent="12700" defTabSz="914400" eaLnBrk="1" fontAlgn="auto" latinLnBrk="0" hangingPunct="1">
                <a:lnSpc>
                  <a:spcPct val="100000"/>
                </a:lnSpc>
                <a:spcBef>
                  <a:spcPts val="0"/>
                </a:spcBef>
                <a:spcAft>
                  <a:spcPts val="0"/>
                </a:spcAft>
                <a:buClrTx/>
                <a:buSzTx/>
                <a:buFontTx/>
                <a:buNone/>
                <a:tabLst/>
                <a:defRPr/>
              </a:pPr>
              <a:t>4</a:t>
            </a:fld>
            <a:endParaRPr kumimoji="0" lang="fr-FR" altLang="en-US" sz="1600" b="1" i="0" u="none" strike="noStrike" kern="0" cap="none" spc="0" normalizeH="0" baseline="0" noProof="0" dirty="0">
              <a:ln>
                <a:noFill/>
              </a:ln>
              <a:solidFill>
                <a:srgbClr val="0A7CB8"/>
              </a:solidFill>
              <a:effectLst/>
              <a:uLnTx/>
              <a:uFillTx/>
              <a:latin typeface="Lucida Sans" panose="020B0602030504020204" pitchFamily="34" charset="0"/>
              <a:cs typeface="Calibri" panose="020F0502020204030204" pitchFamily="34" charset="0"/>
              <a:sym typeface="Lucida Sans" panose="020B0602030504020204" pitchFamily="34" charset="0"/>
            </a:endParaRPr>
          </a:p>
        </p:txBody>
      </p:sp>
      <p:sp>
        <p:nvSpPr>
          <p:cNvPr id="4107" name="Line 13"/>
          <p:cNvSpPr>
            <a:spLocks noChangeShapeType="1"/>
          </p:cNvSpPr>
          <p:nvPr>
            <p:custDataLst>
              <p:tags r:id="rId10"/>
            </p:custDataLst>
          </p:nvPr>
        </p:nvSpPr>
        <p:spPr bwMode="auto">
          <a:xfrm>
            <a:off x="0" y="6851650"/>
            <a:ext cx="9144000" cy="0"/>
          </a:xfrm>
          <a:prstGeom prst="line">
            <a:avLst/>
          </a:prstGeom>
          <a:noFill/>
          <a:ln w="12700">
            <a:solidFill>
              <a:srgbClr val="666666"/>
            </a:solidFill>
            <a:round/>
            <a:headEnd/>
            <a:tailEnd/>
          </a:ln>
          <a:extLst>
            <a:ext uri="{909E8E84-426E-40dd-AFC4-6F175D3DCCD1}">
              <a14:hiddenFill xmlns="" xmlns:a14="http://schemas.microsoft.com/office/drawing/2010/main">
                <a:noFill/>
              </a14:hiddenFill>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 name="Slide Number Placeholder 1"/>
          <p:cNvSpPr>
            <a:spLocks noGrp="1"/>
          </p:cNvSpPr>
          <p:nvPr>
            <p:ph type="sldNum" sz="quarter" idx="12"/>
            <p:custDataLst>
              <p:tags r:id="rId11"/>
            </p:custDataLst>
          </p:nvPr>
        </p:nvSpPr>
        <p:spPr>
          <a:xfrm>
            <a:off x="8168150" y="6618287"/>
            <a:ext cx="335626" cy="13811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7A9BE0A-D03F-4B6F-9DFE-032BEB7DCFE2}"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fr-FR" sz="1800" b="0" i="0" u="none" strike="noStrike" kern="0" cap="none" spc="0" normalizeH="0" baseline="0" noProof="0" dirty="0">
              <a:ln>
                <a:noFill/>
              </a:ln>
              <a:solidFill>
                <a:sysClr val="windowText" lastClr="000000"/>
              </a:solidFill>
              <a:effectLst/>
              <a:uLnTx/>
              <a:uFillTx/>
            </a:endParaRPr>
          </a:p>
        </p:txBody>
      </p:sp>
      <p:sp>
        <p:nvSpPr>
          <p:cNvPr id="4" name="Rounded Rectangle 3"/>
          <p:cNvSpPr/>
          <p:nvPr>
            <p:custDataLst>
              <p:tags r:id="rId12"/>
            </p:custDataLst>
          </p:nvPr>
        </p:nvSpPr>
        <p:spPr>
          <a:xfrm>
            <a:off x="213360" y="2245360"/>
            <a:ext cx="1625600" cy="3230880"/>
          </a:xfrm>
          <a:prstGeom prst="roundRect">
            <a:avLst>
              <a:gd name="adj" fmla="val 7292"/>
            </a:avLst>
          </a:prstGeom>
          <a:solidFill>
            <a:srgbClr val="B2A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Rectangle 14"/>
          <p:cNvSpPr/>
          <p:nvPr>
            <p:custDataLst>
              <p:tags r:id="rId13"/>
            </p:custDataLst>
          </p:nvPr>
        </p:nvSpPr>
        <p:spPr>
          <a:xfrm>
            <a:off x="631490" y="1557774"/>
            <a:ext cx="417758" cy="1200329"/>
          </a:xfrm>
          <a:prstGeom prst="rect">
            <a:avLst/>
          </a:prstGeom>
        </p:spPr>
        <p:txBody>
          <a:bodyPr wrap="square">
            <a:spAutoFit/>
          </a:bodyPr>
          <a:lstStyle/>
          <a:p>
            <a:r>
              <a:rPr lang="fr-FR" sz="7200" b="1" dirty="0">
                <a:solidFill>
                  <a:schemeClr val="tx1">
                    <a:lumMod val="50000"/>
                    <a:lumOff val="50000"/>
                  </a:schemeClr>
                </a:solidFill>
                <a:latin typeface="Arial Narrow"/>
                <a:cs typeface="Arial Narrow"/>
              </a:rPr>
              <a:t>1</a:t>
            </a:r>
          </a:p>
        </p:txBody>
      </p:sp>
      <p:sp>
        <p:nvSpPr>
          <p:cNvPr id="18" name="Rounded Rectangle 17"/>
          <p:cNvSpPr/>
          <p:nvPr>
            <p:custDataLst>
              <p:tags r:id="rId14"/>
            </p:custDataLst>
          </p:nvPr>
        </p:nvSpPr>
        <p:spPr>
          <a:xfrm>
            <a:off x="1971040" y="2245360"/>
            <a:ext cx="1625600" cy="3230880"/>
          </a:xfrm>
          <a:prstGeom prst="roundRect">
            <a:avLst>
              <a:gd name="adj" fmla="val 7292"/>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Rectangle 18"/>
          <p:cNvSpPr/>
          <p:nvPr>
            <p:custDataLst>
              <p:tags r:id="rId15"/>
            </p:custDataLst>
          </p:nvPr>
        </p:nvSpPr>
        <p:spPr>
          <a:xfrm>
            <a:off x="2389170" y="1557774"/>
            <a:ext cx="417758" cy="1200329"/>
          </a:xfrm>
          <a:prstGeom prst="rect">
            <a:avLst/>
          </a:prstGeom>
        </p:spPr>
        <p:txBody>
          <a:bodyPr wrap="square">
            <a:spAutoFit/>
          </a:bodyPr>
          <a:lstStyle/>
          <a:p>
            <a:r>
              <a:rPr lang="fr-FR" sz="7200" b="1" dirty="0">
                <a:solidFill>
                  <a:schemeClr val="tx1">
                    <a:lumMod val="50000"/>
                    <a:lumOff val="50000"/>
                  </a:schemeClr>
                </a:solidFill>
                <a:latin typeface="Arial Narrow"/>
                <a:cs typeface="Arial Narrow"/>
              </a:rPr>
              <a:t>2</a:t>
            </a:r>
          </a:p>
        </p:txBody>
      </p:sp>
      <p:sp>
        <p:nvSpPr>
          <p:cNvPr id="20" name="Rounded Rectangle 19"/>
          <p:cNvSpPr/>
          <p:nvPr>
            <p:custDataLst>
              <p:tags r:id="rId16"/>
            </p:custDataLst>
          </p:nvPr>
        </p:nvSpPr>
        <p:spPr>
          <a:xfrm>
            <a:off x="3769360" y="2245360"/>
            <a:ext cx="1625600" cy="3230880"/>
          </a:xfrm>
          <a:prstGeom prst="roundRect">
            <a:avLst>
              <a:gd name="adj" fmla="val 7292"/>
            </a:avLst>
          </a:prstGeom>
          <a:solidFill>
            <a:srgbClr val="B1A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Rectangle 20"/>
          <p:cNvSpPr/>
          <p:nvPr>
            <p:custDataLst>
              <p:tags r:id="rId17"/>
            </p:custDataLst>
          </p:nvPr>
        </p:nvSpPr>
        <p:spPr>
          <a:xfrm>
            <a:off x="4258610" y="1557774"/>
            <a:ext cx="417758" cy="1200329"/>
          </a:xfrm>
          <a:prstGeom prst="rect">
            <a:avLst/>
          </a:prstGeom>
        </p:spPr>
        <p:txBody>
          <a:bodyPr wrap="square">
            <a:spAutoFit/>
          </a:bodyPr>
          <a:lstStyle/>
          <a:p>
            <a:r>
              <a:rPr lang="fr-FR" sz="7200" b="1" dirty="0">
                <a:solidFill>
                  <a:schemeClr val="tx1">
                    <a:lumMod val="50000"/>
                    <a:lumOff val="50000"/>
                  </a:schemeClr>
                </a:solidFill>
                <a:latin typeface="Arial Narrow"/>
                <a:cs typeface="Arial Narrow"/>
              </a:rPr>
              <a:t>3</a:t>
            </a:r>
          </a:p>
        </p:txBody>
      </p:sp>
      <p:sp>
        <p:nvSpPr>
          <p:cNvPr id="22" name="Rounded Rectangle 21"/>
          <p:cNvSpPr/>
          <p:nvPr>
            <p:custDataLst>
              <p:tags r:id="rId18"/>
            </p:custDataLst>
          </p:nvPr>
        </p:nvSpPr>
        <p:spPr>
          <a:xfrm>
            <a:off x="5527040" y="2275840"/>
            <a:ext cx="1625600" cy="3230880"/>
          </a:xfrm>
          <a:prstGeom prst="roundRect">
            <a:avLst>
              <a:gd name="adj" fmla="val 7292"/>
            </a:avLst>
          </a:prstGeom>
          <a:solidFill>
            <a:srgbClr val="D4C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Rectangle 22"/>
          <p:cNvSpPr/>
          <p:nvPr>
            <p:custDataLst>
              <p:tags r:id="rId19"/>
            </p:custDataLst>
          </p:nvPr>
        </p:nvSpPr>
        <p:spPr>
          <a:xfrm>
            <a:off x="6016290" y="1557774"/>
            <a:ext cx="417758" cy="1200329"/>
          </a:xfrm>
          <a:prstGeom prst="rect">
            <a:avLst/>
          </a:prstGeom>
        </p:spPr>
        <p:txBody>
          <a:bodyPr wrap="square">
            <a:spAutoFit/>
          </a:bodyPr>
          <a:lstStyle/>
          <a:p>
            <a:r>
              <a:rPr lang="fr-FR" sz="7200" b="1" dirty="0">
                <a:solidFill>
                  <a:schemeClr val="tx1">
                    <a:lumMod val="50000"/>
                    <a:lumOff val="50000"/>
                  </a:schemeClr>
                </a:solidFill>
                <a:latin typeface="Arial Narrow"/>
                <a:cs typeface="Arial Narrow"/>
              </a:rPr>
              <a:t>4</a:t>
            </a:r>
          </a:p>
        </p:txBody>
      </p:sp>
      <p:sp>
        <p:nvSpPr>
          <p:cNvPr id="24" name="Rounded Rectangle 23"/>
          <p:cNvSpPr/>
          <p:nvPr>
            <p:custDataLst>
              <p:tags r:id="rId20"/>
            </p:custDataLst>
          </p:nvPr>
        </p:nvSpPr>
        <p:spPr>
          <a:xfrm>
            <a:off x="7335520" y="2245360"/>
            <a:ext cx="1625600" cy="3230880"/>
          </a:xfrm>
          <a:prstGeom prst="roundRect">
            <a:avLst>
              <a:gd name="adj" fmla="val 7292"/>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Rectangle 24"/>
          <p:cNvSpPr/>
          <p:nvPr>
            <p:custDataLst>
              <p:tags r:id="rId21"/>
            </p:custDataLst>
          </p:nvPr>
        </p:nvSpPr>
        <p:spPr>
          <a:xfrm>
            <a:off x="7723170" y="1557774"/>
            <a:ext cx="417758" cy="1200329"/>
          </a:xfrm>
          <a:prstGeom prst="rect">
            <a:avLst/>
          </a:prstGeom>
        </p:spPr>
        <p:txBody>
          <a:bodyPr wrap="square">
            <a:spAutoFit/>
          </a:bodyPr>
          <a:lstStyle/>
          <a:p>
            <a:r>
              <a:rPr lang="fr-FR" sz="7200" b="1" dirty="0">
                <a:solidFill>
                  <a:schemeClr val="tx1">
                    <a:lumMod val="50000"/>
                    <a:lumOff val="50000"/>
                  </a:schemeClr>
                </a:solidFill>
                <a:latin typeface="Arial Narrow"/>
                <a:cs typeface="Arial Narrow"/>
              </a:rPr>
              <a:t>5</a:t>
            </a:r>
          </a:p>
        </p:txBody>
      </p:sp>
      <p:sp>
        <p:nvSpPr>
          <p:cNvPr id="16" name="TextBox 15"/>
          <p:cNvSpPr txBox="1"/>
          <p:nvPr>
            <p:custDataLst>
              <p:tags r:id="rId22"/>
            </p:custDataLst>
          </p:nvPr>
        </p:nvSpPr>
        <p:spPr>
          <a:xfrm>
            <a:off x="233680" y="2631440"/>
            <a:ext cx="1554480" cy="2800767"/>
          </a:xfrm>
          <a:prstGeom prst="rect">
            <a:avLst/>
          </a:prstGeom>
          <a:noFill/>
        </p:spPr>
        <p:txBody>
          <a:bodyPr wrap="square" rtlCol="0">
            <a:spAutoFit/>
          </a:bodyPr>
          <a:lstStyle/>
          <a:p>
            <a:r>
              <a:rPr lang="fr-FR" sz="1100" dirty="0">
                <a:effectLst>
                  <a:outerShdw blurRad="38100" dist="38100" dir="2700000" algn="tl">
                    <a:srgbClr val="000000">
                      <a:alpha val="43137"/>
                    </a:srgbClr>
                  </a:outerShdw>
                </a:effectLst>
                <a:cs typeface="Arial Narrow"/>
              </a:rPr>
              <a:t>Conformément à la décision des chefs d’État et de gouvernement de l’Union africaine, allouer 0,15 % du budget national à l’appui à la production, à la diffusion et à l’utilisation des statistiques pour la mise en œuvre des plans nationaux de développement, du Programme 2030 et de l’Agenda 2063</a:t>
            </a:r>
          </a:p>
        </p:txBody>
      </p:sp>
      <p:sp>
        <p:nvSpPr>
          <p:cNvPr id="26" name="TextBox 25"/>
          <p:cNvSpPr txBox="1"/>
          <p:nvPr>
            <p:custDataLst>
              <p:tags r:id="rId23"/>
            </p:custDataLst>
          </p:nvPr>
        </p:nvSpPr>
        <p:spPr>
          <a:xfrm>
            <a:off x="2042160" y="2631440"/>
            <a:ext cx="1503680" cy="1754326"/>
          </a:xfrm>
          <a:prstGeom prst="rect">
            <a:avLst/>
          </a:prstGeom>
          <a:noFill/>
        </p:spPr>
        <p:txBody>
          <a:bodyPr wrap="square" rtlCol="0">
            <a:spAutoFit/>
          </a:bodyPr>
          <a:lstStyle/>
          <a:p>
            <a:r>
              <a:rPr lang="fr-FR" sz="1200" dirty="0">
                <a:effectLst>
                  <a:outerShdw blurRad="38100" dist="38100" dir="2700000" algn="tl">
                    <a:srgbClr val="000000">
                      <a:alpha val="43137"/>
                    </a:srgbClr>
                  </a:outerShdw>
                </a:effectLst>
                <a:cs typeface="Arial Narrow"/>
              </a:rPr>
              <a:t>Mener les recensements de la population et du logement au cours du cycle 2015-2024 afin appuyer la mise en œuvre du Programme 2030 et de l’Agenda 2063</a:t>
            </a:r>
          </a:p>
        </p:txBody>
      </p:sp>
      <p:sp>
        <p:nvSpPr>
          <p:cNvPr id="27" name="TextBox 26"/>
          <p:cNvSpPr txBox="1"/>
          <p:nvPr>
            <p:custDataLst>
              <p:tags r:id="rId24"/>
            </p:custDataLst>
          </p:nvPr>
        </p:nvSpPr>
        <p:spPr>
          <a:xfrm>
            <a:off x="3820160" y="2631440"/>
            <a:ext cx="1503680" cy="2862322"/>
          </a:xfrm>
          <a:prstGeom prst="rect">
            <a:avLst/>
          </a:prstGeom>
          <a:noFill/>
        </p:spPr>
        <p:txBody>
          <a:bodyPr wrap="square" rtlCol="0">
            <a:spAutoFit/>
          </a:bodyPr>
          <a:lstStyle/>
          <a:p>
            <a:r>
              <a:rPr lang="fr-FR" sz="1200" b="1" dirty="0">
                <a:effectLst>
                  <a:outerShdw blurRad="38100" dist="38100" dir="2700000" algn="tl">
                    <a:srgbClr val="000000">
                      <a:alpha val="43137"/>
                    </a:srgbClr>
                  </a:outerShdw>
                </a:effectLst>
                <a:cs typeface="Arial Narrow"/>
              </a:rPr>
              <a:t>Renforcer les </a:t>
            </a:r>
            <a:r>
              <a:rPr lang="fr-FR" sz="1200" b="1" dirty="0">
                <a:latin typeface="Arial Narrow"/>
                <a:cs typeface="Arial Narrow"/>
              </a:rPr>
              <a:t>systèmes d'enregistrement des faits d’état civil et d'établissement des statistiques de l'état civil en appui aux estimations de la population entre les recensements et pour documenter les objectifs de développement durable et l’Agenda 2063</a:t>
            </a:r>
            <a:endParaRPr lang="fr-FR" sz="1200" b="1" dirty="0">
              <a:effectLst>
                <a:outerShdw blurRad="38100" dist="38100" dir="2700000" algn="tl">
                  <a:srgbClr val="000000">
                    <a:alpha val="43137"/>
                  </a:srgbClr>
                </a:outerShdw>
              </a:effectLst>
              <a:cs typeface="Arial Narrow"/>
            </a:endParaRPr>
          </a:p>
        </p:txBody>
      </p:sp>
      <p:sp>
        <p:nvSpPr>
          <p:cNvPr id="28" name="TextBox 27"/>
          <p:cNvSpPr txBox="1"/>
          <p:nvPr>
            <p:custDataLst>
              <p:tags r:id="rId25"/>
            </p:custDataLst>
          </p:nvPr>
        </p:nvSpPr>
        <p:spPr>
          <a:xfrm>
            <a:off x="5577840" y="2631440"/>
            <a:ext cx="1503680" cy="1938992"/>
          </a:xfrm>
          <a:prstGeom prst="rect">
            <a:avLst/>
          </a:prstGeom>
          <a:noFill/>
        </p:spPr>
        <p:txBody>
          <a:bodyPr wrap="square" rtlCol="0">
            <a:spAutoFit/>
          </a:bodyPr>
          <a:lstStyle/>
          <a:p>
            <a:r>
              <a:rPr lang="fr-FR" sz="1200" dirty="0">
                <a:effectLst>
                  <a:outerShdw blurRad="38100" dist="38100" dir="2700000" algn="tl">
                    <a:srgbClr val="000000">
                      <a:alpha val="43137"/>
                    </a:srgbClr>
                  </a:outerShdw>
                </a:effectLst>
                <a:cs typeface="Arial Narrow"/>
              </a:rPr>
              <a:t>Intégrer les technologies de l’information </a:t>
            </a:r>
            <a:r>
              <a:rPr lang="fr-FR" sz="1200" dirty="0" err="1">
                <a:effectLst>
                  <a:outerShdw blurRad="38100" dist="38100" dir="2700000" algn="tl">
                    <a:srgbClr val="000000">
                      <a:alpha val="43137"/>
                    </a:srgbClr>
                  </a:outerShdw>
                </a:effectLst>
                <a:cs typeface="Arial Narrow"/>
              </a:rPr>
              <a:t>géospatiale</a:t>
            </a:r>
            <a:r>
              <a:rPr lang="fr-FR" sz="1200" dirty="0">
                <a:effectLst>
                  <a:outerShdw blurRad="38100" dist="38100" dir="2700000" algn="tl">
                    <a:srgbClr val="000000">
                      <a:alpha val="43137"/>
                    </a:srgbClr>
                  </a:outerShdw>
                </a:effectLst>
                <a:cs typeface="Arial Narrow"/>
              </a:rPr>
              <a:t> comme cadre de base pour soutenir la production statistique et la diffusion des données statistiques</a:t>
            </a:r>
          </a:p>
        </p:txBody>
      </p:sp>
      <p:sp>
        <p:nvSpPr>
          <p:cNvPr id="30" name="TextBox 29"/>
          <p:cNvSpPr txBox="1"/>
          <p:nvPr>
            <p:custDataLst>
              <p:tags r:id="rId26"/>
            </p:custDataLst>
          </p:nvPr>
        </p:nvSpPr>
        <p:spPr>
          <a:xfrm>
            <a:off x="7325360" y="2514977"/>
            <a:ext cx="1574800" cy="2492990"/>
          </a:xfrm>
          <a:prstGeom prst="rect">
            <a:avLst/>
          </a:prstGeom>
          <a:noFill/>
        </p:spPr>
        <p:txBody>
          <a:bodyPr wrap="square" rtlCol="0">
            <a:spAutoFit/>
          </a:bodyPr>
          <a:lstStyle/>
          <a:p>
            <a:r>
              <a:rPr lang="fr-FR" sz="1200" dirty="0">
                <a:effectLst>
                  <a:outerShdw blurRad="38100" dist="38100" dir="2700000" algn="tl">
                    <a:srgbClr val="000000">
                      <a:alpha val="43137"/>
                    </a:srgbClr>
                  </a:outerShdw>
                </a:effectLst>
                <a:cs typeface="Arial Narrow"/>
              </a:rPr>
              <a:t>Examiner la législation nationale sur la statistique à la lumière des principes fondamentaux de la statistique officielle et de la Charte africaine de la statistique pour veiller à la coordination efficace de tous les acteurs des systèmes statistiques nationaux</a:t>
            </a:r>
          </a:p>
        </p:txBody>
      </p:sp>
    </p:spTree>
    <p:extLst>
      <p:ext uri="{BB962C8B-B14F-4D97-AF65-F5344CB8AC3E}">
        <p14:creationId xmlns:p14="http://schemas.microsoft.com/office/powerpoint/2010/main" val="1624271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p:cNvSpPr>
          <p:nvPr>
            <p:custDataLst>
              <p:tags r:id="rId1"/>
            </p:custDataLst>
          </p:nvPr>
        </p:nvSpPr>
        <p:spPr bwMode="auto">
          <a:xfrm>
            <a:off x="0" y="6135688"/>
            <a:ext cx="7308850"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099" name="Rectangle 3"/>
          <p:cNvSpPr>
            <a:spLocks/>
          </p:cNvSpPr>
          <p:nvPr>
            <p:custDataLst>
              <p:tags r:id="rId2"/>
            </p:custDataLst>
          </p:nvPr>
        </p:nvSpPr>
        <p:spPr bwMode="auto">
          <a:xfrm>
            <a:off x="471488" y="6221413"/>
            <a:ext cx="694213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r>
              <a:rPr lang="fr-FR" sz="1600" b="1" dirty="0">
                <a:solidFill>
                  <a:srgbClr val="CFE2F3"/>
                </a:solidFill>
                <a:effectLst>
                  <a:outerShdw blurRad="38100" dist="38100" dir="2700000" algn="tl">
                    <a:srgbClr val="000000">
                      <a:alpha val="43137"/>
                    </a:srgbClr>
                  </a:outerShdw>
                </a:effectLst>
                <a:latin typeface="Calibri"/>
                <a:ea typeface="Calibri"/>
                <a:cs typeface="Calibri"/>
                <a:sym typeface="Calibri"/>
              </a:rPr>
              <a:t>Rapport sur la sixième réunion de la Commission africaine de statistique</a:t>
            </a:r>
            <a:endParaRPr lang="fr-FR" sz="1600" b="1" dirty="0">
              <a:solidFill>
                <a:srgbClr val="CFE2F3"/>
              </a:solidFill>
              <a:effectLst>
                <a:outerShdw blurRad="38100" dist="38100" dir="2700000" algn="tl">
                  <a:srgbClr val="000000">
                    <a:alpha val="43137"/>
                  </a:srgbClr>
                </a:outerShdw>
              </a:effectLst>
            </a:endParaRPr>
          </a:p>
        </p:txBody>
      </p:sp>
      <p:sp>
        <p:nvSpPr>
          <p:cNvPr id="4100" name="AutoShape 4"/>
          <p:cNvSpPr>
            <a:spLocks/>
          </p:cNvSpPr>
          <p:nvPr>
            <p:custDataLst>
              <p:tags r:id="rId3"/>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1" name="AutoShape 5"/>
          <p:cNvSpPr>
            <a:spLocks/>
          </p:cNvSpPr>
          <p:nvPr>
            <p:custDataLst>
              <p:tags r:id="rId4"/>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2" name="AutoShape 6"/>
          <p:cNvSpPr>
            <a:spLocks/>
          </p:cNvSpPr>
          <p:nvPr>
            <p:custDataLst>
              <p:tags r:id="rId5"/>
            </p:custDataLst>
          </p:nvPr>
        </p:nvSpPr>
        <p:spPr bwMode="auto">
          <a:xfrm>
            <a:off x="0" y="290513"/>
            <a:ext cx="4475163"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3" name="AutoShape 9"/>
          <p:cNvSpPr>
            <a:spLocks/>
          </p:cNvSpPr>
          <p:nvPr>
            <p:custDataLst>
              <p:tags r:id="rId6"/>
            </p:custDataLst>
          </p:nvPr>
        </p:nvSpPr>
        <p:spPr bwMode="auto">
          <a:xfrm>
            <a:off x="7666038" y="6135688"/>
            <a:ext cx="1212850"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4" name="Rectangle 10"/>
          <p:cNvSpPr>
            <a:spLocks/>
          </p:cNvSpPr>
          <p:nvPr>
            <p:custDataLst>
              <p:tags r:id="rId7"/>
            </p:custDataLst>
          </p:nvPr>
        </p:nvSpPr>
        <p:spPr bwMode="auto">
          <a:xfrm>
            <a:off x="7796213" y="6251575"/>
            <a:ext cx="107950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fr-FR" altLang="en-US" sz="1200" b="1" dirty="0">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5" name="Rectangle 11"/>
          <p:cNvSpPr>
            <a:spLocks/>
          </p:cNvSpPr>
          <p:nvPr>
            <p:custDataLst>
              <p:tags r:id="rId8"/>
            </p:custDataLst>
          </p:nvPr>
        </p:nvSpPr>
        <p:spPr bwMode="auto">
          <a:xfrm>
            <a:off x="113143" y="365798"/>
            <a:ext cx="372881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fr-FR" altLang="en-US" sz="2000" b="1" dirty="0">
                <a:solidFill>
                  <a:schemeClr val="bg1"/>
                </a:solidFill>
                <a:latin typeface="+mn-lt"/>
                <a:cs typeface="Arial" panose="020B0604020202020204" pitchFamily="34" charset="0"/>
                <a:sym typeface="Lato" pitchFamily="34" charset="0"/>
              </a:rPr>
              <a:t>RECOMMANDATIONS CLÉS</a:t>
            </a:r>
          </a:p>
        </p:txBody>
      </p:sp>
      <p:sp>
        <p:nvSpPr>
          <p:cNvPr id="4106" name="Rectangle 12"/>
          <p:cNvSpPr>
            <a:spLocks/>
          </p:cNvSpPr>
          <p:nvPr>
            <p:custDataLst>
              <p:tags r:id="rId9"/>
            </p:custDataLst>
          </p:nvPr>
        </p:nvSpPr>
        <p:spPr bwMode="auto">
          <a:xfrm>
            <a:off x="4659313" y="414338"/>
            <a:ext cx="560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CA7005DB-7BB1-4210-8FD2-F8CF7C036B5E}" type="slidenum">
              <a:rPr lang="fr-FR" altLang="en-US" sz="1600" b="1" smtClean="0">
                <a:solidFill>
                  <a:srgbClr val="0A7CB8"/>
                </a:solidFill>
                <a:latin typeface="Lucida Sans" panose="020B0602030504020204" pitchFamily="34" charset="0"/>
                <a:sym typeface="Lucida Sans" panose="020B0602030504020204" pitchFamily="34" charset="0"/>
              </a:rPr>
              <a:pPr eaLnBrk="1"/>
              <a:t>5</a:t>
            </a:fld>
            <a:endParaRPr lang="fr-FR" altLang="en-US" sz="1600" b="1" dirty="0">
              <a:solidFill>
                <a:srgbClr val="0A7CB8"/>
              </a:solidFill>
              <a:latin typeface="Lucida Sans" panose="020B0602030504020204" pitchFamily="34" charset="0"/>
              <a:sym typeface="Lucida Sans" panose="020B0602030504020204" pitchFamily="34" charset="0"/>
            </a:endParaRPr>
          </a:p>
        </p:txBody>
      </p:sp>
      <p:sp>
        <p:nvSpPr>
          <p:cNvPr id="4107" name="Line 13"/>
          <p:cNvSpPr>
            <a:spLocks noChangeShapeType="1"/>
          </p:cNvSpPr>
          <p:nvPr>
            <p:custDataLst>
              <p:tags r:id="rId10"/>
            </p:custDataLst>
          </p:nvPr>
        </p:nvSpPr>
        <p:spPr bwMode="auto">
          <a:xfrm>
            <a:off x="0" y="6851650"/>
            <a:ext cx="9144000" cy="0"/>
          </a:xfrm>
          <a:prstGeom prst="line">
            <a:avLst/>
          </a:prstGeom>
          <a:noFill/>
          <a:ln w="12700">
            <a:solidFill>
              <a:srgbClr val="666666"/>
            </a:solidFill>
            <a:round/>
            <a:headEnd/>
            <a:tailEnd/>
          </a:ln>
          <a:extLst>
            <a:ext uri="{909E8E84-426E-40dd-AFC4-6F175D3DCCD1}">
              <a14:hiddenFill xmlns="" xmlns:a14="http://schemas.microsoft.com/office/drawing/2010/main">
                <a:noFill/>
              </a14:hiddenFill>
            </a:ext>
          </a:extLst>
        </p:spPr>
        <p:txBody>
          <a:bodyPr lIns="45720" rIns="45720"/>
          <a:lstStyle/>
          <a:p>
            <a:endParaRPr lang="fr-FR" dirty="0"/>
          </a:p>
        </p:txBody>
      </p:sp>
      <p:sp>
        <p:nvSpPr>
          <p:cNvPr id="2" name="Slide Number Placeholder 1"/>
          <p:cNvSpPr>
            <a:spLocks noGrp="1"/>
          </p:cNvSpPr>
          <p:nvPr>
            <p:ph type="sldNum" sz="quarter" idx="12"/>
            <p:custDataLst>
              <p:tags r:id="rId11"/>
            </p:custDataLst>
          </p:nvPr>
        </p:nvSpPr>
        <p:spPr>
          <a:xfrm>
            <a:off x="8168150" y="6618287"/>
            <a:ext cx="335626" cy="138113"/>
          </a:xfrm>
        </p:spPr>
        <p:txBody>
          <a:bodyPr/>
          <a:lstStyle/>
          <a:p>
            <a:fld id="{57A9BE0A-D03F-4B6F-9DFE-032BEB7DCFE2}" type="slidenum">
              <a:rPr lang="fr-FR" smtClean="0"/>
              <a:t>5</a:t>
            </a:fld>
            <a:endParaRPr lang="fr-FR" dirty="0"/>
          </a:p>
        </p:txBody>
      </p:sp>
      <p:pic>
        <p:nvPicPr>
          <p:cNvPr id="4" name="Picture 3"/>
          <p:cNvPicPr>
            <a:picLocks noChangeAspect="1"/>
          </p:cNvPicPr>
          <p:nvPr>
            <p:custDataLst>
              <p:tags r:id="rId12"/>
            </p:custDataLst>
          </p:nvPr>
        </p:nvPicPr>
        <p:blipFill>
          <a:blip r:embed="rId19"/>
          <a:stretch>
            <a:fillRect/>
          </a:stretch>
        </p:blipFill>
        <p:spPr>
          <a:xfrm>
            <a:off x="-10160" y="1252220"/>
            <a:ext cx="9144000" cy="4488493"/>
          </a:xfrm>
          <a:prstGeom prst="rect">
            <a:avLst/>
          </a:prstGeom>
        </p:spPr>
      </p:pic>
      <p:sp>
        <p:nvSpPr>
          <p:cNvPr id="5" name="TextBox 4"/>
          <p:cNvSpPr txBox="1"/>
          <p:nvPr>
            <p:custDataLst>
              <p:tags r:id="rId13"/>
            </p:custDataLst>
          </p:nvPr>
        </p:nvSpPr>
        <p:spPr>
          <a:xfrm>
            <a:off x="2509520" y="4724400"/>
            <a:ext cx="4084320" cy="461665"/>
          </a:xfrm>
          <a:prstGeom prst="rect">
            <a:avLst/>
          </a:prstGeom>
          <a:noFill/>
        </p:spPr>
        <p:txBody>
          <a:bodyPr wrap="square" rtlCol="0">
            <a:spAutoFit/>
          </a:bodyPr>
          <a:lstStyle/>
          <a:p>
            <a:pPr algn="ctr"/>
            <a:r>
              <a:rPr lang="fr-FR" sz="2400" dirty="0">
                <a:effectLst>
                  <a:outerShdw blurRad="38100" dist="38100" dir="2700000" algn="tl">
                    <a:srgbClr val="000000">
                      <a:alpha val="43137"/>
                    </a:srgbClr>
                  </a:outerShdw>
                </a:effectLst>
              </a:rPr>
              <a:t>RECOMMANDATIONS</a:t>
            </a:r>
          </a:p>
        </p:txBody>
      </p:sp>
      <p:sp>
        <p:nvSpPr>
          <p:cNvPr id="6" name="TextBox 5"/>
          <p:cNvSpPr txBox="1"/>
          <p:nvPr>
            <p:custDataLst>
              <p:tags r:id="rId14"/>
            </p:custDataLst>
          </p:nvPr>
        </p:nvSpPr>
        <p:spPr>
          <a:xfrm rot="17619421">
            <a:off x="-169496" y="3685231"/>
            <a:ext cx="2590800" cy="1569660"/>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latin typeface="Arial Narrow"/>
                <a:cs typeface="Arial Narrow"/>
              </a:rPr>
              <a:t>Les pays doivent améliorer la disponibilité de leurs données relatives aux indicateurs des objectifs de développement durable et aux indicateurs régionaux intégrés</a:t>
            </a:r>
            <a:endParaRPr lang="fr-FR" sz="1600" dirty="0">
              <a:latin typeface="Arial Narrow"/>
              <a:cs typeface="Arial Narrow"/>
            </a:endParaRPr>
          </a:p>
        </p:txBody>
      </p:sp>
      <p:sp>
        <p:nvSpPr>
          <p:cNvPr id="18" name="TextBox 17"/>
          <p:cNvSpPr txBox="1"/>
          <p:nvPr>
            <p:custDataLst>
              <p:tags r:id="rId15"/>
            </p:custDataLst>
          </p:nvPr>
        </p:nvSpPr>
        <p:spPr>
          <a:xfrm rot="20123253">
            <a:off x="1811703" y="1745862"/>
            <a:ext cx="2590800" cy="1323439"/>
          </a:xfrm>
          <a:prstGeom prst="rect">
            <a:avLst/>
          </a:prstGeom>
          <a:noFill/>
        </p:spPr>
        <p:txBody>
          <a:bodyPr wrap="square" rtlCol="0">
            <a:spAutoFit/>
          </a:bodyPr>
          <a:lstStyle/>
          <a:p>
            <a:pPr algn="ctr"/>
            <a:r>
              <a:rPr lang="fr-FR" sz="1600" dirty="0">
                <a:latin typeface="Arial Narrow"/>
                <a:cs typeface="Arial Narrow"/>
              </a:rPr>
              <a:t>Les pays doivent mobiliser des ressources pour les activités de recensement et trouver des partenaires de développement pour appuyer leurs efforts</a:t>
            </a:r>
          </a:p>
        </p:txBody>
      </p:sp>
      <p:sp>
        <p:nvSpPr>
          <p:cNvPr id="19" name="TextBox 18"/>
          <p:cNvSpPr txBox="1"/>
          <p:nvPr>
            <p:custDataLst>
              <p:tags r:id="rId16"/>
            </p:custDataLst>
          </p:nvPr>
        </p:nvSpPr>
        <p:spPr>
          <a:xfrm rot="1321501">
            <a:off x="4666612" y="1688897"/>
            <a:ext cx="2592144" cy="1600438"/>
          </a:xfrm>
          <a:prstGeom prst="rect">
            <a:avLst/>
          </a:prstGeom>
          <a:noFill/>
        </p:spPr>
        <p:txBody>
          <a:bodyPr wrap="square" rtlCol="0">
            <a:spAutoFit/>
          </a:bodyPr>
          <a:lstStyle/>
          <a:p>
            <a:pPr algn="ctr"/>
            <a:r>
              <a:rPr lang="fr-FR" sz="1400" dirty="0">
                <a:effectLst>
                  <a:outerShdw blurRad="38100" dist="38100" dir="2700000" algn="tl">
                    <a:srgbClr val="000000">
                      <a:alpha val="43137"/>
                    </a:srgbClr>
                  </a:outerShdw>
                </a:effectLst>
                <a:cs typeface="Arial Narrow"/>
              </a:rPr>
              <a:t>Les États membres doivent mettre à niveau leurs systèmes de statistique économique et suivre la recommandation internationale consistant à changer la base du PIB tous les cinq ans</a:t>
            </a:r>
            <a:endParaRPr lang="fr-FR" sz="1400" dirty="0">
              <a:latin typeface="Arial Narrow"/>
              <a:cs typeface="Arial Narrow"/>
            </a:endParaRPr>
          </a:p>
        </p:txBody>
      </p:sp>
      <p:sp>
        <p:nvSpPr>
          <p:cNvPr id="20" name="TextBox 19"/>
          <p:cNvSpPr txBox="1"/>
          <p:nvPr>
            <p:custDataLst>
              <p:tags r:id="rId17"/>
            </p:custDataLst>
          </p:nvPr>
        </p:nvSpPr>
        <p:spPr>
          <a:xfrm rot="3752853">
            <a:off x="6627541" y="3818504"/>
            <a:ext cx="2590800" cy="1323439"/>
          </a:xfrm>
          <a:prstGeom prst="rect">
            <a:avLst/>
          </a:prstGeom>
          <a:noFill/>
        </p:spPr>
        <p:txBody>
          <a:bodyPr wrap="square" rtlCol="0">
            <a:spAutoFit/>
          </a:bodyPr>
          <a:lstStyle/>
          <a:p>
            <a:pPr algn="ctr"/>
            <a:r>
              <a:rPr lang="fr-FR" sz="1600" dirty="0">
                <a:latin typeface="Arial Narrow"/>
                <a:cs typeface="Arial Narrow"/>
              </a:rPr>
              <a:t>Les bureaux statistiques nationaux doivent donner la priorité à l’utilisation des données administratives et à l’amélioration de leur qualité</a:t>
            </a:r>
          </a:p>
        </p:txBody>
      </p:sp>
    </p:spTree>
    <p:extLst>
      <p:ext uri="{BB962C8B-B14F-4D97-AF65-F5344CB8AC3E}">
        <p14:creationId xmlns:p14="http://schemas.microsoft.com/office/powerpoint/2010/main" val="14876971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p:cNvSpPr>
          <p:nvPr>
            <p:custDataLst>
              <p:tags r:id="rId1"/>
            </p:custDataLst>
          </p:nvPr>
        </p:nvSpPr>
        <p:spPr bwMode="auto">
          <a:xfrm>
            <a:off x="0" y="6135688"/>
            <a:ext cx="7308850" cy="4429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099" name="Rectangle 3"/>
          <p:cNvSpPr>
            <a:spLocks/>
          </p:cNvSpPr>
          <p:nvPr>
            <p:custDataLst>
              <p:tags r:id="rId2"/>
            </p:custDataLst>
          </p:nvPr>
        </p:nvSpPr>
        <p:spPr bwMode="auto">
          <a:xfrm>
            <a:off x="471488" y="6221413"/>
            <a:ext cx="694213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r>
              <a:rPr lang="fr-FR" sz="1600" b="1" dirty="0">
                <a:solidFill>
                  <a:srgbClr val="CFE2F3"/>
                </a:solidFill>
                <a:effectLst>
                  <a:outerShdw blurRad="38100" dist="38100" dir="2700000" algn="tl">
                    <a:srgbClr val="000000">
                      <a:alpha val="43137"/>
                    </a:srgbClr>
                  </a:outerShdw>
                </a:effectLst>
                <a:latin typeface="Calibri"/>
                <a:ea typeface="Calibri"/>
                <a:cs typeface="Calibri"/>
                <a:sym typeface="Calibri"/>
              </a:rPr>
              <a:t>Rapport sur la sixième réunion de la Commission africaine de statistique</a:t>
            </a:r>
            <a:endParaRPr lang="fr-FR" sz="1600" b="1" dirty="0">
              <a:solidFill>
                <a:srgbClr val="CFE2F3"/>
              </a:solidFill>
              <a:effectLst>
                <a:outerShdw blurRad="38100" dist="38100" dir="2700000" algn="tl">
                  <a:srgbClr val="000000">
                    <a:alpha val="43137"/>
                  </a:srgbClr>
                </a:outerShdw>
              </a:effectLst>
            </a:endParaRPr>
          </a:p>
        </p:txBody>
      </p:sp>
      <p:sp>
        <p:nvSpPr>
          <p:cNvPr id="4100" name="AutoShape 4"/>
          <p:cNvSpPr>
            <a:spLocks/>
          </p:cNvSpPr>
          <p:nvPr>
            <p:custDataLst>
              <p:tags r:id="rId3"/>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1" name="AutoShape 5"/>
          <p:cNvSpPr>
            <a:spLocks/>
          </p:cNvSpPr>
          <p:nvPr>
            <p:custDataLst>
              <p:tags r:id="rId4"/>
            </p:custDataLst>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45720" rIns="45720"/>
          <a:lstStyle/>
          <a:p>
            <a:endParaRPr lang="fr-FR" dirty="0"/>
          </a:p>
        </p:txBody>
      </p:sp>
      <p:sp>
        <p:nvSpPr>
          <p:cNvPr id="4102" name="AutoShape 6"/>
          <p:cNvSpPr>
            <a:spLocks/>
          </p:cNvSpPr>
          <p:nvPr>
            <p:custDataLst>
              <p:tags r:id="rId5"/>
            </p:custDataLst>
          </p:nvPr>
        </p:nvSpPr>
        <p:spPr bwMode="auto">
          <a:xfrm>
            <a:off x="0" y="290513"/>
            <a:ext cx="4475163"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3" name="AutoShape 9"/>
          <p:cNvSpPr>
            <a:spLocks/>
          </p:cNvSpPr>
          <p:nvPr>
            <p:custDataLst>
              <p:tags r:id="rId6"/>
            </p:custDataLst>
          </p:nvPr>
        </p:nvSpPr>
        <p:spPr bwMode="auto">
          <a:xfrm>
            <a:off x="7666038" y="6135688"/>
            <a:ext cx="1212850"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 xmlns:a14="http://schemas.microsoft.com/office/drawing/2010/main" w="9525">
                <a:solidFill>
                  <a:srgbClr val="000000"/>
                </a:solidFill>
                <a:round/>
                <a:headEnd/>
                <a:tailEnd/>
              </a14:hiddenLine>
            </a:ext>
          </a:extLst>
        </p:spPr>
        <p:txBody>
          <a:bodyPr lIns="45720" rIns="45720"/>
          <a:lstStyle/>
          <a:p>
            <a:endParaRPr lang="fr-FR" dirty="0"/>
          </a:p>
        </p:txBody>
      </p:sp>
      <p:sp>
        <p:nvSpPr>
          <p:cNvPr id="4104" name="Rectangle 10"/>
          <p:cNvSpPr>
            <a:spLocks/>
          </p:cNvSpPr>
          <p:nvPr>
            <p:custDataLst>
              <p:tags r:id="rId7"/>
            </p:custDataLst>
          </p:nvPr>
        </p:nvSpPr>
        <p:spPr bwMode="auto">
          <a:xfrm>
            <a:off x="7796213" y="6251575"/>
            <a:ext cx="107950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fr-FR" altLang="en-US" sz="1200" b="1" dirty="0">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5" name="Rectangle 11"/>
          <p:cNvSpPr>
            <a:spLocks/>
          </p:cNvSpPr>
          <p:nvPr>
            <p:custDataLst>
              <p:tags r:id="rId8"/>
            </p:custDataLst>
          </p:nvPr>
        </p:nvSpPr>
        <p:spPr bwMode="auto">
          <a:xfrm>
            <a:off x="113144" y="365799"/>
            <a:ext cx="307250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fr-FR" altLang="en-US" sz="2000" b="1" dirty="0">
                <a:solidFill>
                  <a:schemeClr val="bg1"/>
                </a:solidFill>
                <a:latin typeface="Arial" panose="020B0604020202020204" pitchFamily="34" charset="0"/>
                <a:cs typeface="Arial" panose="020B0604020202020204" pitchFamily="34" charset="0"/>
                <a:sym typeface="Lato" pitchFamily="34" charset="0"/>
              </a:rPr>
              <a:t>6. </a:t>
            </a:r>
            <a:r>
              <a:rPr lang="fr-FR" altLang="en-US" sz="2000" dirty="0">
                <a:solidFill>
                  <a:schemeClr val="bg1"/>
                </a:solidFill>
                <a:effectLst>
                  <a:outerShdw blurRad="38100" dist="38100" dir="2700000" algn="tl">
                    <a:srgbClr val="000000">
                      <a:alpha val="43137"/>
                    </a:srgbClr>
                  </a:outerShdw>
                </a:effectLst>
                <a:latin typeface="+mn-lt"/>
                <a:cs typeface="Arial" panose="020B0604020202020204" pitchFamily="34" charset="0"/>
                <a:sym typeface="Lato" pitchFamily="34" charset="0"/>
              </a:rPr>
              <a:t>CONCLUSIONS</a:t>
            </a:r>
          </a:p>
        </p:txBody>
      </p:sp>
      <p:sp>
        <p:nvSpPr>
          <p:cNvPr id="4106" name="Rectangle 12"/>
          <p:cNvSpPr>
            <a:spLocks/>
          </p:cNvSpPr>
          <p:nvPr>
            <p:custDataLst>
              <p:tags r:id="rId9"/>
            </p:custDataLst>
          </p:nvPr>
        </p:nvSpPr>
        <p:spPr bwMode="auto">
          <a:xfrm>
            <a:off x="4659313" y="414338"/>
            <a:ext cx="5603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CA7005DB-7BB1-4210-8FD2-F8CF7C036B5E}" type="slidenum">
              <a:rPr lang="fr-FR" altLang="en-US" sz="1600" b="1" smtClean="0">
                <a:solidFill>
                  <a:srgbClr val="0A7CB8"/>
                </a:solidFill>
                <a:latin typeface="Lucida Sans" panose="020B0602030504020204" pitchFamily="34" charset="0"/>
                <a:sym typeface="Lucida Sans" panose="020B0602030504020204" pitchFamily="34" charset="0"/>
              </a:rPr>
              <a:pPr eaLnBrk="1"/>
              <a:t>6</a:t>
            </a:fld>
            <a:endParaRPr lang="fr-FR" altLang="en-US" sz="1600" b="1" dirty="0">
              <a:solidFill>
                <a:srgbClr val="0A7CB8"/>
              </a:solidFill>
              <a:latin typeface="Lucida Sans" panose="020B0602030504020204" pitchFamily="34" charset="0"/>
              <a:sym typeface="Lucida Sans" panose="020B0602030504020204" pitchFamily="34" charset="0"/>
            </a:endParaRPr>
          </a:p>
        </p:txBody>
      </p:sp>
      <p:sp>
        <p:nvSpPr>
          <p:cNvPr id="4107" name="Line 13"/>
          <p:cNvSpPr>
            <a:spLocks noChangeShapeType="1"/>
          </p:cNvSpPr>
          <p:nvPr>
            <p:custDataLst>
              <p:tags r:id="rId10"/>
            </p:custDataLst>
          </p:nvPr>
        </p:nvSpPr>
        <p:spPr bwMode="auto">
          <a:xfrm>
            <a:off x="0" y="6851650"/>
            <a:ext cx="9144000" cy="0"/>
          </a:xfrm>
          <a:prstGeom prst="line">
            <a:avLst/>
          </a:prstGeom>
          <a:noFill/>
          <a:ln w="12700">
            <a:solidFill>
              <a:srgbClr val="666666"/>
            </a:solidFill>
            <a:round/>
            <a:headEnd/>
            <a:tailEnd/>
          </a:ln>
          <a:extLst>
            <a:ext uri="{909E8E84-426E-40dd-AFC4-6F175D3DCCD1}">
              <a14:hiddenFill xmlns="" xmlns:a14="http://schemas.microsoft.com/office/drawing/2010/main">
                <a:noFill/>
              </a14:hiddenFill>
            </a:ext>
          </a:extLst>
        </p:spPr>
        <p:txBody>
          <a:bodyPr lIns="45720" rIns="45720"/>
          <a:lstStyle/>
          <a:p>
            <a:endParaRPr lang="fr-FR" dirty="0"/>
          </a:p>
        </p:txBody>
      </p:sp>
      <p:sp>
        <p:nvSpPr>
          <p:cNvPr id="2" name="Slide Number Placeholder 1"/>
          <p:cNvSpPr>
            <a:spLocks noGrp="1"/>
          </p:cNvSpPr>
          <p:nvPr>
            <p:ph type="sldNum" sz="quarter" idx="12"/>
            <p:custDataLst>
              <p:tags r:id="rId11"/>
            </p:custDataLst>
          </p:nvPr>
        </p:nvSpPr>
        <p:spPr>
          <a:xfrm>
            <a:off x="8168150" y="6618287"/>
            <a:ext cx="335626" cy="138113"/>
          </a:xfrm>
        </p:spPr>
        <p:txBody>
          <a:bodyPr/>
          <a:lstStyle/>
          <a:p>
            <a:fld id="{57A9BE0A-D03F-4B6F-9DFE-032BEB7DCFE2}" type="slidenum">
              <a:rPr lang="fr-FR" smtClean="0"/>
              <a:t>6</a:t>
            </a:fld>
            <a:endParaRPr lang="fr-FR" dirty="0"/>
          </a:p>
        </p:txBody>
      </p:sp>
      <p:grpSp>
        <p:nvGrpSpPr>
          <p:cNvPr id="3" name="Group 2"/>
          <p:cNvGrpSpPr/>
          <p:nvPr>
            <p:custDataLst>
              <p:tags r:id="rId12"/>
            </p:custDataLst>
          </p:nvPr>
        </p:nvGrpSpPr>
        <p:grpSpPr>
          <a:xfrm>
            <a:off x="-131295" y="1370428"/>
            <a:ext cx="2337425" cy="3718560"/>
            <a:chOff x="-100815" y="2255116"/>
            <a:chExt cx="2337425" cy="3718560"/>
          </a:xfrm>
        </p:grpSpPr>
        <p:sp>
          <p:nvSpPr>
            <p:cNvPr id="14" name="Rounded Rectangle 13"/>
            <p:cNvSpPr/>
            <p:nvPr/>
          </p:nvSpPr>
          <p:spPr>
            <a:xfrm>
              <a:off x="209586" y="2255116"/>
              <a:ext cx="1950720" cy="3718560"/>
            </a:xfrm>
            <a:prstGeom prst="roundRect">
              <a:avLst>
                <a:gd name="adj" fmla="val 729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pic>
          <p:nvPicPr>
            <p:cNvPr id="4" name="Picture 3"/>
            <p:cNvPicPr>
              <a:picLocks noChangeAspect="1"/>
            </p:cNvPicPr>
            <p:nvPr/>
          </p:nvPicPr>
          <p:blipFill>
            <a:blip r:embed="rId19"/>
            <a:stretch>
              <a:fillRect/>
            </a:stretch>
          </p:blipFill>
          <p:spPr>
            <a:xfrm>
              <a:off x="-100815" y="2442210"/>
              <a:ext cx="701040" cy="1130427"/>
            </a:xfrm>
            <a:prstGeom prst="rect">
              <a:avLst/>
            </a:prstGeom>
          </p:spPr>
        </p:pic>
        <p:sp>
          <p:nvSpPr>
            <p:cNvPr id="5" name="TextBox 4"/>
            <p:cNvSpPr txBox="1"/>
            <p:nvPr/>
          </p:nvSpPr>
          <p:spPr>
            <a:xfrm>
              <a:off x="489090" y="2610529"/>
              <a:ext cx="1747520" cy="2031325"/>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Prendre en compte les problèmes émergents liés aux activités de recensement en Afrique</a:t>
              </a:r>
            </a:p>
          </p:txBody>
        </p:sp>
      </p:grpSp>
      <p:grpSp>
        <p:nvGrpSpPr>
          <p:cNvPr id="6" name="Group 5"/>
          <p:cNvGrpSpPr/>
          <p:nvPr>
            <p:custDataLst>
              <p:tags r:id="rId13"/>
            </p:custDataLst>
          </p:nvPr>
        </p:nvGrpSpPr>
        <p:grpSpPr>
          <a:xfrm>
            <a:off x="2164080" y="1322943"/>
            <a:ext cx="2407920" cy="3718560"/>
            <a:chOff x="2184400" y="1965652"/>
            <a:chExt cx="2407920" cy="3718560"/>
          </a:xfrm>
        </p:grpSpPr>
        <p:sp>
          <p:nvSpPr>
            <p:cNvPr id="19" name="Rounded Rectangle 18"/>
            <p:cNvSpPr/>
            <p:nvPr/>
          </p:nvSpPr>
          <p:spPr>
            <a:xfrm>
              <a:off x="2488993" y="1965652"/>
              <a:ext cx="1950720" cy="3718560"/>
            </a:xfrm>
            <a:prstGeom prst="roundRect">
              <a:avLst>
                <a:gd name="adj" fmla="val 729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pic>
          <p:nvPicPr>
            <p:cNvPr id="20" name="Picture 19"/>
            <p:cNvPicPr>
              <a:picLocks noChangeAspect="1"/>
            </p:cNvPicPr>
            <p:nvPr/>
          </p:nvPicPr>
          <p:blipFill>
            <a:blip r:embed="rId19"/>
            <a:stretch>
              <a:fillRect/>
            </a:stretch>
          </p:blipFill>
          <p:spPr>
            <a:xfrm>
              <a:off x="2184400" y="2207260"/>
              <a:ext cx="701040" cy="1130427"/>
            </a:xfrm>
            <a:prstGeom prst="rect">
              <a:avLst/>
            </a:prstGeom>
          </p:spPr>
        </p:pic>
        <p:sp>
          <p:nvSpPr>
            <p:cNvPr id="26" name="TextBox 25"/>
            <p:cNvSpPr txBox="1"/>
            <p:nvPr/>
          </p:nvSpPr>
          <p:spPr>
            <a:xfrm>
              <a:off x="2661920" y="2407920"/>
              <a:ext cx="1930400" cy="313932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Mener un recensement de l’agriculture au moins une fois entre 2016 et 2025 et un programme d’enquêtes intégrées régulières entre les recensements</a:t>
              </a:r>
            </a:p>
          </p:txBody>
        </p:sp>
      </p:grpSp>
      <p:grpSp>
        <p:nvGrpSpPr>
          <p:cNvPr id="7" name="Group 6"/>
          <p:cNvGrpSpPr/>
          <p:nvPr>
            <p:custDataLst>
              <p:tags r:id="rId14"/>
            </p:custDataLst>
          </p:nvPr>
        </p:nvGrpSpPr>
        <p:grpSpPr>
          <a:xfrm>
            <a:off x="4321810" y="1394356"/>
            <a:ext cx="2407920" cy="3718560"/>
            <a:chOff x="4378960" y="2072640"/>
            <a:chExt cx="2407920" cy="3718560"/>
          </a:xfrm>
        </p:grpSpPr>
        <p:sp>
          <p:nvSpPr>
            <p:cNvPr id="21" name="Rounded Rectangle 20"/>
            <p:cNvSpPr/>
            <p:nvPr/>
          </p:nvSpPr>
          <p:spPr>
            <a:xfrm>
              <a:off x="4714240" y="2072640"/>
              <a:ext cx="1950720" cy="3718560"/>
            </a:xfrm>
            <a:prstGeom prst="roundRect">
              <a:avLst>
                <a:gd name="adj" fmla="val 729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pic>
          <p:nvPicPr>
            <p:cNvPr id="22" name="Picture 21"/>
            <p:cNvPicPr>
              <a:picLocks noChangeAspect="1"/>
            </p:cNvPicPr>
            <p:nvPr/>
          </p:nvPicPr>
          <p:blipFill>
            <a:blip r:embed="rId19"/>
            <a:stretch>
              <a:fillRect/>
            </a:stretch>
          </p:blipFill>
          <p:spPr>
            <a:xfrm>
              <a:off x="4378960" y="2207260"/>
              <a:ext cx="701040" cy="1130427"/>
            </a:xfrm>
            <a:prstGeom prst="rect">
              <a:avLst/>
            </a:prstGeom>
          </p:spPr>
        </p:pic>
        <p:sp>
          <p:nvSpPr>
            <p:cNvPr id="27" name="TextBox 26"/>
            <p:cNvSpPr txBox="1"/>
            <p:nvPr/>
          </p:nvSpPr>
          <p:spPr>
            <a:xfrm>
              <a:off x="4856480" y="2407920"/>
              <a:ext cx="1930400" cy="313932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Avec l’appui des institutions panafricaines, mettre en place un groupe africain pour réfléchir aux manières d’inclure les </a:t>
              </a:r>
              <a:r>
                <a:rPr lang="fr-FR" dirty="0" err="1">
                  <a:effectLst>
                    <a:outerShdw blurRad="38100" dist="38100" dir="2700000" algn="tl">
                      <a:srgbClr val="000000">
                        <a:alpha val="43137"/>
                      </a:srgbClr>
                    </a:outerShdw>
                  </a:effectLst>
                </a:rPr>
                <a:t>mégadonnées</a:t>
              </a:r>
              <a:r>
                <a:rPr lang="fr-FR" dirty="0">
                  <a:effectLst>
                    <a:outerShdw blurRad="38100" dist="38100" dir="2700000" algn="tl">
                      <a:srgbClr val="000000">
                        <a:alpha val="43137"/>
                      </a:srgbClr>
                    </a:outerShdw>
                  </a:effectLst>
                </a:rPr>
                <a:t> dans les statistiques officielles</a:t>
              </a:r>
              <a:endParaRPr lang="fr-FR" dirty="0"/>
            </a:p>
          </p:txBody>
        </p:sp>
      </p:grpSp>
      <p:grpSp>
        <p:nvGrpSpPr>
          <p:cNvPr id="8" name="Group 7"/>
          <p:cNvGrpSpPr/>
          <p:nvPr>
            <p:custDataLst>
              <p:tags r:id="rId15"/>
            </p:custDataLst>
          </p:nvPr>
        </p:nvGrpSpPr>
        <p:grpSpPr>
          <a:xfrm>
            <a:off x="6589713" y="1357034"/>
            <a:ext cx="2286000" cy="3731954"/>
            <a:chOff x="6664960" y="2072640"/>
            <a:chExt cx="2286000" cy="3731954"/>
          </a:xfrm>
        </p:grpSpPr>
        <p:sp>
          <p:nvSpPr>
            <p:cNvPr id="23" name="Rounded Rectangle 22"/>
            <p:cNvSpPr/>
            <p:nvPr/>
          </p:nvSpPr>
          <p:spPr>
            <a:xfrm>
              <a:off x="7000240" y="2072640"/>
              <a:ext cx="1950720" cy="3718560"/>
            </a:xfrm>
            <a:prstGeom prst="roundRect">
              <a:avLst>
                <a:gd name="adj" fmla="val 7292"/>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pic>
          <p:nvPicPr>
            <p:cNvPr id="24" name="Picture 23"/>
            <p:cNvPicPr>
              <a:picLocks noChangeAspect="1"/>
            </p:cNvPicPr>
            <p:nvPr/>
          </p:nvPicPr>
          <p:blipFill>
            <a:blip r:embed="rId19"/>
            <a:stretch>
              <a:fillRect/>
            </a:stretch>
          </p:blipFill>
          <p:spPr>
            <a:xfrm>
              <a:off x="6664960" y="2207260"/>
              <a:ext cx="701040" cy="1130427"/>
            </a:xfrm>
            <a:prstGeom prst="rect">
              <a:avLst/>
            </a:prstGeom>
          </p:spPr>
        </p:pic>
        <p:sp>
          <p:nvSpPr>
            <p:cNvPr id="29" name="TextBox 28"/>
            <p:cNvSpPr txBox="1"/>
            <p:nvPr/>
          </p:nvSpPr>
          <p:spPr>
            <a:xfrm>
              <a:off x="7216141" y="2111275"/>
              <a:ext cx="1717040" cy="3693319"/>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Faire du Comité régional Afrique de l'Initiative des Nations Unies sur la gestion de l'information </a:t>
              </a:r>
              <a:r>
                <a:rPr lang="fr-FR" dirty="0" err="1">
                  <a:effectLst>
                    <a:outerShdw blurRad="38100" dist="38100" dir="2700000" algn="tl">
                      <a:srgbClr val="000000">
                        <a:alpha val="43137"/>
                      </a:srgbClr>
                    </a:outerShdw>
                  </a:effectLst>
                </a:rPr>
                <a:t>géospatiale</a:t>
              </a:r>
              <a:r>
                <a:rPr lang="fr-FR" dirty="0">
                  <a:effectLst>
                    <a:outerShdw blurRad="38100" dist="38100" dir="2700000" algn="tl">
                      <a:srgbClr val="000000">
                        <a:alpha val="43137"/>
                      </a:srgbClr>
                    </a:outerShdw>
                  </a:effectLst>
                </a:rPr>
                <a:t> à l'échelle mondiale un mécanisme de gouvernance principal</a:t>
              </a:r>
            </a:p>
          </p:txBody>
        </p:sp>
      </p:grpSp>
      <p:sp>
        <p:nvSpPr>
          <p:cNvPr id="30" name="TextBox 29"/>
          <p:cNvSpPr txBox="1"/>
          <p:nvPr>
            <p:custDataLst>
              <p:tags r:id="rId16"/>
            </p:custDataLst>
          </p:nvPr>
        </p:nvSpPr>
        <p:spPr>
          <a:xfrm>
            <a:off x="913219" y="787539"/>
            <a:ext cx="6644640" cy="523220"/>
          </a:xfrm>
          <a:prstGeom prst="rect">
            <a:avLst/>
          </a:prstGeom>
          <a:noFill/>
        </p:spPr>
        <p:txBody>
          <a:bodyPr wrap="square" rtlCol="0">
            <a:spAutoFit/>
          </a:bodyPr>
          <a:lstStyle/>
          <a:p>
            <a:pPr algn="ctr"/>
            <a:r>
              <a:rPr lang="fr-FR" sz="2800" b="1" dirty="0">
                <a:effectLst>
                  <a:outerShdw blurRad="38100" dist="38100" dir="2700000" algn="tl">
                    <a:srgbClr val="000000">
                      <a:alpha val="43137"/>
                    </a:srgbClr>
                  </a:outerShdw>
                </a:effectLst>
              </a:rPr>
              <a:t>Encourager les États membres à:</a:t>
            </a:r>
          </a:p>
        </p:txBody>
      </p:sp>
      <p:sp>
        <p:nvSpPr>
          <p:cNvPr id="9" name="Rectangle 8">
            <a:extLst>
              <a:ext uri="{FF2B5EF4-FFF2-40B4-BE49-F238E27FC236}">
                <a16:creationId xmlns:a16="http://schemas.microsoft.com/office/drawing/2014/main" id="{E770C7F5-560A-4862-9BD0-D36DF4A47AAC}"/>
              </a:ext>
            </a:extLst>
          </p:cNvPr>
          <p:cNvSpPr/>
          <p:nvPr>
            <p:custDataLst>
              <p:tags r:id="rId17"/>
            </p:custDataLst>
          </p:nvPr>
        </p:nvSpPr>
        <p:spPr>
          <a:xfrm>
            <a:off x="113144" y="5206008"/>
            <a:ext cx="9018156" cy="923330"/>
          </a:xfrm>
          <a:prstGeom prst="rect">
            <a:avLst/>
          </a:prstGeom>
        </p:spPr>
        <p:txBody>
          <a:bodyPr wrap="square">
            <a:spAutoFit/>
          </a:bodyPr>
          <a:lstStyle/>
          <a:p>
            <a:r>
              <a:rPr lang="fr-FR" b="1" dirty="0">
                <a:solidFill>
                  <a:srgbClr val="C00000"/>
                </a:solidFill>
                <a:effectLst>
                  <a:outerShdw blurRad="38100" dist="38100" dir="2700000" algn="tl">
                    <a:srgbClr val="000000">
                      <a:alpha val="43137"/>
                    </a:srgbClr>
                  </a:outerShdw>
                </a:effectLst>
              </a:rPr>
              <a:t>DEMANDE</a:t>
            </a:r>
            <a:r>
              <a:rPr lang="fr-FR" b="1" dirty="0">
                <a:effectLst>
                  <a:outerShdw blurRad="38100" dist="38100" dir="2700000" algn="tl">
                    <a:srgbClr val="000000">
                      <a:alpha val="43137"/>
                    </a:srgbClr>
                  </a:outerShdw>
                </a:effectLst>
              </a:rPr>
              <a:t>……………</a:t>
            </a:r>
            <a:r>
              <a:rPr lang="fr-FR" b="1" dirty="0">
                <a:solidFill>
                  <a:schemeClr val="accent2">
                    <a:lumMod val="75000"/>
                  </a:schemeClr>
                </a:solidFill>
                <a:effectLst>
                  <a:outerShdw blurRad="38100" dist="38100" dir="2700000" algn="tl">
                    <a:srgbClr val="000000">
                      <a:alpha val="43137"/>
                    </a:srgbClr>
                  </a:outerShdw>
                </a:effectLst>
              </a:rPr>
              <a:t>Accroître les investissements dans les systèmes statistiques nationaux en appui aux politiques de diversification et d’industrialisation et à la mise en œuvre du Programme 2030 et de l’Agenda 2063</a:t>
            </a:r>
          </a:p>
        </p:txBody>
      </p:sp>
    </p:spTree>
    <p:extLst>
      <p:ext uri="{BB962C8B-B14F-4D97-AF65-F5344CB8AC3E}">
        <p14:creationId xmlns:p14="http://schemas.microsoft.com/office/powerpoint/2010/main" val="42905403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custDataLst>
              <p:tags r:id="rId1"/>
            </p:custDataLst>
          </p:nvPr>
        </p:nvSpPr>
        <p:spPr bwMode="auto">
          <a:xfrm>
            <a:off x="0" y="1335086"/>
            <a:ext cx="9144000" cy="5510213"/>
          </a:xfrm>
          <a:prstGeom prst="rect">
            <a:avLst/>
          </a:prstGeom>
          <a:solidFill>
            <a:srgbClr val="065785"/>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20" rIns="45720"/>
          <a:lstStyle>
            <a:lvl1pPr marL="342900" indent="-3429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1" indent="0" algn="ctr" defTabSz="914400" eaLnBrk="1" fontAlgn="auto" latinLnBrk="0" hangingPunct="1">
              <a:lnSpc>
                <a:spcPct val="70000"/>
              </a:lnSpc>
              <a:spcBef>
                <a:spcPts val="0"/>
              </a:spcBef>
              <a:spcAft>
                <a:spcPts val="0"/>
              </a:spcAft>
              <a:buClrTx/>
              <a:buSzTx/>
              <a:buFontTx/>
              <a:buNone/>
              <a:tabLst/>
              <a:defRPr/>
            </a:pPr>
            <a:endParaRPr kumimoji="0" lang="fr-FR" altLang="en-US" sz="2000" b="1" i="0" u="none" strike="noStrike" kern="0" cap="none" spc="0" normalizeH="0" baseline="0" dirty="0">
              <a:ln>
                <a:noFill/>
              </a:ln>
              <a:solidFill>
                <a:srgbClr val="6E8BBB"/>
              </a:solidFill>
              <a:effectLst>
                <a:outerShdw blurRad="38100" dist="38100" dir="2700000" algn="tl">
                  <a:srgbClr val="000000"/>
                </a:outerShdw>
              </a:effectLst>
              <a:uLnTx/>
              <a:uFillTx/>
              <a:latin typeface="Lato" pitchFamily="34" charset="0"/>
              <a:cs typeface="Calibri" panose="020F0502020204030204" pitchFamily="34" charset="0"/>
              <a:sym typeface="Calibri" panose="020F0502020204030204" pitchFamily="34" charset="0"/>
            </a:endParaRPr>
          </a:p>
        </p:txBody>
      </p:sp>
      <p:sp>
        <p:nvSpPr>
          <p:cNvPr id="6147" name="Rectangle 2"/>
          <p:cNvSpPr>
            <a:spLocks/>
          </p:cNvSpPr>
          <p:nvPr>
            <p:custDataLst>
              <p:tags r:id="rId2"/>
            </p:custDataLst>
          </p:nvPr>
        </p:nvSpPr>
        <p:spPr bwMode="auto">
          <a:xfrm>
            <a:off x="2360612" y="3518828"/>
            <a:ext cx="442118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defTabSz="914400" eaLnBrk="1" fontAlgn="auto" latinLnBrk="0" hangingPunct="1">
              <a:lnSpc>
                <a:spcPct val="100000"/>
              </a:lnSpc>
              <a:spcBef>
                <a:spcPts val="0"/>
              </a:spcBef>
              <a:spcAft>
                <a:spcPts val="0"/>
              </a:spcAft>
              <a:buClrTx/>
              <a:buSzTx/>
              <a:buFontTx/>
              <a:buNone/>
              <a:tabLst/>
              <a:defRPr/>
            </a:pPr>
            <a:r>
              <a:rPr kumimoji="0" lang="fr-FR" altLang="en-US" sz="5500" b="1" i="0" u="none" strike="noStrike" kern="0" cap="none" spc="0" normalizeH="0" baseline="0" dirty="0">
                <a:ln>
                  <a:noFill/>
                </a:ln>
                <a:solidFill>
                  <a:srgbClr val="FFFFFF"/>
                </a:solidFill>
                <a:effectLst/>
                <a:uLnTx/>
                <a:uFillTx/>
                <a:latin typeface="Lato" pitchFamily="34" charset="0"/>
                <a:cs typeface="Lato" pitchFamily="34" charset="0"/>
                <a:sym typeface="Lato" pitchFamily="34" charset="0"/>
              </a:rPr>
              <a:t>MERCI!</a:t>
            </a:r>
          </a:p>
        </p:txBody>
      </p:sp>
      <p:sp>
        <p:nvSpPr>
          <p:cNvPr id="6148" name="AutoShape 5"/>
          <p:cNvSpPr>
            <a:spLocks/>
          </p:cNvSpPr>
          <p:nvPr>
            <p:custDataLst>
              <p:tags r:id="rId3"/>
            </p:custDataLst>
          </p:nvPr>
        </p:nvSpPr>
        <p:spPr bwMode="auto">
          <a:xfrm>
            <a:off x="2957513" y="6156325"/>
            <a:ext cx="33115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sysClr val="windowText" lastClr="000000"/>
              </a:solidFill>
              <a:effectLst/>
              <a:uLnTx/>
              <a:uFillTx/>
            </a:endParaRPr>
          </a:p>
        </p:txBody>
      </p:sp>
      <p:sp>
        <p:nvSpPr>
          <p:cNvPr id="6149" name="Rectangle 6"/>
          <p:cNvSpPr>
            <a:spLocks/>
          </p:cNvSpPr>
          <p:nvPr>
            <p:custDataLst>
              <p:tags r:id="rId4"/>
            </p:custDataLst>
          </p:nvPr>
        </p:nvSpPr>
        <p:spPr bwMode="auto">
          <a:xfrm>
            <a:off x="1223963" y="5445125"/>
            <a:ext cx="6694487"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en-US" sz="1900" b="0" i="0" u="none" strike="noStrike" kern="0" cap="none" spc="0" normalizeH="0" baseline="0" dirty="0">
                <a:ln>
                  <a:noFill/>
                </a:ln>
                <a:solidFill>
                  <a:schemeClr val="bg1"/>
                </a:solidFill>
                <a:effectLst/>
                <a:uLnTx/>
                <a:uFillTx/>
                <a:latin typeface="Lato" pitchFamily="34" charset="0"/>
                <a:cs typeface="Lato" pitchFamily="34" charset="0"/>
                <a:sym typeface="Lato" pitchFamily="34" charset="0"/>
              </a:rPr>
              <a:t>Rejoignez la conversation: #COM2019</a:t>
            </a:r>
          </a:p>
        </p:txBody>
      </p:sp>
      <p:sp>
        <p:nvSpPr>
          <p:cNvPr id="6150" name="Rectangle 7"/>
          <p:cNvSpPr>
            <a:spLocks/>
          </p:cNvSpPr>
          <p:nvPr>
            <p:custDataLst>
              <p:tags r:id="rId5"/>
            </p:custDataLst>
          </p:nvPr>
        </p:nvSpPr>
        <p:spPr bwMode="auto">
          <a:xfrm>
            <a:off x="3181350" y="6245225"/>
            <a:ext cx="30876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defTabSz="914400" eaLnBrk="1" fontAlgn="auto" latinLnBrk="0" hangingPunct="1">
              <a:lnSpc>
                <a:spcPct val="100000"/>
              </a:lnSpc>
              <a:spcBef>
                <a:spcPts val="0"/>
              </a:spcBef>
              <a:spcAft>
                <a:spcPts val="0"/>
              </a:spcAft>
              <a:buClrTx/>
              <a:buSzTx/>
              <a:buFontTx/>
              <a:buNone/>
              <a:tabLst/>
              <a:defRPr/>
            </a:pPr>
            <a:r>
              <a:rPr kumimoji="0" lang="fr-FR" altLang="en-US" sz="1600" b="1" i="0" u="none" strike="noStrike" kern="0" cap="none" spc="0" normalizeH="0" baseline="0" dirty="0">
                <a:ln>
                  <a:noFill/>
                </a:ln>
                <a:solidFill>
                  <a:schemeClr val="bg1"/>
                </a:solidFill>
                <a:effectLst/>
                <a:uLnTx/>
                <a:uFillTx/>
                <a:latin typeface="Avenir Book"/>
                <a:cs typeface="Calibri" panose="020F0502020204030204" pitchFamily="34" charset="0"/>
                <a:sym typeface="Calibri" panose="020F0502020204030204" pitchFamily="34" charset="0"/>
              </a:rPr>
              <a:t>Plus: www.uneca.org/cfm2019</a:t>
            </a:r>
          </a:p>
        </p:txBody>
      </p:sp>
      <p:sp>
        <p:nvSpPr>
          <p:cNvPr id="2" name="Slide Number Placeholder 1"/>
          <p:cNvSpPr>
            <a:spLocks noGrp="1"/>
          </p:cNvSpPr>
          <p:nvPr>
            <p:ph type="sldNum" sz="quarter" idx="12"/>
            <p:custDataLst>
              <p:tags r:id="rId6"/>
            </p:custDataLst>
          </p:nvPr>
        </p:nvSpPr>
        <p:spPr>
          <a:xfrm>
            <a:off x="8271163" y="6498965"/>
            <a:ext cx="307572" cy="24186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7A9BE0A-D03F-4B6F-9DFE-032BEB7DCFE2}" type="slidenum">
              <a:rPr kumimoji="0" lang="fr-FR" sz="1800" b="0" i="0" u="none" strike="noStrike" kern="0" cap="none" spc="0" normalizeH="0" baseline="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r-FR" sz="1800" b="0" i="0" u="none" strike="noStrike" kern="0" cap="none" spc="0" normalizeH="0" baseline="0" dirty="0">
              <a:ln>
                <a:noFill/>
              </a:ln>
              <a:solidFill>
                <a:sysClr val="windowText" lastClr="000000"/>
              </a:solidFill>
              <a:effectLst/>
              <a:uLnTx/>
              <a:uFillTx/>
            </a:endParaRPr>
          </a:p>
        </p:txBody>
      </p:sp>
      <p:pic>
        <p:nvPicPr>
          <p:cNvPr id="3" name="Picture 2"/>
          <p:cNvPicPr>
            <a:picLocks noChangeAspect="1"/>
          </p:cNvPicPr>
          <p:nvPr>
            <p:custDataLst>
              <p:tags r:id="rId7"/>
            </p:custDataLst>
          </p:nvPr>
        </p:nvPicPr>
        <p:blipFill>
          <a:blip r:embed="rId9">
            <a:extLst>
              <a:ext uri="{28A0092B-C50C-407E-A947-70E740481C1C}">
                <a14:useLocalDpi xmlns:a14="http://schemas.microsoft.com/office/drawing/2010/main" val="0"/>
              </a:ext>
            </a:extLst>
          </a:blip>
          <a:stretch>
            <a:fillRect/>
          </a:stretch>
        </p:blipFill>
        <p:spPr>
          <a:xfrm>
            <a:off x="3464442" y="1335086"/>
            <a:ext cx="2305372" cy="1933845"/>
          </a:xfrm>
          <a:prstGeom prst="rect">
            <a:avLst/>
          </a:prstGeom>
        </p:spPr>
      </p:pic>
    </p:spTree>
    <p:extLst>
      <p:ext uri="{BB962C8B-B14F-4D97-AF65-F5344CB8AC3E}">
        <p14:creationId xmlns:p14="http://schemas.microsoft.com/office/powerpoint/2010/main" val="169087860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13"/>
</p:tagLst>
</file>

<file path=ppt/tags/tag101.xml><?xml version="1.0" encoding="utf-8"?>
<p:tagLst xmlns:a="http://schemas.openxmlformats.org/drawingml/2006/main" xmlns:r="http://schemas.openxmlformats.org/officeDocument/2006/relationships" xmlns:p="http://schemas.openxmlformats.org/presentationml/2006/main">
  <p:tag name="NUM" val="14"/>
</p:tagLst>
</file>

<file path=ppt/tags/tag102.xml><?xml version="1.0" encoding="utf-8"?>
<p:tagLst xmlns:a="http://schemas.openxmlformats.org/drawingml/2006/main" xmlns:r="http://schemas.openxmlformats.org/officeDocument/2006/relationships" xmlns:p="http://schemas.openxmlformats.org/presentationml/2006/main">
  <p:tag name="NUM" val="15"/>
</p:tagLst>
</file>

<file path=ppt/tags/tag103.xml><?xml version="1.0" encoding="utf-8"?>
<p:tagLst xmlns:a="http://schemas.openxmlformats.org/drawingml/2006/main" xmlns:r="http://schemas.openxmlformats.org/officeDocument/2006/relationships" xmlns:p="http://schemas.openxmlformats.org/presentationml/2006/main">
  <p:tag name="NUM" val="16"/>
</p:tagLst>
</file>

<file path=ppt/tags/tag104.xml><?xml version="1.0" encoding="utf-8"?>
<p:tagLst xmlns:a="http://schemas.openxmlformats.org/drawingml/2006/main" xmlns:r="http://schemas.openxmlformats.org/officeDocument/2006/relationships" xmlns:p="http://schemas.openxmlformats.org/presentationml/2006/main">
  <p:tag name="NUM" val="17"/>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13"/>
</p:tagLst>
</file>

<file path=ppt/tags/tag118.xml><?xml version="1.0" encoding="utf-8"?>
<p:tagLst xmlns:a="http://schemas.openxmlformats.org/drawingml/2006/main" xmlns:r="http://schemas.openxmlformats.org/officeDocument/2006/relationships" xmlns:p="http://schemas.openxmlformats.org/presentationml/2006/main">
  <p:tag name="NUM" val="14"/>
</p:tagLst>
</file>

<file path=ppt/tags/tag119.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16"/>
</p:tagLst>
</file>

<file path=ppt/tags/tag121.xml><?xml version="1.0" encoding="utf-8"?>
<p:tagLst xmlns:a="http://schemas.openxmlformats.org/drawingml/2006/main" xmlns:r="http://schemas.openxmlformats.org/officeDocument/2006/relationships" xmlns:p="http://schemas.openxmlformats.org/presentationml/2006/main">
  <p:tag name="NUM" val="17"/>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2"/>
</p:tagLst>
</file>

<file path=ppt/tags/tag51.xml><?xml version="1.0" encoding="utf-8"?>
<p:tagLst xmlns:a="http://schemas.openxmlformats.org/drawingml/2006/main" xmlns:r="http://schemas.openxmlformats.org/officeDocument/2006/relationships" xmlns:p="http://schemas.openxmlformats.org/presentationml/2006/main">
  <p:tag name="NUM" val="13"/>
</p:tagLst>
</file>

<file path=ppt/tags/tag52.xml><?xml version="1.0" encoding="utf-8"?>
<p:tagLst xmlns:a="http://schemas.openxmlformats.org/drawingml/2006/main" xmlns:r="http://schemas.openxmlformats.org/officeDocument/2006/relationships" xmlns:p="http://schemas.openxmlformats.org/presentationml/2006/main">
  <p:tag name="NUM" val="14"/>
</p:tagLst>
</file>

<file path=ppt/tags/tag53.xml><?xml version="1.0" encoding="utf-8"?>
<p:tagLst xmlns:a="http://schemas.openxmlformats.org/drawingml/2006/main" xmlns:r="http://schemas.openxmlformats.org/officeDocument/2006/relationships" xmlns:p="http://schemas.openxmlformats.org/presentationml/2006/main">
  <p:tag name="NUM" val="15"/>
</p:tagLst>
</file>

<file path=ppt/tags/tag54.xml><?xml version="1.0" encoding="utf-8"?>
<p:tagLst xmlns:a="http://schemas.openxmlformats.org/drawingml/2006/main" xmlns:r="http://schemas.openxmlformats.org/officeDocument/2006/relationships" xmlns:p="http://schemas.openxmlformats.org/presentationml/2006/main">
  <p:tag name="NUM" val="16"/>
</p:tagLst>
</file>

<file path=ppt/tags/tag55.xml><?xml version="1.0" encoding="utf-8"?>
<p:tagLst xmlns:a="http://schemas.openxmlformats.org/drawingml/2006/main" xmlns:r="http://schemas.openxmlformats.org/officeDocument/2006/relationships" xmlns:p="http://schemas.openxmlformats.org/presentationml/2006/main">
  <p:tag name="NUM" val="17"/>
</p:tagLst>
</file>

<file path=ppt/tags/tag56.xml><?xml version="1.0" encoding="utf-8"?>
<p:tagLst xmlns:a="http://schemas.openxmlformats.org/drawingml/2006/main" xmlns:r="http://schemas.openxmlformats.org/officeDocument/2006/relationships" xmlns:p="http://schemas.openxmlformats.org/presentationml/2006/main">
  <p:tag name="NUM" val="18"/>
</p:tagLst>
</file>

<file path=ppt/tags/tag57.xml><?xml version="1.0" encoding="utf-8"?>
<p:tagLst xmlns:a="http://schemas.openxmlformats.org/drawingml/2006/main" xmlns:r="http://schemas.openxmlformats.org/officeDocument/2006/relationships" xmlns:p="http://schemas.openxmlformats.org/presentationml/2006/main">
  <p:tag name="NUM" val="19"/>
</p:tagLst>
</file>

<file path=ppt/tags/tag58.xml><?xml version="1.0" encoding="utf-8"?>
<p:tagLst xmlns:a="http://schemas.openxmlformats.org/drawingml/2006/main" xmlns:r="http://schemas.openxmlformats.org/officeDocument/2006/relationships" xmlns:p="http://schemas.openxmlformats.org/presentationml/2006/main">
  <p:tag name="NUM" val="20"/>
</p:tagLst>
</file>

<file path=ppt/tags/tag59.xml><?xml version="1.0" encoding="utf-8"?>
<p:tagLst xmlns:a="http://schemas.openxmlformats.org/drawingml/2006/main" xmlns:r="http://schemas.openxmlformats.org/officeDocument/2006/relationships" xmlns:p="http://schemas.openxmlformats.org/presentationml/2006/main">
  <p:tag name="NUM" val="2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2"/>
</p:tagLst>
</file>

<file path=ppt/tags/tag61.xml><?xml version="1.0" encoding="utf-8"?>
<p:tagLst xmlns:a="http://schemas.openxmlformats.org/drawingml/2006/main" xmlns:r="http://schemas.openxmlformats.org/officeDocument/2006/relationships" xmlns:p="http://schemas.openxmlformats.org/presentationml/2006/main">
  <p:tag name="NUM" val="2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4"/>
</p:tagLst>
</file>

<file path=ppt/tags/tag76.xml><?xml version="1.0" encoding="utf-8"?>
<p:tagLst xmlns:a="http://schemas.openxmlformats.org/drawingml/2006/main" xmlns:r="http://schemas.openxmlformats.org/officeDocument/2006/relationships" xmlns:p="http://schemas.openxmlformats.org/presentationml/2006/main">
  <p:tag name="NUM" val="15"/>
</p:tagLst>
</file>

<file path=ppt/tags/tag77.xml><?xml version="1.0" encoding="utf-8"?>
<p:tagLst xmlns:a="http://schemas.openxmlformats.org/drawingml/2006/main" xmlns:r="http://schemas.openxmlformats.org/officeDocument/2006/relationships" xmlns:p="http://schemas.openxmlformats.org/presentationml/2006/main">
  <p:tag name="NUM" val="16"/>
</p:tagLst>
</file>

<file path=ppt/tags/tag78.xml><?xml version="1.0" encoding="utf-8"?>
<p:tagLst xmlns:a="http://schemas.openxmlformats.org/drawingml/2006/main" xmlns:r="http://schemas.openxmlformats.org/officeDocument/2006/relationships" xmlns:p="http://schemas.openxmlformats.org/presentationml/2006/main">
  <p:tag name="NUM" val="17"/>
</p:tagLst>
</file>

<file path=ppt/tags/tag79.xml><?xml version="1.0" encoding="utf-8"?>
<p:tagLst xmlns:a="http://schemas.openxmlformats.org/drawingml/2006/main" xmlns:r="http://schemas.openxmlformats.org/officeDocument/2006/relationships" xmlns:p="http://schemas.openxmlformats.org/presentationml/2006/main">
  <p:tag name="NUM" val="18"/>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9"/>
</p:tagLst>
</file>

<file path=ppt/tags/tag81.xml><?xml version="1.0" encoding="utf-8"?>
<p:tagLst xmlns:a="http://schemas.openxmlformats.org/drawingml/2006/main" xmlns:r="http://schemas.openxmlformats.org/officeDocument/2006/relationships" xmlns:p="http://schemas.openxmlformats.org/presentationml/2006/main">
  <p:tag name="NUM" val="20"/>
</p:tagLst>
</file>

<file path=ppt/tags/tag82.xml><?xml version="1.0" encoding="utf-8"?>
<p:tagLst xmlns:a="http://schemas.openxmlformats.org/drawingml/2006/main" xmlns:r="http://schemas.openxmlformats.org/officeDocument/2006/relationships" xmlns:p="http://schemas.openxmlformats.org/presentationml/2006/main">
  <p:tag name="NUM" val="21"/>
</p:tagLst>
</file>

<file path=ppt/tags/tag83.xml><?xml version="1.0" encoding="utf-8"?>
<p:tagLst xmlns:a="http://schemas.openxmlformats.org/drawingml/2006/main" xmlns:r="http://schemas.openxmlformats.org/officeDocument/2006/relationships" xmlns:p="http://schemas.openxmlformats.org/presentationml/2006/main">
  <p:tag name="NUM" val="22"/>
</p:tagLst>
</file>

<file path=ppt/tags/tag84.xml><?xml version="1.0" encoding="utf-8"?>
<p:tagLst xmlns:a="http://schemas.openxmlformats.org/drawingml/2006/main" xmlns:r="http://schemas.openxmlformats.org/officeDocument/2006/relationships" xmlns:p="http://schemas.openxmlformats.org/presentationml/2006/main">
  <p:tag name="NUM" val="23"/>
</p:tagLst>
</file>

<file path=ppt/tags/tag85.xml><?xml version="1.0" encoding="utf-8"?>
<p:tagLst xmlns:a="http://schemas.openxmlformats.org/drawingml/2006/main" xmlns:r="http://schemas.openxmlformats.org/officeDocument/2006/relationships" xmlns:p="http://schemas.openxmlformats.org/presentationml/2006/main">
  <p:tag name="NUM" val="24"/>
</p:tagLst>
</file>

<file path=ppt/tags/tag86.xml><?xml version="1.0" encoding="utf-8"?>
<p:tagLst xmlns:a="http://schemas.openxmlformats.org/drawingml/2006/main" xmlns:r="http://schemas.openxmlformats.org/officeDocument/2006/relationships" xmlns:p="http://schemas.openxmlformats.org/presentationml/2006/main">
  <p:tag name="NUM" val="25"/>
</p:tagLst>
</file>

<file path=ppt/tags/tag87.xml><?xml version="1.0" encoding="utf-8"?>
<p:tagLst xmlns:a="http://schemas.openxmlformats.org/drawingml/2006/main" xmlns:r="http://schemas.openxmlformats.org/officeDocument/2006/relationships" xmlns:p="http://schemas.openxmlformats.org/presentationml/2006/main">
  <p:tag name="NUM" val="2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9"/>
</p:tagLst>
</file>

<file path=ppt/tags/tag97.xml><?xml version="1.0" encoding="utf-8"?>
<p:tagLst xmlns:a="http://schemas.openxmlformats.org/drawingml/2006/main" xmlns:r="http://schemas.openxmlformats.org/officeDocument/2006/relationships" xmlns:p="http://schemas.openxmlformats.org/presentationml/2006/main">
  <p:tag name="NUM" val="10"/>
</p:tagLst>
</file>

<file path=ppt/tags/tag98.xml><?xml version="1.0" encoding="utf-8"?>
<p:tagLst xmlns:a="http://schemas.openxmlformats.org/drawingml/2006/main" xmlns:r="http://schemas.openxmlformats.org/officeDocument/2006/relationships" xmlns:p="http://schemas.openxmlformats.org/presentationml/2006/main">
  <p:tag name="NUM" val="11"/>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2115</TotalTime>
  <Words>785</Words>
  <Application>Microsoft Office PowerPoint</Application>
  <PresentationFormat>On-screen Show (4:3)</PresentationFormat>
  <Paragraphs>83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Avenir Book</vt:lpstr>
      <vt:lpstr>Lato</vt:lpstr>
      <vt:lpstr>Arial</vt:lpstr>
      <vt:lpstr>Arial Narrow</vt:lpstr>
      <vt:lpstr>Calibri</vt:lpstr>
      <vt:lpstr>Calibri Light</vt:lpstr>
      <vt:lpstr>Helvetica</vt:lpstr>
      <vt:lpstr>Lucida Sans</vt:lpstr>
      <vt:lpstr>Office Theme</vt:lpstr>
      <vt:lpstr>RAPPORT DE LA SIXIÈME RÉUNION DE LA COMMISSION AFRICAINE DE STATISTIQUE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Afework Temtime</dc:creator>
  <cp:lastModifiedBy>Kokeb Kassa</cp:lastModifiedBy>
  <cp:revision>113</cp:revision>
  <cp:lastPrinted>2019-03-15T08:21:13Z</cp:lastPrinted>
  <dcterms:created xsi:type="dcterms:W3CDTF">2018-04-13T10:53:29Z</dcterms:created>
  <dcterms:modified xsi:type="dcterms:W3CDTF">2019-03-21T14:03:21Z</dcterms:modified>
</cp:coreProperties>
</file>