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61" r:id="rId2"/>
    <p:sldId id="262" r:id="rId3"/>
    <p:sldId id="265" r:id="rId4"/>
    <p:sldId id="267" r:id="rId5"/>
    <p:sldId id="269" r:id="rId6"/>
    <p:sldId id="268" r:id="rId7"/>
    <p:sldId id="270" r:id="rId8"/>
    <p:sldId id="272" r:id="rId9"/>
    <p:sldId id="27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2000" b="1">
                <a:solidFill>
                  <a:srgbClr val="0070C0"/>
                </a:solidFill>
              </a:rPr>
              <a:t>Comparison -</a:t>
            </a:r>
            <a:r>
              <a:rPr lang="en-GB" sz="2000" b="1" baseline="0">
                <a:solidFill>
                  <a:srgbClr val="0070C0"/>
                </a:solidFill>
              </a:rPr>
              <a:t> </a:t>
            </a:r>
            <a:r>
              <a:rPr lang="en-GB" sz="2000" b="1">
                <a:solidFill>
                  <a:srgbClr val="0070C0"/>
                </a:solidFill>
              </a:rPr>
              <a:t>2020 Poposed Programme Budgets</a:t>
            </a:r>
          </a:p>
          <a:p>
            <a:pPr>
              <a:defRPr/>
            </a:pPr>
            <a:r>
              <a:rPr lang="en-GB" sz="2000" b="1">
                <a:solidFill>
                  <a:srgbClr val="0070C0"/>
                </a:solidFill>
              </a:rPr>
              <a:t>(Millions of US Dollars)</a:t>
            </a:r>
          </a:p>
        </c:rich>
      </c:tx>
      <c:layout>
        <c:manualLayout>
          <c:xMode val="edge"/>
          <c:yMode val="edge"/>
          <c:x val="9.9073726895249192E-3"/>
          <c:y val="1.61290322580645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Sheet1!$B$3:$B$4</c:f>
              <c:strCache>
                <c:ptCount val="2"/>
                <c:pt idx="0">
                  <c:v>Section 18 - RB</c:v>
                </c:pt>
                <c:pt idx="1">
                  <c:v>Section 18 - XB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 formatCode="0.0">
                  <c:v>54.3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C-448C-95D8-36A809029847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Non-post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Sheet1!$B$3:$B$4</c:f>
              <c:strCache>
                <c:ptCount val="2"/>
                <c:pt idx="0">
                  <c:v>Section 18 - RB</c:v>
                </c:pt>
                <c:pt idx="1">
                  <c:v>Section 18 - XB</c:v>
                </c:pt>
              </c:strCache>
            </c:strRef>
          </c:cat>
          <c:val>
            <c:numRef>
              <c:f>Sheet1!$D$3:$D$4</c:f>
              <c:numCache>
                <c:formatCode>0.0</c:formatCode>
                <c:ptCount val="2"/>
                <c:pt idx="0">
                  <c:v>30.4</c:v>
                </c:pt>
                <c:pt idx="1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1C-448C-95D8-36A809029847}"/>
            </c:ext>
          </c:extLst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Sheet1!$B$3:$B$4</c:f>
              <c:strCache>
                <c:ptCount val="2"/>
                <c:pt idx="0">
                  <c:v>Section 18 - RB</c:v>
                </c:pt>
                <c:pt idx="1">
                  <c:v>Section 18 - XB</c:v>
                </c:pt>
              </c:strCache>
            </c:strRef>
          </c:cat>
          <c:val>
            <c:numRef>
              <c:f>Sheet1!$E$3:$E$4</c:f>
              <c:numCache>
                <c:formatCode>0.0</c:formatCode>
                <c:ptCount val="2"/>
                <c:pt idx="0">
                  <c:v>84.699999999999989</c:v>
                </c:pt>
                <c:pt idx="1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1C-448C-95D8-36A809029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1638080"/>
        <c:axId val="551633488"/>
      </c:barChart>
      <c:catAx>
        <c:axId val="55163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1633488"/>
        <c:crosses val="autoZero"/>
        <c:auto val="1"/>
        <c:lblAlgn val="ctr"/>
        <c:lblOffset val="100"/>
        <c:noMultiLvlLbl val="0"/>
      </c:catAx>
      <c:valAx>
        <c:axId val="55163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163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 2020 PLAN AND BUDGET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Ms. GIOVANIE BIHA</a:t>
            </a: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DEPUTY EXECUTIVE SECRETARY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200340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31377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2020 PROGRAMME PLAN AND BUDGET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200340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34393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2552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OUTLINE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0" y="1438177"/>
            <a:ext cx="866186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496888" indent="-457200" eaLnBrk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 Reforms – Planning and budgeting process and template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Rationale for the reforms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496888" indent="-457200" eaLnBrk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planned results</a:t>
            </a:r>
          </a:p>
          <a:p>
            <a:pPr marL="496888" indent="-457200" eaLnBrk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496888" indent="-457200" eaLnBrk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Proposed Budget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27422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35995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2020 PROGRAMME PLAN AND BUDGET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325536"/>
            <a:ext cx="584709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27422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39011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58324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 Reforms Planning process &amp; template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847090" y="439502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13144" y="1104567"/>
            <a:ext cx="878673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496888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new plan that responds to management reform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Nimble and agile planning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Accountability and value for money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Closing the loop – Feeding evaluation recommendations and lessons learned into the planning process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Report in the context of intergovernmental review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altLang="en-US" sz="12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496888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Shift from biennial to annual planning and reporting</a:t>
            </a:r>
          </a:p>
          <a:p>
            <a:pPr marL="496888" indent="-457200">
              <a:lnSpc>
                <a:spcPct val="150000"/>
              </a:lnSpc>
              <a:buFont typeface="+mj-lt"/>
              <a:buAutoNum type="arabicPeriod"/>
            </a:pPr>
            <a:endParaRPr lang="en-US" altLang="en-US" sz="12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496888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Fascicle and supplementary combined and presented at the same time</a:t>
            </a:r>
          </a:p>
          <a:p>
            <a:pPr marL="496888" indent="-457200">
              <a:lnSpc>
                <a:spcPct val="150000"/>
              </a:lnSpc>
              <a:buFont typeface="+mj-lt"/>
              <a:buAutoNum type="arabicPeriod"/>
            </a:pPr>
            <a:endParaRPr lang="en-US" altLang="en-US" sz="12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496888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Weaving gender concerns in </a:t>
            </a:r>
            <a:r>
              <a:rPr lang="en-US" altLang="en-US" sz="2000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subprogrammes</a:t>
            </a:r>
            <a:r>
              <a:rPr lang="en-US" altLang="en-US" sz="2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narratives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198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2020 PROGRAMME PLAN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73939"/>
            <a:ext cx="4449452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143139"/>
            <a:ext cx="35915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planned results 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562597" y="202011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 dirty="0"/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176153" y="992430"/>
            <a:ext cx="878673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496888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Macroeconomics and governance 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Macroeconomic model to inform policymaking and analysis </a:t>
            </a:r>
          </a:p>
          <a:p>
            <a:pPr marL="496888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Regional integration and trade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Ratification, domestication and implementation of the African Continental Free Trade Area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AfCfTA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96888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Private Sector Development and Finance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Strengthened business environment for private sector investments in agribusiness, green energy and infrastructure development </a:t>
            </a:r>
          </a:p>
          <a:p>
            <a:pPr marL="496888" indent="-457200">
              <a:lnSpc>
                <a:spcPct val="150000"/>
              </a:lnSpc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Data and statistics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Improving national data availability for reporting on the Sustainable Development Goals </a:t>
            </a:r>
          </a:p>
        </p:txBody>
      </p:sp>
    </p:spTree>
    <p:extLst>
      <p:ext uri="{BB962C8B-B14F-4D97-AF65-F5344CB8AC3E}">
        <p14:creationId xmlns:p14="http://schemas.microsoft.com/office/powerpoint/2010/main" val="342563306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326562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379128" y="6430759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2020 PROGRAMME PLAN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113144" y="126058"/>
            <a:ext cx="388384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311172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445531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226289" y="166320"/>
            <a:ext cx="38740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planned results 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291806" y="228035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172283" y="1174102"/>
            <a:ext cx="878673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5. Technology, climate change and natural resource management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Climate resilience integrated in national sustainable development plans in Africa  </a:t>
            </a:r>
          </a:p>
          <a:p>
            <a:pPr marL="39688" lvl="1" indent="0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6. Gender equality and women’s empowerment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Harnessing the demographic dividend in Africa by promoting gender equality </a:t>
            </a:r>
          </a:p>
          <a:p>
            <a:pPr marL="39688" lvl="1" indent="0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7. Subregional activities for development </a:t>
            </a:r>
          </a:p>
          <a:p>
            <a:pPr marL="39688" lvl="1" indent="0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7.1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Subregional activities in North Africa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Strategies and policies for employment creation </a:t>
            </a:r>
          </a:p>
          <a:p>
            <a:pPr marL="39688" lvl="1" indent="0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7.2 Subregional activities in West Africa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Clean break from current demographic trends in West Africa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51640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307765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182385"/>
            <a:ext cx="467569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301936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289137"/>
            <a:ext cx="37895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planned results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960970" y="302021"/>
            <a:ext cx="560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2000" b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113144" y="766861"/>
            <a:ext cx="8786733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7.3 Subregional activities in Central Africa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Increased economic diversification in Central Africa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88" indent="0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7.4 Subregional activities in East Africa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Implementing the African Continental Free Trade Area in East Africa: from vision to action </a:t>
            </a:r>
          </a:p>
          <a:p>
            <a:pPr marL="39688" indent="0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7.5 Subregional activities in Southern Africa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Accelerating industrialization in Southern Africa </a:t>
            </a:r>
          </a:p>
          <a:p>
            <a:pPr marL="39688" indent="0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Economic development and planning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Strengthened capacity of member States to implement the 2030 Agenda and Agenda 2063 </a:t>
            </a:r>
          </a:p>
          <a:p>
            <a:pPr marL="39688" indent="0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9. Poverty, inequality and social policy </a:t>
            </a:r>
          </a:p>
          <a:p>
            <a:pPr marL="1054100" lvl="1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migration in Africa 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15" name="Rectangle 10"/>
          <p:cNvSpPr>
            <a:spLocks/>
          </p:cNvSpPr>
          <p:nvPr/>
        </p:nvSpPr>
        <p:spPr bwMode="auto">
          <a:xfrm>
            <a:off x="7796213" y="6445531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6" name="Rectangle 3"/>
          <p:cNvSpPr>
            <a:spLocks/>
          </p:cNvSpPr>
          <p:nvPr/>
        </p:nvSpPr>
        <p:spPr bwMode="auto">
          <a:xfrm>
            <a:off x="379128" y="6430759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2020 PROGRAMME PLAN</a:t>
            </a:r>
          </a:p>
        </p:txBody>
      </p:sp>
    </p:spTree>
    <p:extLst>
      <p:ext uri="{BB962C8B-B14F-4D97-AF65-F5344CB8AC3E}">
        <p14:creationId xmlns:p14="http://schemas.microsoft.com/office/powerpoint/2010/main" val="323451557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"/>
          <p:cNvSpPr>
            <a:spLocks/>
          </p:cNvSpPr>
          <p:nvPr/>
        </p:nvSpPr>
        <p:spPr bwMode="auto">
          <a:xfrm>
            <a:off x="17693" y="6401752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7" name="Rectangle 3"/>
          <p:cNvSpPr>
            <a:spLocks/>
          </p:cNvSpPr>
          <p:nvPr/>
        </p:nvSpPr>
        <p:spPr bwMode="auto">
          <a:xfrm>
            <a:off x="234719" y="6487397"/>
            <a:ext cx="63169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2020 PROPOSED BUDGET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|       Section 18 – Regular Budget</a:t>
            </a:r>
          </a:p>
        </p:txBody>
      </p:sp>
      <p:sp>
        <p:nvSpPr>
          <p:cNvPr id="18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9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0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1" name="AutoShape 9"/>
          <p:cNvSpPr>
            <a:spLocks/>
          </p:cNvSpPr>
          <p:nvPr/>
        </p:nvSpPr>
        <p:spPr bwMode="auto">
          <a:xfrm>
            <a:off x="7683731" y="6401752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2" name="Rectangle 10"/>
          <p:cNvSpPr>
            <a:spLocks/>
          </p:cNvSpPr>
          <p:nvPr/>
        </p:nvSpPr>
        <p:spPr bwMode="auto">
          <a:xfrm>
            <a:off x="7813906" y="6517639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23" name="Rectangle 11"/>
          <p:cNvSpPr>
            <a:spLocks/>
          </p:cNvSpPr>
          <p:nvPr/>
        </p:nvSpPr>
        <p:spPr bwMode="auto">
          <a:xfrm>
            <a:off x="113144" y="365798"/>
            <a:ext cx="41065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2020 PROPOSED BUDGET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4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7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6" name="Rectangle 1"/>
          <p:cNvSpPr>
            <a:spLocks/>
          </p:cNvSpPr>
          <p:nvPr/>
        </p:nvSpPr>
        <p:spPr bwMode="auto">
          <a:xfrm>
            <a:off x="234719" y="909042"/>
            <a:ext cx="86618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Section 18 – Regular Budget</a:t>
            </a:r>
          </a:p>
          <a:p>
            <a:pPr eaLnBrk="1"/>
            <a:endParaRPr lang="en-US" altLang="en-US" sz="2000" b="1" dirty="0">
              <a:solidFill>
                <a:srgbClr val="399D5C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 eaLnBrk="1">
              <a:lnSpc>
                <a:spcPct val="1500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270360"/>
              </p:ext>
            </p:extLst>
          </p:nvPr>
        </p:nvGraphicFramePr>
        <p:xfrm>
          <a:off x="1576388" y="1447651"/>
          <a:ext cx="5797550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938726" imgH="3959026" progId="Word.Document.12">
                  <p:embed/>
                </p:oleObj>
              </mc:Choice>
              <mc:Fallback>
                <p:oleObj name="Document" r:id="rId3" imgW="5938726" imgH="3959026" progId="Word.Document.12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6388" y="1447651"/>
                        <a:ext cx="5797550" cy="387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829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/>
          </p:cNvSpPr>
          <p:nvPr/>
        </p:nvSpPr>
        <p:spPr bwMode="auto">
          <a:xfrm>
            <a:off x="113144" y="6432313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584632" y="6518038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2020 PROPOSED BUDGET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|       Section 18 – Extra-budgetary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7" name="AutoShape 9"/>
          <p:cNvSpPr>
            <a:spLocks/>
          </p:cNvSpPr>
          <p:nvPr/>
        </p:nvSpPr>
        <p:spPr bwMode="auto">
          <a:xfrm>
            <a:off x="7779182" y="6432313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8" name="Rectangle 10"/>
          <p:cNvSpPr>
            <a:spLocks/>
          </p:cNvSpPr>
          <p:nvPr/>
        </p:nvSpPr>
        <p:spPr bwMode="auto">
          <a:xfrm>
            <a:off x="7909357" y="6548200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9" name="Rectangle 11"/>
          <p:cNvSpPr>
            <a:spLocks/>
          </p:cNvSpPr>
          <p:nvPr/>
        </p:nvSpPr>
        <p:spPr bwMode="auto">
          <a:xfrm>
            <a:off x="113144" y="365798"/>
            <a:ext cx="41065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2020 PROPOSED BUDGET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10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8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234719" y="909042"/>
            <a:ext cx="86618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Section 18 – Extra-budgetary</a:t>
            </a:r>
          </a:p>
          <a:p>
            <a:pPr eaLnBrk="1"/>
            <a:endParaRPr lang="en-US" altLang="en-US" sz="2000" b="1" dirty="0">
              <a:solidFill>
                <a:srgbClr val="399D5C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endParaRPr lang="en-US" altLang="en-US" sz="2000" b="1" dirty="0">
              <a:solidFill>
                <a:srgbClr val="399D5C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208492"/>
              </p:ext>
            </p:extLst>
          </p:nvPr>
        </p:nvGraphicFramePr>
        <p:xfrm>
          <a:off x="1606550" y="1295400"/>
          <a:ext cx="5903913" cy="424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5938726" imgH="4261351" progId="Word.Document.12">
                  <p:embed/>
                </p:oleObj>
              </mc:Choice>
              <mc:Fallback>
                <p:oleObj name="Document" r:id="rId3" imgW="5938726" imgH="4261351" progId="Word.Document.12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6550" y="1295400"/>
                        <a:ext cx="5903913" cy="424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399127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3"/>
          <p:cNvSpPr>
            <a:spLocks/>
          </p:cNvSpPr>
          <p:nvPr/>
        </p:nvSpPr>
        <p:spPr bwMode="auto">
          <a:xfrm>
            <a:off x="0" y="0"/>
            <a:ext cx="9131300" cy="6858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" name="AutoShape 44"/>
          <p:cNvSpPr>
            <a:spLocks/>
          </p:cNvSpPr>
          <p:nvPr/>
        </p:nvSpPr>
        <p:spPr bwMode="auto">
          <a:xfrm>
            <a:off x="0" y="361950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" name="Rectangle 47"/>
          <p:cNvSpPr>
            <a:spLocks/>
          </p:cNvSpPr>
          <p:nvPr/>
        </p:nvSpPr>
        <p:spPr bwMode="auto">
          <a:xfrm>
            <a:off x="4659313" y="414338"/>
            <a:ext cx="1444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6DBA3A4D-28A1-40CB-A132-CCF3BB3E8144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9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5" name="Rectangle 48"/>
          <p:cNvSpPr>
            <a:spLocks/>
          </p:cNvSpPr>
          <p:nvPr/>
        </p:nvSpPr>
        <p:spPr bwMode="auto">
          <a:xfrm>
            <a:off x="115553" y="361950"/>
            <a:ext cx="43596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2020 PROPOSED BUDGET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6" name="AutoShape 49"/>
          <p:cNvSpPr>
            <a:spLocks/>
          </p:cNvSpPr>
          <p:nvPr/>
        </p:nvSpPr>
        <p:spPr bwMode="auto">
          <a:xfrm>
            <a:off x="0" y="6135688"/>
            <a:ext cx="7313613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7" name="Rectangle 50"/>
          <p:cNvSpPr>
            <a:spLocks/>
          </p:cNvSpPr>
          <p:nvPr/>
        </p:nvSpPr>
        <p:spPr bwMode="auto">
          <a:xfrm>
            <a:off x="471488" y="6221413"/>
            <a:ext cx="6629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2020 PROPOSED BUDGET 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|       Comparison</a:t>
            </a:r>
          </a:p>
        </p:txBody>
      </p:sp>
      <p:sp>
        <p:nvSpPr>
          <p:cNvPr id="8" name="Rectangle 52"/>
          <p:cNvSpPr>
            <a:spLocks/>
          </p:cNvSpPr>
          <p:nvPr/>
        </p:nvSpPr>
        <p:spPr bwMode="auto">
          <a:xfrm>
            <a:off x="7740650" y="6251575"/>
            <a:ext cx="11382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10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965423"/>
              </p:ext>
            </p:extLst>
          </p:nvPr>
        </p:nvGraphicFramePr>
        <p:xfrm>
          <a:off x="719137" y="1117600"/>
          <a:ext cx="7705726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622512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440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Avenir Book</vt:lpstr>
      <vt:lpstr>DengXian</vt:lpstr>
      <vt:lpstr>Lato</vt:lpstr>
      <vt:lpstr>Arial</vt:lpstr>
      <vt:lpstr>Calibri</vt:lpstr>
      <vt:lpstr>Calibri Light</vt:lpstr>
      <vt:lpstr>Helvetica</vt:lpstr>
      <vt:lpstr>Lucida Sans</vt:lpstr>
      <vt:lpstr>Wingdings</vt:lpstr>
      <vt:lpstr>Office Theme</vt:lpstr>
      <vt:lpstr>Document</vt:lpstr>
      <vt:lpstr>PROGRAMME 2020 PLAN AND BUDGET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Josephine Marealle-Ulimwengu</cp:lastModifiedBy>
  <cp:revision>37</cp:revision>
  <dcterms:created xsi:type="dcterms:W3CDTF">2018-04-13T10:53:29Z</dcterms:created>
  <dcterms:modified xsi:type="dcterms:W3CDTF">2019-03-20T11:20:04Z</dcterms:modified>
</cp:coreProperties>
</file>