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8"/>
  </p:notesMasterIdLst>
  <p:sldIdLst>
    <p:sldId id="261" r:id="rId2"/>
    <p:sldId id="262" r:id="rId3"/>
    <p:sldId id="269" r:id="rId4"/>
    <p:sldId id="268" r:id="rId5"/>
    <p:sldId id="267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43BB42-3093-4F17-9D87-34180D5253AC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6BF244-3B8C-4EC2-B07C-DF9746238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51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C8A4E-169B-4E98-9272-382712D9AA7D}" type="datetime1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66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9904F-9A46-4046-8A03-489D82F85960}" type="datetime1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727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1B3AC-05DF-4426-A172-047C99D7B5D5}" type="datetime1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920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569535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D2AD1-1F8C-48DE-89FC-D7EB351068E9}" type="datetime1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284" y="47464"/>
            <a:ext cx="2653100" cy="1237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1281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7EF03-99C9-42C8-89A1-4CB73A1F3312}" type="datetime1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455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382FA-ADC3-49B7-BE82-9FE8D1F3D4E4}" type="datetime1">
              <a:rPr lang="en-US" smtClean="0"/>
              <a:t>3/15/2019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65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81BF4-17AF-4848-BC1D-C2796CF5D8B8}" type="datetime1">
              <a:rPr lang="en-US" smtClean="0"/>
              <a:t>3/15/2019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948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E65D0-EEC0-4218-BBBE-78B62A75AE2B}" type="datetime1">
              <a:rPr lang="en-US" smtClean="0"/>
              <a:t>3/15/2019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802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30D5-1B94-4F37-8168-408352D52706}" type="datetime1">
              <a:rPr lang="en-US" smtClean="0"/>
              <a:t>3/15/2019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231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6D998-D1DF-409D-B69C-9DAC01BD0ECA}" type="datetime1">
              <a:rPr lang="en-US" smtClean="0"/>
              <a:t>3/15/2019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195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88FA2-16FE-4856-BAE8-89CC314255C1}" type="datetime1">
              <a:rPr lang="en-US" smtClean="0"/>
              <a:t>3/15/2019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527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B73BE-ECD2-4D03-A214-29623C82A2C8}" type="datetime1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702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/>
          </p:cNvSpPr>
          <p:nvPr/>
        </p:nvSpPr>
        <p:spPr bwMode="auto">
          <a:xfrm>
            <a:off x="0" y="1297940"/>
            <a:ext cx="9144000" cy="5560059"/>
          </a:xfrm>
          <a:prstGeom prst="rect">
            <a:avLst/>
          </a:prstGeom>
          <a:solidFill>
            <a:srgbClr val="0B5784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20" rIns="45720"/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endParaRPr lang="en-US" altLang="en-US"/>
          </a:p>
        </p:txBody>
      </p:sp>
      <p:sp>
        <p:nvSpPr>
          <p:cNvPr id="3075" name="AutoShape 2"/>
          <p:cNvSpPr>
            <a:spLocks/>
          </p:cNvSpPr>
          <p:nvPr/>
        </p:nvSpPr>
        <p:spPr bwMode="auto">
          <a:xfrm>
            <a:off x="3394075" y="5859463"/>
            <a:ext cx="5458980" cy="73818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572" y="0"/>
                </a:moveTo>
                <a:lnTo>
                  <a:pt x="2028" y="0"/>
                </a:lnTo>
                <a:lnTo>
                  <a:pt x="1664" y="172"/>
                </a:lnTo>
                <a:lnTo>
                  <a:pt x="1321" y="669"/>
                </a:lnTo>
                <a:lnTo>
                  <a:pt x="1005" y="1460"/>
                </a:lnTo>
                <a:lnTo>
                  <a:pt x="722" y="2514"/>
                </a:lnTo>
                <a:lnTo>
                  <a:pt x="477" y="3803"/>
                </a:lnTo>
                <a:lnTo>
                  <a:pt x="277" y="5295"/>
                </a:lnTo>
                <a:lnTo>
                  <a:pt x="127" y="6961"/>
                </a:lnTo>
                <a:lnTo>
                  <a:pt x="33" y="8770"/>
                </a:lnTo>
                <a:lnTo>
                  <a:pt x="0" y="10692"/>
                </a:lnTo>
                <a:lnTo>
                  <a:pt x="0" y="10908"/>
                </a:lnTo>
                <a:lnTo>
                  <a:pt x="33" y="12830"/>
                </a:lnTo>
                <a:lnTo>
                  <a:pt x="127" y="14639"/>
                </a:lnTo>
                <a:lnTo>
                  <a:pt x="277" y="16304"/>
                </a:lnTo>
                <a:lnTo>
                  <a:pt x="477" y="17797"/>
                </a:lnTo>
                <a:lnTo>
                  <a:pt x="722" y="19085"/>
                </a:lnTo>
                <a:lnTo>
                  <a:pt x="1005" y="20140"/>
                </a:lnTo>
                <a:lnTo>
                  <a:pt x="1321" y="20931"/>
                </a:lnTo>
                <a:lnTo>
                  <a:pt x="1664" y="21428"/>
                </a:lnTo>
                <a:lnTo>
                  <a:pt x="2028" y="21600"/>
                </a:lnTo>
                <a:lnTo>
                  <a:pt x="19572" y="21600"/>
                </a:lnTo>
                <a:lnTo>
                  <a:pt x="19936" y="21428"/>
                </a:lnTo>
                <a:lnTo>
                  <a:pt x="20279" y="20931"/>
                </a:lnTo>
                <a:lnTo>
                  <a:pt x="20595" y="20140"/>
                </a:lnTo>
                <a:lnTo>
                  <a:pt x="20878" y="19085"/>
                </a:lnTo>
                <a:lnTo>
                  <a:pt x="21123" y="17797"/>
                </a:lnTo>
                <a:lnTo>
                  <a:pt x="21323" y="16304"/>
                </a:lnTo>
                <a:lnTo>
                  <a:pt x="21473" y="14639"/>
                </a:lnTo>
                <a:lnTo>
                  <a:pt x="21567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67" y="8770"/>
                </a:lnTo>
                <a:lnTo>
                  <a:pt x="21473" y="6961"/>
                </a:lnTo>
                <a:lnTo>
                  <a:pt x="21323" y="5295"/>
                </a:lnTo>
                <a:lnTo>
                  <a:pt x="21123" y="3803"/>
                </a:lnTo>
                <a:lnTo>
                  <a:pt x="20878" y="2514"/>
                </a:lnTo>
                <a:lnTo>
                  <a:pt x="20595" y="1460"/>
                </a:lnTo>
                <a:lnTo>
                  <a:pt x="20279" y="669"/>
                </a:lnTo>
                <a:lnTo>
                  <a:pt x="19936" y="172"/>
                </a:lnTo>
                <a:lnTo>
                  <a:pt x="19572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76" name="Rectangle 5"/>
          <p:cNvSpPr>
            <a:spLocks noGrp="1" noChangeArrowheads="1"/>
          </p:cNvSpPr>
          <p:nvPr>
            <p:ph type="title"/>
          </p:nvPr>
        </p:nvSpPr>
        <p:spPr>
          <a:xfrm>
            <a:off x="4751387" y="2028031"/>
            <a:ext cx="4260850" cy="1270000"/>
          </a:xfrm>
        </p:spPr>
        <p:txBody>
          <a:bodyPr>
            <a:normAutofit fontScale="90000"/>
          </a:bodyPr>
          <a:lstStyle/>
          <a:p>
            <a:pPr indent="12700" eaLnBrk="1">
              <a:lnSpc>
                <a:spcPct val="104000"/>
              </a:lnSpc>
            </a:pP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Fiscal policy, trade and the private sector in a digital era</a:t>
            </a:r>
          </a:p>
        </p:txBody>
      </p:sp>
      <p:sp>
        <p:nvSpPr>
          <p:cNvPr id="3077" name="Rectangle 6"/>
          <p:cNvSpPr>
            <a:spLocks/>
          </p:cNvSpPr>
          <p:nvPr/>
        </p:nvSpPr>
        <p:spPr bwMode="auto">
          <a:xfrm>
            <a:off x="4836318" y="3383359"/>
            <a:ext cx="4090988" cy="107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7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A strategy for Africa</a:t>
            </a:r>
          </a:p>
          <a:p>
            <a:pPr eaLnBrk="1"/>
            <a:endParaRPr lang="en-US" altLang="en-US" sz="17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  <a:p>
            <a:pPr>
              <a:spcBef>
                <a:spcPts val="100"/>
              </a:spcBef>
            </a:pPr>
            <a:r>
              <a:rPr lang="en-US" altLang="en-US" sz="17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Adam </a:t>
            </a:r>
            <a:r>
              <a:rPr lang="en-US" altLang="en-US" sz="17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Elhiraika</a:t>
            </a:r>
          </a:p>
          <a:p>
            <a:pPr>
              <a:spcBef>
                <a:spcPts val="100"/>
              </a:spcBef>
            </a:pPr>
            <a:r>
              <a:rPr lang="en-US" altLang="en-US" sz="1600" dirty="0" smtClean="0">
                <a:solidFill>
                  <a:srgbClr val="FFFFFF"/>
                </a:solidFill>
                <a:latin typeface="Lato" pitchFamily="34" charset="0"/>
                <a:sym typeface="Lato" pitchFamily="34" charset="0"/>
              </a:rPr>
              <a:t>Macroeconomics </a:t>
            </a:r>
            <a:r>
              <a:rPr lang="en-US" altLang="en-US" sz="1600" dirty="0">
                <a:solidFill>
                  <a:srgbClr val="FFFFFF"/>
                </a:solidFill>
                <a:latin typeface="Lato" pitchFamily="34" charset="0"/>
                <a:sym typeface="Lato" pitchFamily="34" charset="0"/>
              </a:rPr>
              <a:t>and Governance </a:t>
            </a:r>
            <a:r>
              <a:rPr lang="en-US" altLang="en-US" sz="1600" dirty="0" smtClean="0">
                <a:solidFill>
                  <a:srgbClr val="FFFFFF"/>
                </a:solidFill>
                <a:latin typeface="Lato" pitchFamily="34" charset="0"/>
                <a:sym typeface="Lato" pitchFamily="34" charset="0"/>
              </a:rPr>
              <a:t>Division</a:t>
            </a:r>
            <a:endParaRPr lang="en-US" altLang="en-US" sz="1600" dirty="0">
              <a:solidFill>
                <a:srgbClr val="FFFFFF"/>
              </a:solidFill>
              <a:latin typeface="Lato" pitchFamily="34" charset="0"/>
              <a:sym typeface="Lato" pitchFamily="34" charset="0"/>
            </a:endParaRPr>
          </a:p>
        </p:txBody>
      </p:sp>
      <p:sp>
        <p:nvSpPr>
          <p:cNvPr id="3078" name="Rectangle 7"/>
          <p:cNvSpPr>
            <a:spLocks/>
          </p:cNvSpPr>
          <p:nvPr/>
        </p:nvSpPr>
        <p:spPr bwMode="auto">
          <a:xfrm>
            <a:off x="5700712" y="4984611"/>
            <a:ext cx="28813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7325" indent="3619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r" eaLnBrk="1"/>
            <a:r>
              <a:rPr lang="en-US" altLang="en-US" sz="17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20 - 26 March 2019</a:t>
            </a:r>
          </a:p>
          <a:p>
            <a:pPr algn="r"/>
            <a:r>
              <a:rPr lang="en-US" altLang="en-US" sz="17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Marrakech, Morocco</a:t>
            </a:r>
            <a:endParaRPr lang="en-US" altLang="en-US" sz="19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</p:txBody>
      </p:sp>
      <p:sp>
        <p:nvSpPr>
          <p:cNvPr id="3079" name="AutoShape 8"/>
          <p:cNvSpPr>
            <a:spLocks/>
          </p:cNvSpPr>
          <p:nvPr/>
        </p:nvSpPr>
        <p:spPr bwMode="auto">
          <a:xfrm>
            <a:off x="663575" y="3265490"/>
            <a:ext cx="3730625" cy="51117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155" y="0"/>
                </a:moveTo>
                <a:lnTo>
                  <a:pt x="1445" y="0"/>
                </a:lnTo>
                <a:lnTo>
                  <a:pt x="1185" y="172"/>
                </a:lnTo>
                <a:lnTo>
                  <a:pt x="941" y="669"/>
                </a:lnTo>
                <a:lnTo>
                  <a:pt x="716" y="1460"/>
                </a:lnTo>
                <a:lnTo>
                  <a:pt x="514" y="2514"/>
                </a:lnTo>
                <a:lnTo>
                  <a:pt x="340" y="3803"/>
                </a:lnTo>
                <a:lnTo>
                  <a:pt x="197" y="5295"/>
                </a:lnTo>
                <a:lnTo>
                  <a:pt x="90" y="6961"/>
                </a:lnTo>
                <a:lnTo>
                  <a:pt x="23" y="8770"/>
                </a:lnTo>
                <a:lnTo>
                  <a:pt x="0" y="10692"/>
                </a:lnTo>
                <a:lnTo>
                  <a:pt x="0" y="10908"/>
                </a:lnTo>
                <a:lnTo>
                  <a:pt x="23" y="12830"/>
                </a:lnTo>
                <a:lnTo>
                  <a:pt x="90" y="14639"/>
                </a:lnTo>
                <a:lnTo>
                  <a:pt x="197" y="16304"/>
                </a:lnTo>
                <a:lnTo>
                  <a:pt x="340" y="17797"/>
                </a:lnTo>
                <a:lnTo>
                  <a:pt x="514" y="19085"/>
                </a:lnTo>
                <a:lnTo>
                  <a:pt x="716" y="20140"/>
                </a:lnTo>
                <a:lnTo>
                  <a:pt x="941" y="20931"/>
                </a:lnTo>
                <a:lnTo>
                  <a:pt x="1185" y="21428"/>
                </a:lnTo>
                <a:lnTo>
                  <a:pt x="1445" y="21600"/>
                </a:lnTo>
                <a:lnTo>
                  <a:pt x="20155" y="21600"/>
                </a:lnTo>
                <a:lnTo>
                  <a:pt x="20415" y="21428"/>
                </a:lnTo>
                <a:lnTo>
                  <a:pt x="20659" y="20931"/>
                </a:lnTo>
                <a:lnTo>
                  <a:pt x="20884" y="20140"/>
                </a:lnTo>
                <a:lnTo>
                  <a:pt x="21086" y="19085"/>
                </a:lnTo>
                <a:lnTo>
                  <a:pt x="21260" y="17797"/>
                </a:lnTo>
                <a:lnTo>
                  <a:pt x="21403" y="16304"/>
                </a:lnTo>
                <a:lnTo>
                  <a:pt x="21510" y="14639"/>
                </a:lnTo>
                <a:lnTo>
                  <a:pt x="21577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77" y="8770"/>
                </a:lnTo>
                <a:lnTo>
                  <a:pt x="21510" y="6961"/>
                </a:lnTo>
                <a:lnTo>
                  <a:pt x="21403" y="5295"/>
                </a:lnTo>
                <a:lnTo>
                  <a:pt x="21260" y="3803"/>
                </a:lnTo>
                <a:lnTo>
                  <a:pt x="21086" y="2514"/>
                </a:lnTo>
                <a:lnTo>
                  <a:pt x="20884" y="1460"/>
                </a:lnTo>
                <a:lnTo>
                  <a:pt x="20659" y="669"/>
                </a:lnTo>
                <a:lnTo>
                  <a:pt x="20415" y="172"/>
                </a:lnTo>
                <a:lnTo>
                  <a:pt x="20155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0" name="AutoShape 9"/>
          <p:cNvSpPr>
            <a:spLocks/>
          </p:cNvSpPr>
          <p:nvPr/>
        </p:nvSpPr>
        <p:spPr bwMode="auto">
          <a:xfrm>
            <a:off x="1004888" y="3922398"/>
            <a:ext cx="2692400" cy="51117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597" y="0"/>
                </a:moveTo>
                <a:lnTo>
                  <a:pt x="2003" y="0"/>
                </a:lnTo>
                <a:lnTo>
                  <a:pt x="1643" y="172"/>
                </a:lnTo>
                <a:lnTo>
                  <a:pt x="1304" y="669"/>
                </a:lnTo>
                <a:lnTo>
                  <a:pt x="992" y="1460"/>
                </a:lnTo>
                <a:lnTo>
                  <a:pt x="713" y="2514"/>
                </a:lnTo>
                <a:lnTo>
                  <a:pt x="471" y="3803"/>
                </a:lnTo>
                <a:lnTo>
                  <a:pt x="274" y="5295"/>
                </a:lnTo>
                <a:lnTo>
                  <a:pt x="125" y="6961"/>
                </a:lnTo>
                <a:lnTo>
                  <a:pt x="32" y="8770"/>
                </a:lnTo>
                <a:lnTo>
                  <a:pt x="0" y="10692"/>
                </a:lnTo>
                <a:lnTo>
                  <a:pt x="0" y="10908"/>
                </a:lnTo>
                <a:lnTo>
                  <a:pt x="32" y="12830"/>
                </a:lnTo>
                <a:lnTo>
                  <a:pt x="125" y="14639"/>
                </a:lnTo>
                <a:lnTo>
                  <a:pt x="274" y="16304"/>
                </a:lnTo>
                <a:lnTo>
                  <a:pt x="471" y="17797"/>
                </a:lnTo>
                <a:lnTo>
                  <a:pt x="713" y="19085"/>
                </a:lnTo>
                <a:lnTo>
                  <a:pt x="992" y="20140"/>
                </a:lnTo>
                <a:lnTo>
                  <a:pt x="1304" y="20931"/>
                </a:lnTo>
                <a:lnTo>
                  <a:pt x="1643" y="21428"/>
                </a:lnTo>
                <a:lnTo>
                  <a:pt x="2003" y="21600"/>
                </a:lnTo>
                <a:lnTo>
                  <a:pt x="19597" y="21600"/>
                </a:lnTo>
                <a:lnTo>
                  <a:pt x="19957" y="21428"/>
                </a:lnTo>
                <a:lnTo>
                  <a:pt x="20296" y="20931"/>
                </a:lnTo>
                <a:lnTo>
                  <a:pt x="20608" y="20140"/>
                </a:lnTo>
                <a:lnTo>
                  <a:pt x="20887" y="19085"/>
                </a:lnTo>
                <a:lnTo>
                  <a:pt x="21129" y="17797"/>
                </a:lnTo>
                <a:lnTo>
                  <a:pt x="21327" y="16304"/>
                </a:lnTo>
                <a:lnTo>
                  <a:pt x="21475" y="14639"/>
                </a:lnTo>
                <a:lnTo>
                  <a:pt x="21568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68" y="8770"/>
                </a:lnTo>
                <a:lnTo>
                  <a:pt x="21475" y="6961"/>
                </a:lnTo>
                <a:lnTo>
                  <a:pt x="21327" y="5295"/>
                </a:lnTo>
                <a:lnTo>
                  <a:pt x="21129" y="3803"/>
                </a:lnTo>
                <a:lnTo>
                  <a:pt x="20887" y="2514"/>
                </a:lnTo>
                <a:lnTo>
                  <a:pt x="20608" y="1460"/>
                </a:lnTo>
                <a:lnTo>
                  <a:pt x="20296" y="669"/>
                </a:lnTo>
                <a:lnTo>
                  <a:pt x="19957" y="172"/>
                </a:lnTo>
                <a:lnTo>
                  <a:pt x="19597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1" name="AutoShape 10"/>
          <p:cNvSpPr>
            <a:spLocks/>
          </p:cNvSpPr>
          <p:nvPr/>
        </p:nvSpPr>
        <p:spPr bwMode="auto">
          <a:xfrm>
            <a:off x="1166813" y="4579306"/>
            <a:ext cx="2808287" cy="50958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681" y="0"/>
                </a:moveTo>
                <a:lnTo>
                  <a:pt x="1919" y="0"/>
                </a:lnTo>
                <a:lnTo>
                  <a:pt x="1574" y="172"/>
                </a:lnTo>
                <a:lnTo>
                  <a:pt x="1250" y="669"/>
                </a:lnTo>
                <a:lnTo>
                  <a:pt x="951" y="1460"/>
                </a:lnTo>
                <a:lnTo>
                  <a:pt x="683" y="2514"/>
                </a:lnTo>
                <a:lnTo>
                  <a:pt x="451" y="3803"/>
                </a:lnTo>
                <a:lnTo>
                  <a:pt x="262" y="5295"/>
                </a:lnTo>
                <a:lnTo>
                  <a:pt x="120" y="6961"/>
                </a:lnTo>
                <a:lnTo>
                  <a:pt x="31" y="8770"/>
                </a:lnTo>
                <a:lnTo>
                  <a:pt x="0" y="10692"/>
                </a:lnTo>
                <a:lnTo>
                  <a:pt x="0" y="10908"/>
                </a:lnTo>
                <a:lnTo>
                  <a:pt x="31" y="12830"/>
                </a:lnTo>
                <a:lnTo>
                  <a:pt x="120" y="14639"/>
                </a:lnTo>
                <a:lnTo>
                  <a:pt x="262" y="16304"/>
                </a:lnTo>
                <a:lnTo>
                  <a:pt x="451" y="17797"/>
                </a:lnTo>
                <a:lnTo>
                  <a:pt x="683" y="19085"/>
                </a:lnTo>
                <a:lnTo>
                  <a:pt x="951" y="20140"/>
                </a:lnTo>
                <a:lnTo>
                  <a:pt x="1250" y="20931"/>
                </a:lnTo>
                <a:lnTo>
                  <a:pt x="1574" y="21428"/>
                </a:lnTo>
                <a:lnTo>
                  <a:pt x="1919" y="21600"/>
                </a:lnTo>
                <a:lnTo>
                  <a:pt x="19681" y="21600"/>
                </a:lnTo>
                <a:lnTo>
                  <a:pt x="20026" y="21420"/>
                </a:lnTo>
                <a:lnTo>
                  <a:pt x="20350" y="20904"/>
                </a:lnTo>
                <a:lnTo>
                  <a:pt x="20649" y="20084"/>
                </a:lnTo>
                <a:lnTo>
                  <a:pt x="20917" y="18995"/>
                </a:lnTo>
                <a:lnTo>
                  <a:pt x="21149" y="17671"/>
                </a:lnTo>
                <a:lnTo>
                  <a:pt x="21338" y="16144"/>
                </a:lnTo>
                <a:lnTo>
                  <a:pt x="21480" y="14450"/>
                </a:lnTo>
                <a:lnTo>
                  <a:pt x="21569" y="12621"/>
                </a:lnTo>
                <a:lnTo>
                  <a:pt x="21600" y="10692"/>
                </a:lnTo>
                <a:lnTo>
                  <a:pt x="21569" y="8770"/>
                </a:lnTo>
                <a:lnTo>
                  <a:pt x="21480" y="6961"/>
                </a:lnTo>
                <a:lnTo>
                  <a:pt x="21338" y="5295"/>
                </a:lnTo>
                <a:lnTo>
                  <a:pt x="21149" y="3803"/>
                </a:lnTo>
                <a:lnTo>
                  <a:pt x="20917" y="2514"/>
                </a:lnTo>
                <a:lnTo>
                  <a:pt x="20649" y="1460"/>
                </a:lnTo>
                <a:lnTo>
                  <a:pt x="20350" y="669"/>
                </a:lnTo>
                <a:lnTo>
                  <a:pt x="20026" y="172"/>
                </a:lnTo>
                <a:lnTo>
                  <a:pt x="19681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2" name="AutoShape 11"/>
          <p:cNvSpPr>
            <a:spLocks/>
          </p:cNvSpPr>
          <p:nvPr/>
        </p:nvSpPr>
        <p:spPr bwMode="auto">
          <a:xfrm>
            <a:off x="1166813" y="5234626"/>
            <a:ext cx="2141537" cy="50958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083" y="0"/>
                </a:moveTo>
                <a:lnTo>
                  <a:pt x="2517" y="0"/>
                </a:lnTo>
                <a:lnTo>
                  <a:pt x="2065" y="172"/>
                </a:lnTo>
                <a:lnTo>
                  <a:pt x="1639" y="669"/>
                </a:lnTo>
                <a:lnTo>
                  <a:pt x="1247" y="1460"/>
                </a:lnTo>
                <a:lnTo>
                  <a:pt x="895" y="2514"/>
                </a:lnTo>
                <a:lnTo>
                  <a:pt x="592" y="3803"/>
                </a:lnTo>
                <a:lnTo>
                  <a:pt x="344" y="5295"/>
                </a:lnTo>
                <a:lnTo>
                  <a:pt x="157" y="6961"/>
                </a:lnTo>
                <a:lnTo>
                  <a:pt x="41" y="8770"/>
                </a:lnTo>
                <a:lnTo>
                  <a:pt x="0" y="10692"/>
                </a:lnTo>
                <a:lnTo>
                  <a:pt x="0" y="10908"/>
                </a:lnTo>
                <a:lnTo>
                  <a:pt x="41" y="12830"/>
                </a:lnTo>
                <a:lnTo>
                  <a:pt x="157" y="14639"/>
                </a:lnTo>
                <a:lnTo>
                  <a:pt x="344" y="16304"/>
                </a:lnTo>
                <a:lnTo>
                  <a:pt x="592" y="17797"/>
                </a:lnTo>
                <a:lnTo>
                  <a:pt x="895" y="19085"/>
                </a:lnTo>
                <a:lnTo>
                  <a:pt x="1247" y="20140"/>
                </a:lnTo>
                <a:lnTo>
                  <a:pt x="1639" y="20931"/>
                </a:lnTo>
                <a:lnTo>
                  <a:pt x="2065" y="21428"/>
                </a:lnTo>
                <a:lnTo>
                  <a:pt x="2517" y="21600"/>
                </a:lnTo>
                <a:lnTo>
                  <a:pt x="19083" y="21600"/>
                </a:lnTo>
                <a:lnTo>
                  <a:pt x="19535" y="21428"/>
                </a:lnTo>
                <a:lnTo>
                  <a:pt x="19961" y="20931"/>
                </a:lnTo>
                <a:lnTo>
                  <a:pt x="20353" y="20140"/>
                </a:lnTo>
                <a:lnTo>
                  <a:pt x="20705" y="19085"/>
                </a:lnTo>
                <a:lnTo>
                  <a:pt x="21008" y="17797"/>
                </a:lnTo>
                <a:lnTo>
                  <a:pt x="21256" y="16304"/>
                </a:lnTo>
                <a:lnTo>
                  <a:pt x="21443" y="14639"/>
                </a:lnTo>
                <a:lnTo>
                  <a:pt x="21559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59" y="8770"/>
                </a:lnTo>
                <a:lnTo>
                  <a:pt x="21443" y="6961"/>
                </a:lnTo>
                <a:lnTo>
                  <a:pt x="21256" y="5295"/>
                </a:lnTo>
                <a:lnTo>
                  <a:pt x="21008" y="3803"/>
                </a:lnTo>
                <a:lnTo>
                  <a:pt x="20705" y="2514"/>
                </a:lnTo>
                <a:lnTo>
                  <a:pt x="20353" y="1460"/>
                </a:lnTo>
                <a:lnTo>
                  <a:pt x="19961" y="669"/>
                </a:lnTo>
                <a:lnTo>
                  <a:pt x="19535" y="172"/>
                </a:lnTo>
                <a:lnTo>
                  <a:pt x="1908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3" name="AutoShape 12"/>
          <p:cNvSpPr>
            <a:spLocks/>
          </p:cNvSpPr>
          <p:nvPr/>
        </p:nvSpPr>
        <p:spPr bwMode="auto">
          <a:xfrm>
            <a:off x="1411288" y="5889946"/>
            <a:ext cx="1476375" cy="51117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7948" y="0"/>
                </a:moveTo>
                <a:lnTo>
                  <a:pt x="3652" y="0"/>
                </a:lnTo>
                <a:lnTo>
                  <a:pt x="2996" y="172"/>
                </a:lnTo>
                <a:lnTo>
                  <a:pt x="2378" y="669"/>
                </a:lnTo>
                <a:lnTo>
                  <a:pt x="1809" y="1460"/>
                </a:lnTo>
                <a:lnTo>
                  <a:pt x="1299" y="2514"/>
                </a:lnTo>
                <a:lnTo>
                  <a:pt x="859" y="3803"/>
                </a:lnTo>
                <a:lnTo>
                  <a:pt x="499" y="5295"/>
                </a:lnTo>
                <a:lnTo>
                  <a:pt x="228" y="6961"/>
                </a:lnTo>
                <a:lnTo>
                  <a:pt x="59" y="8770"/>
                </a:lnTo>
                <a:lnTo>
                  <a:pt x="0" y="10692"/>
                </a:lnTo>
                <a:lnTo>
                  <a:pt x="0" y="10908"/>
                </a:lnTo>
                <a:lnTo>
                  <a:pt x="59" y="12830"/>
                </a:lnTo>
                <a:lnTo>
                  <a:pt x="228" y="14639"/>
                </a:lnTo>
                <a:lnTo>
                  <a:pt x="499" y="16304"/>
                </a:lnTo>
                <a:lnTo>
                  <a:pt x="859" y="17797"/>
                </a:lnTo>
                <a:lnTo>
                  <a:pt x="1299" y="19085"/>
                </a:lnTo>
                <a:lnTo>
                  <a:pt x="1809" y="20140"/>
                </a:lnTo>
                <a:lnTo>
                  <a:pt x="2378" y="20931"/>
                </a:lnTo>
                <a:lnTo>
                  <a:pt x="2996" y="21428"/>
                </a:lnTo>
                <a:lnTo>
                  <a:pt x="3652" y="21600"/>
                </a:lnTo>
                <a:lnTo>
                  <a:pt x="17948" y="21600"/>
                </a:lnTo>
                <a:lnTo>
                  <a:pt x="18605" y="21428"/>
                </a:lnTo>
                <a:lnTo>
                  <a:pt x="19222" y="20931"/>
                </a:lnTo>
                <a:lnTo>
                  <a:pt x="19791" y="20140"/>
                </a:lnTo>
                <a:lnTo>
                  <a:pt x="20301" y="19085"/>
                </a:lnTo>
                <a:lnTo>
                  <a:pt x="20741" y="17797"/>
                </a:lnTo>
                <a:lnTo>
                  <a:pt x="21101" y="16304"/>
                </a:lnTo>
                <a:lnTo>
                  <a:pt x="21372" y="14639"/>
                </a:lnTo>
                <a:lnTo>
                  <a:pt x="21541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41" y="8770"/>
                </a:lnTo>
                <a:lnTo>
                  <a:pt x="21372" y="6961"/>
                </a:lnTo>
                <a:lnTo>
                  <a:pt x="21101" y="5295"/>
                </a:lnTo>
                <a:lnTo>
                  <a:pt x="20741" y="3803"/>
                </a:lnTo>
                <a:lnTo>
                  <a:pt x="20301" y="2514"/>
                </a:lnTo>
                <a:lnTo>
                  <a:pt x="19791" y="1460"/>
                </a:lnTo>
                <a:lnTo>
                  <a:pt x="19222" y="669"/>
                </a:lnTo>
                <a:lnTo>
                  <a:pt x="18605" y="172"/>
                </a:lnTo>
                <a:lnTo>
                  <a:pt x="17948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4" name="AutoShape 13"/>
          <p:cNvSpPr>
            <a:spLocks/>
          </p:cNvSpPr>
          <p:nvPr/>
        </p:nvSpPr>
        <p:spPr bwMode="auto">
          <a:xfrm>
            <a:off x="0" y="0"/>
            <a:ext cx="1004888" cy="496888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7873" y="0"/>
                </a:moveTo>
                <a:lnTo>
                  <a:pt x="0" y="0"/>
                </a:lnTo>
                <a:lnTo>
                  <a:pt x="0" y="21600"/>
                </a:lnTo>
                <a:lnTo>
                  <a:pt x="16243" y="21600"/>
                </a:lnTo>
                <a:lnTo>
                  <a:pt x="17206" y="21423"/>
                </a:lnTo>
                <a:lnTo>
                  <a:pt x="18112" y="20914"/>
                </a:lnTo>
                <a:lnTo>
                  <a:pt x="18947" y="20103"/>
                </a:lnTo>
                <a:lnTo>
                  <a:pt x="19694" y="19021"/>
                </a:lnTo>
                <a:lnTo>
                  <a:pt x="20340" y="17700"/>
                </a:lnTo>
                <a:lnTo>
                  <a:pt x="20869" y="16169"/>
                </a:lnTo>
                <a:lnTo>
                  <a:pt x="21265" y="14461"/>
                </a:lnTo>
                <a:lnTo>
                  <a:pt x="21514" y="12606"/>
                </a:lnTo>
                <a:lnTo>
                  <a:pt x="21600" y="10635"/>
                </a:lnTo>
                <a:lnTo>
                  <a:pt x="21600" y="10413"/>
                </a:lnTo>
                <a:lnTo>
                  <a:pt x="21514" y="8442"/>
                </a:lnTo>
                <a:lnTo>
                  <a:pt x="21265" y="6587"/>
                </a:lnTo>
                <a:lnTo>
                  <a:pt x="20869" y="4879"/>
                </a:lnTo>
                <a:lnTo>
                  <a:pt x="20340" y="3349"/>
                </a:lnTo>
                <a:lnTo>
                  <a:pt x="19694" y="2027"/>
                </a:lnTo>
                <a:lnTo>
                  <a:pt x="18947" y="945"/>
                </a:lnTo>
                <a:lnTo>
                  <a:pt x="18112" y="134"/>
                </a:lnTo>
                <a:lnTo>
                  <a:pt x="1787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5" name="AutoShape 14"/>
          <p:cNvSpPr>
            <a:spLocks/>
          </p:cNvSpPr>
          <p:nvPr/>
        </p:nvSpPr>
        <p:spPr bwMode="auto">
          <a:xfrm>
            <a:off x="1519238" y="6546850"/>
            <a:ext cx="790575" cy="309563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4782" y="0"/>
                </a:moveTo>
                <a:lnTo>
                  <a:pt x="6817" y="0"/>
                </a:lnTo>
                <a:lnTo>
                  <a:pt x="5592" y="283"/>
                </a:lnTo>
                <a:lnTo>
                  <a:pt x="4439" y="1100"/>
                </a:lnTo>
                <a:lnTo>
                  <a:pt x="3377" y="2401"/>
                </a:lnTo>
                <a:lnTo>
                  <a:pt x="2425" y="4137"/>
                </a:lnTo>
                <a:lnTo>
                  <a:pt x="1603" y="6257"/>
                </a:lnTo>
                <a:lnTo>
                  <a:pt x="931" y="8712"/>
                </a:lnTo>
                <a:lnTo>
                  <a:pt x="426" y="11452"/>
                </a:lnTo>
                <a:lnTo>
                  <a:pt x="110" y="14428"/>
                </a:lnTo>
                <a:lnTo>
                  <a:pt x="0" y="17590"/>
                </a:lnTo>
                <a:lnTo>
                  <a:pt x="0" y="17946"/>
                </a:lnTo>
                <a:lnTo>
                  <a:pt x="110" y="21108"/>
                </a:lnTo>
                <a:lnTo>
                  <a:pt x="162" y="21600"/>
                </a:lnTo>
                <a:lnTo>
                  <a:pt x="21438" y="21600"/>
                </a:lnTo>
                <a:lnTo>
                  <a:pt x="21490" y="21108"/>
                </a:lnTo>
                <a:lnTo>
                  <a:pt x="21600" y="17946"/>
                </a:lnTo>
                <a:lnTo>
                  <a:pt x="21600" y="17590"/>
                </a:lnTo>
                <a:lnTo>
                  <a:pt x="21490" y="14428"/>
                </a:lnTo>
                <a:lnTo>
                  <a:pt x="21173" y="11452"/>
                </a:lnTo>
                <a:lnTo>
                  <a:pt x="20669" y="8712"/>
                </a:lnTo>
                <a:lnTo>
                  <a:pt x="19997" y="6257"/>
                </a:lnTo>
                <a:lnTo>
                  <a:pt x="19175" y="4137"/>
                </a:lnTo>
                <a:lnTo>
                  <a:pt x="18223" y="2401"/>
                </a:lnTo>
                <a:lnTo>
                  <a:pt x="17161" y="1100"/>
                </a:lnTo>
                <a:lnTo>
                  <a:pt x="16008" y="283"/>
                </a:lnTo>
                <a:lnTo>
                  <a:pt x="14782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6" name="AutoShape 15"/>
          <p:cNvSpPr>
            <a:spLocks/>
          </p:cNvSpPr>
          <p:nvPr/>
        </p:nvSpPr>
        <p:spPr bwMode="auto">
          <a:xfrm>
            <a:off x="0" y="642621"/>
            <a:ext cx="1536700" cy="50958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093" y="0"/>
                </a:moveTo>
                <a:lnTo>
                  <a:pt x="0" y="0"/>
                </a:lnTo>
                <a:lnTo>
                  <a:pt x="0" y="21600"/>
                </a:lnTo>
                <a:lnTo>
                  <a:pt x="18093" y="21600"/>
                </a:lnTo>
                <a:lnTo>
                  <a:pt x="18724" y="21428"/>
                </a:lnTo>
                <a:lnTo>
                  <a:pt x="19317" y="20931"/>
                </a:lnTo>
                <a:lnTo>
                  <a:pt x="19863" y="20140"/>
                </a:lnTo>
                <a:lnTo>
                  <a:pt x="20353" y="19085"/>
                </a:lnTo>
                <a:lnTo>
                  <a:pt x="20775" y="17797"/>
                </a:lnTo>
                <a:lnTo>
                  <a:pt x="21121" y="16304"/>
                </a:lnTo>
                <a:lnTo>
                  <a:pt x="21381" y="14639"/>
                </a:lnTo>
                <a:lnTo>
                  <a:pt x="21544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44" y="8770"/>
                </a:lnTo>
                <a:lnTo>
                  <a:pt x="21381" y="6961"/>
                </a:lnTo>
                <a:lnTo>
                  <a:pt x="21121" y="5295"/>
                </a:lnTo>
                <a:lnTo>
                  <a:pt x="20775" y="3803"/>
                </a:lnTo>
                <a:lnTo>
                  <a:pt x="20353" y="2514"/>
                </a:lnTo>
                <a:lnTo>
                  <a:pt x="19863" y="1460"/>
                </a:lnTo>
                <a:lnTo>
                  <a:pt x="19317" y="669"/>
                </a:lnTo>
                <a:lnTo>
                  <a:pt x="18724" y="172"/>
                </a:lnTo>
                <a:lnTo>
                  <a:pt x="1809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7" name="AutoShape 16"/>
          <p:cNvSpPr>
            <a:spLocks/>
          </p:cNvSpPr>
          <p:nvPr/>
        </p:nvSpPr>
        <p:spPr bwMode="auto">
          <a:xfrm>
            <a:off x="0" y="1297941"/>
            <a:ext cx="3067050" cy="509588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842" y="0"/>
                </a:moveTo>
                <a:lnTo>
                  <a:pt x="0" y="0"/>
                </a:lnTo>
                <a:lnTo>
                  <a:pt x="0" y="21600"/>
                </a:lnTo>
                <a:lnTo>
                  <a:pt x="19842" y="21600"/>
                </a:lnTo>
                <a:lnTo>
                  <a:pt x="20158" y="21428"/>
                </a:lnTo>
                <a:lnTo>
                  <a:pt x="20456" y="20931"/>
                </a:lnTo>
                <a:lnTo>
                  <a:pt x="20729" y="20140"/>
                </a:lnTo>
                <a:lnTo>
                  <a:pt x="20975" y="19085"/>
                </a:lnTo>
                <a:lnTo>
                  <a:pt x="21187" y="17797"/>
                </a:lnTo>
                <a:lnTo>
                  <a:pt x="21360" y="16304"/>
                </a:lnTo>
                <a:lnTo>
                  <a:pt x="21490" y="14639"/>
                </a:lnTo>
                <a:lnTo>
                  <a:pt x="21572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72" y="8770"/>
                </a:lnTo>
                <a:lnTo>
                  <a:pt x="21490" y="6961"/>
                </a:lnTo>
                <a:lnTo>
                  <a:pt x="21360" y="5295"/>
                </a:lnTo>
                <a:lnTo>
                  <a:pt x="21187" y="3803"/>
                </a:lnTo>
                <a:lnTo>
                  <a:pt x="20975" y="2514"/>
                </a:lnTo>
                <a:lnTo>
                  <a:pt x="20729" y="1460"/>
                </a:lnTo>
                <a:lnTo>
                  <a:pt x="20456" y="669"/>
                </a:lnTo>
                <a:lnTo>
                  <a:pt x="20158" y="172"/>
                </a:lnTo>
                <a:lnTo>
                  <a:pt x="19842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8" name="AutoShape 17"/>
          <p:cNvSpPr>
            <a:spLocks/>
          </p:cNvSpPr>
          <p:nvPr/>
        </p:nvSpPr>
        <p:spPr bwMode="auto">
          <a:xfrm>
            <a:off x="0" y="1953262"/>
            <a:ext cx="3432175" cy="50958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030" y="0"/>
                </a:moveTo>
                <a:lnTo>
                  <a:pt x="0" y="0"/>
                </a:lnTo>
                <a:lnTo>
                  <a:pt x="0" y="21600"/>
                </a:lnTo>
                <a:lnTo>
                  <a:pt x="20030" y="21600"/>
                </a:lnTo>
                <a:lnTo>
                  <a:pt x="20312" y="21428"/>
                </a:lnTo>
                <a:lnTo>
                  <a:pt x="20578" y="20931"/>
                </a:lnTo>
                <a:lnTo>
                  <a:pt x="20822" y="20140"/>
                </a:lnTo>
                <a:lnTo>
                  <a:pt x="21041" y="19085"/>
                </a:lnTo>
                <a:lnTo>
                  <a:pt x="21231" y="17797"/>
                </a:lnTo>
                <a:lnTo>
                  <a:pt x="21386" y="16304"/>
                </a:lnTo>
                <a:lnTo>
                  <a:pt x="21502" y="14639"/>
                </a:lnTo>
                <a:lnTo>
                  <a:pt x="21575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75" y="8770"/>
                </a:lnTo>
                <a:lnTo>
                  <a:pt x="21502" y="6961"/>
                </a:lnTo>
                <a:lnTo>
                  <a:pt x="21386" y="5295"/>
                </a:lnTo>
                <a:lnTo>
                  <a:pt x="21231" y="3803"/>
                </a:lnTo>
                <a:lnTo>
                  <a:pt x="21041" y="2514"/>
                </a:lnTo>
                <a:lnTo>
                  <a:pt x="20822" y="1460"/>
                </a:lnTo>
                <a:lnTo>
                  <a:pt x="20578" y="669"/>
                </a:lnTo>
                <a:lnTo>
                  <a:pt x="20312" y="172"/>
                </a:lnTo>
                <a:lnTo>
                  <a:pt x="20030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9" name="AutoShape 18"/>
          <p:cNvSpPr>
            <a:spLocks/>
          </p:cNvSpPr>
          <p:nvPr/>
        </p:nvSpPr>
        <p:spPr bwMode="auto">
          <a:xfrm>
            <a:off x="0" y="2608582"/>
            <a:ext cx="4619625" cy="51117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598" y="0"/>
                </a:moveTo>
                <a:lnTo>
                  <a:pt x="0" y="0"/>
                </a:lnTo>
                <a:lnTo>
                  <a:pt x="0" y="21600"/>
                </a:lnTo>
                <a:lnTo>
                  <a:pt x="20433" y="21600"/>
                </a:lnTo>
                <a:lnTo>
                  <a:pt x="20643" y="21428"/>
                </a:lnTo>
                <a:lnTo>
                  <a:pt x="20840" y="20931"/>
                </a:lnTo>
                <a:lnTo>
                  <a:pt x="21022" y="20140"/>
                </a:lnTo>
                <a:lnTo>
                  <a:pt x="21185" y="19085"/>
                </a:lnTo>
                <a:lnTo>
                  <a:pt x="21326" y="17797"/>
                </a:lnTo>
                <a:lnTo>
                  <a:pt x="21441" y="16304"/>
                </a:lnTo>
                <a:lnTo>
                  <a:pt x="21527" y="14639"/>
                </a:lnTo>
                <a:lnTo>
                  <a:pt x="21581" y="12830"/>
                </a:lnTo>
                <a:lnTo>
                  <a:pt x="21600" y="10908"/>
                </a:lnTo>
                <a:lnTo>
                  <a:pt x="21600" y="9184"/>
                </a:lnTo>
                <a:lnTo>
                  <a:pt x="21574" y="7078"/>
                </a:lnTo>
                <a:lnTo>
                  <a:pt x="21498" y="5145"/>
                </a:lnTo>
                <a:lnTo>
                  <a:pt x="21380" y="3440"/>
                </a:lnTo>
                <a:lnTo>
                  <a:pt x="21225" y="2018"/>
                </a:lnTo>
                <a:lnTo>
                  <a:pt x="21039" y="933"/>
                </a:lnTo>
                <a:lnTo>
                  <a:pt x="20828" y="243"/>
                </a:lnTo>
                <a:lnTo>
                  <a:pt x="20598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90" name="Rectangle 19"/>
          <p:cNvSpPr>
            <a:spLocks/>
          </p:cNvSpPr>
          <p:nvPr/>
        </p:nvSpPr>
        <p:spPr bwMode="auto">
          <a:xfrm>
            <a:off x="3595688" y="5997723"/>
            <a:ext cx="50180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20" rIns="45720">
            <a:spAutoFit/>
          </a:bodyPr>
          <a:lstStyle>
            <a:lvl1pPr indent="3873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ctr" eaLnBrk="1"/>
            <a:r>
              <a:rPr lang="en-US" altLang="en-US" sz="2400" b="1" dirty="0">
                <a:solidFill>
                  <a:schemeClr val="bg1"/>
                </a:solidFill>
              </a:rPr>
              <a:t>2019 Conference of Ministers</a:t>
            </a:r>
          </a:p>
        </p:txBody>
      </p:sp>
      <p:sp>
        <p:nvSpPr>
          <p:cNvPr id="3091" name="Marcador de Posição do Número do Diapositivo 20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fld id="{4CADC98F-A857-4054-BF48-E3D019D9A863}" type="slidenum">
              <a:rPr lang="en-US" altLang="en-US" smtClean="0">
                <a:solidFill>
                  <a:srgbClr val="888888"/>
                </a:solidFill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pPr/>
              <a:t>1</a:t>
            </a:fld>
            <a:endParaRPr lang="en-US" altLang="en-US">
              <a:solidFill>
                <a:srgbClr val="888888"/>
              </a:solidFill>
              <a:latin typeface="Helvetica" panose="020B0604020202020204" pitchFamily="34" charset="0"/>
              <a:cs typeface="Helvetica" panose="020B0604020202020204" pitchFamily="34" charset="0"/>
              <a:sym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64072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/>
          </p:cNvSpPr>
          <p:nvPr/>
        </p:nvSpPr>
        <p:spPr bwMode="auto">
          <a:xfrm>
            <a:off x="0" y="6135688"/>
            <a:ext cx="7248088" cy="442912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929" y="0"/>
                </a:moveTo>
                <a:lnTo>
                  <a:pt x="0" y="0"/>
                </a:lnTo>
                <a:lnTo>
                  <a:pt x="0" y="21600"/>
                </a:lnTo>
                <a:lnTo>
                  <a:pt x="20929" y="21600"/>
                </a:lnTo>
                <a:lnTo>
                  <a:pt x="21107" y="21274"/>
                </a:lnTo>
                <a:lnTo>
                  <a:pt x="21268" y="20353"/>
                </a:lnTo>
                <a:lnTo>
                  <a:pt x="21404" y="18924"/>
                </a:lnTo>
                <a:lnTo>
                  <a:pt x="21508" y="17076"/>
                </a:lnTo>
                <a:lnTo>
                  <a:pt x="21576" y="14893"/>
                </a:lnTo>
                <a:lnTo>
                  <a:pt x="21600" y="12465"/>
                </a:lnTo>
                <a:lnTo>
                  <a:pt x="21600" y="9135"/>
                </a:lnTo>
                <a:lnTo>
                  <a:pt x="21576" y="6707"/>
                </a:lnTo>
                <a:lnTo>
                  <a:pt x="21508" y="4524"/>
                </a:lnTo>
                <a:lnTo>
                  <a:pt x="21404" y="2676"/>
                </a:lnTo>
                <a:lnTo>
                  <a:pt x="21268" y="1247"/>
                </a:lnTo>
                <a:lnTo>
                  <a:pt x="21107" y="326"/>
                </a:lnTo>
                <a:lnTo>
                  <a:pt x="20929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099" name="Rectangle 3"/>
          <p:cNvSpPr>
            <a:spLocks/>
          </p:cNvSpPr>
          <p:nvPr/>
        </p:nvSpPr>
        <p:spPr bwMode="auto">
          <a:xfrm>
            <a:off x="471488" y="6221413"/>
            <a:ext cx="694213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Fiscal policy, trade and the private sector in a digital era   |       COM2019</a:t>
            </a:r>
          </a:p>
        </p:txBody>
      </p:sp>
      <p:sp>
        <p:nvSpPr>
          <p:cNvPr id="4100" name="AutoShape 4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1" name="AutoShape 5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2" name="AutoShape 6"/>
          <p:cNvSpPr>
            <a:spLocks/>
          </p:cNvSpPr>
          <p:nvPr/>
        </p:nvSpPr>
        <p:spPr bwMode="auto">
          <a:xfrm>
            <a:off x="0" y="232250"/>
            <a:ext cx="4475163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694" y="0"/>
                </a:moveTo>
                <a:lnTo>
                  <a:pt x="115" y="0"/>
                </a:lnTo>
                <a:lnTo>
                  <a:pt x="0" y="157"/>
                </a:lnTo>
                <a:lnTo>
                  <a:pt x="0" y="21443"/>
                </a:lnTo>
                <a:lnTo>
                  <a:pt x="115" y="21600"/>
                </a:lnTo>
                <a:lnTo>
                  <a:pt x="20694" y="21600"/>
                </a:lnTo>
                <a:lnTo>
                  <a:pt x="20935" y="21272"/>
                </a:lnTo>
                <a:lnTo>
                  <a:pt x="21151" y="20346"/>
                </a:lnTo>
                <a:lnTo>
                  <a:pt x="21335" y="18910"/>
                </a:lnTo>
                <a:lnTo>
                  <a:pt x="21476" y="17052"/>
                </a:lnTo>
                <a:lnTo>
                  <a:pt x="2156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568" y="6742"/>
                </a:lnTo>
                <a:lnTo>
                  <a:pt x="21476" y="4549"/>
                </a:lnTo>
                <a:lnTo>
                  <a:pt x="21335" y="2690"/>
                </a:lnTo>
                <a:lnTo>
                  <a:pt x="21151" y="1254"/>
                </a:lnTo>
                <a:lnTo>
                  <a:pt x="20935" y="328"/>
                </a:lnTo>
                <a:lnTo>
                  <a:pt x="20694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3" name="AutoShape 9"/>
          <p:cNvSpPr>
            <a:spLocks/>
          </p:cNvSpPr>
          <p:nvPr/>
        </p:nvSpPr>
        <p:spPr bwMode="auto">
          <a:xfrm>
            <a:off x="7666038" y="6135688"/>
            <a:ext cx="1212850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463" y="0"/>
                </a:moveTo>
                <a:lnTo>
                  <a:pt x="3137" y="0"/>
                </a:lnTo>
                <a:lnTo>
                  <a:pt x="2303" y="328"/>
                </a:lnTo>
                <a:lnTo>
                  <a:pt x="1554" y="1254"/>
                </a:lnTo>
                <a:lnTo>
                  <a:pt x="919" y="2690"/>
                </a:lnTo>
                <a:lnTo>
                  <a:pt x="428" y="4549"/>
                </a:lnTo>
                <a:lnTo>
                  <a:pt x="112" y="6742"/>
                </a:lnTo>
                <a:lnTo>
                  <a:pt x="0" y="9183"/>
                </a:lnTo>
                <a:lnTo>
                  <a:pt x="0" y="12416"/>
                </a:lnTo>
                <a:lnTo>
                  <a:pt x="112" y="14858"/>
                </a:lnTo>
                <a:lnTo>
                  <a:pt x="428" y="17052"/>
                </a:lnTo>
                <a:lnTo>
                  <a:pt x="919" y="18910"/>
                </a:lnTo>
                <a:lnTo>
                  <a:pt x="1554" y="20346"/>
                </a:lnTo>
                <a:lnTo>
                  <a:pt x="2303" y="21272"/>
                </a:lnTo>
                <a:lnTo>
                  <a:pt x="3137" y="21600"/>
                </a:lnTo>
                <a:lnTo>
                  <a:pt x="18463" y="21600"/>
                </a:lnTo>
                <a:lnTo>
                  <a:pt x="19297" y="21272"/>
                </a:lnTo>
                <a:lnTo>
                  <a:pt x="20047" y="20346"/>
                </a:lnTo>
                <a:lnTo>
                  <a:pt x="20681" y="18910"/>
                </a:lnTo>
                <a:lnTo>
                  <a:pt x="21172" y="17052"/>
                </a:lnTo>
                <a:lnTo>
                  <a:pt x="2148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488" y="6742"/>
                </a:lnTo>
                <a:lnTo>
                  <a:pt x="21172" y="4549"/>
                </a:lnTo>
                <a:lnTo>
                  <a:pt x="20681" y="2690"/>
                </a:lnTo>
                <a:lnTo>
                  <a:pt x="20047" y="1254"/>
                </a:lnTo>
                <a:lnTo>
                  <a:pt x="19297" y="328"/>
                </a:lnTo>
                <a:lnTo>
                  <a:pt x="1846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4" name="Rectangle 10"/>
          <p:cNvSpPr>
            <a:spLocks/>
          </p:cNvSpPr>
          <p:nvPr/>
        </p:nvSpPr>
        <p:spPr bwMode="auto">
          <a:xfrm>
            <a:off x="7796213" y="6251575"/>
            <a:ext cx="1079500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2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UNECA.ORG</a:t>
            </a:r>
          </a:p>
        </p:txBody>
      </p:sp>
      <p:sp>
        <p:nvSpPr>
          <p:cNvPr id="4105" name="Rectangle 11"/>
          <p:cNvSpPr>
            <a:spLocks/>
          </p:cNvSpPr>
          <p:nvPr/>
        </p:nvSpPr>
        <p:spPr bwMode="auto">
          <a:xfrm>
            <a:off x="145121" y="299023"/>
            <a:ext cx="418201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TOPIC   | </a:t>
            </a:r>
            <a:r>
              <a:rPr lang="en-US" altLang="en-US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Fiscal policy in a digital era</a:t>
            </a:r>
            <a:endParaRPr lang="en-US" altLang="en-US" sz="20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</p:txBody>
      </p:sp>
      <p:sp>
        <p:nvSpPr>
          <p:cNvPr id="4106" name="Rectangle 12"/>
          <p:cNvSpPr>
            <a:spLocks/>
          </p:cNvSpPr>
          <p:nvPr/>
        </p:nvSpPr>
        <p:spPr bwMode="auto">
          <a:xfrm>
            <a:off x="4659313" y="414338"/>
            <a:ext cx="586018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fld id="{CA7005DB-7BB1-4210-8FD2-F8CF7C036B5E}" type="slidenum">
              <a:rPr lang="en-US" altLang="en-US" sz="1600" b="1">
                <a:solidFill>
                  <a:srgbClr val="0A7CB8"/>
                </a:solidFill>
                <a:latin typeface="Lucida Sans" panose="020B0602030504020204" pitchFamily="34" charset="0"/>
                <a:sym typeface="Lucida Sans" panose="020B0602030504020204" pitchFamily="34" charset="0"/>
              </a:rPr>
              <a:pPr eaLnBrk="1"/>
              <a:t>2</a:t>
            </a:fld>
            <a:endParaRPr lang="en-US" altLang="en-US" sz="1600" b="1" dirty="0">
              <a:solidFill>
                <a:srgbClr val="0A7CB8"/>
              </a:solidFill>
              <a:latin typeface="Lucida Sans" panose="020B0602030504020204" pitchFamily="34" charset="0"/>
              <a:sym typeface="Lucida Sans" panose="020B0602030504020204" pitchFamily="34" charset="0"/>
            </a:endParaRPr>
          </a:p>
        </p:txBody>
      </p:sp>
      <p:sp>
        <p:nvSpPr>
          <p:cNvPr id="4107" name="Line 13"/>
          <p:cNvSpPr>
            <a:spLocks noChangeShapeType="1"/>
          </p:cNvSpPr>
          <p:nvPr/>
        </p:nvSpPr>
        <p:spPr bwMode="auto">
          <a:xfrm>
            <a:off x="0" y="6851650"/>
            <a:ext cx="9144000" cy="0"/>
          </a:xfrm>
          <a:prstGeom prst="line">
            <a:avLst/>
          </a:prstGeom>
          <a:noFill/>
          <a:ln w="12700">
            <a:solidFill>
              <a:srgbClr val="6666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8" name="Rectangle 1"/>
          <p:cNvSpPr>
            <a:spLocks/>
          </p:cNvSpPr>
          <p:nvPr/>
        </p:nvSpPr>
        <p:spPr bwMode="auto">
          <a:xfrm>
            <a:off x="234719" y="909042"/>
            <a:ext cx="8661862" cy="4431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85738" indent="-1460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2400" b="1" dirty="0">
                <a:solidFill>
                  <a:srgbClr val="0A7CB8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Fiscal policy in a digital </a:t>
            </a:r>
            <a:r>
              <a:rPr lang="en-US" altLang="en-US" sz="2400" b="1" dirty="0" smtClean="0">
                <a:solidFill>
                  <a:srgbClr val="0A7CB8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era</a:t>
            </a:r>
          </a:p>
          <a:p>
            <a:pPr eaLnBrk="1"/>
            <a:endParaRPr lang="en-US" altLang="en-US" sz="2000" b="1" dirty="0">
              <a:solidFill>
                <a:srgbClr val="0A7CB8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  <a:p>
            <a:pPr eaLnBrk="1"/>
            <a:endParaRPr lang="en-US" altLang="en-US" sz="2000" b="1" dirty="0">
              <a:solidFill>
                <a:srgbClr val="399D5C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  <a:p>
            <a:pPr algn="just">
              <a:buFontTx/>
              <a:buChar char="•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 Africa has a little over a decade to go to achieve the 2030 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Agenda</a:t>
            </a:r>
          </a:p>
          <a:p>
            <a:pPr algn="just">
              <a:buFontTx/>
              <a:buChar char="•"/>
            </a:pPr>
            <a:endParaRPr lang="en-US" altLang="en-US" sz="2000" dirty="0" smtClean="0"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  <a:p>
            <a:pPr algn="just">
              <a:buFontTx/>
              <a:buChar char="•"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  <a:p>
            <a:pPr algn="just">
              <a:buFontTx/>
              <a:buChar char="•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There remains a significant financing gap of about 11 per cent of 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GDP</a:t>
            </a:r>
          </a:p>
          <a:p>
            <a:pPr algn="just">
              <a:buFontTx/>
              <a:buChar char="•"/>
            </a:pPr>
            <a:endParaRPr lang="en-US" altLang="en-US" sz="2000" dirty="0" smtClean="0"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  <a:p>
            <a:pPr algn="just">
              <a:buFontTx/>
              <a:buChar char="•"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  <a:p>
            <a:pPr algn="just">
              <a:buFontTx/>
              <a:buChar char="•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Fiscal policy could significantly benefit from 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digitalization</a:t>
            </a:r>
          </a:p>
          <a:p>
            <a:pPr algn="just">
              <a:buFontTx/>
              <a:buChar char="•"/>
            </a:pPr>
            <a:endParaRPr lang="en-US" altLang="en-US" sz="2000" dirty="0" smtClean="0"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  <a:p>
            <a:pPr algn="just">
              <a:buFontTx/>
              <a:buChar char="•"/>
            </a:pPr>
            <a:endParaRPr lang="en-US" altLang="en-US" sz="2000" dirty="0" smtClean="0"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  <a:p>
            <a:pPr algn="just">
              <a:buFontTx/>
              <a:buChar char="•"/>
            </a:pP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Hard 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to tax sectors and digitization of tax administration could increase revenues by up to 8 per cent of 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GDP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168150" y="6618287"/>
            <a:ext cx="335626" cy="138113"/>
          </a:xfrm>
        </p:spPr>
        <p:txBody>
          <a:bodyPr/>
          <a:lstStyle/>
          <a:p>
            <a:fld id="{57A9BE0A-D03F-4B6F-9DFE-032BEB7DCFE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111485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/>
          </p:cNvSpPr>
          <p:nvPr/>
        </p:nvSpPr>
        <p:spPr bwMode="auto">
          <a:xfrm>
            <a:off x="0" y="6135688"/>
            <a:ext cx="7248088" cy="442912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929" y="0"/>
                </a:moveTo>
                <a:lnTo>
                  <a:pt x="0" y="0"/>
                </a:lnTo>
                <a:lnTo>
                  <a:pt x="0" y="21600"/>
                </a:lnTo>
                <a:lnTo>
                  <a:pt x="20929" y="21600"/>
                </a:lnTo>
                <a:lnTo>
                  <a:pt x="21107" y="21274"/>
                </a:lnTo>
                <a:lnTo>
                  <a:pt x="21268" y="20353"/>
                </a:lnTo>
                <a:lnTo>
                  <a:pt x="21404" y="18924"/>
                </a:lnTo>
                <a:lnTo>
                  <a:pt x="21508" y="17076"/>
                </a:lnTo>
                <a:lnTo>
                  <a:pt x="21576" y="14893"/>
                </a:lnTo>
                <a:lnTo>
                  <a:pt x="21600" y="12465"/>
                </a:lnTo>
                <a:lnTo>
                  <a:pt x="21600" y="9135"/>
                </a:lnTo>
                <a:lnTo>
                  <a:pt x="21576" y="6707"/>
                </a:lnTo>
                <a:lnTo>
                  <a:pt x="21508" y="4524"/>
                </a:lnTo>
                <a:lnTo>
                  <a:pt x="21404" y="2676"/>
                </a:lnTo>
                <a:lnTo>
                  <a:pt x="21268" y="1247"/>
                </a:lnTo>
                <a:lnTo>
                  <a:pt x="21107" y="326"/>
                </a:lnTo>
                <a:lnTo>
                  <a:pt x="20929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099" name="Rectangle 3"/>
          <p:cNvSpPr>
            <a:spLocks/>
          </p:cNvSpPr>
          <p:nvPr/>
        </p:nvSpPr>
        <p:spPr bwMode="auto">
          <a:xfrm>
            <a:off x="471488" y="6221413"/>
            <a:ext cx="694213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Fiscal policy, trade and the private sector in a digital era   |       COM2019</a:t>
            </a:r>
          </a:p>
        </p:txBody>
      </p:sp>
      <p:sp>
        <p:nvSpPr>
          <p:cNvPr id="4100" name="AutoShape 4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1" name="AutoShape 5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2" name="AutoShape 6"/>
          <p:cNvSpPr>
            <a:spLocks/>
          </p:cNvSpPr>
          <p:nvPr/>
        </p:nvSpPr>
        <p:spPr bwMode="auto">
          <a:xfrm>
            <a:off x="0" y="290513"/>
            <a:ext cx="4475163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694" y="0"/>
                </a:moveTo>
                <a:lnTo>
                  <a:pt x="115" y="0"/>
                </a:lnTo>
                <a:lnTo>
                  <a:pt x="0" y="157"/>
                </a:lnTo>
                <a:lnTo>
                  <a:pt x="0" y="21443"/>
                </a:lnTo>
                <a:lnTo>
                  <a:pt x="115" y="21600"/>
                </a:lnTo>
                <a:lnTo>
                  <a:pt x="20694" y="21600"/>
                </a:lnTo>
                <a:lnTo>
                  <a:pt x="20935" y="21272"/>
                </a:lnTo>
                <a:lnTo>
                  <a:pt x="21151" y="20346"/>
                </a:lnTo>
                <a:lnTo>
                  <a:pt x="21335" y="18910"/>
                </a:lnTo>
                <a:lnTo>
                  <a:pt x="21476" y="17052"/>
                </a:lnTo>
                <a:lnTo>
                  <a:pt x="2156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568" y="6742"/>
                </a:lnTo>
                <a:lnTo>
                  <a:pt x="21476" y="4549"/>
                </a:lnTo>
                <a:lnTo>
                  <a:pt x="21335" y="2690"/>
                </a:lnTo>
                <a:lnTo>
                  <a:pt x="21151" y="1254"/>
                </a:lnTo>
                <a:lnTo>
                  <a:pt x="20935" y="328"/>
                </a:lnTo>
                <a:lnTo>
                  <a:pt x="20694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3" name="AutoShape 9"/>
          <p:cNvSpPr>
            <a:spLocks/>
          </p:cNvSpPr>
          <p:nvPr/>
        </p:nvSpPr>
        <p:spPr bwMode="auto">
          <a:xfrm>
            <a:off x="7666038" y="6135688"/>
            <a:ext cx="1212850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463" y="0"/>
                </a:moveTo>
                <a:lnTo>
                  <a:pt x="3137" y="0"/>
                </a:lnTo>
                <a:lnTo>
                  <a:pt x="2303" y="328"/>
                </a:lnTo>
                <a:lnTo>
                  <a:pt x="1554" y="1254"/>
                </a:lnTo>
                <a:lnTo>
                  <a:pt x="919" y="2690"/>
                </a:lnTo>
                <a:lnTo>
                  <a:pt x="428" y="4549"/>
                </a:lnTo>
                <a:lnTo>
                  <a:pt x="112" y="6742"/>
                </a:lnTo>
                <a:lnTo>
                  <a:pt x="0" y="9183"/>
                </a:lnTo>
                <a:lnTo>
                  <a:pt x="0" y="12416"/>
                </a:lnTo>
                <a:lnTo>
                  <a:pt x="112" y="14858"/>
                </a:lnTo>
                <a:lnTo>
                  <a:pt x="428" y="17052"/>
                </a:lnTo>
                <a:lnTo>
                  <a:pt x="919" y="18910"/>
                </a:lnTo>
                <a:lnTo>
                  <a:pt x="1554" y="20346"/>
                </a:lnTo>
                <a:lnTo>
                  <a:pt x="2303" y="21272"/>
                </a:lnTo>
                <a:lnTo>
                  <a:pt x="3137" y="21600"/>
                </a:lnTo>
                <a:lnTo>
                  <a:pt x="18463" y="21600"/>
                </a:lnTo>
                <a:lnTo>
                  <a:pt x="19297" y="21272"/>
                </a:lnTo>
                <a:lnTo>
                  <a:pt x="20047" y="20346"/>
                </a:lnTo>
                <a:lnTo>
                  <a:pt x="20681" y="18910"/>
                </a:lnTo>
                <a:lnTo>
                  <a:pt x="21172" y="17052"/>
                </a:lnTo>
                <a:lnTo>
                  <a:pt x="2148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488" y="6742"/>
                </a:lnTo>
                <a:lnTo>
                  <a:pt x="21172" y="4549"/>
                </a:lnTo>
                <a:lnTo>
                  <a:pt x="20681" y="2690"/>
                </a:lnTo>
                <a:lnTo>
                  <a:pt x="20047" y="1254"/>
                </a:lnTo>
                <a:lnTo>
                  <a:pt x="19297" y="328"/>
                </a:lnTo>
                <a:lnTo>
                  <a:pt x="1846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4" name="Rectangle 10"/>
          <p:cNvSpPr>
            <a:spLocks/>
          </p:cNvSpPr>
          <p:nvPr/>
        </p:nvSpPr>
        <p:spPr bwMode="auto">
          <a:xfrm>
            <a:off x="7796213" y="6251575"/>
            <a:ext cx="1079500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2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UNECA.ORG</a:t>
            </a:r>
          </a:p>
        </p:txBody>
      </p:sp>
      <p:sp>
        <p:nvSpPr>
          <p:cNvPr id="4105" name="Rectangle 11"/>
          <p:cNvSpPr>
            <a:spLocks/>
          </p:cNvSpPr>
          <p:nvPr/>
        </p:nvSpPr>
        <p:spPr bwMode="auto">
          <a:xfrm>
            <a:off x="113145" y="365798"/>
            <a:ext cx="418201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TOPIC   | </a:t>
            </a:r>
            <a:r>
              <a:rPr lang="en-US" altLang="en-US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Digital economy and Trade</a:t>
            </a:r>
            <a:endParaRPr lang="en-US" altLang="en-US" sz="20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</p:txBody>
      </p:sp>
      <p:sp>
        <p:nvSpPr>
          <p:cNvPr id="4106" name="Rectangle 12"/>
          <p:cNvSpPr>
            <a:spLocks/>
          </p:cNvSpPr>
          <p:nvPr/>
        </p:nvSpPr>
        <p:spPr bwMode="auto">
          <a:xfrm>
            <a:off x="4659313" y="414338"/>
            <a:ext cx="586018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fld id="{CA7005DB-7BB1-4210-8FD2-F8CF7C036B5E}" type="slidenum">
              <a:rPr lang="en-US" altLang="en-US" sz="1600" b="1">
                <a:solidFill>
                  <a:srgbClr val="0A7CB8"/>
                </a:solidFill>
                <a:latin typeface="Lucida Sans" panose="020B0602030504020204" pitchFamily="34" charset="0"/>
                <a:sym typeface="Lucida Sans" panose="020B0602030504020204" pitchFamily="34" charset="0"/>
              </a:rPr>
              <a:pPr eaLnBrk="1"/>
              <a:t>3</a:t>
            </a:fld>
            <a:endParaRPr lang="en-US" altLang="en-US" sz="1600" b="1" dirty="0">
              <a:solidFill>
                <a:srgbClr val="0A7CB8"/>
              </a:solidFill>
              <a:latin typeface="Lucida Sans" panose="020B0602030504020204" pitchFamily="34" charset="0"/>
              <a:sym typeface="Lucida Sans" panose="020B0602030504020204" pitchFamily="34" charset="0"/>
            </a:endParaRPr>
          </a:p>
        </p:txBody>
      </p:sp>
      <p:sp>
        <p:nvSpPr>
          <p:cNvPr id="4107" name="Line 13"/>
          <p:cNvSpPr>
            <a:spLocks noChangeShapeType="1"/>
          </p:cNvSpPr>
          <p:nvPr/>
        </p:nvSpPr>
        <p:spPr bwMode="auto">
          <a:xfrm>
            <a:off x="0" y="6851650"/>
            <a:ext cx="9144000" cy="0"/>
          </a:xfrm>
          <a:prstGeom prst="line">
            <a:avLst/>
          </a:prstGeom>
          <a:noFill/>
          <a:ln w="12700">
            <a:solidFill>
              <a:srgbClr val="6666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8" name="Rectangle 1"/>
          <p:cNvSpPr>
            <a:spLocks/>
          </p:cNvSpPr>
          <p:nvPr/>
        </p:nvSpPr>
        <p:spPr bwMode="auto">
          <a:xfrm>
            <a:off x="241069" y="1146176"/>
            <a:ext cx="8661862" cy="4462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85738" indent="-1460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Digitalization and Trade</a:t>
            </a:r>
          </a:p>
          <a:p>
            <a:pPr algn="just">
              <a:lnSpc>
                <a:spcPct val="300000"/>
              </a:lnSpc>
              <a:buFontTx/>
              <a:buChar char="•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Digital trade a tool for boosting intra-African trade through </a:t>
            </a:r>
            <a:r>
              <a:rPr lang="en-US" altLang="en-US" sz="2000" dirty="0" err="1" smtClean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AfCFTA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  <a:p>
            <a:pPr algn="just">
              <a:lnSpc>
                <a:spcPct val="300000"/>
              </a:lnSpc>
              <a:buFontTx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Digitization offers new opportunities for trade and industrial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leapfrogging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  <a:p>
            <a:pPr algn="just">
              <a:lnSpc>
                <a:spcPct val="300000"/>
              </a:lnSpc>
              <a:buFontTx/>
              <a:buChar char="•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Opportunities for productive job creation through digitalization in 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trade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  <a:p>
            <a:pPr algn="just">
              <a:lnSpc>
                <a:spcPct val="300000"/>
              </a:lnSpc>
              <a:buFontTx/>
              <a:buChar char="•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Digitalization opening up access to new multisector 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markets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  <a:p>
            <a:pPr eaLnBrk="1">
              <a:lnSpc>
                <a:spcPct val="150000"/>
              </a:lnSpc>
              <a:buFontTx/>
              <a:buChar char="•"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168150" y="6618287"/>
            <a:ext cx="335626" cy="138113"/>
          </a:xfrm>
        </p:spPr>
        <p:txBody>
          <a:bodyPr/>
          <a:lstStyle/>
          <a:p>
            <a:fld id="{57A9BE0A-D03F-4B6F-9DFE-032BEB7DCFE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14670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/>
          </p:cNvSpPr>
          <p:nvPr/>
        </p:nvSpPr>
        <p:spPr bwMode="auto">
          <a:xfrm>
            <a:off x="0" y="6135688"/>
            <a:ext cx="7248088" cy="442912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929" y="0"/>
                </a:moveTo>
                <a:lnTo>
                  <a:pt x="0" y="0"/>
                </a:lnTo>
                <a:lnTo>
                  <a:pt x="0" y="21600"/>
                </a:lnTo>
                <a:lnTo>
                  <a:pt x="20929" y="21600"/>
                </a:lnTo>
                <a:lnTo>
                  <a:pt x="21107" y="21274"/>
                </a:lnTo>
                <a:lnTo>
                  <a:pt x="21268" y="20353"/>
                </a:lnTo>
                <a:lnTo>
                  <a:pt x="21404" y="18924"/>
                </a:lnTo>
                <a:lnTo>
                  <a:pt x="21508" y="17076"/>
                </a:lnTo>
                <a:lnTo>
                  <a:pt x="21576" y="14893"/>
                </a:lnTo>
                <a:lnTo>
                  <a:pt x="21600" y="12465"/>
                </a:lnTo>
                <a:lnTo>
                  <a:pt x="21600" y="9135"/>
                </a:lnTo>
                <a:lnTo>
                  <a:pt x="21576" y="6707"/>
                </a:lnTo>
                <a:lnTo>
                  <a:pt x="21508" y="4524"/>
                </a:lnTo>
                <a:lnTo>
                  <a:pt x="21404" y="2676"/>
                </a:lnTo>
                <a:lnTo>
                  <a:pt x="21268" y="1247"/>
                </a:lnTo>
                <a:lnTo>
                  <a:pt x="21107" y="326"/>
                </a:lnTo>
                <a:lnTo>
                  <a:pt x="20929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099" name="Rectangle 3"/>
          <p:cNvSpPr>
            <a:spLocks/>
          </p:cNvSpPr>
          <p:nvPr/>
        </p:nvSpPr>
        <p:spPr bwMode="auto">
          <a:xfrm>
            <a:off x="471488" y="6221413"/>
            <a:ext cx="694213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Fiscal policy, trade and the private sector in a digital era   |       COM2019</a:t>
            </a:r>
          </a:p>
        </p:txBody>
      </p:sp>
      <p:sp>
        <p:nvSpPr>
          <p:cNvPr id="4100" name="AutoShape 4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1" name="AutoShape 5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2" name="AutoShape 6"/>
          <p:cNvSpPr>
            <a:spLocks/>
          </p:cNvSpPr>
          <p:nvPr/>
        </p:nvSpPr>
        <p:spPr bwMode="auto">
          <a:xfrm>
            <a:off x="0" y="290513"/>
            <a:ext cx="4475163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694" y="0"/>
                </a:moveTo>
                <a:lnTo>
                  <a:pt x="115" y="0"/>
                </a:lnTo>
                <a:lnTo>
                  <a:pt x="0" y="157"/>
                </a:lnTo>
                <a:lnTo>
                  <a:pt x="0" y="21443"/>
                </a:lnTo>
                <a:lnTo>
                  <a:pt x="115" y="21600"/>
                </a:lnTo>
                <a:lnTo>
                  <a:pt x="20694" y="21600"/>
                </a:lnTo>
                <a:lnTo>
                  <a:pt x="20935" y="21272"/>
                </a:lnTo>
                <a:lnTo>
                  <a:pt x="21151" y="20346"/>
                </a:lnTo>
                <a:lnTo>
                  <a:pt x="21335" y="18910"/>
                </a:lnTo>
                <a:lnTo>
                  <a:pt x="21476" y="17052"/>
                </a:lnTo>
                <a:lnTo>
                  <a:pt x="2156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568" y="6742"/>
                </a:lnTo>
                <a:lnTo>
                  <a:pt x="21476" y="4549"/>
                </a:lnTo>
                <a:lnTo>
                  <a:pt x="21335" y="2690"/>
                </a:lnTo>
                <a:lnTo>
                  <a:pt x="21151" y="1254"/>
                </a:lnTo>
                <a:lnTo>
                  <a:pt x="20935" y="328"/>
                </a:lnTo>
                <a:lnTo>
                  <a:pt x="20694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3" name="AutoShape 9"/>
          <p:cNvSpPr>
            <a:spLocks/>
          </p:cNvSpPr>
          <p:nvPr/>
        </p:nvSpPr>
        <p:spPr bwMode="auto">
          <a:xfrm>
            <a:off x="7666038" y="6135688"/>
            <a:ext cx="1212850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463" y="0"/>
                </a:moveTo>
                <a:lnTo>
                  <a:pt x="3137" y="0"/>
                </a:lnTo>
                <a:lnTo>
                  <a:pt x="2303" y="328"/>
                </a:lnTo>
                <a:lnTo>
                  <a:pt x="1554" y="1254"/>
                </a:lnTo>
                <a:lnTo>
                  <a:pt x="919" y="2690"/>
                </a:lnTo>
                <a:lnTo>
                  <a:pt x="428" y="4549"/>
                </a:lnTo>
                <a:lnTo>
                  <a:pt x="112" y="6742"/>
                </a:lnTo>
                <a:lnTo>
                  <a:pt x="0" y="9183"/>
                </a:lnTo>
                <a:lnTo>
                  <a:pt x="0" y="12416"/>
                </a:lnTo>
                <a:lnTo>
                  <a:pt x="112" y="14858"/>
                </a:lnTo>
                <a:lnTo>
                  <a:pt x="428" y="17052"/>
                </a:lnTo>
                <a:lnTo>
                  <a:pt x="919" y="18910"/>
                </a:lnTo>
                <a:lnTo>
                  <a:pt x="1554" y="20346"/>
                </a:lnTo>
                <a:lnTo>
                  <a:pt x="2303" y="21272"/>
                </a:lnTo>
                <a:lnTo>
                  <a:pt x="3137" y="21600"/>
                </a:lnTo>
                <a:lnTo>
                  <a:pt x="18463" y="21600"/>
                </a:lnTo>
                <a:lnTo>
                  <a:pt x="19297" y="21272"/>
                </a:lnTo>
                <a:lnTo>
                  <a:pt x="20047" y="20346"/>
                </a:lnTo>
                <a:lnTo>
                  <a:pt x="20681" y="18910"/>
                </a:lnTo>
                <a:lnTo>
                  <a:pt x="21172" y="17052"/>
                </a:lnTo>
                <a:lnTo>
                  <a:pt x="2148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488" y="6742"/>
                </a:lnTo>
                <a:lnTo>
                  <a:pt x="21172" y="4549"/>
                </a:lnTo>
                <a:lnTo>
                  <a:pt x="20681" y="2690"/>
                </a:lnTo>
                <a:lnTo>
                  <a:pt x="20047" y="1254"/>
                </a:lnTo>
                <a:lnTo>
                  <a:pt x="19297" y="328"/>
                </a:lnTo>
                <a:lnTo>
                  <a:pt x="1846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4" name="Rectangle 10"/>
          <p:cNvSpPr>
            <a:spLocks/>
          </p:cNvSpPr>
          <p:nvPr/>
        </p:nvSpPr>
        <p:spPr bwMode="auto">
          <a:xfrm>
            <a:off x="7796213" y="6251575"/>
            <a:ext cx="1079500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2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UNECA.ORG</a:t>
            </a:r>
          </a:p>
        </p:txBody>
      </p:sp>
      <p:sp>
        <p:nvSpPr>
          <p:cNvPr id="4105" name="Rectangle 11"/>
          <p:cNvSpPr>
            <a:spLocks/>
          </p:cNvSpPr>
          <p:nvPr/>
        </p:nvSpPr>
        <p:spPr bwMode="auto">
          <a:xfrm>
            <a:off x="113145" y="365798"/>
            <a:ext cx="436201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TOPIC   |</a:t>
            </a:r>
            <a:r>
              <a:rPr lang="en-US" altLang="en-US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 Private sector</a:t>
            </a:r>
            <a:endParaRPr lang="en-US" altLang="en-US" sz="20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</p:txBody>
      </p:sp>
      <p:sp>
        <p:nvSpPr>
          <p:cNvPr id="4106" name="Rectangle 12"/>
          <p:cNvSpPr>
            <a:spLocks/>
          </p:cNvSpPr>
          <p:nvPr/>
        </p:nvSpPr>
        <p:spPr bwMode="auto">
          <a:xfrm>
            <a:off x="4659313" y="414338"/>
            <a:ext cx="586018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fld id="{CA7005DB-7BB1-4210-8FD2-F8CF7C036B5E}" type="slidenum">
              <a:rPr lang="en-US" altLang="en-US" sz="1600" b="1">
                <a:solidFill>
                  <a:srgbClr val="0A7CB8"/>
                </a:solidFill>
                <a:latin typeface="Lucida Sans" panose="020B0602030504020204" pitchFamily="34" charset="0"/>
                <a:sym typeface="Lucida Sans" panose="020B0602030504020204" pitchFamily="34" charset="0"/>
              </a:rPr>
              <a:pPr eaLnBrk="1"/>
              <a:t>4</a:t>
            </a:fld>
            <a:endParaRPr lang="en-US" altLang="en-US" sz="1600" b="1" dirty="0">
              <a:solidFill>
                <a:srgbClr val="0A7CB8"/>
              </a:solidFill>
              <a:latin typeface="Lucida Sans" panose="020B0602030504020204" pitchFamily="34" charset="0"/>
              <a:sym typeface="Lucida Sans" panose="020B0602030504020204" pitchFamily="34" charset="0"/>
            </a:endParaRPr>
          </a:p>
        </p:txBody>
      </p:sp>
      <p:sp>
        <p:nvSpPr>
          <p:cNvPr id="4107" name="Line 13"/>
          <p:cNvSpPr>
            <a:spLocks noChangeShapeType="1"/>
          </p:cNvSpPr>
          <p:nvPr/>
        </p:nvSpPr>
        <p:spPr bwMode="auto">
          <a:xfrm>
            <a:off x="0" y="6851650"/>
            <a:ext cx="9144000" cy="0"/>
          </a:xfrm>
          <a:prstGeom prst="line">
            <a:avLst/>
          </a:prstGeom>
          <a:noFill/>
          <a:ln w="12700">
            <a:solidFill>
              <a:srgbClr val="6666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8" name="Rectangle 1"/>
          <p:cNvSpPr>
            <a:spLocks/>
          </p:cNvSpPr>
          <p:nvPr/>
        </p:nvSpPr>
        <p:spPr bwMode="auto">
          <a:xfrm>
            <a:off x="234719" y="909042"/>
            <a:ext cx="8661862" cy="4678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85738" indent="-1460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r>
              <a:rPr lang="en-US" altLang="en-US" sz="2000" b="1" dirty="0">
                <a:solidFill>
                  <a:srgbClr val="0A7CB8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Dynamics of the private sector in a digital era</a:t>
            </a:r>
          </a:p>
          <a:p>
            <a:pPr algn="just">
              <a:lnSpc>
                <a:spcPct val="200000"/>
              </a:lnSpc>
              <a:buFontTx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Over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80 per cent of total production </a:t>
            </a:r>
          </a:p>
          <a:p>
            <a:pPr algn="just">
              <a:lnSpc>
                <a:spcPct val="200000"/>
              </a:lnSpc>
              <a:buFontTx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Two-thirds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of total investment</a:t>
            </a:r>
          </a:p>
          <a:p>
            <a:pPr algn="just">
              <a:lnSpc>
                <a:spcPct val="200000"/>
              </a:lnSpc>
              <a:buFontTx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Employs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90 percent of working-age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population</a:t>
            </a:r>
          </a:p>
          <a:p>
            <a:pPr marL="39688" indent="0" algn="just">
              <a:lnSpc>
                <a:spcPct val="200000"/>
              </a:lnSpc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9688" indent="0" algn="just">
              <a:lnSpc>
                <a:spcPct val="150000"/>
              </a:lnSpc>
            </a:pPr>
            <a:r>
              <a:rPr lang="en-US" sz="2400" b="1" dirty="0">
                <a:solidFill>
                  <a:srgbClr val="0A7CB8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However digitalization has</a:t>
            </a:r>
            <a:r>
              <a:rPr lang="en-US" sz="2400" b="1" dirty="0" smtClean="0">
                <a:solidFill>
                  <a:srgbClr val="0A7CB8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:</a:t>
            </a:r>
          </a:p>
          <a:p>
            <a:pPr marL="39688" indent="0" algn="just">
              <a:lnSpc>
                <a:spcPct val="150000"/>
              </a:lnSpc>
            </a:pPr>
            <a:endParaRPr lang="en-US" sz="1200" dirty="0"/>
          </a:p>
          <a:p>
            <a:pPr marL="325438" indent="-285750" algn="just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caused disruption in traditional business models 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25438" indent="-285750" algn="just">
              <a:buFont typeface="Arial" panose="020B0604020202020204" pitchFamily="34" charset="0"/>
              <a:buChar char="•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25438" indent="-285750" algn="just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facilitated the emergence of various subsectors of online products and services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168150" y="6618287"/>
            <a:ext cx="335626" cy="138113"/>
          </a:xfrm>
        </p:spPr>
        <p:txBody>
          <a:bodyPr/>
          <a:lstStyle/>
          <a:p>
            <a:fld id="{57A9BE0A-D03F-4B6F-9DFE-032BEB7DCFE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442688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/>
          </p:cNvSpPr>
          <p:nvPr/>
        </p:nvSpPr>
        <p:spPr bwMode="auto">
          <a:xfrm>
            <a:off x="0" y="6135688"/>
            <a:ext cx="7248088" cy="442912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929" y="0"/>
                </a:moveTo>
                <a:lnTo>
                  <a:pt x="0" y="0"/>
                </a:lnTo>
                <a:lnTo>
                  <a:pt x="0" y="21600"/>
                </a:lnTo>
                <a:lnTo>
                  <a:pt x="20929" y="21600"/>
                </a:lnTo>
                <a:lnTo>
                  <a:pt x="21107" y="21274"/>
                </a:lnTo>
                <a:lnTo>
                  <a:pt x="21268" y="20353"/>
                </a:lnTo>
                <a:lnTo>
                  <a:pt x="21404" y="18924"/>
                </a:lnTo>
                <a:lnTo>
                  <a:pt x="21508" y="17076"/>
                </a:lnTo>
                <a:lnTo>
                  <a:pt x="21576" y="14893"/>
                </a:lnTo>
                <a:lnTo>
                  <a:pt x="21600" y="12465"/>
                </a:lnTo>
                <a:lnTo>
                  <a:pt x="21600" y="9135"/>
                </a:lnTo>
                <a:lnTo>
                  <a:pt x="21576" y="6707"/>
                </a:lnTo>
                <a:lnTo>
                  <a:pt x="21508" y="4524"/>
                </a:lnTo>
                <a:lnTo>
                  <a:pt x="21404" y="2676"/>
                </a:lnTo>
                <a:lnTo>
                  <a:pt x="21268" y="1247"/>
                </a:lnTo>
                <a:lnTo>
                  <a:pt x="21107" y="326"/>
                </a:lnTo>
                <a:lnTo>
                  <a:pt x="20929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099" name="Rectangle 3"/>
          <p:cNvSpPr>
            <a:spLocks/>
          </p:cNvSpPr>
          <p:nvPr/>
        </p:nvSpPr>
        <p:spPr bwMode="auto">
          <a:xfrm>
            <a:off x="471488" y="6221413"/>
            <a:ext cx="694213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Fiscal policy, trade and the private sector in a digital era   |       COM2019</a:t>
            </a:r>
          </a:p>
        </p:txBody>
      </p:sp>
      <p:sp>
        <p:nvSpPr>
          <p:cNvPr id="4100" name="AutoShape 4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1" name="AutoShape 5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2" name="AutoShape 6"/>
          <p:cNvSpPr>
            <a:spLocks/>
          </p:cNvSpPr>
          <p:nvPr/>
        </p:nvSpPr>
        <p:spPr bwMode="auto">
          <a:xfrm>
            <a:off x="0" y="290513"/>
            <a:ext cx="4475163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694" y="0"/>
                </a:moveTo>
                <a:lnTo>
                  <a:pt x="115" y="0"/>
                </a:lnTo>
                <a:lnTo>
                  <a:pt x="0" y="157"/>
                </a:lnTo>
                <a:lnTo>
                  <a:pt x="0" y="21443"/>
                </a:lnTo>
                <a:lnTo>
                  <a:pt x="115" y="21600"/>
                </a:lnTo>
                <a:lnTo>
                  <a:pt x="20694" y="21600"/>
                </a:lnTo>
                <a:lnTo>
                  <a:pt x="20935" y="21272"/>
                </a:lnTo>
                <a:lnTo>
                  <a:pt x="21151" y="20346"/>
                </a:lnTo>
                <a:lnTo>
                  <a:pt x="21335" y="18910"/>
                </a:lnTo>
                <a:lnTo>
                  <a:pt x="21476" y="17052"/>
                </a:lnTo>
                <a:lnTo>
                  <a:pt x="2156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568" y="6742"/>
                </a:lnTo>
                <a:lnTo>
                  <a:pt x="21476" y="4549"/>
                </a:lnTo>
                <a:lnTo>
                  <a:pt x="21335" y="2690"/>
                </a:lnTo>
                <a:lnTo>
                  <a:pt x="21151" y="1254"/>
                </a:lnTo>
                <a:lnTo>
                  <a:pt x="20935" y="328"/>
                </a:lnTo>
                <a:lnTo>
                  <a:pt x="20694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3" name="AutoShape 9"/>
          <p:cNvSpPr>
            <a:spLocks/>
          </p:cNvSpPr>
          <p:nvPr/>
        </p:nvSpPr>
        <p:spPr bwMode="auto">
          <a:xfrm>
            <a:off x="7666038" y="6135688"/>
            <a:ext cx="1212850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463" y="0"/>
                </a:moveTo>
                <a:lnTo>
                  <a:pt x="3137" y="0"/>
                </a:lnTo>
                <a:lnTo>
                  <a:pt x="2303" y="328"/>
                </a:lnTo>
                <a:lnTo>
                  <a:pt x="1554" y="1254"/>
                </a:lnTo>
                <a:lnTo>
                  <a:pt x="919" y="2690"/>
                </a:lnTo>
                <a:lnTo>
                  <a:pt x="428" y="4549"/>
                </a:lnTo>
                <a:lnTo>
                  <a:pt x="112" y="6742"/>
                </a:lnTo>
                <a:lnTo>
                  <a:pt x="0" y="9183"/>
                </a:lnTo>
                <a:lnTo>
                  <a:pt x="0" y="12416"/>
                </a:lnTo>
                <a:lnTo>
                  <a:pt x="112" y="14858"/>
                </a:lnTo>
                <a:lnTo>
                  <a:pt x="428" y="17052"/>
                </a:lnTo>
                <a:lnTo>
                  <a:pt x="919" y="18910"/>
                </a:lnTo>
                <a:lnTo>
                  <a:pt x="1554" y="20346"/>
                </a:lnTo>
                <a:lnTo>
                  <a:pt x="2303" y="21272"/>
                </a:lnTo>
                <a:lnTo>
                  <a:pt x="3137" y="21600"/>
                </a:lnTo>
                <a:lnTo>
                  <a:pt x="18463" y="21600"/>
                </a:lnTo>
                <a:lnTo>
                  <a:pt x="19297" y="21272"/>
                </a:lnTo>
                <a:lnTo>
                  <a:pt x="20047" y="20346"/>
                </a:lnTo>
                <a:lnTo>
                  <a:pt x="20681" y="18910"/>
                </a:lnTo>
                <a:lnTo>
                  <a:pt x="21172" y="17052"/>
                </a:lnTo>
                <a:lnTo>
                  <a:pt x="2148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488" y="6742"/>
                </a:lnTo>
                <a:lnTo>
                  <a:pt x="21172" y="4549"/>
                </a:lnTo>
                <a:lnTo>
                  <a:pt x="20681" y="2690"/>
                </a:lnTo>
                <a:lnTo>
                  <a:pt x="20047" y="1254"/>
                </a:lnTo>
                <a:lnTo>
                  <a:pt x="19297" y="328"/>
                </a:lnTo>
                <a:lnTo>
                  <a:pt x="1846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4" name="Rectangle 10"/>
          <p:cNvSpPr>
            <a:spLocks/>
          </p:cNvSpPr>
          <p:nvPr/>
        </p:nvSpPr>
        <p:spPr bwMode="auto">
          <a:xfrm>
            <a:off x="7796213" y="6251575"/>
            <a:ext cx="1079500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2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UNECA.ORG</a:t>
            </a:r>
          </a:p>
        </p:txBody>
      </p:sp>
      <p:sp>
        <p:nvSpPr>
          <p:cNvPr id="4105" name="Rectangle 11"/>
          <p:cNvSpPr>
            <a:spLocks/>
          </p:cNvSpPr>
          <p:nvPr/>
        </p:nvSpPr>
        <p:spPr bwMode="auto">
          <a:xfrm>
            <a:off x="113145" y="365798"/>
            <a:ext cx="418201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TOPIC   | </a:t>
            </a:r>
            <a:r>
              <a:rPr lang="en-US" altLang="en-US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Fiscal policy in a digital era</a:t>
            </a:r>
            <a:endParaRPr lang="en-US" altLang="en-US" sz="20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</p:txBody>
      </p:sp>
      <p:sp>
        <p:nvSpPr>
          <p:cNvPr id="4106" name="Rectangle 12"/>
          <p:cNvSpPr>
            <a:spLocks/>
          </p:cNvSpPr>
          <p:nvPr/>
        </p:nvSpPr>
        <p:spPr bwMode="auto">
          <a:xfrm>
            <a:off x="4659313" y="414338"/>
            <a:ext cx="586018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fld id="{CA7005DB-7BB1-4210-8FD2-F8CF7C036B5E}" type="slidenum">
              <a:rPr lang="en-US" altLang="en-US" sz="1600" b="1">
                <a:solidFill>
                  <a:srgbClr val="0A7CB8"/>
                </a:solidFill>
                <a:latin typeface="Lucida Sans" panose="020B0602030504020204" pitchFamily="34" charset="0"/>
                <a:sym typeface="Lucida Sans" panose="020B0602030504020204" pitchFamily="34" charset="0"/>
              </a:rPr>
              <a:pPr eaLnBrk="1"/>
              <a:t>5</a:t>
            </a:fld>
            <a:endParaRPr lang="en-US" altLang="en-US" sz="1600" b="1" dirty="0">
              <a:solidFill>
                <a:srgbClr val="0A7CB8"/>
              </a:solidFill>
              <a:latin typeface="Lucida Sans" panose="020B0602030504020204" pitchFamily="34" charset="0"/>
              <a:sym typeface="Lucida Sans" panose="020B0602030504020204" pitchFamily="34" charset="0"/>
            </a:endParaRPr>
          </a:p>
        </p:txBody>
      </p:sp>
      <p:sp>
        <p:nvSpPr>
          <p:cNvPr id="4107" name="Line 13"/>
          <p:cNvSpPr>
            <a:spLocks noChangeShapeType="1"/>
          </p:cNvSpPr>
          <p:nvPr/>
        </p:nvSpPr>
        <p:spPr bwMode="auto">
          <a:xfrm>
            <a:off x="0" y="6851650"/>
            <a:ext cx="9144000" cy="0"/>
          </a:xfrm>
          <a:prstGeom prst="line">
            <a:avLst/>
          </a:prstGeom>
          <a:noFill/>
          <a:ln w="12700">
            <a:solidFill>
              <a:srgbClr val="6666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168150" y="6618287"/>
            <a:ext cx="335626" cy="138113"/>
          </a:xfrm>
        </p:spPr>
        <p:txBody>
          <a:bodyPr/>
          <a:lstStyle/>
          <a:p>
            <a:fld id="{57A9BE0A-D03F-4B6F-9DFE-032BEB7DCFE2}" type="slidenum">
              <a:rPr lang="en-US" smtClean="0"/>
              <a:t>5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71723" y="1158420"/>
            <a:ext cx="8587853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en-US" sz="2000" b="1" dirty="0">
                <a:solidFill>
                  <a:srgbClr val="0A7CB8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Questions for Discussions:</a:t>
            </a:r>
          </a:p>
          <a:p>
            <a:pPr algn="just"/>
            <a:endParaRPr lang="en-US" altLang="en-US" sz="2000" b="1" dirty="0">
              <a:solidFill>
                <a:srgbClr val="0A7CB8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What are opportunities and challenges for improving fiscal policy in Africa to finance the 2030 Agenda and Agenda 2063?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How can digitization enhance fiscal policy performance for revenue generation?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How would growth in the digital economy affect fiscal policy?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How can Government leverage digitalization in trade and the private sector to enhance the effectiveness of fiscal policy?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What are the challenges of digitalization for domestic and cross-border trade and the private sector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2834981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/>
          </p:cNvSpPr>
          <p:nvPr/>
        </p:nvSpPr>
        <p:spPr bwMode="auto">
          <a:xfrm>
            <a:off x="0" y="1335086"/>
            <a:ext cx="9144000" cy="5510213"/>
          </a:xfrm>
          <a:prstGeom prst="rect">
            <a:avLst/>
          </a:prstGeom>
          <a:solidFill>
            <a:srgbClr val="06578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20" rIns="45720"/>
          <a:lstStyle>
            <a:lvl1pPr marL="342900" indent="-3429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marL="0" lvl="1" algn="ctr">
              <a:lnSpc>
                <a:spcPct val="70000"/>
              </a:lnSpc>
              <a:defRPr/>
            </a:pPr>
            <a:endParaRPr lang="en-US" altLang="en-US" sz="2000" b="1">
              <a:solidFill>
                <a:srgbClr val="6E8BBB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Lato" pitchFamily="34" charset="0"/>
            </a:endParaRPr>
          </a:p>
        </p:txBody>
      </p:sp>
      <p:sp>
        <p:nvSpPr>
          <p:cNvPr id="6147" name="Rectangle 2"/>
          <p:cNvSpPr>
            <a:spLocks/>
          </p:cNvSpPr>
          <p:nvPr/>
        </p:nvSpPr>
        <p:spPr bwMode="auto">
          <a:xfrm>
            <a:off x="2360612" y="3518828"/>
            <a:ext cx="4421187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5500" b="1" dirty="0">
                <a:solidFill>
                  <a:srgbClr val="FFFFFF"/>
                </a:solidFill>
                <a:latin typeface="Lato" pitchFamily="34" charset="0"/>
                <a:cs typeface="Lato" pitchFamily="34" charset="0"/>
                <a:sym typeface="Lato" pitchFamily="34" charset="0"/>
              </a:rPr>
              <a:t>THANK YOU!</a:t>
            </a:r>
          </a:p>
        </p:txBody>
      </p:sp>
      <p:sp>
        <p:nvSpPr>
          <p:cNvPr id="6148" name="AutoShape 5"/>
          <p:cNvSpPr>
            <a:spLocks/>
          </p:cNvSpPr>
          <p:nvPr/>
        </p:nvSpPr>
        <p:spPr bwMode="auto">
          <a:xfrm>
            <a:off x="2957513" y="6156325"/>
            <a:ext cx="3311525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463" y="0"/>
                </a:moveTo>
                <a:lnTo>
                  <a:pt x="3137" y="0"/>
                </a:lnTo>
                <a:lnTo>
                  <a:pt x="2303" y="328"/>
                </a:lnTo>
                <a:lnTo>
                  <a:pt x="1554" y="1254"/>
                </a:lnTo>
                <a:lnTo>
                  <a:pt x="919" y="2690"/>
                </a:lnTo>
                <a:lnTo>
                  <a:pt x="428" y="4549"/>
                </a:lnTo>
                <a:lnTo>
                  <a:pt x="112" y="6742"/>
                </a:lnTo>
                <a:lnTo>
                  <a:pt x="0" y="9183"/>
                </a:lnTo>
                <a:lnTo>
                  <a:pt x="0" y="12416"/>
                </a:lnTo>
                <a:lnTo>
                  <a:pt x="112" y="14858"/>
                </a:lnTo>
                <a:lnTo>
                  <a:pt x="428" y="17052"/>
                </a:lnTo>
                <a:lnTo>
                  <a:pt x="919" y="18910"/>
                </a:lnTo>
                <a:lnTo>
                  <a:pt x="1554" y="20346"/>
                </a:lnTo>
                <a:lnTo>
                  <a:pt x="2303" y="21272"/>
                </a:lnTo>
                <a:lnTo>
                  <a:pt x="3137" y="21600"/>
                </a:lnTo>
                <a:lnTo>
                  <a:pt x="18463" y="21600"/>
                </a:lnTo>
                <a:lnTo>
                  <a:pt x="19297" y="21272"/>
                </a:lnTo>
                <a:lnTo>
                  <a:pt x="20047" y="20346"/>
                </a:lnTo>
                <a:lnTo>
                  <a:pt x="20681" y="18910"/>
                </a:lnTo>
                <a:lnTo>
                  <a:pt x="21172" y="17052"/>
                </a:lnTo>
                <a:lnTo>
                  <a:pt x="2148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488" y="6742"/>
                </a:lnTo>
                <a:lnTo>
                  <a:pt x="21172" y="4549"/>
                </a:lnTo>
                <a:lnTo>
                  <a:pt x="20681" y="2690"/>
                </a:lnTo>
                <a:lnTo>
                  <a:pt x="20047" y="1254"/>
                </a:lnTo>
                <a:lnTo>
                  <a:pt x="19297" y="328"/>
                </a:lnTo>
                <a:lnTo>
                  <a:pt x="18463" y="0"/>
                </a:lnTo>
                <a:close/>
              </a:path>
            </a:pathLst>
          </a:custGeom>
          <a:solidFill>
            <a:srgbClr val="0D7CB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6149" name="Rectangle 6"/>
          <p:cNvSpPr>
            <a:spLocks/>
          </p:cNvSpPr>
          <p:nvPr/>
        </p:nvSpPr>
        <p:spPr bwMode="auto">
          <a:xfrm>
            <a:off x="1223963" y="5445125"/>
            <a:ext cx="6694487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ctr" eaLnBrk="1"/>
            <a:r>
              <a:rPr lang="en-US" altLang="en-US" sz="1900" dirty="0">
                <a:solidFill>
                  <a:schemeClr val="bg1"/>
                </a:solidFill>
                <a:latin typeface="Lato" pitchFamily="34" charset="0"/>
                <a:cs typeface="Lato" pitchFamily="34" charset="0"/>
                <a:sym typeface="Lato" pitchFamily="34" charset="0"/>
              </a:rPr>
              <a:t>Follow the conversation: #COM2019</a:t>
            </a:r>
          </a:p>
        </p:txBody>
      </p:sp>
      <p:sp>
        <p:nvSpPr>
          <p:cNvPr id="6150" name="Rectangle 7"/>
          <p:cNvSpPr>
            <a:spLocks/>
          </p:cNvSpPr>
          <p:nvPr/>
        </p:nvSpPr>
        <p:spPr bwMode="auto">
          <a:xfrm>
            <a:off x="3181350" y="6245225"/>
            <a:ext cx="308768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600" b="1" dirty="0">
                <a:solidFill>
                  <a:schemeClr val="bg1"/>
                </a:solidFill>
                <a:latin typeface="Avenir Book"/>
              </a:rPr>
              <a:t>More: www.uneca.org/cfm2019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271163" y="6498965"/>
            <a:ext cx="307572" cy="241862"/>
          </a:xfrm>
        </p:spPr>
        <p:txBody>
          <a:bodyPr/>
          <a:lstStyle/>
          <a:p>
            <a:fld id="{57A9BE0A-D03F-4B6F-9DFE-032BEB7DCFE2}" type="slidenum">
              <a:rPr lang="en-US" smtClean="0"/>
              <a:t>6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4442" y="1335086"/>
            <a:ext cx="2305372" cy="1933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5486792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208</TotalTime>
  <Words>373</Words>
  <Application>Microsoft Office PowerPoint</Application>
  <PresentationFormat>On-screen Show (4:3)</PresentationFormat>
  <Paragraphs>72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Avenir Book</vt:lpstr>
      <vt:lpstr>Calibri</vt:lpstr>
      <vt:lpstr>Calibri Light</vt:lpstr>
      <vt:lpstr>Helvetica</vt:lpstr>
      <vt:lpstr>Lato</vt:lpstr>
      <vt:lpstr>Lucida Sans</vt:lpstr>
      <vt:lpstr>Office Theme</vt:lpstr>
      <vt:lpstr>Fiscal policy, trade and the private sector in a digital era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 PRESENTATION</dc:title>
  <dc:creator>Afework Temtime</dc:creator>
  <cp:lastModifiedBy>Afework Temtime</cp:lastModifiedBy>
  <cp:revision>33</cp:revision>
  <dcterms:created xsi:type="dcterms:W3CDTF">2018-04-13T10:53:29Z</dcterms:created>
  <dcterms:modified xsi:type="dcterms:W3CDTF">2019-03-15T12:15:17Z</dcterms:modified>
</cp:coreProperties>
</file>