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0"/>
  </p:notesMasterIdLst>
  <p:handoutMasterIdLst>
    <p:handoutMasterId r:id="rId21"/>
  </p:handoutMasterIdLst>
  <p:sldIdLst>
    <p:sldId id="259" r:id="rId5"/>
    <p:sldId id="290" r:id="rId6"/>
    <p:sldId id="335" r:id="rId7"/>
    <p:sldId id="368" r:id="rId8"/>
    <p:sldId id="340" r:id="rId9"/>
    <p:sldId id="342" r:id="rId10"/>
    <p:sldId id="372" r:id="rId11"/>
    <p:sldId id="343" r:id="rId12"/>
    <p:sldId id="373" r:id="rId13"/>
    <p:sldId id="370" r:id="rId14"/>
    <p:sldId id="374" r:id="rId15"/>
    <p:sldId id="375" r:id="rId16"/>
    <p:sldId id="346" r:id="rId17"/>
    <p:sldId id="378" r:id="rId18"/>
    <p:sldId id="258"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3" clrIdx="0"/>
  <p:cmAuthor id="2" name="Laura Paez Heredia" initials="LPH" lastIdx="2" clrIdx="1">
    <p:extLst>
      <p:ext uri="{19B8F6BF-5375-455C-9EA6-DF929625EA0E}">
        <p15:presenceInfo xmlns:p15="http://schemas.microsoft.com/office/powerpoint/2012/main" userId="Laura Paez Hered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5" autoAdjust="0"/>
    <p:restoredTop sz="66204" autoAdjust="0"/>
  </p:normalViewPr>
  <p:slideViewPr>
    <p:cSldViewPr snapToGrid="0" snapToObjects="1">
      <p:cViewPr varScale="1">
        <p:scale>
          <a:sx n="111" d="100"/>
          <a:sy n="111" d="100"/>
        </p:scale>
        <p:origin x="1278" y="114"/>
      </p:cViewPr>
      <p:guideLst/>
    </p:cSldViewPr>
  </p:slid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35793106306217E-2"/>
          <c:y val="3.6313281253797527E-2"/>
          <c:w val="0.92033089487566766"/>
          <c:h val="0.73691571001185763"/>
        </c:manualLayout>
      </c:layout>
      <c:barChart>
        <c:barDir val="col"/>
        <c:grouping val="clustered"/>
        <c:varyColors val="0"/>
        <c:ser>
          <c:idx val="0"/>
          <c:order val="0"/>
          <c:tx>
            <c:strRef>
              <c:f>Sheet2!$B$13</c:f>
              <c:strCache>
                <c:ptCount val="1"/>
                <c:pt idx="0">
                  <c:v>Macroeconomic Integration</c:v>
                </c:pt>
              </c:strCache>
            </c:strRef>
          </c:tx>
          <c:spPr>
            <a:solidFill>
              <a:schemeClr val="accent6"/>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Sheet2!$B$14:$B$21</c:f>
              <c:numCache>
                <c:formatCode>General</c:formatCode>
                <c:ptCount val="8"/>
                <c:pt idx="0">
                  <c:v>0.66</c:v>
                </c:pt>
                <c:pt idx="1">
                  <c:v>0.57099999999999995</c:v>
                </c:pt>
                <c:pt idx="2">
                  <c:v>0.68400000000000005</c:v>
                </c:pt>
                <c:pt idx="3">
                  <c:v>0.42299999999999999</c:v>
                </c:pt>
                <c:pt idx="4">
                  <c:v>0.46899999999999997</c:v>
                </c:pt>
                <c:pt idx="5">
                  <c:v>0.441</c:v>
                </c:pt>
                <c:pt idx="6">
                  <c:v>0.36499999999999999</c:v>
                </c:pt>
                <c:pt idx="7">
                  <c:v>0.42199999999999999</c:v>
                </c:pt>
              </c:numCache>
            </c:numRef>
          </c:val>
          <c:extLst>
            <c:ext xmlns:c16="http://schemas.microsoft.com/office/drawing/2014/chart" uri="{C3380CC4-5D6E-409C-BE32-E72D297353CC}">
              <c16:uniqueId val="{00000000-0E6A-408D-8AD8-6DB1923509FC}"/>
            </c:ext>
          </c:extLst>
        </c:ser>
        <c:ser>
          <c:idx val="1"/>
          <c:order val="1"/>
          <c:tx>
            <c:strRef>
              <c:f>Sheet2!$C$13</c:f>
              <c:strCache>
                <c:ptCount val="1"/>
                <c:pt idx="0">
                  <c:v>Trade Integration</c:v>
                </c:pt>
              </c:strCache>
            </c:strRef>
          </c:tx>
          <c:spPr>
            <a:solidFill>
              <a:schemeClr val="accent5"/>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Sheet2!$C$14:$C$21</c:f>
              <c:numCache>
                <c:formatCode>General</c:formatCode>
                <c:ptCount val="8"/>
                <c:pt idx="0">
                  <c:v>0.44</c:v>
                </c:pt>
                <c:pt idx="1">
                  <c:v>0.48099999999999998</c:v>
                </c:pt>
                <c:pt idx="2">
                  <c:v>0.35699999999999998</c:v>
                </c:pt>
                <c:pt idx="3">
                  <c:v>0.44400000000000001</c:v>
                </c:pt>
                <c:pt idx="4">
                  <c:v>0.438</c:v>
                </c:pt>
                <c:pt idx="5">
                  <c:v>0.377</c:v>
                </c:pt>
                <c:pt idx="6">
                  <c:v>0.44500000000000001</c:v>
                </c:pt>
                <c:pt idx="7">
                  <c:v>0.34</c:v>
                </c:pt>
              </c:numCache>
            </c:numRef>
          </c:val>
          <c:extLst>
            <c:ext xmlns:c16="http://schemas.microsoft.com/office/drawing/2014/chart" uri="{C3380CC4-5D6E-409C-BE32-E72D297353CC}">
              <c16:uniqueId val="{00000001-0E6A-408D-8AD8-6DB1923509FC}"/>
            </c:ext>
          </c:extLst>
        </c:ser>
        <c:ser>
          <c:idx val="2"/>
          <c:order val="2"/>
          <c:tx>
            <c:strRef>
              <c:f>Sheet2!$D$13</c:f>
              <c:strCache>
                <c:ptCount val="1"/>
                <c:pt idx="0">
                  <c:v>Productive Integration</c:v>
                </c:pt>
              </c:strCache>
            </c:strRef>
          </c:tx>
          <c:spPr>
            <a:solidFill>
              <a:schemeClr val="accent4"/>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Sheet2!$D$14:$D$21</c:f>
              <c:numCache>
                <c:formatCode>General</c:formatCode>
                <c:ptCount val="8"/>
                <c:pt idx="0">
                  <c:v>0.434</c:v>
                </c:pt>
                <c:pt idx="1">
                  <c:v>0.44900000000000001</c:v>
                </c:pt>
                <c:pt idx="2">
                  <c:v>0.32300000000000001</c:v>
                </c:pt>
                <c:pt idx="3">
                  <c:v>0.32100000000000001</c:v>
                </c:pt>
                <c:pt idx="4">
                  <c:v>0.22</c:v>
                </c:pt>
                <c:pt idx="5">
                  <c:v>0.25600000000000001</c:v>
                </c:pt>
                <c:pt idx="6">
                  <c:v>0.32800000000000001</c:v>
                </c:pt>
                <c:pt idx="7">
                  <c:v>0.23899999999999999</c:v>
                </c:pt>
              </c:numCache>
            </c:numRef>
          </c:val>
          <c:extLst>
            <c:ext xmlns:c16="http://schemas.microsoft.com/office/drawing/2014/chart" uri="{C3380CC4-5D6E-409C-BE32-E72D297353CC}">
              <c16:uniqueId val="{00000002-0E6A-408D-8AD8-6DB1923509FC}"/>
            </c:ext>
          </c:extLst>
        </c:ser>
        <c:ser>
          <c:idx val="3"/>
          <c:order val="3"/>
          <c:tx>
            <c:strRef>
              <c:f>Sheet2!$E$13</c:f>
              <c:strCache>
                <c:ptCount val="1"/>
                <c:pt idx="0">
                  <c:v>Infrastructure Integration</c:v>
                </c:pt>
              </c:strCache>
            </c:strRef>
          </c:tx>
          <c:spPr>
            <a:solidFill>
              <a:schemeClr val="accent6">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Sheet2!$E$14:$E$21</c:f>
              <c:numCache>
                <c:formatCode>General</c:formatCode>
                <c:ptCount val="8"/>
                <c:pt idx="0">
                  <c:v>0.55500000000000005</c:v>
                </c:pt>
                <c:pt idx="1">
                  <c:v>0.50900000000000001</c:v>
                </c:pt>
                <c:pt idx="2">
                  <c:v>0.373</c:v>
                </c:pt>
                <c:pt idx="3">
                  <c:v>0.48</c:v>
                </c:pt>
                <c:pt idx="4">
                  <c:v>0.29899999999999999</c:v>
                </c:pt>
                <c:pt idx="5">
                  <c:v>0.30199999999999999</c:v>
                </c:pt>
                <c:pt idx="6">
                  <c:v>0.317</c:v>
                </c:pt>
                <c:pt idx="7">
                  <c:v>0.214</c:v>
                </c:pt>
              </c:numCache>
            </c:numRef>
          </c:val>
          <c:extLst>
            <c:ext xmlns:c16="http://schemas.microsoft.com/office/drawing/2014/chart" uri="{C3380CC4-5D6E-409C-BE32-E72D297353CC}">
              <c16:uniqueId val="{00000003-0E6A-408D-8AD8-6DB1923509FC}"/>
            </c:ext>
          </c:extLst>
        </c:ser>
        <c:ser>
          <c:idx val="4"/>
          <c:order val="4"/>
          <c:tx>
            <c:strRef>
              <c:f>Sheet2!$F$13</c:f>
              <c:strCache>
                <c:ptCount val="1"/>
                <c:pt idx="0">
                  <c:v>Free Movement of People</c:v>
                </c:pt>
              </c:strCache>
            </c:strRef>
          </c:tx>
          <c:spPr>
            <a:solidFill>
              <a:schemeClr val="accent5">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Sheet2!$F$14:$F$21</c:f>
              <c:numCache>
                <c:formatCode>General</c:formatCode>
                <c:ptCount val="8"/>
                <c:pt idx="0">
                  <c:v>0.66400000000000003</c:v>
                </c:pt>
                <c:pt idx="1">
                  <c:v>0.438</c:v>
                </c:pt>
                <c:pt idx="2">
                  <c:v>0.46899999999999997</c:v>
                </c:pt>
                <c:pt idx="3">
                  <c:v>0.54</c:v>
                </c:pt>
                <c:pt idx="4">
                  <c:v>0.73299999999999998</c:v>
                </c:pt>
                <c:pt idx="5">
                  <c:v>0.50800000000000001</c:v>
                </c:pt>
                <c:pt idx="6">
                  <c:v>0.38500000000000001</c:v>
                </c:pt>
                <c:pt idx="7">
                  <c:v>0.49</c:v>
                </c:pt>
              </c:numCache>
            </c:numRef>
          </c:val>
          <c:extLst>
            <c:ext xmlns:c16="http://schemas.microsoft.com/office/drawing/2014/chart" uri="{C3380CC4-5D6E-409C-BE32-E72D297353CC}">
              <c16:uniqueId val="{00000004-0E6A-408D-8AD8-6DB1923509FC}"/>
            </c:ext>
          </c:extLst>
        </c:ser>
        <c:dLbls>
          <c:showLegendKey val="0"/>
          <c:showVal val="0"/>
          <c:showCatName val="0"/>
          <c:showSerName val="0"/>
          <c:showPercent val="0"/>
          <c:showBubbleSize val="0"/>
        </c:dLbls>
        <c:gapWidth val="219"/>
        <c:overlap val="-27"/>
        <c:axId val="436518976"/>
        <c:axId val="436520288"/>
      </c:barChart>
      <c:catAx>
        <c:axId val="43651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20288"/>
        <c:crosses val="autoZero"/>
        <c:auto val="1"/>
        <c:lblAlgn val="ctr"/>
        <c:lblOffset val="100"/>
        <c:noMultiLvlLbl val="0"/>
      </c:catAx>
      <c:valAx>
        <c:axId val="43652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18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35793106306217E-2"/>
          <c:y val="3.6313281253797527E-2"/>
          <c:w val="0.92033089487566766"/>
          <c:h val="0.73691571001185763"/>
        </c:manualLayout>
      </c:layout>
      <c:barChart>
        <c:barDir val="col"/>
        <c:grouping val="clustered"/>
        <c:varyColors val="0"/>
        <c:ser>
          <c:idx val="0"/>
          <c:order val="0"/>
          <c:tx>
            <c:strRef>
              <c:f>Sheet2!$B$13</c:f>
              <c:strCache>
                <c:ptCount val="1"/>
                <c:pt idx="0">
                  <c:v>Macroeconomic Integration</c:v>
                </c:pt>
              </c:strCache>
            </c:strRef>
          </c:tx>
          <c:spPr>
            <a:solidFill>
              <a:schemeClr val="accent6"/>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Sheet2!$B$14:$B$21</c:f>
              <c:numCache>
                <c:formatCode>General</c:formatCode>
                <c:ptCount val="8"/>
                <c:pt idx="0">
                  <c:v>0.66</c:v>
                </c:pt>
                <c:pt idx="1">
                  <c:v>0.57099999999999995</c:v>
                </c:pt>
                <c:pt idx="2">
                  <c:v>0.68400000000000005</c:v>
                </c:pt>
                <c:pt idx="3">
                  <c:v>0.42299999999999999</c:v>
                </c:pt>
                <c:pt idx="4">
                  <c:v>0.46899999999999997</c:v>
                </c:pt>
                <c:pt idx="5">
                  <c:v>0.441</c:v>
                </c:pt>
                <c:pt idx="6">
                  <c:v>0.36499999999999999</c:v>
                </c:pt>
                <c:pt idx="7">
                  <c:v>0.42199999999999999</c:v>
                </c:pt>
              </c:numCache>
            </c:numRef>
          </c:val>
          <c:extLst>
            <c:ext xmlns:c16="http://schemas.microsoft.com/office/drawing/2014/chart" uri="{C3380CC4-5D6E-409C-BE32-E72D297353CC}">
              <c16:uniqueId val="{00000000-0E6A-408D-8AD8-6DB1923509FC}"/>
            </c:ext>
          </c:extLst>
        </c:ser>
        <c:ser>
          <c:idx val="1"/>
          <c:order val="1"/>
          <c:tx>
            <c:strRef>
              <c:f>Sheet2!$C$13</c:f>
              <c:strCache>
                <c:ptCount val="1"/>
                <c:pt idx="0">
                  <c:v>Trade Integration</c:v>
                </c:pt>
              </c:strCache>
            </c:strRef>
          </c:tx>
          <c:spPr>
            <a:solidFill>
              <a:schemeClr val="accent5"/>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Sheet2!$C$14:$C$21</c:f>
              <c:numCache>
                <c:formatCode>General</c:formatCode>
                <c:ptCount val="8"/>
                <c:pt idx="0">
                  <c:v>0.44</c:v>
                </c:pt>
                <c:pt idx="1">
                  <c:v>0.48099999999999998</c:v>
                </c:pt>
                <c:pt idx="2">
                  <c:v>0.35699999999999998</c:v>
                </c:pt>
                <c:pt idx="3">
                  <c:v>0.44400000000000001</c:v>
                </c:pt>
                <c:pt idx="4">
                  <c:v>0.438</c:v>
                </c:pt>
                <c:pt idx="5">
                  <c:v>0.377</c:v>
                </c:pt>
                <c:pt idx="6">
                  <c:v>0.44500000000000001</c:v>
                </c:pt>
                <c:pt idx="7">
                  <c:v>0.34</c:v>
                </c:pt>
              </c:numCache>
            </c:numRef>
          </c:val>
          <c:extLst>
            <c:ext xmlns:c16="http://schemas.microsoft.com/office/drawing/2014/chart" uri="{C3380CC4-5D6E-409C-BE32-E72D297353CC}">
              <c16:uniqueId val="{00000001-0E6A-408D-8AD8-6DB1923509FC}"/>
            </c:ext>
          </c:extLst>
        </c:ser>
        <c:ser>
          <c:idx val="2"/>
          <c:order val="2"/>
          <c:tx>
            <c:strRef>
              <c:f>Sheet2!$D$13</c:f>
              <c:strCache>
                <c:ptCount val="1"/>
                <c:pt idx="0">
                  <c:v>Productive Integration</c:v>
                </c:pt>
              </c:strCache>
            </c:strRef>
          </c:tx>
          <c:spPr>
            <a:solidFill>
              <a:schemeClr val="accent4"/>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Sheet2!$D$14:$D$21</c:f>
              <c:numCache>
                <c:formatCode>General</c:formatCode>
                <c:ptCount val="8"/>
                <c:pt idx="0">
                  <c:v>0.434</c:v>
                </c:pt>
                <c:pt idx="1">
                  <c:v>0.44900000000000001</c:v>
                </c:pt>
                <c:pt idx="2">
                  <c:v>0.32300000000000001</c:v>
                </c:pt>
                <c:pt idx="3">
                  <c:v>0.32100000000000001</c:v>
                </c:pt>
                <c:pt idx="4">
                  <c:v>0.22</c:v>
                </c:pt>
                <c:pt idx="5">
                  <c:v>0.25600000000000001</c:v>
                </c:pt>
                <c:pt idx="6">
                  <c:v>0.32800000000000001</c:v>
                </c:pt>
                <c:pt idx="7">
                  <c:v>0.23899999999999999</c:v>
                </c:pt>
              </c:numCache>
            </c:numRef>
          </c:val>
          <c:extLst>
            <c:ext xmlns:c16="http://schemas.microsoft.com/office/drawing/2014/chart" uri="{C3380CC4-5D6E-409C-BE32-E72D297353CC}">
              <c16:uniqueId val="{00000002-0E6A-408D-8AD8-6DB1923509FC}"/>
            </c:ext>
          </c:extLst>
        </c:ser>
        <c:ser>
          <c:idx val="3"/>
          <c:order val="3"/>
          <c:tx>
            <c:strRef>
              <c:f>Sheet2!$E$13</c:f>
              <c:strCache>
                <c:ptCount val="1"/>
                <c:pt idx="0">
                  <c:v>Infrastructure Integration</c:v>
                </c:pt>
              </c:strCache>
            </c:strRef>
          </c:tx>
          <c:spPr>
            <a:solidFill>
              <a:schemeClr val="accent6">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Sheet2!$E$14:$E$21</c:f>
              <c:numCache>
                <c:formatCode>General</c:formatCode>
                <c:ptCount val="8"/>
                <c:pt idx="0">
                  <c:v>0.55500000000000005</c:v>
                </c:pt>
                <c:pt idx="1">
                  <c:v>0.50900000000000001</c:v>
                </c:pt>
                <c:pt idx="2">
                  <c:v>0.373</c:v>
                </c:pt>
                <c:pt idx="3">
                  <c:v>0.48</c:v>
                </c:pt>
                <c:pt idx="4">
                  <c:v>0.29899999999999999</c:v>
                </c:pt>
                <c:pt idx="5">
                  <c:v>0.30199999999999999</c:v>
                </c:pt>
                <c:pt idx="6">
                  <c:v>0.317</c:v>
                </c:pt>
                <c:pt idx="7">
                  <c:v>0.214</c:v>
                </c:pt>
              </c:numCache>
            </c:numRef>
          </c:val>
          <c:extLst>
            <c:ext xmlns:c16="http://schemas.microsoft.com/office/drawing/2014/chart" uri="{C3380CC4-5D6E-409C-BE32-E72D297353CC}">
              <c16:uniqueId val="{00000003-0E6A-408D-8AD8-6DB1923509FC}"/>
            </c:ext>
          </c:extLst>
        </c:ser>
        <c:ser>
          <c:idx val="4"/>
          <c:order val="4"/>
          <c:tx>
            <c:strRef>
              <c:f>Sheet2!$F$13</c:f>
              <c:strCache>
                <c:ptCount val="1"/>
                <c:pt idx="0">
                  <c:v>Free Movement of People</c:v>
                </c:pt>
              </c:strCache>
            </c:strRef>
          </c:tx>
          <c:spPr>
            <a:solidFill>
              <a:schemeClr val="accent5">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Sheet2!$F$14:$F$21</c:f>
              <c:numCache>
                <c:formatCode>General</c:formatCode>
                <c:ptCount val="8"/>
                <c:pt idx="0">
                  <c:v>0.66400000000000003</c:v>
                </c:pt>
                <c:pt idx="1">
                  <c:v>0.438</c:v>
                </c:pt>
                <c:pt idx="2">
                  <c:v>0.46899999999999997</c:v>
                </c:pt>
                <c:pt idx="3">
                  <c:v>0.54</c:v>
                </c:pt>
                <c:pt idx="4">
                  <c:v>0.73299999999999998</c:v>
                </c:pt>
                <c:pt idx="5">
                  <c:v>0.50800000000000001</c:v>
                </c:pt>
                <c:pt idx="6">
                  <c:v>0.38500000000000001</c:v>
                </c:pt>
                <c:pt idx="7">
                  <c:v>0.49</c:v>
                </c:pt>
              </c:numCache>
            </c:numRef>
          </c:val>
          <c:extLst>
            <c:ext xmlns:c16="http://schemas.microsoft.com/office/drawing/2014/chart" uri="{C3380CC4-5D6E-409C-BE32-E72D297353CC}">
              <c16:uniqueId val="{00000004-0E6A-408D-8AD8-6DB1923509FC}"/>
            </c:ext>
          </c:extLst>
        </c:ser>
        <c:dLbls>
          <c:showLegendKey val="0"/>
          <c:showVal val="0"/>
          <c:showCatName val="0"/>
          <c:showSerName val="0"/>
          <c:showPercent val="0"/>
          <c:showBubbleSize val="0"/>
        </c:dLbls>
        <c:gapWidth val="219"/>
        <c:overlap val="-27"/>
        <c:axId val="436518976"/>
        <c:axId val="436520288"/>
      </c:barChart>
      <c:catAx>
        <c:axId val="43651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20288"/>
        <c:crosses val="autoZero"/>
        <c:auto val="1"/>
        <c:lblAlgn val="ctr"/>
        <c:lblOffset val="100"/>
        <c:noMultiLvlLbl val="0"/>
      </c:catAx>
      <c:valAx>
        <c:axId val="43652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18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35793106306217E-2"/>
          <c:y val="3.6313281253797527E-2"/>
          <c:w val="0.92033089487566766"/>
          <c:h val="0.73691571001185763"/>
        </c:manualLayout>
      </c:layout>
      <c:barChart>
        <c:barDir val="col"/>
        <c:grouping val="clustered"/>
        <c:varyColors val="0"/>
        <c:ser>
          <c:idx val="0"/>
          <c:order val="0"/>
          <c:tx>
            <c:strRef>
              <c:f>Sheet2!$B$13</c:f>
              <c:strCache>
                <c:ptCount val="1"/>
                <c:pt idx="0">
                  <c:v>Macroeconomic Integration</c:v>
                </c:pt>
              </c:strCache>
            </c:strRef>
          </c:tx>
          <c:spPr>
            <a:solidFill>
              <a:schemeClr val="accent6"/>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Sheet2!$B$14:$B$21</c:f>
              <c:numCache>
                <c:formatCode>General</c:formatCode>
                <c:ptCount val="8"/>
                <c:pt idx="0">
                  <c:v>0.66</c:v>
                </c:pt>
                <c:pt idx="1">
                  <c:v>0.57099999999999995</c:v>
                </c:pt>
                <c:pt idx="2">
                  <c:v>0.68400000000000005</c:v>
                </c:pt>
                <c:pt idx="3">
                  <c:v>0.42299999999999999</c:v>
                </c:pt>
                <c:pt idx="4">
                  <c:v>0.46899999999999997</c:v>
                </c:pt>
                <c:pt idx="5">
                  <c:v>0.441</c:v>
                </c:pt>
                <c:pt idx="6">
                  <c:v>0.36499999999999999</c:v>
                </c:pt>
                <c:pt idx="7">
                  <c:v>0.42199999999999999</c:v>
                </c:pt>
              </c:numCache>
            </c:numRef>
          </c:val>
          <c:extLst>
            <c:ext xmlns:c16="http://schemas.microsoft.com/office/drawing/2014/chart" uri="{C3380CC4-5D6E-409C-BE32-E72D297353CC}">
              <c16:uniqueId val="{00000000-0E6A-408D-8AD8-6DB1923509FC}"/>
            </c:ext>
          </c:extLst>
        </c:ser>
        <c:ser>
          <c:idx val="1"/>
          <c:order val="1"/>
          <c:tx>
            <c:strRef>
              <c:f>Sheet2!$C$13</c:f>
              <c:strCache>
                <c:ptCount val="1"/>
                <c:pt idx="0">
                  <c:v>Trade Integration</c:v>
                </c:pt>
              </c:strCache>
            </c:strRef>
          </c:tx>
          <c:spPr>
            <a:solidFill>
              <a:schemeClr val="accent5"/>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Sheet2!$C$14:$C$21</c:f>
              <c:numCache>
                <c:formatCode>General</c:formatCode>
                <c:ptCount val="8"/>
                <c:pt idx="0">
                  <c:v>0.44</c:v>
                </c:pt>
                <c:pt idx="1">
                  <c:v>0.48099999999999998</c:v>
                </c:pt>
                <c:pt idx="2">
                  <c:v>0.35699999999999998</c:v>
                </c:pt>
                <c:pt idx="3">
                  <c:v>0.44400000000000001</c:v>
                </c:pt>
                <c:pt idx="4">
                  <c:v>0.438</c:v>
                </c:pt>
                <c:pt idx="5">
                  <c:v>0.377</c:v>
                </c:pt>
                <c:pt idx="6">
                  <c:v>0.44500000000000001</c:v>
                </c:pt>
                <c:pt idx="7">
                  <c:v>0.34</c:v>
                </c:pt>
              </c:numCache>
            </c:numRef>
          </c:val>
          <c:extLst>
            <c:ext xmlns:c16="http://schemas.microsoft.com/office/drawing/2014/chart" uri="{C3380CC4-5D6E-409C-BE32-E72D297353CC}">
              <c16:uniqueId val="{00000001-0E6A-408D-8AD8-6DB1923509FC}"/>
            </c:ext>
          </c:extLst>
        </c:ser>
        <c:ser>
          <c:idx val="2"/>
          <c:order val="2"/>
          <c:tx>
            <c:strRef>
              <c:f>Sheet2!$D$13</c:f>
              <c:strCache>
                <c:ptCount val="1"/>
                <c:pt idx="0">
                  <c:v>Productive Integration</c:v>
                </c:pt>
              </c:strCache>
            </c:strRef>
          </c:tx>
          <c:spPr>
            <a:solidFill>
              <a:schemeClr val="accent4"/>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Sheet2!$D$14:$D$21</c:f>
              <c:numCache>
                <c:formatCode>General</c:formatCode>
                <c:ptCount val="8"/>
                <c:pt idx="0">
                  <c:v>0.434</c:v>
                </c:pt>
                <c:pt idx="1">
                  <c:v>0.44900000000000001</c:v>
                </c:pt>
                <c:pt idx="2">
                  <c:v>0.32300000000000001</c:v>
                </c:pt>
                <c:pt idx="3">
                  <c:v>0.32100000000000001</c:v>
                </c:pt>
                <c:pt idx="4">
                  <c:v>0.22</c:v>
                </c:pt>
                <c:pt idx="5">
                  <c:v>0.25600000000000001</c:v>
                </c:pt>
                <c:pt idx="6">
                  <c:v>0.32800000000000001</c:v>
                </c:pt>
                <c:pt idx="7">
                  <c:v>0.23899999999999999</c:v>
                </c:pt>
              </c:numCache>
            </c:numRef>
          </c:val>
          <c:extLst>
            <c:ext xmlns:c16="http://schemas.microsoft.com/office/drawing/2014/chart" uri="{C3380CC4-5D6E-409C-BE32-E72D297353CC}">
              <c16:uniqueId val="{00000002-0E6A-408D-8AD8-6DB1923509FC}"/>
            </c:ext>
          </c:extLst>
        </c:ser>
        <c:ser>
          <c:idx val="3"/>
          <c:order val="3"/>
          <c:tx>
            <c:strRef>
              <c:f>Sheet2!$E$13</c:f>
              <c:strCache>
                <c:ptCount val="1"/>
                <c:pt idx="0">
                  <c:v>Infrastructure Integration</c:v>
                </c:pt>
              </c:strCache>
            </c:strRef>
          </c:tx>
          <c:spPr>
            <a:solidFill>
              <a:schemeClr val="accent6">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Sheet2!$E$14:$E$21</c:f>
              <c:numCache>
                <c:formatCode>General</c:formatCode>
                <c:ptCount val="8"/>
                <c:pt idx="0">
                  <c:v>0.55500000000000005</c:v>
                </c:pt>
                <c:pt idx="1">
                  <c:v>0.50900000000000001</c:v>
                </c:pt>
                <c:pt idx="2">
                  <c:v>0.373</c:v>
                </c:pt>
                <c:pt idx="3">
                  <c:v>0.48</c:v>
                </c:pt>
                <c:pt idx="4">
                  <c:v>0.29899999999999999</c:v>
                </c:pt>
                <c:pt idx="5">
                  <c:v>0.30199999999999999</c:v>
                </c:pt>
                <c:pt idx="6">
                  <c:v>0.317</c:v>
                </c:pt>
                <c:pt idx="7">
                  <c:v>0.214</c:v>
                </c:pt>
              </c:numCache>
            </c:numRef>
          </c:val>
          <c:extLst>
            <c:ext xmlns:c16="http://schemas.microsoft.com/office/drawing/2014/chart" uri="{C3380CC4-5D6E-409C-BE32-E72D297353CC}">
              <c16:uniqueId val="{00000003-0E6A-408D-8AD8-6DB1923509FC}"/>
            </c:ext>
          </c:extLst>
        </c:ser>
        <c:ser>
          <c:idx val="4"/>
          <c:order val="4"/>
          <c:tx>
            <c:strRef>
              <c:f>Sheet2!$F$13</c:f>
              <c:strCache>
                <c:ptCount val="1"/>
                <c:pt idx="0">
                  <c:v>Free Movement of People</c:v>
                </c:pt>
              </c:strCache>
            </c:strRef>
          </c:tx>
          <c:spPr>
            <a:solidFill>
              <a:schemeClr val="accent5">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Sheet2!$F$14:$F$21</c:f>
              <c:numCache>
                <c:formatCode>General</c:formatCode>
                <c:ptCount val="8"/>
                <c:pt idx="0">
                  <c:v>0.66400000000000003</c:v>
                </c:pt>
                <c:pt idx="1">
                  <c:v>0.438</c:v>
                </c:pt>
                <c:pt idx="2">
                  <c:v>0.46899999999999997</c:v>
                </c:pt>
                <c:pt idx="3">
                  <c:v>0.54</c:v>
                </c:pt>
                <c:pt idx="4">
                  <c:v>0.73299999999999998</c:v>
                </c:pt>
                <c:pt idx="5">
                  <c:v>0.50800000000000001</c:v>
                </c:pt>
                <c:pt idx="6">
                  <c:v>0.38500000000000001</c:v>
                </c:pt>
                <c:pt idx="7">
                  <c:v>0.49</c:v>
                </c:pt>
              </c:numCache>
            </c:numRef>
          </c:val>
          <c:extLst>
            <c:ext xmlns:c16="http://schemas.microsoft.com/office/drawing/2014/chart" uri="{C3380CC4-5D6E-409C-BE32-E72D297353CC}">
              <c16:uniqueId val="{00000004-0E6A-408D-8AD8-6DB1923509FC}"/>
            </c:ext>
          </c:extLst>
        </c:ser>
        <c:dLbls>
          <c:showLegendKey val="0"/>
          <c:showVal val="0"/>
          <c:showCatName val="0"/>
          <c:showSerName val="0"/>
          <c:showPercent val="0"/>
          <c:showBubbleSize val="0"/>
        </c:dLbls>
        <c:gapWidth val="219"/>
        <c:overlap val="-27"/>
        <c:axId val="436518976"/>
        <c:axId val="436520288"/>
      </c:barChart>
      <c:catAx>
        <c:axId val="43651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20288"/>
        <c:crosses val="autoZero"/>
        <c:auto val="1"/>
        <c:lblAlgn val="ctr"/>
        <c:lblOffset val="100"/>
        <c:noMultiLvlLbl val="0"/>
      </c:catAx>
      <c:valAx>
        <c:axId val="43652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18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35793106306217E-2"/>
          <c:y val="3.6313281253797527E-2"/>
          <c:w val="0.92033089487566766"/>
          <c:h val="0.73691571001185763"/>
        </c:manualLayout>
      </c:layout>
      <c:barChart>
        <c:barDir val="col"/>
        <c:grouping val="clustered"/>
        <c:varyColors val="0"/>
        <c:ser>
          <c:idx val="0"/>
          <c:order val="0"/>
          <c:tx>
            <c:strRef>
              <c:f>Sheet2!$B$13</c:f>
              <c:strCache>
                <c:ptCount val="1"/>
                <c:pt idx="0">
                  <c:v>Macroeconomic Integration</c:v>
                </c:pt>
              </c:strCache>
            </c:strRef>
          </c:tx>
          <c:spPr>
            <a:solidFill>
              <a:schemeClr val="accent6"/>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Sheet2!$B$14:$B$21</c:f>
              <c:numCache>
                <c:formatCode>General</c:formatCode>
                <c:ptCount val="8"/>
                <c:pt idx="0">
                  <c:v>0.66</c:v>
                </c:pt>
                <c:pt idx="1">
                  <c:v>0.57099999999999995</c:v>
                </c:pt>
                <c:pt idx="2">
                  <c:v>0.68400000000000005</c:v>
                </c:pt>
                <c:pt idx="3">
                  <c:v>0.42299999999999999</c:v>
                </c:pt>
                <c:pt idx="4">
                  <c:v>0.46899999999999997</c:v>
                </c:pt>
                <c:pt idx="5">
                  <c:v>0.441</c:v>
                </c:pt>
                <c:pt idx="6">
                  <c:v>0.36499999999999999</c:v>
                </c:pt>
                <c:pt idx="7">
                  <c:v>0.42199999999999999</c:v>
                </c:pt>
              </c:numCache>
            </c:numRef>
          </c:val>
          <c:extLst>
            <c:ext xmlns:c16="http://schemas.microsoft.com/office/drawing/2014/chart" uri="{C3380CC4-5D6E-409C-BE32-E72D297353CC}">
              <c16:uniqueId val="{00000000-0E6A-408D-8AD8-6DB1923509FC}"/>
            </c:ext>
          </c:extLst>
        </c:ser>
        <c:ser>
          <c:idx val="1"/>
          <c:order val="1"/>
          <c:tx>
            <c:strRef>
              <c:f>Sheet2!$C$13</c:f>
              <c:strCache>
                <c:ptCount val="1"/>
                <c:pt idx="0">
                  <c:v>Trade Integration</c:v>
                </c:pt>
              </c:strCache>
            </c:strRef>
          </c:tx>
          <c:spPr>
            <a:solidFill>
              <a:schemeClr val="accent5"/>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Sheet2!$C$14:$C$21</c:f>
              <c:numCache>
                <c:formatCode>General</c:formatCode>
                <c:ptCount val="8"/>
                <c:pt idx="0">
                  <c:v>0.44</c:v>
                </c:pt>
                <c:pt idx="1">
                  <c:v>0.48099999999999998</c:v>
                </c:pt>
                <c:pt idx="2">
                  <c:v>0.35699999999999998</c:v>
                </c:pt>
                <c:pt idx="3">
                  <c:v>0.44400000000000001</c:v>
                </c:pt>
                <c:pt idx="4">
                  <c:v>0.438</c:v>
                </c:pt>
                <c:pt idx="5">
                  <c:v>0.377</c:v>
                </c:pt>
                <c:pt idx="6">
                  <c:v>0.44500000000000001</c:v>
                </c:pt>
                <c:pt idx="7">
                  <c:v>0.34</c:v>
                </c:pt>
              </c:numCache>
            </c:numRef>
          </c:val>
          <c:extLst>
            <c:ext xmlns:c16="http://schemas.microsoft.com/office/drawing/2014/chart" uri="{C3380CC4-5D6E-409C-BE32-E72D297353CC}">
              <c16:uniqueId val="{00000001-0E6A-408D-8AD8-6DB1923509FC}"/>
            </c:ext>
          </c:extLst>
        </c:ser>
        <c:ser>
          <c:idx val="2"/>
          <c:order val="2"/>
          <c:tx>
            <c:strRef>
              <c:f>Sheet2!$D$13</c:f>
              <c:strCache>
                <c:ptCount val="1"/>
                <c:pt idx="0">
                  <c:v>Productive Integration</c:v>
                </c:pt>
              </c:strCache>
            </c:strRef>
          </c:tx>
          <c:spPr>
            <a:solidFill>
              <a:schemeClr val="accent4"/>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Sheet2!$D$14:$D$21</c:f>
              <c:numCache>
                <c:formatCode>General</c:formatCode>
                <c:ptCount val="8"/>
                <c:pt idx="0">
                  <c:v>0.434</c:v>
                </c:pt>
                <c:pt idx="1">
                  <c:v>0.44900000000000001</c:v>
                </c:pt>
                <c:pt idx="2">
                  <c:v>0.32300000000000001</c:v>
                </c:pt>
                <c:pt idx="3">
                  <c:v>0.32100000000000001</c:v>
                </c:pt>
                <c:pt idx="4">
                  <c:v>0.22</c:v>
                </c:pt>
                <c:pt idx="5">
                  <c:v>0.25600000000000001</c:v>
                </c:pt>
                <c:pt idx="6">
                  <c:v>0.32800000000000001</c:v>
                </c:pt>
                <c:pt idx="7">
                  <c:v>0.23899999999999999</c:v>
                </c:pt>
              </c:numCache>
            </c:numRef>
          </c:val>
          <c:extLst>
            <c:ext xmlns:c16="http://schemas.microsoft.com/office/drawing/2014/chart" uri="{C3380CC4-5D6E-409C-BE32-E72D297353CC}">
              <c16:uniqueId val="{00000002-0E6A-408D-8AD8-6DB1923509FC}"/>
            </c:ext>
          </c:extLst>
        </c:ser>
        <c:ser>
          <c:idx val="3"/>
          <c:order val="3"/>
          <c:tx>
            <c:strRef>
              <c:f>Sheet2!$E$13</c:f>
              <c:strCache>
                <c:ptCount val="1"/>
                <c:pt idx="0">
                  <c:v>Infrastructure Integration</c:v>
                </c:pt>
              </c:strCache>
            </c:strRef>
          </c:tx>
          <c:spPr>
            <a:solidFill>
              <a:schemeClr val="accent6">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Sheet2!$E$14:$E$21</c:f>
              <c:numCache>
                <c:formatCode>General</c:formatCode>
                <c:ptCount val="8"/>
                <c:pt idx="0">
                  <c:v>0.55500000000000005</c:v>
                </c:pt>
                <c:pt idx="1">
                  <c:v>0.50900000000000001</c:v>
                </c:pt>
                <c:pt idx="2">
                  <c:v>0.373</c:v>
                </c:pt>
                <c:pt idx="3">
                  <c:v>0.48</c:v>
                </c:pt>
                <c:pt idx="4">
                  <c:v>0.29899999999999999</c:v>
                </c:pt>
                <c:pt idx="5">
                  <c:v>0.30199999999999999</c:v>
                </c:pt>
                <c:pt idx="6">
                  <c:v>0.317</c:v>
                </c:pt>
                <c:pt idx="7">
                  <c:v>0.214</c:v>
                </c:pt>
              </c:numCache>
            </c:numRef>
          </c:val>
          <c:extLst>
            <c:ext xmlns:c16="http://schemas.microsoft.com/office/drawing/2014/chart" uri="{C3380CC4-5D6E-409C-BE32-E72D297353CC}">
              <c16:uniqueId val="{00000003-0E6A-408D-8AD8-6DB1923509FC}"/>
            </c:ext>
          </c:extLst>
        </c:ser>
        <c:ser>
          <c:idx val="4"/>
          <c:order val="4"/>
          <c:tx>
            <c:strRef>
              <c:f>Sheet2!$F$13</c:f>
              <c:strCache>
                <c:ptCount val="1"/>
                <c:pt idx="0">
                  <c:v>Free Movement of People</c:v>
                </c:pt>
              </c:strCache>
            </c:strRef>
          </c:tx>
          <c:spPr>
            <a:solidFill>
              <a:schemeClr val="accent5">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Sheet2!$F$14:$F$21</c:f>
              <c:numCache>
                <c:formatCode>General</c:formatCode>
                <c:ptCount val="8"/>
                <c:pt idx="0">
                  <c:v>0.66400000000000003</c:v>
                </c:pt>
                <c:pt idx="1">
                  <c:v>0.438</c:v>
                </c:pt>
                <c:pt idx="2">
                  <c:v>0.46899999999999997</c:v>
                </c:pt>
                <c:pt idx="3">
                  <c:v>0.54</c:v>
                </c:pt>
                <c:pt idx="4">
                  <c:v>0.73299999999999998</c:v>
                </c:pt>
                <c:pt idx="5">
                  <c:v>0.50800000000000001</c:v>
                </c:pt>
                <c:pt idx="6">
                  <c:v>0.38500000000000001</c:v>
                </c:pt>
                <c:pt idx="7">
                  <c:v>0.49</c:v>
                </c:pt>
              </c:numCache>
            </c:numRef>
          </c:val>
          <c:extLst>
            <c:ext xmlns:c16="http://schemas.microsoft.com/office/drawing/2014/chart" uri="{C3380CC4-5D6E-409C-BE32-E72D297353CC}">
              <c16:uniqueId val="{00000004-0E6A-408D-8AD8-6DB1923509FC}"/>
            </c:ext>
          </c:extLst>
        </c:ser>
        <c:dLbls>
          <c:showLegendKey val="0"/>
          <c:showVal val="0"/>
          <c:showCatName val="0"/>
          <c:showSerName val="0"/>
          <c:showPercent val="0"/>
          <c:showBubbleSize val="0"/>
        </c:dLbls>
        <c:gapWidth val="219"/>
        <c:overlap val="-27"/>
        <c:axId val="436518976"/>
        <c:axId val="436520288"/>
      </c:barChart>
      <c:catAx>
        <c:axId val="43651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20288"/>
        <c:crosses val="autoZero"/>
        <c:auto val="1"/>
        <c:lblAlgn val="ctr"/>
        <c:lblOffset val="100"/>
        <c:noMultiLvlLbl val="0"/>
      </c:catAx>
      <c:valAx>
        <c:axId val="43652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18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35793106306217E-2"/>
          <c:y val="3.6313281253797527E-2"/>
          <c:w val="0.92033089487566766"/>
          <c:h val="0.73691571001185763"/>
        </c:manualLayout>
      </c:layout>
      <c:barChart>
        <c:barDir val="col"/>
        <c:grouping val="clustered"/>
        <c:varyColors val="0"/>
        <c:ser>
          <c:idx val="0"/>
          <c:order val="0"/>
          <c:tx>
            <c:strRef>
              <c:f>Sheet2!$B$13</c:f>
              <c:strCache>
                <c:ptCount val="1"/>
                <c:pt idx="0">
                  <c:v>Macroeconomic Integration</c:v>
                </c:pt>
              </c:strCache>
            </c:strRef>
          </c:tx>
          <c:spPr>
            <a:solidFill>
              <a:schemeClr val="accent6"/>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Sheet2!$B$14:$B$21</c:f>
              <c:numCache>
                <c:formatCode>General</c:formatCode>
                <c:ptCount val="8"/>
                <c:pt idx="0">
                  <c:v>0.66</c:v>
                </c:pt>
                <c:pt idx="1">
                  <c:v>0.57099999999999995</c:v>
                </c:pt>
                <c:pt idx="2">
                  <c:v>0.68400000000000005</c:v>
                </c:pt>
                <c:pt idx="3">
                  <c:v>0.42299999999999999</c:v>
                </c:pt>
                <c:pt idx="4">
                  <c:v>0.46899999999999997</c:v>
                </c:pt>
                <c:pt idx="5">
                  <c:v>0.441</c:v>
                </c:pt>
                <c:pt idx="6">
                  <c:v>0.36499999999999999</c:v>
                </c:pt>
                <c:pt idx="7">
                  <c:v>0.42199999999999999</c:v>
                </c:pt>
              </c:numCache>
            </c:numRef>
          </c:val>
          <c:extLst>
            <c:ext xmlns:c16="http://schemas.microsoft.com/office/drawing/2014/chart" uri="{C3380CC4-5D6E-409C-BE32-E72D297353CC}">
              <c16:uniqueId val="{00000000-0E6A-408D-8AD8-6DB1923509FC}"/>
            </c:ext>
          </c:extLst>
        </c:ser>
        <c:ser>
          <c:idx val="1"/>
          <c:order val="1"/>
          <c:tx>
            <c:strRef>
              <c:f>Sheet2!$C$13</c:f>
              <c:strCache>
                <c:ptCount val="1"/>
                <c:pt idx="0">
                  <c:v>Trade Integration</c:v>
                </c:pt>
              </c:strCache>
            </c:strRef>
          </c:tx>
          <c:spPr>
            <a:solidFill>
              <a:schemeClr val="accent5"/>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Sheet2!$C$14:$C$21</c:f>
              <c:numCache>
                <c:formatCode>General</c:formatCode>
                <c:ptCount val="8"/>
                <c:pt idx="0">
                  <c:v>0.44</c:v>
                </c:pt>
                <c:pt idx="1">
                  <c:v>0.48099999999999998</c:v>
                </c:pt>
                <c:pt idx="2">
                  <c:v>0.35699999999999998</c:v>
                </c:pt>
                <c:pt idx="3">
                  <c:v>0.44400000000000001</c:v>
                </c:pt>
                <c:pt idx="4">
                  <c:v>0.438</c:v>
                </c:pt>
                <c:pt idx="5">
                  <c:v>0.377</c:v>
                </c:pt>
                <c:pt idx="6">
                  <c:v>0.44500000000000001</c:v>
                </c:pt>
                <c:pt idx="7">
                  <c:v>0.34</c:v>
                </c:pt>
              </c:numCache>
            </c:numRef>
          </c:val>
          <c:extLst>
            <c:ext xmlns:c16="http://schemas.microsoft.com/office/drawing/2014/chart" uri="{C3380CC4-5D6E-409C-BE32-E72D297353CC}">
              <c16:uniqueId val="{00000001-0E6A-408D-8AD8-6DB1923509FC}"/>
            </c:ext>
          </c:extLst>
        </c:ser>
        <c:ser>
          <c:idx val="2"/>
          <c:order val="2"/>
          <c:tx>
            <c:strRef>
              <c:f>Sheet2!$D$13</c:f>
              <c:strCache>
                <c:ptCount val="1"/>
                <c:pt idx="0">
                  <c:v>Productive Integration</c:v>
                </c:pt>
              </c:strCache>
            </c:strRef>
          </c:tx>
          <c:spPr>
            <a:solidFill>
              <a:schemeClr val="accent4"/>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Sheet2!$D$14:$D$21</c:f>
              <c:numCache>
                <c:formatCode>General</c:formatCode>
                <c:ptCount val="8"/>
                <c:pt idx="0">
                  <c:v>0.434</c:v>
                </c:pt>
                <c:pt idx="1">
                  <c:v>0.44900000000000001</c:v>
                </c:pt>
                <c:pt idx="2">
                  <c:v>0.32300000000000001</c:v>
                </c:pt>
                <c:pt idx="3">
                  <c:v>0.32100000000000001</c:v>
                </c:pt>
                <c:pt idx="4">
                  <c:v>0.22</c:v>
                </c:pt>
                <c:pt idx="5">
                  <c:v>0.25600000000000001</c:v>
                </c:pt>
                <c:pt idx="6">
                  <c:v>0.32800000000000001</c:v>
                </c:pt>
                <c:pt idx="7">
                  <c:v>0.23899999999999999</c:v>
                </c:pt>
              </c:numCache>
            </c:numRef>
          </c:val>
          <c:extLst>
            <c:ext xmlns:c16="http://schemas.microsoft.com/office/drawing/2014/chart" uri="{C3380CC4-5D6E-409C-BE32-E72D297353CC}">
              <c16:uniqueId val="{00000002-0E6A-408D-8AD8-6DB1923509FC}"/>
            </c:ext>
          </c:extLst>
        </c:ser>
        <c:ser>
          <c:idx val="3"/>
          <c:order val="3"/>
          <c:tx>
            <c:strRef>
              <c:f>Sheet2!$E$13</c:f>
              <c:strCache>
                <c:ptCount val="1"/>
                <c:pt idx="0">
                  <c:v>Infrastructure Integration</c:v>
                </c:pt>
              </c:strCache>
            </c:strRef>
          </c:tx>
          <c:spPr>
            <a:solidFill>
              <a:schemeClr val="accent6">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Sheet2!$E$14:$E$21</c:f>
              <c:numCache>
                <c:formatCode>General</c:formatCode>
                <c:ptCount val="8"/>
                <c:pt idx="0">
                  <c:v>0.55500000000000005</c:v>
                </c:pt>
                <c:pt idx="1">
                  <c:v>0.50900000000000001</c:v>
                </c:pt>
                <c:pt idx="2">
                  <c:v>0.373</c:v>
                </c:pt>
                <c:pt idx="3">
                  <c:v>0.48</c:v>
                </c:pt>
                <c:pt idx="4">
                  <c:v>0.29899999999999999</c:v>
                </c:pt>
                <c:pt idx="5">
                  <c:v>0.30199999999999999</c:v>
                </c:pt>
                <c:pt idx="6">
                  <c:v>0.317</c:v>
                </c:pt>
                <c:pt idx="7">
                  <c:v>0.214</c:v>
                </c:pt>
              </c:numCache>
            </c:numRef>
          </c:val>
          <c:extLst>
            <c:ext xmlns:c16="http://schemas.microsoft.com/office/drawing/2014/chart" uri="{C3380CC4-5D6E-409C-BE32-E72D297353CC}">
              <c16:uniqueId val="{00000003-0E6A-408D-8AD8-6DB1923509FC}"/>
            </c:ext>
          </c:extLst>
        </c:ser>
        <c:ser>
          <c:idx val="4"/>
          <c:order val="4"/>
          <c:tx>
            <c:strRef>
              <c:f>Sheet2!$F$13</c:f>
              <c:strCache>
                <c:ptCount val="1"/>
                <c:pt idx="0">
                  <c:v>Free Movement of People</c:v>
                </c:pt>
              </c:strCache>
            </c:strRef>
          </c:tx>
          <c:spPr>
            <a:solidFill>
              <a:schemeClr val="accent5">
                <a:lumMod val="60000"/>
              </a:schemeClr>
            </a:solidFill>
            <a:ln>
              <a:noFill/>
            </a:ln>
            <a:effectLst/>
          </c:spPr>
          <c:invertIfNegative val="0"/>
          <c:cat>
            <c:strRef>
              <c:f>Sheet2!$A$14:$A$21</c:f>
              <c:strCache>
                <c:ptCount val="8"/>
                <c:pt idx="0">
                  <c:v>EAC</c:v>
                </c:pt>
                <c:pt idx="1">
                  <c:v>AMU</c:v>
                </c:pt>
                <c:pt idx="2">
                  <c:v>ECCAS</c:v>
                </c:pt>
                <c:pt idx="3">
                  <c:v>IGAD</c:v>
                </c:pt>
                <c:pt idx="4">
                  <c:v>ECOWAS</c:v>
                </c:pt>
                <c:pt idx="5">
                  <c:v>CEN-SAD</c:v>
                </c:pt>
                <c:pt idx="6">
                  <c:v>COMESA</c:v>
                </c:pt>
                <c:pt idx="7">
                  <c:v>SADC</c:v>
                </c:pt>
              </c:strCache>
            </c:strRef>
          </c:cat>
          <c:val>
            <c:numRef>
              <c:f>Sheet2!$F$14:$F$21</c:f>
              <c:numCache>
                <c:formatCode>General</c:formatCode>
                <c:ptCount val="8"/>
                <c:pt idx="0">
                  <c:v>0.66400000000000003</c:v>
                </c:pt>
                <c:pt idx="1">
                  <c:v>0.438</c:v>
                </c:pt>
                <c:pt idx="2">
                  <c:v>0.46899999999999997</c:v>
                </c:pt>
                <c:pt idx="3">
                  <c:v>0.54</c:v>
                </c:pt>
                <c:pt idx="4">
                  <c:v>0.73299999999999998</c:v>
                </c:pt>
                <c:pt idx="5">
                  <c:v>0.50800000000000001</c:v>
                </c:pt>
                <c:pt idx="6">
                  <c:v>0.38500000000000001</c:v>
                </c:pt>
                <c:pt idx="7">
                  <c:v>0.49</c:v>
                </c:pt>
              </c:numCache>
            </c:numRef>
          </c:val>
          <c:extLst>
            <c:ext xmlns:c16="http://schemas.microsoft.com/office/drawing/2014/chart" uri="{C3380CC4-5D6E-409C-BE32-E72D297353CC}">
              <c16:uniqueId val="{00000004-0E6A-408D-8AD8-6DB1923509FC}"/>
            </c:ext>
          </c:extLst>
        </c:ser>
        <c:dLbls>
          <c:showLegendKey val="0"/>
          <c:showVal val="0"/>
          <c:showCatName val="0"/>
          <c:showSerName val="0"/>
          <c:showPercent val="0"/>
          <c:showBubbleSize val="0"/>
        </c:dLbls>
        <c:gapWidth val="219"/>
        <c:overlap val="-27"/>
        <c:axId val="436518976"/>
        <c:axId val="436520288"/>
      </c:barChart>
      <c:catAx>
        <c:axId val="43651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20288"/>
        <c:crosses val="autoZero"/>
        <c:auto val="1"/>
        <c:lblAlgn val="ctr"/>
        <c:lblOffset val="100"/>
        <c:noMultiLvlLbl val="0"/>
      </c:catAx>
      <c:valAx>
        <c:axId val="43652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518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4DABB9-52B7-41B9-A956-378E63576A26}" type="doc">
      <dgm:prSet loTypeId="urn:microsoft.com/office/officeart/2005/8/layout/venn1" loCatId="relationship" qsTypeId="urn:microsoft.com/office/officeart/2005/8/quickstyle/simple1" qsCatId="simple" csTypeId="urn:microsoft.com/office/officeart/2005/8/colors/colorful1" csCatId="colorful" phldr="1"/>
      <dgm:spPr/>
      <dgm:t>
        <a:bodyPr/>
        <a:lstStyle/>
        <a:p>
          <a:endParaRPr lang="en-US"/>
        </a:p>
      </dgm:t>
    </dgm:pt>
    <dgm:pt modelId="{6E7A4654-772E-43EB-AE68-DEAAEDD2C14F}">
      <dgm:prSet custT="1"/>
      <dgm:spPr/>
      <dgm:t>
        <a:bodyPr/>
        <a:lstStyle/>
        <a:p>
          <a:r>
            <a:rPr lang="en-US" sz="1600" dirty="0"/>
            <a:t>Significant portion of work dedicated to supporting trade integration.</a:t>
          </a:r>
          <a:endParaRPr lang="en-GB" sz="1600" dirty="0"/>
        </a:p>
      </dgm:t>
    </dgm:pt>
    <dgm:pt modelId="{F0F385F8-9450-4892-A8D7-DBD96C1CD04F}" type="parTrans" cxnId="{80D9D81B-0049-4A32-AADD-87A8AA6089AA}">
      <dgm:prSet/>
      <dgm:spPr/>
      <dgm:t>
        <a:bodyPr/>
        <a:lstStyle/>
        <a:p>
          <a:endParaRPr lang="en-US" sz="4000"/>
        </a:p>
      </dgm:t>
    </dgm:pt>
    <dgm:pt modelId="{2F73961B-FD7B-4302-AD72-2EBF89F023F7}" type="sibTrans" cxnId="{80D9D81B-0049-4A32-AADD-87A8AA6089AA}">
      <dgm:prSet/>
      <dgm:spPr/>
      <dgm:t>
        <a:bodyPr/>
        <a:lstStyle/>
        <a:p>
          <a:endParaRPr lang="en-US" sz="4000"/>
        </a:p>
      </dgm:t>
    </dgm:pt>
    <dgm:pt modelId="{DA2D441E-E278-4A7D-BFAC-22AAD8A23A4E}">
      <dgm:prSet custT="1"/>
      <dgm:spPr/>
      <dgm:t>
        <a:bodyPr/>
        <a:lstStyle/>
        <a:p>
          <a:r>
            <a:rPr lang="en-US" sz="1600" dirty="0"/>
            <a:t>Successful conclusion of ACFTA negotiations </a:t>
          </a:r>
          <a:r>
            <a:rPr lang="en-US" sz="1600" dirty="0">
              <a:sym typeface="Wingdings" panose="05000000000000000000" pitchFamily="2" charset="2"/>
            </a:rPr>
            <a:t>3</a:t>
          </a:r>
          <a:r>
            <a:rPr lang="en-US" sz="1600" dirty="0"/>
            <a:t>Protocols.</a:t>
          </a:r>
          <a:endParaRPr lang="en-GB" sz="1600" dirty="0"/>
        </a:p>
      </dgm:t>
    </dgm:pt>
    <dgm:pt modelId="{75E4EB5C-5EF6-45FC-AE58-CD6A4B4746EC}" type="parTrans" cxnId="{838CF353-CB14-4B80-9935-0CB1E76ECE20}">
      <dgm:prSet/>
      <dgm:spPr/>
      <dgm:t>
        <a:bodyPr/>
        <a:lstStyle/>
        <a:p>
          <a:endParaRPr lang="en-US" sz="4000"/>
        </a:p>
      </dgm:t>
    </dgm:pt>
    <dgm:pt modelId="{9064D0B8-F5D5-42A6-B19E-9CC8286FE77F}" type="sibTrans" cxnId="{838CF353-CB14-4B80-9935-0CB1E76ECE20}">
      <dgm:prSet/>
      <dgm:spPr/>
      <dgm:t>
        <a:bodyPr/>
        <a:lstStyle/>
        <a:p>
          <a:endParaRPr lang="en-US" sz="4000"/>
        </a:p>
      </dgm:t>
    </dgm:pt>
    <dgm:pt modelId="{4AE811BF-8EA7-448A-AFF0-4DC5334F1B48}">
      <dgm:prSet custT="1"/>
      <dgm:spPr/>
      <dgm:t>
        <a:bodyPr/>
        <a:lstStyle/>
        <a:p>
          <a:r>
            <a:rPr lang="en-US" sz="1600" dirty="0"/>
            <a:t>Research and dissemination of policy findings.</a:t>
          </a:r>
          <a:endParaRPr lang="en-GB" sz="1600" dirty="0"/>
        </a:p>
      </dgm:t>
    </dgm:pt>
    <dgm:pt modelId="{5D3D3012-272F-4A04-BA32-3C11761C9663}" type="parTrans" cxnId="{4900C217-A132-49A8-A6EB-A5CB9CF0B4ED}">
      <dgm:prSet/>
      <dgm:spPr/>
      <dgm:t>
        <a:bodyPr/>
        <a:lstStyle/>
        <a:p>
          <a:endParaRPr lang="en-US" sz="4000"/>
        </a:p>
      </dgm:t>
    </dgm:pt>
    <dgm:pt modelId="{2BE4D498-520C-4584-A77A-C2FA1629DE64}" type="sibTrans" cxnId="{4900C217-A132-49A8-A6EB-A5CB9CF0B4ED}">
      <dgm:prSet/>
      <dgm:spPr/>
      <dgm:t>
        <a:bodyPr/>
        <a:lstStyle/>
        <a:p>
          <a:endParaRPr lang="en-US" sz="4000"/>
        </a:p>
      </dgm:t>
    </dgm:pt>
    <dgm:pt modelId="{452DE0C9-BC7D-4554-A3BA-6781F2B3CAC1}">
      <dgm:prSet custT="1"/>
      <dgm:spPr/>
      <dgm:t>
        <a:bodyPr/>
        <a:lstStyle/>
        <a:p>
          <a:r>
            <a:rPr lang="en-US" sz="1600" dirty="0"/>
            <a:t>Analytical work in areas related to trade</a:t>
          </a:r>
          <a:endParaRPr lang="en-GB" sz="1600" dirty="0"/>
        </a:p>
      </dgm:t>
    </dgm:pt>
    <dgm:pt modelId="{E3F0035D-D248-488B-8902-4E5AF90E92ED}" type="parTrans" cxnId="{E4E04673-E37D-4D5E-AB15-D22BCA89BA11}">
      <dgm:prSet/>
      <dgm:spPr/>
      <dgm:t>
        <a:bodyPr/>
        <a:lstStyle/>
        <a:p>
          <a:endParaRPr lang="en-US" sz="4000"/>
        </a:p>
      </dgm:t>
    </dgm:pt>
    <dgm:pt modelId="{8BC96560-9E8F-419B-8E23-3189B5F2E4D8}" type="sibTrans" cxnId="{E4E04673-E37D-4D5E-AB15-D22BCA89BA11}">
      <dgm:prSet/>
      <dgm:spPr/>
      <dgm:t>
        <a:bodyPr/>
        <a:lstStyle/>
        <a:p>
          <a:endParaRPr lang="en-US" sz="4000"/>
        </a:p>
      </dgm:t>
    </dgm:pt>
    <dgm:pt modelId="{DA596235-0785-4C80-BA49-EA55B0E1B6F1}">
      <dgm:prSet custT="1"/>
      <dgm:spPr/>
      <dgm:t>
        <a:bodyPr/>
        <a:lstStyle/>
        <a:p>
          <a:r>
            <a:rPr lang="en-US" sz="1600" dirty="0"/>
            <a:t>National development plans, that promote intra-African trade.</a:t>
          </a:r>
          <a:endParaRPr lang="en-GB" sz="1600" dirty="0"/>
        </a:p>
      </dgm:t>
    </dgm:pt>
    <dgm:pt modelId="{E3F0C98E-E5B6-42FB-8857-E9107BA1F7F1}" type="parTrans" cxnId="{BC28FBC2-5776-4453-8715-180F9C2E8482}">
      <dgm:prSet/>
      <dgm:spPr/>
      <dgm:t>
        <a:bodyPr/>
        <a:lstStyle/>
        <a:p>
          <a:endParaRPr lang="en-US" sz="4000"/>
        </a:p>
      </dgm:t>
    </dgm:pt>
    <dgm:pt modelId="{C2576511-7407-4BBD-8732-F2DF2792DBB8}" type="sibTrans" cxnId="{BC28FBC2-5776-4453-8715-180F9C2E8482}">
      <dgm:prSet/>
      <dgm:spPr/>
      <dgm:t>
        <a:bodyPr/>
        <a:lstStyle/>
        <a:p>
          <a:endParaRPr lang="en-US" sz="4000"/>
        </a:p>
      </dgm:t>
    </dgm:pt>
    <dgm:pt modelId="{FCF7D142-5BBE-41D2-90EE-2B76B25C6B84}">
      <dgm:prSet custT="1"/>
      <dgm:spPr/>
      <dgm:t>
        <a:bodyPr/>
        <a:lstStyle/>
        <a:p>
          <a:r>
            <a:rPr lang="en-US" sz="1600" dirty="0"/>
            <a:t>Assistance in a demand-driven programme</a:t>
          </a:r>
          <a:endParaRPr lang="en-GB" sz="1600" dirty="0"/>
        </a:p>
      </dgm:t>
    </dgm:pt>
    <dgm:pt modelId="{939D0744-031D-44A5-892B-35BA8000C8A0}" type="parTrans" cxnId="{B544AEAE-685C-47C2-988D-BD148639F8F2}">
      <dgm:prSet/>
      <dgm:spPr/>
      <dgm:t>
        <a:bodyPr/>
        <a:lstStyle/>
        <a:p>
          <a:endParaRPr lang="en-US" sz="4000"/>
        </a:p>
      </dgm:t>
    </dgm:pt>
    <dgm:pt modelId="{101DC739-6656-4478-BAEA-892FC115231C}" type="sibTrans" cxnId="{B544AEAE-685C-47C2-988D-BD148639F8F2}">
      <dgm:prSet/>
      <dgm:spPr/>
      <dgm:t>
        <a:bodyPr/>
        <a:lstStyle/>
        <a:p>
          <a:endParaRPr lang="en-US" sz="4000"/>
        </a:p>
      </dgm:t>
    </dgm:pt>
    <dgm:pt modelId="{B8FC86D8-40D3-4A30-848A-5D67D2407CE2}">
      <dgm:prSet custT="1"/>
      <dgm:spPr/>
      <dgm:t>
        <a:bodyPr/>
        <a:lstStyle/>
        <a:p>
          <a:r>
            <a:rPr lang="en-US" sz="1600" dirty="0"/>
            <a:t>Development of tools to assess and monitor the implementation of the </a:t>
          </a:r>
          <a:r>
            <a:rPr lang="en-US" sz="1600" dirty="0" err="1"/>
            <a:t>AfCFT</a:t>
          </a:r>
          <a:r>
            <a:rPr lang="en-US" sz="1600" dirty="0"/>
            <a:t>.</a:t>
          </a:r>
          <a:endParaRPr lang="en-GB" sz="1600" dirty="0"/>
        </a:p>
      </dgm:t>
    </dgm:pt>
    <dgm:pt modelId="{BEF004A1-8540-4659-B071-56563289BF90}" type="parTrans" cxnId="{3B4F84A1-A26E-45B8-B9B1-3B0780C82207}">
      <dgm:prSet/>
      <dgm:spPr/>
      <dgm:t>
        <a:bodyPr/>
        <a:lstStyle/>
        <a:p>
          <a:endParaRPr lang="en-US" sz="4000"/>
        </a:p>
      </dgm:t>
    </dgm:pt>
    <dgm:pt modelId="{5AA83AB2-F916-4999-8E19-FA59C55660F8}" type="sibTrans" cxnId="{3B4F84A1-A26E-45B8-B9B1-3B0780C82207}">
      <dgm:prSet/>
      <dgm:spPr/>
      <dgm:t>
        <a:bodyPr/>
        <a:lstStyle/>
        <a:p>
          <a:endParaRPr lang="en-US" sz="4000"/>
        </a:p>
      </dgm:t>
    </dgm:pt>
    <dgm:pt modelId="{29190346-8323-4884-8DF5-0136D75AE14D}" type="pres">
      <dgm:prSet presAssocID="{D24DABB9-52B7-41B9-A956-378E63576A26}" presName="compositeShape" presStyleCnt="0">
        <dgm:presLayoutVars>
          <dgm:chMax val="7"/>
          <dgm:dir/>
          <dgm:resizeHandles val="exact"/>
        </dgm:presLayoutVars>
      </dgm:prSet>
      <dgm:spPr/>
    </dgm:pt>
    <dgm:pt modelId="{47847ADF-1A06-4E52-9617-31E9104F5056}" type="pres">
      <dgm:prSet presAssocID="{6E7A4654-772E-43EB-AE68-DEAAEDD2C14F}" presName="circ1" presStyleLbl="vennNode1" presStyleIdx="0" presStyleCnt="7"/>
      <dgm:spPr/>
    </dgm:pt>
    <dgm:pt modelId="{10D2806F-4123-4A7B-990F-69AC6D8A54FD}" type="pres">
      <dgm:prSet presAssocID="{6E7A4654-772E-43EB-AE68-DEAAEDD2C14F}" presName="circ1Tx" presStyleLbl="revTx" presStyleIdx="0" presStyleCnt="0" custLinFactNeighborY="20859">
        <dgm:presLayoutVars>
          <dgm:chMax val="0"/>
          <dgm:chPref val="0"/>
          <dgm:bulletEnabled val="1"/>
        </dgm:presLayoutVars>
      </dgm:prSet>
      <dgm:spPr/>
    </dgm:pt>
    <dgm:pt modelId="{DC116520-314B-4A11-8ED1-0C0FBA5D4D2C}" type="pres">
      <dgm:prSet presAssocID="{DA2D441E-E278-4A7D-BFAC-22AAD8A23A4E}" presName="circ2" presStyleLbl="vennNode1" presStyleIdx="1" presStyleCnt="7"/>
      <dgm:spPr/>
    </dgm:pt>
    <dgm:pt modelId="{9A5E4FEE-D4E7-4E0F-BC47-FC7EEA069EA6}" type="pres">
      <dgm:prSet presAssocID="{DA2D441E-E278-4A7D-BFAC-22AAD8A23A4E}" presName="circ2Tx" presStyleLbl="revTx" presStyleIdx="0" presStyleCnt="0" custLinFactNeighborX="-27432" custLinFactNeighborY="-5112">
        <dgm:presLayoutVars>
          <dgm:chMax val="0"/>
          <dgm:chPref val="0"/>
          <dgm:bulletEnabled val="1"/>
        </dgm:presLayoutVars>
      </dgm:prSet>
      <dgm:spPr/>
    </dgm:pt>
    <dgm:pt modelId="{27463E85-5D46-4E31-970E-CBFCAE2DF22E}" type="pres">
      <dgm:prSet presAssocID="{4AE811BF-8EA7-448A-AFF0-4DC5334F1B48}" presName="circ3" presStyleLbl="vennNode1" presStyleIdx="2" presStyleCnt="7"/>
      <dgm:spPr/>
    </dgm:pt>
    <dgm:pt modelId="{4389B2B5-604E-49D3-A5F5-982F15C45B93}" type="pres">
      <dgm:prSet presAssocID="{4AE811BF-8EA7-448A-AFF0-4DC5334F1B48}" presName="circ3Tx" presStyleLbl="revTx" presStyleIdx="0" presStyleCnt="0" custLinFactNeighborX="-11007" custLinFactNeighborY="500">
        <dgm:presLayoutVars>
          <dgm:chMax val="0"/>
          <dgm:chPref val="0"/>
          <dgm:bulletEnabled val="1"/>
        </dgm:presLayoutVars>
      </dgm:prSet>
      <dgm:spPr/>
    </dgm:pt>
    <dgm:pt modelId="{0A8A345A-C4DC-40D3-B27C-5FEBB95D04E3}" type="pres">
      <dgm:prSet presAssocID="{452DE0C9-BC7D-4554-A3BA-6781F2B3CAC1}" presName="circ4" presStyleLbl="vennNode1" presStyleIdx="3" presStyleCnt="7"/>
      <dgm:spPr/>
    </dgm:pt>
    <dgm:pt modelId="{74FB76D8-B13B-4643-A088-80C7E1BC13DA}" type="pres">
      <dgm:prSet presAssocID="{452DE0C9-BC7D-4554-A3BA-6781F2B3CAC1}" presName="circ4Tx" presStyleLbl="revTx" presStyleIdx="0" presStyleCnt="0" custLinFactNeighborX="-9648" custLinFactNeighborY="-10107">
        <dgm:presLayoutVars>
          <dgm:chMax val="0"/>
          <dgm:chPref val="0"/>
          <dgm:bulletEnabled val="1"/>
        </dgm:presLayoutVars>
      </dgm:prSet>
      <dgm:spPr/>
    </dgm:pt>
    <dgm:pt modelId="{B38EC814-76A4-4E60-BFD3-96AD8D1EB09B}" type="pres">
      <dgm:prSet presAssocID="{DA596235-0785-4C80-BA49-EA55B0E1B6F1}" presName="circ5" presStyleLbl="vennNode1" presStyleIdx="4" presStyleCnt="7"/>
      <dgm:spPr/>
    </dgm:pt>
    <dgm:pt modelId="{943175A5-C8E2-404F-BE97-2B6602DA9C6F}" type="pres">
      <dgm:prSet presAssocID="{DA596235-0785-4C80-BA49-EA55B0E1B6F1}" presName="circ5Tx" presStyleLbl="revTx" presStyleIdx="0" presStyleCnt="0" custScaleX="114848" custLinFactNeighborX="24864" custLinFactNeighborY="-3369">
        <dgm:presLayoutVars>
          <dgm:chMax val="0"/>
          <dgm:chPref val="0"/>
          <dgm:bulletEnabled val="1"/>
        </dgm:presLayoutVars>
      </dgm:prSet>
      <dgm:spPr/>
    </dgm:pt>
    <dgm:pt modelId="{D57610B0-090B-4577-9B90-0B3B3DDC24AD}" type="pres">
      <dgm:prSet presAssocID="{FCF7D142-5BBE-41D2-90EE-2B76B25C6B84}" presName="circ6" presStyleLbl="vennNode1" presStyleIdx="5" presStyleCnt="7"/>
      <dgm:spPr/>
    </dgm:pt>
    <dgm:pt modelId="{6EE6454A-8FCC-4701-9A18-6459CACE69A2}" type="pres">
      <dgm:prSet presAssocID="{FCF7D142-5BBE-41D2-90EE-2B76B25C6B84}" presName="circ6Tx" presStyleLbl="revTx" presStyleIdx="0" presStyleCnt="0" custLinFactNeighborX="13243" custLinFactNeighborY="500">
        <dgm:presLayoutVars>
          <dgm:chMax val="0"/>
          <dgm:chPref val="0"/>
          <dgm:bulletEnabled val="1"/>
        </dgm:presLayoutVars>
      </dgm:prSet>
      <dgm:spPr/>
    </dgm:pt>
    <dgm:pt modelId="{3B7119FF-9D15-4DE6-926A-867F706527EB}" type="pres">
      <dgm:prSet presAssocID="{B8FC86D8-40D3-4A30-848A-5D67D2407CE2}" presName="circ7" presStyleLbl="vennNode1" presStyleIdx="6" presStyleCnt="7"/>
      <dgm:spPr/>
    </dgm:pt>
    <dgm:pt modelId="{17469B88-8B97-4B53-A15C-8F5A834A0B25}" type="pres">
      <dgm:prSet presAssocID="{B8FC86D8-40D3-4A30-848A-5D67D2407CE2}" presName="circ7Tx" presStyleLbl="revTx" presStyleIdx="0" presStyleCnt="0" custLinFactNeighborX="12174" custLinFactNeighborY="62">
        <dgm:presLayoutVars>
          <dgm:chMax val="0"/>
          <dgm:chPref val="0"/>
          <dgm:bulletEnabled val="1"/>
        </dgm:presLayoutVars>
      </dgm:prSet>
      <dgm:spPr/>
    </dgm:pt>
  </dgm:ptLst>
  <dgm:cxnLst>
    <dgm:cxn modelId="{35D7EA0A-24A9-4062-8900-CFACF9F83C84}" type="presOf" srcId="{D24DABB9-52B7-41B9-A956-378E63576A26}" destId="{29190346-8323-4884-8DF5-0136D75AE14D}" srcOrd="0" destOrd="0" presId="urn:microsoft.com/office/officeart/2005/8/layout/venn1"/>
    <dgm:cxn modelId="{4900C217-A132-49A8-A6EB-A5CB9CF0B4ED}" srcId="{D24DABB9-52B7-41B9-A956-378E63576A26}" destId="{4AE811BF-8EA7-448A-AFF0-4DC5334F1B48}" srcOrd="2" destOrd="0" parTransId="{5D3D3012-272F-4A04-BA32-3C11761C9663}" sibTransId="{2BE4D498-520C-4584-A77A-C2FA1629DE64}"/>
    <dgm:cxn modelId="{80D9D81B-0049-4A32-AADD-87A8AA6089AA}" srcId="{D24DABB9-52B7-41B9-A956-378E63576A26}" destId="{6E7A4654-772E-43EB-AE68-DEAAEDD2C14F}" srcOrd="0" destOrd="0" parTransId="{F0F385F8-9450-4892-A8D7-DBD96C1CD04F}" sibTransId="{2F73961B-FD7B-4302-AD72-2EBF89F023F7}"/>
    <dgm:cxn modelId="{4B880C24-8EEE-4533-8FEF-493B2E2C0B2D}" type="presOf" srcId="{DA2D441E-E278-4A7D-BFAC-22AAD8A23A4E}" destId="{9A5E4FEE-D4E7-4E0F-BC47-FC7EEA069EA6}" srcOrd="0" destOrd="0" presId="urn:microsoft.com/office/officeart/2005/8/layout/venn1"/>
    <dgm:cxn modelId="{0B3EA533-E81E-40E5-B335-27720177A3DA}" type="presOf" srcId="{FCF7D142-5BBE-41D2-90EE-2B76B25C6B84}" destId="{6EE6454A-8FCC-4701-9A18-6459CACE69A2}" srcOrd="0" destOrd="0" presId="urn:microsoft.com/office/officeart/2005/8/layout/venn1"/>
    <dgm:cxn modelId="{2AE1003C-53E1-494D-9295-43394B5B0B7C}" type="presOf" srcId="{4AE811BF-8EA7-448A-AFF0-4DC5334F1B48}" destId="{4389B2B5-604E-49D3-A5F5-982F15C45B93}" srcOrd="0" destOrd="0" presId="urn:microsoft.com/office/officeart/2005/8/layout/venn1"/>
    <dgm:cxn modelId="{F319AE6A-9FB5-4FA2-98A0-E8A50A4C067E}" type="presOf" srcId="{452DE0C9-BC7D-4554-A3BA-6781F2B3CAC1}" destId="{74FB76D8-B13B-4643-A088-80C7E1BC13DA}" srcOrd="0" destOrd="0" presId="urn:microsoft.com/office/officeart/2005/8/layout/venn1"/>
    <dgm:cxn modelId="{E4E04673-E37D-4D5E-AB15-D22BCA89BA11}" srcId="{D24DABB9-52B7-41B9-A956-378E63576A26}" destId="{452DE0C9-BC7D-4554-A3BA-6781F2B3CAC1}" srcOrd="3" destOrd="0" parTransId="{E3F0035D-D248-488B-8902-4E5AF90E92ED}" sibTransId="{8BC96560-9E8F-419B-8E23-3189B5F2E4D8}"/>
    <dgm:cxn modelId="{838CF353-CB14-4B80-9935-0CB1E76ECE20}" srcId="{D24DABB9-52B7-41B9-A956-378E63576A26}" destId="{DA2D441E-E278-4A7D-BFAC-22AAD8A23A4E}" srcOrd="1" destOrd="0" parTransId="{75E4EB5C-5EF6-45FC-AE58-CD6A4B4746EC}" sibTransId="{9064D0B8-F5D5-42A6-B19E-9CC8286FE77F}"/>
    <dgm:cxn modelId="{D7258288-12E6-4A80-95B5-1A78D7B4442E}" type="presOf" srcId="{6E7A4654-772E-43EB-AE68-DEAAEDD2C14F}" destId="{10D2806F-4123-4A7B-990F-69AC6D8A54FD}" srcOrd="0" destOrd="0" presId="urn:microsoft.com/office/officeart/2005/8/layout/venn1"/>
    <dgm:cxn modelId="{3B4F84A1-A26E-45B8-B9B1-3B0780C82207}" srcId="{D24DABB9-52B7-41B9-A956-378E63576A26}" destId="{B8FC86D8-40D3-4A30-848A-5D67D2407CE2}" srcOrd="6" destOrd="0" parTransId="{BEF004A1-8540-4659-B071-56563289BF90}" sibTransId="{5AA83AB2-F916-4999-8E19-FA59C55660F8}"/>
    <dgm:cxn modelId="{B544AEAE-685C-47C2-988D-BD148639F8F2}" srcId="{D24DABB9-52B7-41B9-A956-378E63576A26}" destId="{FCF7D142-5BBE-41D2-90EE-2B76B25C6B84}" srcOrd="5" destOrd="0" parTransId="{939D0744-031D-44A5-892B-35BA8000C8A0}" sibTransId="{101DC739-6656-4478-BAEA-892FC115231C}"/>
    <dgm:cxn modelId="{BC28FBC2-5776-4453-8715-180F9C2E8482}" srcId="{D24DABB9-52B7-41B9-A956-378E63576A26}" destId="{DA596235-0785-4C80-BA49-EA55B0E1B6F1}" srcOrd="4" destOrd="0" parTransId="{E3F0C98E-E5B6-42FB-8857-E9107BA1F7F1}" sibTransId="{C2576511-7407-4BBD-8732-F2DF2792DBB8}"/>
    <dgm:cxn modelId="{C4C8B6D0-9D5A-41F1-86BF-475FDCA142A1}" type="presOf" srcId="{DA596235-0785-4C80-BA49-EA55B0E1B6F1}" destId="{943175A5-C8E2-404F-BE97-2B6602DA9C6F}" srcOrd="0" destOrd="0" presId="urn:microsoft.com/office/officeart/2005/8/layout/venn1"/>
    <dgm:cxn modelId="{C630A9D5-C83F-47D5-9B4D-8BE5D0401F8F}" type="presOf" srcId="{B8FC86D8-40D3-4A30-848A-5D67D2407CE2}" destId="{17469B88-8B97-4B53-A15C-8F5A834A0B25}" srcOrd="0" destOrd="0" presId="urn:microsoft.com/office/officeart/2005/8/layout/venn1"/>
    <dgm:cxn modelId="{7C6E8E4F-3BFF-451A-A328-EB9E5AC1D32B}" type="presParOf" srcId="{29190346-8323-4884-8DF5-0136D75AE14D}" destId="{47847ADF-1A06-4E52-9617-31E9104F5056}" srcOrd="0" destOrd="0" presId="urn:microsoft.com/office/officeart/2005/8/layout/venn1"/>
    <dgm:cxn modelId="{2B0357D0-1902-4054-B4E2-C29BBD520EB9}" type="presParOf" srcId="{29190346-8323-4884-8DF5-0136D75AE14D}" destId="{10D2806F-4123-4A7B-990F-69AC6D8A54FD}" srcOrd="1" destOrd="0" presId="urn:microsoft.com/office/officeart/2005/8/layout/venn1"/>
    <dgm:cxn modelId="{EDDD8A59-C6C3-4AC3-85DB-6E969D4E1322}" type="presParOf" srcId="{29190346-8323-4884-8DF5-0136D75AE14D}" destId="{DC116520-314B-4A11-8ED1-0C0FBA5D4D2C}" srcOrd="2" destOrd="0" presId="urn:microsoft.com/office/officeart/2005/8/layout/venn1"/>
    <dgm:cxn modelId="{D0AC1A82-DFEB-455C-8727-819F53A58924}" type="presParOf" srcId="{29190346-8323-4884-8DF5-0136D75AE14D}" destId="{9A5E4FEE-D4E7-4E0F-BC47-FC7EEA069EA6}" srcOrd="3" destOrd="0" presId="urn:microsoft.com/office/officeart/2005/8/layout/venn1"/>
    <dgm:cxn modelId="{2A91900A-C889-4CBE-B0A3-FF1DB871CA5C}" type="presParOf" srcId="{29190346-8323-4884-8DF5-0136D75AE14D}" destId="{27463E85-5D46-4E31-970E-CBFCAE2DF22E}" srcOrd="4" destOrd="0" presId="urn:microsoft.com/office/officeart/2005/8/layout/venn1"/>
    <dgm:cxn modelId="{452969E5-A537-4CA8-A655-497441ABE9EB}" type="presParOf" srcId="{29190346-8323-4884-8DF5-0136D75AE14D}" destId="{4389B2B5-604E-49D3-A5F5-982F15C45B93}" srcOrd="5" destOrd="0" presId="urn:microsoft.com/office/officeart/2005/8/layout/venn1"/>
    <dgm:cxn modelId="{02893400-7AF4-4760-A7D5-CC892CFF72ED}" type="presParOf" srcId="{29190346-8323-4884-8DF5-0136D75AE14D}" destId="{0A8A345A-C4DC-40D3-B27C-5FEBB95D04E3}" srcOrd="6" destOrd="0" presId="urn:microsoft.com/office/officeart/2005/8/layout/venn1"/>
    <dgm:cxn modelId="{4D755451-C247-4DF7-A6D8-C499C0269FDF}" type="presParOf" srcId="{29190346-8323-4884-8DF5-0136D75AE14D}" destId="{74FB76D8-B13B-4643-A088-80C7E1BC13DA}" srcOrd="7" destOrd="0" presId="urn:microsoft.com/office/officeart/2005/8/layout/venn1"/>
    <dgm:cxn modelId="{F6562C9A-FCA8-4999-BE4C-586BD49FFF56}" type="presParOf" srcId="{29190346-8323-4884-8DF5-0136D75AE14D}" destId="{B38EC814-76A4-4E60-BFD3-96AD8D1EB09B}" srcOrd="8" destOrd="0" presId="urn:microsoft.com/office/officeart/2005/8/layout/venn1"/>
    <dgm:cxn modelId="{14C11699-AAA1-4961-BA93-AFEE7714F3BA}" type="presParOf" srcId="{29190346-8323-4884-8DF5-0136D75AE14D}" destId="{943175A5-C8E2-404F-BE97-2B6602DA9C6F}" srcOrd="9" destOrd="0" presId="urn:microsoft.com/office/officeart/2005/8/layout/venn1"/>
    <dgm:cxn modelId="{A5F05146-91AE-4FAE-A462-2F2BCFCEED2B}" type="presParOf" srcId="{29190346-8323-4884-8DF5-0136D75AE14D}" destId="{D57610B0-090B-4577-9B90-0B3B3DDC24AD}" srcOrd="10" destOrd="0" presId="urn:microsoft.com/office/officeart/2005/8/layout/venn1"/>
    <dgm:cxn modelId="{D3164CAC-E525-48F6-B12D-04B25A943525}" type="presParOf" srcId="{29190346-8323-4884-8DF5-0136D75AE14D}" destId="{6EE6454A-8FCC-4701-9A18-6459CACE69A2}" srcOrd="11" destOrd="0" presId="urn:microsoft.com/office/officeart/2005/8/layout/venn1"/>
    <dgm:cxn modelId="{5103167D-E2A8-4F27-9EF5-90E701368268}" type="presParOf" srcId="{29190346-8323-4884-8DF5-0136D75AE14D}" destId="{3B7119FF-9D15-4DE6-926A-867F706527EB}" srcOrd="12" destOrd="0" presId="urn:microsoft.com/office/officeart/2005/8/layout/venn1"/>
    <dgm:cxn modelId="{09018868-A055-4EAB-ACBE-C391C8CF7138}" type="presParOf" srcId="{29190346-8323-4884-8DF5-0136D75AE14D}" destId="{17469B88-8B97-4B53-A15C-8F5A834A0B25}"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47ADF-1A06-4E52-9617-31E9104F5056}">
      <dsp:nvSpPr>
        <dsp:cNvPr id="0" name=""/>
        <dsp:cNvSpPr/>
      </dsp:nvSpPr>
      <dsp:spPr>
        <a:xfrm>
          <a:off x="3572823" y="1107850"/>
          <a:ext cx="1419232" cy="141940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10D2806F-4123-4A7B-990F-69AC6D8A54FD}">
      <dsp:nvSpPr>
        <dsp:cNvPr id="0" name=""/>
        <dsp:cNvSpPr/>
      </dsp:nvSpPr>
      <dsp:spPr>
        <a:xfrm>
          <a:off x="3469338" y="181529"/>
          <a:ext cx="1626203" cy="87026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Significant portion of work dedicated to supporting trade integration.</a:t>
          </a:r>
          <a:endParaRPr lang="en-GB" sz="1600" kern="1200" dirty="0"/>
        </a:p>
      </dsp:txBody>
      <dsp:txXfrm>
        <a:off x="3469338" y="181529"/>
        <a:ext cx="1626203" cy="870267"/>
      </dsp:txXfrm>
    </dsp:sp>
    <dsp:sp modelId="{DC116520-314B-4A11-8ED1-0C0FBA5D4D2C}">
      <dsp:nvSpPr>
        <dsp:cNvPr id="0" name=""/>
        <dsp:cNvSpPr/>
      </dsp:nvSpPr>
      <dsp:spPr>
        <a:xfrm>
          <a:off x="3989131" y="1308012"/>
          <a:ext cx="1419232" cy="141940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9A5E4FEE-D4E7-4E0F-BC47-FC7EEA069EA6}">
      <dsp:nvSpPr>
        <dsp:cNvPr id="0" name=""/>
        <dsp:cNvSpPr/>
      </dsp:nvSpPr>
      <dsp:spPr>
        <a:xfrm>
          <a:off x="5161635" y="777817"/>
          <a:ext cx="1537501" cy="9572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Successful conclusion of ACFTA negotiations </a:t>
          </a:r>
          <a:r>
            <a:rPr lang="en-US" sz="1600" kern="1200" dirty="0">
              <a:sym typeface="Wingdings" panose="05000000000000000000" pitchFamily="2" charset="2"/>
            </a:rPr>
            <a:t>3</a:t>
          </a:r>
          <a:r>
            <a:rPr lang="en-US" sz="1600" kern="1200" dirty="0"/>
            <a:t>Protocols.</a:t>
          </a:r>
          <a:endParaRPr lang="en-GB" sz="1600" kern="1200" dirty="0"/>
        </a:p>
      </dsp:txBody>
      <dsp:txXfrm>
        <a:off x="5161635" y="777817"/>
        <a:ext cx="1537501" cy="957294"/>
      </dsp:txXfrm>
    </dsp:sp>
    <dsp:sp modelId="{27463E85-5D46-4E31-970E-CBFCAE2DF22E}">
      <dsp:nvSpPr>
        <dsp:cNvPr id="0" name=""/>
        <dsp:cNvSpPr/>
      </dsp:nvSpPr>
      <dsp:spPr>
        <a:xfrm>
          <a:off x="4091434" y="1758375"/>
          <a:ext cx="1419232" cy="141940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4389B2B5-604E-49D3-A5F5-982F15C45B93}">
      <dsp:nvSpPr>
        <dsp:cNvPr id="0" name=""/>
        <dsp:cNvSpPr/>
      </dsp:nvSpPr>
      <dsp:spPr>
        <a:xfrm>
          <a:off x="5565261" y="2050241"/>
          <a:ext cx="1507934" cy="102256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Research and dissemination of policy findings.</a:t>
          </a:r>
          <a:endParaRPr lang="en-GB" sz="1600" kern="1200" dirty="0"/>
        </a:p>
      </dsp:txBody>
      <dsp:txXfrm>
        <a:off x="5565261" y="2050241"/>
        <a:ext cx="1507934" cy="1022564"/>
      </dsp:txXfrm>
    </dsp:sp>
    <dsp:sp modelId="{0A8A345A-C4DC-40D3-B27C-5FEBB95D04E3}">
      <dsp:nvSpPr>
        <dsp:cNvPr id="0" name=""/>
        <dsp:cNvSpPr/>
      </dsp:nvSpPr>
      <dsp:spPr>
        <a:xfrm>
          <a:off x="3803449" y="2119536"/>
          <a:ext cx="1419232" cy="1419406"/>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74FB76D8-B13B-4643-A088-80C7E1BC13DA}">
      <dsp:nvSpPr>
        <dsp:cNvPr id="0" name=""/>
        <dsp:cNvSpPr/>
      </dsp:nvSpPr>
      <dsp:spPr>
        <a:xfrm>
          <a:off x="4923862" y="3321245"/>
          <a:ext cx="1626203" cy="93553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Analytical work in areas related to trade</a:t>
          </a:r>
          <a:endParaRPr lang="en-GB" sz="1600" kern="1200" dirty="0"/>
        </a:p>
      </dsp:txBody>
      <dsp:txXfrm>
        <a:off x="4923862" y="3321245"/>
        <a:ext cx="1626203" cy="935537"/>
      </dsp:txXfrm>
    </dsp:sp>
    <dsp:sp modelId="{B38EC814-76A4-4E60-BFD3-96AD8D1EB09B}">
      <dsp:nvSpPr>
        <dsp:cNvPr id="0" name=""/>
        <dsp:cNvSpPr/>
      </dsp:nvSpPr>
      <dsp:spPr>
        <a:xfrm>
          <a:off x="3342198" y="2119536"/>
          <a:ext cx="1419232" cy="1419406"/>
        </a:xfrm>
        <a:prstGeom prst="ellipse">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943175A5-C8E2-404F-BE97-2B6602DA9C6F}">
      <dsp:nvSpPr>
        <dsp:cNvPr id="0" name=""/>
        <dsp:cNvSpPr/>
      </dsp:nvSpPr>
      <dsp:spPr>
        <a:xfrm>
          <a:off x="2141527" y="3384282"/>
          <a:ext cx="1867662" cy="93553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National development plans, that promote intra-African trade.</a:t>
          </a:r>
          <a:endParaRPr lang="en-GB" sz="1600" kern="1200" dirty="0"/>
        </a:p>
      </dsp:txBody>
      <dsp:txXfrm>
        <a:off x="2141527" y="3384282"/>
        <a:ext cx="1867662" cy="935537"/>
      </dsp:txXfrm>
    </dsp:sp>
    <dsp:sp modelId="{D57610B0-090B-4577-9B90-0B3B3DDC24AD}">
      <dsp:nvSpPr>
        <dsp:cNvPr id="0" name=""/>
        <dsp:cNvSpPr/>
      </dsp:nvSpPr>
      <dsp:spPr>
        <a:xfrm>
          <a:off x="3054212" y="1758375"/>
          <a:ext cx="1419232" cy="141940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EE6454A-8FCC-4701-9A18-6459CACE69A2}">
      <dsp:nvSpPr>
        <dsp:cNvPr id="0" name=""/>
        <dsp:cNvSpPr/>
      </dsp:nvSpPr>
      <dsp:spPr>
        <a:xfrm>
          <a:off x="1525401" y="2050241"/>
          <a:ext cx="1507934" cy="102256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Assistance in a demand-driven programme</a:t>
          </a:r>
          <a:endParaRPr lang="en-GB" sz="1600" kern="1200" dirty="0"/>
        </a:p>
      </dsp:txBody>
      <dsp:txXfrm>
        <a:off x="1525401" y="2050241"/>
        <a:ext cx="1507934" cy="1022564"/>
      </dsp:txXfrm>
    </dsp:sp>
    <dsp:sp modelId="{3B7119FF-9D15-4DE6-926A-867F706527EB}">
      <dsp:nvSpPr>
        <dsp:cNvPr id="0" name=""/>
        <dsp:cNvSpPr/>
      </dsp:nvSpPr>
      <dsp:spPr>
        <a:xfrm>
          <a:off x="3156515" y="1308012"/>
          <a:ext cx="1419232" cy="141940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17469B88-8B97-4B53-A15C-8F5A834A0B25}">
      <dsp:nvSpPr>
        <dsp:cNvPr id="0" name=""/>
        <dsp:cNvSpPr/>
      </dsp:nvSpPr>
      <dsp:spPr>
        <a:xfrm>
          <a:off x="1631150" y="827347"/>
          <a:ext cx="1537501" cy="9572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kern="1200" dirty="0"/>
            <a:t>Development of tools to assess and monitor the implementation of the </a:t>
          </a:r>
          <a:r>
            <a:rPr lang="en-US" sz="1600" kern="1200" dirty="0" err="1"/>
            <a:t>AfCFT</a:t>
          </a:r>
          <a:r>
            <a:rPr lang="en-US" sz="1600" kern="1200" dirty="0"/>
            <a:t>.</a:t>
          </a:r>
          <a:endParaRPr lang="en-GB" sz="1600" kern="1200" dirty="0"/>
        </a:p>
      </dsp:txBody>
      <dsp:txXfrm>
        <a:off x="1631150" y="827347"/>
        <a:ext cx="1537501" cy="95729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11-Dec-19</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947F3BA-DECB-41EE-B760-361E02030A7A}" type="datetimeFigureOut">
              <a:rPr lang="en-US" smtClean="0"/>
              <a:t>11-Dec-19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74622C1-7AE9-4672-A978-073B95905589}" type="slidenum">
              <a:rPr lang="en-US" smtClean="0"/>
              <a:t>‹#›</a:t>
            </a:fld>
            <a:endParaRPr lang="en-US"/>
          </a:p>
        </p:txBody>
      </p:sp>
    </p:spTree>
    <p:extLst>
      <p:ext uri="{BB962C8B-B14F-4D97-AF65-F5344CB8AC3E}">
        <p14:creationId xmlns:p14="http://schemas.microsoft.com/office/powerpoint/2010/main" val="346868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74622C1-7AE9-4672-A978-073B95905589}" type="slidenum">
              <a:rPr lang="en-US" smtClean="0"/>
              <a:t>1</a:t>
            </a:fld>
            <a:endParaRPr lang="en-US"/>
          </a:p>
        </p:txBody>
      </p:sp>
    </p:spTree>
    <p:extLst>
      <p:ext uri="{BB962C8B-B14F-4D97-AF65-F5344CB8AC3E}">
        <p14:creationId xmlns:p14="http://schemas.microsoft.com/office/powerpoint/2010/main" val="3976227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10</a:t>
            </a:fld>
            <a:endParaRPr lang="en-US"/>
          </a:p>
        </p:txBody>
      </p:sp>
    </p:spTree>
    <p:extLst>
      <p:ext uri="{BB962C8B-B14F-4D97-AF65-F5344CB8AC3E}">
        <p14:creationId xmlns:p14="http://schemas.microsoft.com/office/powerpoint/2010/main" val="404906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11</a:t>
            </a:fld>
            <a:endParaRPr lang="en-US"/>
          </a:p>
        </p:txBody>
      </p:sp>
    </p:spTree>
    <p:extLst>
      <p:ext uri="{BB962C8B-B14F-4D97-AF65-F5344CB8AC3E}">
        <p14:creationId xmlns:p14="http://schemas.microsoft.com/office/powerpoint/2010/main" val="1359446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12</a:t>
            </a:fld>
            <a:endParaRPr lang="en-US"/>
          </a:p>
        </p:txBody>
      </p:sp>
    </p:spTree>
    <p:extLst>
      <p:ext uri="{BB962C8B-B14F-4D97-AF65-F5344CB8AC3E}">
        <p14:creationId xmlns:p14="http://schemas.microsoft.com/office/powerpoint/2010/main" val="1130584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13</a:t>
            </a:fld>
            <a:endParaRPr lang="en-US"/>
          </a:p>
        </p:txBody>
      </p:sp>
    </p:spTree>
    <p:extLst>
      <p:ext uri="{BB962C8B-B14F-4D97-AF65-F5344CB8AC3E}">
        <p14:creationId xmlns:p14="http://schemas.microsoft.com/office/powerpoint/2010/main" val="57289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14</a:t>
            </a:fld>
            <a:endParaRPr lang="en-US"/>
          </a:p>
        </p:txBody>
      </p:sp>
    </p:spTree>
    <p:extLst>
      <p:ext uri="{BB962C8B-B14F-4D97-AF65-F5344CB8AC3E}">
        <p14:creationId xmlns:p14="http://schemas.microsoft.com/office/powerpoint/2010/main" val="1051966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Wingdings" panose="05000000000000000000" pitchFamily="2" charset="2"/>
              <a:buChar char="ü"/>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2</a:t>
            </a:fld>
            <a:endParaRPr lang="en-US"/>
          </a:p>
        </p:txBody>
      </p:sp>
    </p:spTree>
    <p:extLst>
      <p:ext uri="{BB962C8B-B14F-4D97-AF65-F5344CB8AC3E}">
        <p14:creationId xmlns:p14="http://schemas.microsoft.com/office/powerpoint/2010/main" val="860049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3</a:t>
            </a:fld>
            <a:endParaRPr lang="en-US"/>
          </a:p>
        </p:txBody>
      </p:sp>
    </p:spTree>
    <p:extLst>
      <p:ext uri="{BB962C8B-B14F-4D97-AF65-F5344CB8AC3E}">
        <p14:creationId xmlns:p14="http://schemas.microsoft.com/office/powerpoint/2010/main" val="3870256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4</a:t>
            </a:fld>
            <a:endParaRPr lang="en-US"/>
          </a:p>
        </p:txBody>
      </p:sp>
    </p:spTree>
    <p:extLst>
      <p:ext uri="{BB962C8B-B14F-4D97-AF65-F5344CB8AC3E}">
        <p14:creationId xmlns:p14="http://schemas.microsoft.com/office/powerpoint/2010/main" val="2944432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5</a:t>
            </a:fld>
            <a:endParaRPr lang="en-US"/>
          </a:p>
        </p:txBody>
      </p:sp>
    </p:spTree>
    <p:extLst>
      <p:ext uri="{BB962C8B-B14F-4D97-AF65-F5344CB8AC3E}">
        <p14:creationId xmlns:p14="http://schemas.microsoft.com/office/powerpoint/2010/main" val="627629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6</a:t>
            </a:fld>
            <a:endParaRPr lang="en-US"/>
          </a:p>
        </p:txBody>
      </p:sp>
    </p:spTree>
    <p:extLst>
      <p:ext uri="{BB962C8B-B14F-4D97-AF65-F5344CB8AC3E}">
        <p14:creationId xmlns:p14="http://schemas.microsoft.com/office/powerpoint/2010/main" val="2517424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7</a:t>
            </a:fld>
            <a:endParaRPr lang="en-US"/>
          </a:p>
        </p:txBody>
      </p:sp>
    </p:spTree>
    <p:extLst>
      <p:ext uri="{BB962C8B-B14F-4D97-AF65-F5344CB8AC3E}">
        <p14:creationId xmlns:p14="http://schemas.microsoft.com/office/powerpoint/2010/main" val="611739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8</a:t>
            </a:fld>
            <a:endParaRPr lang="en-US"/>
          </a:p>
        </p:txBody>
      </p:sp>
    </p:spTree>
    <p:extLst>
      <p:ext uri="{BB962C8B-B14F-4D97-AF65-F5344CB8AC3E}">
        <p14:creationId xmlns:p14="http://schemas.microsoft.com/office/powerpoint/2010/main" val="4135207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secretariat opened by providing background information on the work that had been conducted since the last session of the Committee Meeting on Regional Cooperation and Integration, which was held in Addis Ababa on 1-2 November 2017. It was explained that the activities that have been undertaken since then, including the establishment of the new Committee on Private Sector Development, Regional Integration, Trade, Infrastructure, Industry and Technology, responded to the reform efforts to have a more coordinated and streamlined approach, under the new strategic directions and core functions of the Commission.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vein, the main accomplishments of ECA </a:t>
            </a:r>
            <a:r>
              <a:rPr lang="en-US" sz="1200" kern="1200" dirty="0" err="1">
                <a:solidFill>
                  <a:schemeClr val="tx1"/>
                </a:solidFill>
                <a:effectLst/>
                <a:latin typeface="+mn-lt"/>
                <a:ea typeface="+mn-ea"/>
                <a:cs typeface="+mn-cs"/>
              </a:rPr>
              <a:t>subprogramme</a:t>
            </a:r>
            <a:r>
              <a:rPr lang="en-US" sz="1200" kern="1200" dirty="0">
                <a:solidFill>
                  <a:schemeClr val="tx1"/>
                </a:solidFill>
                <a:effectLst/>
                <a:latin typeface="+mn-lt"/>
                <a:ea typeface="+mn-ea"/>
                <a:cs typeface="+mn-cs"/>
              </a:rPr>
              <a:t> 2 for the biennium 2018–2019 that were elaborated on during the presentation included: </a:t>
            </a:r>
            <a:r>
              <a:rPr lang="en-US" sz="1200" kern="1200" dirty="0" err="1">
                <a:solidFill>
                  <a:schemeClr val="tx1"/>
                </a:solidFill>
                <a:effectLst/>
                <a:latin typeface="+mn-lt"/>
                <a:ea typeface="+mn-ea"/>
                <a:cs typeface="+mn-cs"/>
              </a:rPr>
              <a:t>i</a:t>
            </a:r>
            <a:r>
              <a:rPr lang="en-US" sz="1200" kern="1200" dirty="0">
                <a:solidFill>
                  <a:schemeClr val="tx1"/>
                </a:solidFill>
                <a:effectLst/>
                <a:latin typeface="+mn-lt"/>
                <a:ea typeface="+mn-ea"/>
                <a:cs typeface="+mn-cs"/>
              </a:rPr>
              <a:t>) Further analysis of the effect of the Agreement Establishing the African Continental Free Trade Area, focusing on its expected impact and on how member States may be able to maximize its benefits; ii) Issues relating to the elaboration of phase II negotiations relating to the African Continental Free Trade Area (investment, intellectual property rights and competition policy); iii) The launch of a new work stream on digital trade and the digital economy; iv) Collection and compilation of data on intra-African investments; v) the launch of 7 electronic investment guides (</a:t>
            </a:r>
            <a:r>
              <a:rPr lang="en-US" sz="1200" kern="1200" dirty="0" err="1">
                <a:solidFill>
                  <a:schemeClr val="tx1"/>
                </a:solidFill>
                <a:effectLst/>
                <a:latin typeface="+mn-lt"/>
                <a:ea typeface="+mn-ea"/>
                <a:cs typeface="+mn-cs"/>
              </a:rPr>
              <a:t>iGuides</a:t>
            </a:r>
            <a:r>
              <a:rPr lang="en-US" sz="1200" kern="1200" dirty="0">
                <a:solidFill>
                  <a:schemeClr val="tx1"/>
                </a:solidFill>
                <a:effectLst/>
                <a:latin typeface="+mn-lt"/>
                <a:ea typeface="+mn-ea"/>
                <a:cs typeface="+mn-cs"/>
              </a:rPr>
              <a:t>); vi) Assessment of the linkages between double taxation agreements and bilateral investment treaties and of drivers on intra-African investment; and vii) preparation of the second iteration of the African Regional Integration Index.</a:t>
            </a:r>
          </a:p>
          <a:p>
            <a:pPr marL="0" indent="0">
              <a:buFont typeface="Wingdings" panose="05000000000000000000" pitchFamily="2" charset="2"/>
              <a:buNone/>
            </a:pPr>
            <a:endParaRPr lang="en-US" dirty="0"/>
          </a:p>
        </p:txBody>
      </p:sp>
      <p:sp>
        <p:nvSpPr>
          <p:cNvPr id="4" name="Slide Number Placeholder 3"/>
          <p:cNvSpPr>
            <a:spLocks noGrp="1"/>
          </p:cNvSpPr>
          <p:nvPr>
            <p:ph type="sldNum" sz="quarter" idx="5"/>
          </p:nvPr>
        </p:nvSpPr>
        <p:spPr/>
        <p:txBody>
          <a:bodyPr/>
          <a:lstStyle/>
          <a:p>
            <a:fld id="{774622C1-7AE9-4672-A978-073B95905589}" type="slidenum">
              <a:rPr lang="en-US" smtClean="0"/>
              <a:t>9</a:t>
            </a:fld>
            <a:endParaRPr lang="en-US"/>
          </a:p>
        </p:txBody>
      </p:sp>
    </p:spTree>
    <p:extLst>
      <p:ext uri="{BB962C8B-B14F-4D97-AF65-F5344CB8AC3E}">
        <p14:creationId xmlns:p14="http://schemas.microsoft.com/office/powerpoint/2010/main" val="2795722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9144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533925" y="5222367"/>
            <a:ext cx="1979213"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397125" y="433950"/>
            <a:ext cx="3282075"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400" y="1825625"/>
            <a:ext cx="8467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3"/>
            <a:ext cx="9144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9144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3150848" y="277232"/>
            <a:ext cx="2842303"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382725" y="2414045"/>
            <a:ext cx="8378550" cy="2846112"/>
          </a:xfrm>
        </p:spPr>
        <p:txBody>
          <a:bodyPr anchor="t" anchorCtr="0">
            <a:normAutofit fontScale="90000"/>
          </a:bodyPr>
          <a:lstStyle/>
          <a:p>
            <a:r>
              <a:rPr lang="en-GB" dirty="0"/>
              <a:t>Assessment of progress on regional integration in Africa </a:t>
            </a:r>
            <a:br>
              <a:rPr lang="en-GB" dirty="0"/>
            </a:br>
            <a:br>
              <a:rPr lang="en-US" dirty="0"/>
            </a:br>
            <a:br>
              <a:rPr lang="en-US" sz="2000" dirty="0"/>
            </a:br>
            <a:r>
              <a:rPr lang="en-US" sz="1800" dirty="0"/>
              <a:t>Francis Ikome</a:t>
            </a:r>
            <a:br>
              <a:rPr lang="en-US" sz="1800" dirty="0"/>
            </a:br>
            <a:r>
              <a:rPr lang="en-US" sz="1800" dirty="0"/>
              <a:t>Chief, Regional Integration Section</a:t>
            </a:r>
            <a:br>
              <a:rPr lang="en-US" sz="1800" dirty="0"/>
            </a:br>
            <a:r>
              <a:rPr lang="en-US" sz="1800" dirty="0"/>
              <a:t>Regional Integration and Trade Division</a:t>
            </a:r>
            <a:br>
              <a:rPr lang="en-US" sz="1800" dirty="0"/>
            </a:br>
            <a:br>
              <a:rPr lang="en-US" sz="1800" dirty="0"/>
            </a:br>
            <a:r>
              <a:rPr lang="en-US" sz="1800" i="1" dirty="0">
                <a:solidFill>
                  <a:schemeClr val="accent6"/>
                </a:solidFill>
              </a:rPr>
              <a:t>First Session of the Committee on Private Sector Development, Regional Integration, Trade, Infrastructure, Industry and Technology (CPRTIIT)</a:t>
            </a:r>
            <a:endParaRPr lang="en-US" sz="1800" dirty="0">
              <a:solidFill>
                <a:schemeClr val="accent6"/>
              </a:solidFill>
            </a:endParaRPr>
          </a:p>
        </p:txBody>
      </p:sp>
      <p:sp>
        <p:nvSpPr>
          <p:cNvPr id="4" name="Title 1">
            <a:extLst>
              <a:ext uri="{FF2B5EF4-FFF2-40B4-BE49-F238E27FC236}">
                <a16:creationId xmlns:a16="http://schemas.microsoft.com/office/drawing/2014/main" id="{82907463-66D6-634F-8999-ECE9EAA94504}"/>
              </a:ext>
            </a:extLst>
          </p:cNvPr>
          <p:cNvSpPr txBox="1">
            <a:spLocks/>
          </p:cNvSpPr>
          <p:nvPr/>
        </p:nvSpPr>
        <p:spPr>
          <a:xfrm>
            <a:off x="5348514" y="5106218"/>
            <a:ext cx="3412760" cy="1366582"/>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pPr algn="l"/>
            <a:r>
              <a:rPr lang="en-US" sz="1800" dirty="0">
                <a:solidFill>
                  <a:schemeClr val="accent1">
                    <a:lumMod val="50000"/>
                  </a:schemeClr>
                </a:solidFill>
              </a:rPr>
              <a:t>11 December 2019</a:t>
            </a:r>
          </a:p>
          <a:p>
            <a:pPr algn="l"/>
            <a:r>
              <a:rPr lang="en-US" sz="1800" dirty="0">
                <a:solidFill>
                  <a:schemeClr val="accent1">
                    <a:lumMod val="50000"/>
                  </a:schemeClr>
                </a:solidFill>
              </a:rPr>
              <a:t>Addis Ababa, Ethiopia</a:t>
            </a:r>
          </a:p>
        </p:txBody>
      </p:sp>
    </p:spTree>
    <p:extLst>
      <p:ext uri="{BB962C8B-B14F-4D97-AF65-F5344CB8AC3E}">
        <p14:creationId xmlns:p14="http://schemas.microsoft.com/office/powerpoint/2010/main" val="247393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58218" y="856357"/>
            <a:ext cx="8597245" cy="4955203"/>
          </a:xfrm>
          <a:prstGeom prst="rect">
            <a:avLst/>
          </a:prstGeom>
        </p:spPr>
        <p:txBody>
          <a:bodyPr wrap="square">
            <a:spAutoFit/>
          </a:bodyPr>
          <a:lstStyle/>
          <a:p>
            <a:pPr marL="457200" indent="-457200">
              <a:buFont typeface="Arial" panose="020B0604020202020204" pitchFamily="34" charset="0"/>
              <a:buChar char="•"/>
            </a:pPr>
            <a:r>
              <a:rPr lang="es-ES" dirty="0" err="1"/>
              <a:t>Infrastructure</a:t>
            </a:r>
            <a:r>
              <a:rPr lang="es-ES" dirty="0"/>
              <a:t> </a:t>
            </a:r>
            <a:r>
              <a:rPr lang="es-ES" dirty="0" err="1"/>
              <a:t>is</a:t>
            </a:r>
            <a:r>
              <a:rPr lang="es-ES" dirty="0"/>
              <a:t> </a:t>
            </a:r>
            <a:r>
              <a:rPr lang="es-ES" dirty="0" err="1"/>
              <a:t>an</a:t>
            </a:r>
            <a:r>
              <a:rPr lang="es-ES" dirty="0"/>
              <a:t> enabler of </a:t>
            </a:r>
            <a:r>
              <a:rPr lang="es-ES" b="1" dirty="0" err="1"/>
              <a:t>physical</a:t>
            </a:r>
            <a:r>
              <a:rPr lang="es-ES" b="1" dirty="0"/>
              <a:t> </a:t>
            </a:r>
            <a:r>
              <a:rPr lang="es-ES" b="1" dirty="0" err="1"/>
              <a:t>integration</a:t>
            </a:r>
            <a:r>
              <a:rPr lang="es-ES" b="1" dirty="0"/>
              <a:t>, </a:t>
            </a:r>
            <a:r>
              <a:rPr lang="es-ES" b="1" dirty="0" err="1"/>
              <a:t>production</a:t>
            </a:r>
            <a:r>
              <a:rPr lang="es-ES" b="1" dirty="0"/>
              <a:t>, </a:t>
            </a:r>
            <a:r>
              <a:rPr lang="es-ES" b="1" dirty="0" err="1"/>
              <a:t>trade</a:t>
            </a:r>
            <a:r>
              <a:rPr lang="es-ES" b="1" dirty="0"/>
              <a:t> </a:t>
            </a:r>
            <a:r>
              <a:rPr lang="es-ES" b="1" dirty="0" err="1"/>
              <a:t>facilitation</a:t>
            </a:r>
            <a:r>
              <a:rPr lang="es-ES" b="1" dirty="0"/>
              <a:t> </a:t>
            </a:r>
            <a:r>
              <a:rPr lang="es-ES" dirty="0"/>
              <a:t>and</a:t>
            </a:r>
            <a:r>
              <a:rPr lang="es-ES" b="1" dirty="0"/>
              <a:t> </a:t>
            </a:r>
            <a:r>
              <a:rPr lang="es-ES" b="1" dirty="0" err="1"/>
              <a:t>economic</a:t>
            </a:r>
            <a:r>
              <a:rPr lang="es-ES" b="1" dirty="0"/>
              <a:t> </a:t>
            </a:r>
            <a:r>
              <a:rPr lang="es-ES" b="1" dirty="0" err="1"/>
              <a:t>linkages</a:t>
            </a:r>
            <a:endParaRPr lang="es-ES" b="1" dirty="0"/>
          </a:p>
          <a:p>
            <a:pPr marL="457200" indent="-457200">
              <a:buFont typeface="Arial" panose="020B0604020202020204" pitchFamily="34" charset="0"/>
              <a:buChar char="•"/>
            </a:pPr>
            <a:r>
              <a:rPr lang="en-GB" dirty="0"/>
              <a:t>RECs are implementing transboundary infrastructure initiatives and programmes with a focus on multi-modal infrastructure projects.</a:t>
            </a:r>
          </a:p>
          <a:p>
            <a:pPr marL="457200" indent="-457200">
              <a:buFont typeface="Arial" panose="020B0604020202020204" pitchFamily="34" charset="0"/>
              <a:buChar char="•"/>
            </a:pPr>
            <a:r>
              <a:rPr lang="en-GB" b="1" dirty="0"/>
              <a:t>Road Transport </a:t>
            </a:r>
            <a:r>
              <a:rPr lang="en-GB" dirty="0"/>
              <a:t>- projects in Africa that are now at advanced stages of preparation or ready for funding and implementation under PIDA eg. </a:t>
            </a:r>
            <a:r>
              <a:rPr lang="en-GB" sz="1400" i="1" dirty="0"/>
              <a:t>Abidjan-Lagos Coastal Corridor Project ($290 million); North-South Multimodal Corridor Project ($2,325 million); Central Corridor Project ($840 million); and the Trans-Maghreb Highway Project ($75 million).</a:t>
            </a:r>
          </a:p>
          <a:p>
            <a:pPr marL="457200" indent="-457200">
              <a:buFont typeface="Arial" panose="020B0604020202020204" pitchFamily="34" charset="0"/>
              <a:buChar char="•"/>
            </a:pPr>
            <a:r>
              <a:rPr lang="en-GB" b="1" dirty="0"/>
              <a:t>Rail Transport </a:t>
            </a:r>
            <a:r>
              <a:rPr lang="en-GB" dirty="0"/>
              <a:t>- many M/S engaged in cross-border railway projects (eg. SGR in EAC), which will complement Africa’s Integrated High Speed Railway Network Project. </a:t>
            </a:r>
          </a:p>
          <a:p>
            <a:pPr marL="457200" indent="-457200">
              <a:buFont typeface="Arial" panose="020B0604020202020204" pitchFamily="34" charset="0"/>
              <a:buChar char="•"/>
            </a:pPr>
            <a:r>
              <a:rPr lang="en-GB" dirty="0"/>
              <a:t>More M/S joining the </a:t>
            </a:r>
            <a:r>
              <a:rPr lang="en-GB" b="1" dirty="0"/>
              <a:t>SAATM</a:t>
            </a:r>
            <a:r>
              <a:rPr lang="en-GB" dirty="0"/>
              <a:t> to remove restrictions in existing bilateral air service agreements – 28 M/S have since joined </a:t>
            </a:r>
          </a:p>
          <a:p>
            <a:pPr marL="457200" indent="-457200">
              <a:buFont typeface="Arial" panose="020B0604020202020204" pitchFamily="34" charset="0"/>
              <a:buChar char="•"/>
            </a:pPr>
            <a:r>
              <a:rPr lang="en-GB" b="1" dirty="0"/>
              <a:t>Energy</a:t>
            </a:r>
            <a:r>
              <a:rPr lang="en-GB" dirty="0"/>
              <a:t> – regional power interconnectors and cross-border energy projects (eg. Batoka Gorge between Zambia &amp; Zimbabwe) boosting Power Pools</a:t>
            </a:r>
          </a:p>
          <a:p>
            <a:pPr marL="457200" indent="-457200">
              <a:buFont typeface="Arial" panose="020B0604020202020204" pitchFamily="34" charset="0"/>
              <a:buChar char="•"/>
            </a:pPr>
            <a:r>
              <a:rPr lang="en-GB" b="1" dirty="0"/>
              <a:t>ICT - </a:t>
            </a:r>
            <a:r>
              <a:rPr lang="en-GB" dirty="0"/>
              <a:t>transboundary Fibre-optic Link Project under construction in most RECs, eg. Freetown-Monrovia-Abidjan Fibre-optic Link Project, Bissau-Conakry and Conakry-Bamako Fibre-optic Link Projects in ECOWAS</a:t>
            </a:r>
          </a:p>
          <a:p>
            <a:pPr marL="457200" indent="-457200">
              <a:buFont typeface="Arial" panose="020B0604020202020204" pitchFamily="34" charset="0"/>
              <a:buChar char="•"/>
            </a:pPr>
            <a:r>
              <a:rPr lang="en-GB" b="1" dirty="0"/>
              <a:t>LLDCs</a:t>
            </a:r>
            <a:r>
              <a:rPr lang="en-GB" dirty="0"/>
              <a:t> benefiting to address their special needs and challenges via corridor projects</a:t>
            </a:r>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0"/>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r>
              <a:rPr lang="es-ES" sz="3200" b="1" dirty="0">
                <a:latin typeface="Century Gothic" panose="020B0502020202020204" pitchFamily="34" charset="0"/>
              </a:rPr>
              <a:t>3. Infrastructure Integration</a:t>
            </a:r>
            <a:endParaRPr lang="en-US" sz="2400" b="1" dirty="0">
              <a:latin typeface="Century Gothic" panose="020B0502020202020204" pitchFamily="34" charset="0"/>
            </a:endParaRPr>
          </a:p>
        </p:txBody>
      </p:sp>
    </p:spTree>
    <p:extLst>
      <p:ext uri="{BB962C8B-B14F-4D97-AF65-F5344CB8AC3E}">
        <p14:creationId xmlns:p14="http://schemas.microsoft.com/office/powerpoint/2010/main" val="168099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84842" y="856357"/>
            <a:ext cx="8695487" cy="5416868"/>
          </a:xfrm>
          <a:prstGeom prst="rect">
            <a:avLst/>
          </a:prstGeom>
        </p:spPr>
        <p:txBody>
          <a:bodyPr wrap="square">
            <a:spAutoFit/>
          </a:bodyPr>
          <a:lstStyle/>
          <a:p>
            <a:endParaRPr lang="en-GB" dirty="0"/>
          </a:p>
          <a:p>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34053"/>
            <a:ext cx="9144000"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r>
              <a:rPr lang="es-ES" sz="2800" b="1" dirty="0">
                <a:latin typeface="Century Gothic" panose="020B0502020202020204" pitchFamily="34" charset="0"/>
              </a:rPr>
              <a:t>Performance of </a:t>
            </a:r>
            <a:r>
              <a:rPr lang="es-ES" sz="2800" b="1" dirty="0" err="1">
                <a:latin typeface="Century Gothic" panose="020B0502020202020204" pitchFamily="34" charset="0"/>
              </a:rPr>
              <a:t>RECs</a:t>
            </a:r>
            <a:r>
              <a:rPr lang="es-ES" sz="2800" b="1" dirty="0">
                <a:latin typeface="Century Gothic" panose="020B0502020202020204" pitchFamily="34" charset="0"/>
              </a:rPr>
              <a:t> in Infrastructure Integration</a:t>
            </a:r>
            <a:endParaRPr lang="en-US" sz="2800" b="1" dirty="0">
              <a:latin typeface="Century Gothic" panose="020B0502020202020204" pitchFamily="34" charset="0"/>
            </a:endParaRPr>
          </a:p>
        </p:txBody>
      </p:sp>
      <p:graphicFrame>
        <p:nvGraphicFramePr>
          <p:cNvPr id="11" name="Chart 10"/>
          <p:cNvGraphicFramePr/>
          <p:nvPr/>
        </p:nvGraphicFramePr>
        <p:xfrm>
          <a:off x="84842" y="786397"/>
          <a:ext cx="5910606" cy="546357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5882326" y="627601"/>
            <a:ext cx="3143101" cy="58743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400" dirty="0"/>
              <a:t>On this Dimension, ARII focuses on average </a:t>
            </a:r>
          </a:p>
          <a:p>
            <a:pPr marL="742950" lvl="1" indent="-285750">
              <a:buFont typeface="Arial" panose="020B0604020202020204" pitchFamily="34" charset="0"/>
              <a:buChar char="•"/>
            </a:pPr>
            <a:r>
              <a:rPr lang="en-GB" sz="1200" i="1" dirty="0"/>
              <a:t>AfDB Composite Infrastructure index </a:t>
            </a:r>
            <a:r>
              <a:rPr lang="en-US" sz="1200" i="1" dirty="0"/>
              <a:t>based the extent to which transport; electricity; ICT; water and sanitation directly or indirectly impact on productivity or economic growth.</a:t>
            </a:r>
          </a:p>
          <a:p>
            <a:pPr marL="742950" lvl="1" indent="-285750">
              <a:buFont typeface="Arial" panose="020B0604020202020204" pitchFamily="34" charset="0"/>
              <a:buChar char="•"/>
            </a:pPr>
            <a:r>
              <a:rPr lang="en-US" sz="1200" i="1" dirty="0"/>
              <a:t>Proportion of intra-regional flight connections 	</a:t>
            </a:r>
          </a:p>
          <a:p>
            <a:pPr lvl="1"/>
            <a:endParaRPr lang="en-GB" sz="1300" i="1" dirty="0"/>
          </a:p>
          <a:p>
            <a:pPr marL="285750" indent="-285750">
              <a:buFont typeface="Arial" panose="020B0604020202020204" pitchFamily="34" charset="0"/>
              <a:buChar char="•"/>
            </a:pPr>
            <a:r>
              <a:rPr lang="en-GB" sz="1300" dirty="0"/>
              <a:t>The average score of Africa on infrastructure integration is a mere </a:t>
            </a:r>
            <a:r>
              <a:rPr lang="en-GB" sz="1300" b="1" dirty="0"/>
              <a:t>0.220</a:t>
            </a:r>
            <a:r>
              <a:rPr lang="en-GB" sz="1300" dirty="0"/>
              <a:t>, with 31 out of the 54 countries classified as </a:t>
            </a:r>
            <a:r>
              <a:rPr lang="en-GB" sz="1300" b="1" dirty="0"/>
              <a:t>“low performers”</a:t>
            </a:r>
            <a:r>
              <a:rPr lang="en-GB" sz="1300" dirty="0"/>
              <a:t> while only </a:t>
            </a:r>
            <a:r>
              <a:rPr lang="en-GB" sz="1300" b="1" dirty="0"/>
              <a:t>11</a:t>
            </a:r>
            <a:r>
              <a:rPr lang="en-GB" sz="1300" dirty="0"/>
              <a:t> M/S are </a:t>
            </a:r>
            <a:r>
              <a:rPr lang="en-GB" sz="1300" b="1" dirty="0"/>
              <a:t>“average performers”</a:t>
            </a:r>
          </a:p>
          <a:p>
            <a:endParaRPr lang="en-GB" sz="1300" b="1" dirty="0"/>
          </a:p>
          <a:p>
            <a:pPr marL="285750" indent="-285750">
              <a:buFont typeface="Arial" panose="020B0604020202020204" pitchFamily="34" charset="0"/>
              <a:buChar char="•"/>
            </a:pPr>
            <a:r>
              <a:rPr lang="en-GB" sz="1300" dirty="0"/>
              <a:t>EAC and AMU have the most integrated infrastructure with</a:t>
            </a:r>
            <a:r>
              <a:rPr lang="en-GB" sz="1300" b="1" dirty="0"/>
              <a:t> 0.555 </a:t>
            </a:r>
            <a:r>
              <a:rPr lang="en-GB" sz="1300" dirty="0"/>
              <a:t>and</a:t>
            </a:r>
            <a:r>
              <a:rPr lang="en-GB" sz="1300" b="1" dirty="0"/>
              <a:t> 0.509 </a:t>
            </a:r>
            <a:r>
              <a:rPr lang="en-GB" sz="1300" dirty="0"/>
              <a:t>index scores respectively</a:t>
            </a:r>
          </a:p>
          <a:p>
            <a:pPr marL="285750" indent="-285750">
              <a:buFont typeface="Arial" panose="020B0604020202020204" pitchFamily="34" charset="0"/>
              <a:buChar char="•"/>
            </a:pPr>
            <a:endParaRPr lang="en-GB" sz="1300" dirty="0"/>
          </a:p>
          <a:p>
            <a:pPr marL="285750" indent="-285750">
              <a:buFont typeface="Arial" panose="020B0604020202020204" pitchFamily="34" charset="0"/>
              <a:buChar char="•"/>
            </a:pPr>
            <a:r>
              <a:rPr lang="en-GB" sz="1300" dirty="0"/>
              <a:t>ECOWAS and SADC have the least infrastructure integrated scores of </a:t>
            </a:r>
            <a:r>
              <a:rPr lang="en-GB" sz="1300" b="1" dirty="0"/>
              <a:t>0.299</a:t>
            </a:r>
            <a:r>
              <a:rPr lang="en-GB" sz="1300" dirty="0"/>
              <a:t> and </a:t>
            </a:r>
            <a:r>
              <a:rPr lang="en-GB" sz="1300" b="1" dirty="0"/>
              <a:t>0.214</a:t>
            </a:r>
          </a:p>
          <a:p>
            <a:pPr marL="285750" indent="-285750">
              <a:buFont typeface="Arial" panose="020B0604020202020204" pitchFamily="34" charset="0"/>
              <a:buChar char="•"/>
            </a:pPr>
            <a:endParaRPr lang="en-GB" sz="1300" b="1" dirty="0"/>
          </a:p>
          <a:p>
            <a:pPr marL="285750" indent="-285750">
              <a:buFont typeface="Arial" panose="020B0604020202020204" pitchFamily="34" charset="0"/>
              <a:buChar char="•"/>
            </a:pPr>
            <a:r>
              <a:rPr lang="en-GB" sz="1300" dirty="0"/>
              <a:t>At country level, South Africa (with </a:t>
            </a:r>
            <a:r>
              <a:rPr lang="en-GB" sz="1300" b="1" dirty="0"/>
              <a:t>0.898</a:t>
            </a:r>
            <a:r>
              <a:rPr lang="en-GB" sz="1300" dirty="0"/>
              <a:t> score) is on top, followed by Egypt, Seychelles and Morocco respectively. </a:t>
            </a:r>
            <a:endParaRPr lang="en-GB" sz="1300" b="1" dirty="0"/>
          </a:p>
        </p:txBody>
      </p:sp>
    </p:spTree>
    <p:extLst>
      <p:ext uri="{BB962C8B-B14F-4D97-AF65-F5344CB8AC3E}">
        <p14:creationId xmlns:p14="http://schemas.microsoft.com/office/powerpoint/2010/main" val="3270964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84842" y="856357"/>
            <a:ext cx="8695487" cy="5416868"/>
          </a:xfrm>
          <a:prstGeom prst="rect">
            <a:avLst/>
          </a:prstGeom>
        </p:spPr>
        <p:txBody>
          <a:bodyPr wrap="square">
            <a:spAutoFit/>
          </a:bodyPr>
          <a:lstStyle/>
          <a:p>
            <a:endParaRPr lang="en-GB" dirty="0"/>
          </a:p>
          <a:p>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34053"/>
            <a:ext cx="9144000"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r>
              <a:rPr lang="es-ES" sz="2800" b="1" dirty="0">
                <a:latin typeface="Century Gothic" panose="020B0502020202020204" pitchFamily="34" charset="0"/>
              </a:rPr>
              <a:t>4. Migration and Free Movement of People</a:t>
            </a:r>
            <a:endParaRPr lang="en-US" sz="2800" b="1" dirty="0">
              <a:latin typeface="Century Gothic" panose="020B0502020202020204" pitchFamily="34" charset="0"/>
            </a:endParaRPr>
          </a:p>
        </p:txBody>
      </p:sp>
      <p:graphicFrame>
        <p:nvGraphicFramePr>
          <p:cNvPr id="11" name="Chart 10"/>
          <p:cNvGraphicFramePr/>
          <p:nvPr/>
        </p:nvGraphicFramePr>
        <p:xfrm>
          <a:off x="84842" y="786397"/>
          <a:ext cx="5910606" cy="546357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5882326" y="627601"/>
            <a:ext cx="3143101" cy="58743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200" dirty="0"/>
              <a:t>On this Dimension, ARII focuses on average </a:t>
            </a:r>
          </a:p>
          <a:p>
            <a:pPr marL="742950" lvl="1" indent="-285750">
              <a:buFont typeface="Arial" panose="020B0604020202020204" pitchFamily="34" charset="0"/>
              <a:buChar char="•"/>
            </a:pPr>
            <a:r>
              <a:rPr lang="en-US" sz="1200" i="1" dirty="0"/>
              <a:t>whether or not a country has ratified the AU Protocol on the Free Movement of Persons</a:t>
            </a:r>
          </a:p>
          <a:p>
            <a:pPr marL="742950" lvl="1" indent="-285750">
              <a:buFont typeface="Arial" panose="020B0604020202020204" pitchFamily="34" charset="0"/>
              <a:buChar char="•"/>
            </a:pPr>
            <a:r>
              <a:rPr lang="en-US" sz="1200" i="1" dirty="0"/>
              <a:t>number of regional countries whose citizens are granted visas on arrival 	</a:t>
            </a:r>
          </a:p>
          <a:p>
            <a:pPr marL="742950" lvl="1" indent="-285750">
              <a:buFont typeface="Arial" panose="020B0604020202020204" pitchFamily="34" charset="0"/>
              <a:buChar char="•"/>
            </a:pPr>
            <a:r>
              <a:rPr lang="en-US" sz="1200" i="1" dirty="0"/>
              <a:t>number of regional countries whose citizens strictly require visas when travelling to each country in the region </a:t>
            </a:r>
            <a:r>
              <a:rPr lang="en-US" sz="1200" dirty="0"/>
              <a:t>	</a:t>
            </a:r>
            <a:r>
              <a:rPr lang="en-US" sz="1200" i="1" dirty="0"/>
              <a:t>	</a:t>
            </a:r>
          </a:p>
          <a:p>
            <a:pPr lvl="1"/>
            <a:endParaRPr lang="en-GB" sz="1300" i="1" dirty="0"/>
          </a:p>
          <a:p>
            <a:pPr marL="285750" indent="-285750">
              <a:buFont typeface="Arial" panose="020B0604020202020204" pitchFamily="34" charset="0"/>
              <a:buChar char="•"/>
            </a:pPr>
            <a:r>
              <a:rPr lang="en-GB" sz="1200" dirty="0"/>
              <a:t>ECOWAS and EAC best performing RECs with </a:t>
            </a:r>
            <a:r>
              <a:rPr lang="en-GB" sz="1200" b="1" dirty="0"/>
              <a:t>0.733</a:t>
            </a:r>
            <a:r>
              <a:rPr lang="en-GB" sz="1200" dirty="0"/>
              <a:t> and </a:t>
            </a:r>
            <a:r>
              <a:rPr lang="en-GB" sz="1200" b="1" dirty="0"/>
              <a:t>0.664</a:t>
            </a:r>
            <a:r>
              <a:rPr lang="en-GB" sz="1200" dirty="0"/>
              <a:t> scores</a:t>
            </a:r>
          </a:p>
          <a:p>
            <a:endParaRPr lang="en-GB" sz="1200" dirty="0"/>
          </a:p>
          <a:p>
            <a:pPr marL="285750" indent="-285750">
              <a:buFont typeface="Arial" panose="020B0604020202020204" pitchFamily="34" charset="0"/>
              <a:buChar char="•"/>
            </a:pPr>
            <a:r>
              <a:rPr lang="en-GB" sz="1200" dirty="0"/>
              <a:t>COMESA has the weakest performance, with an average score of </a:t>
            </a:r>
            <a:r>
              <a:rPr lang="en-GB" sz="1200" b="1" dirty="0"/>
              <a:t>0.385. </a:t>
            </a:r>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r>
              <a:rPr lang="en-GB" sz="1200" b="1" dirty="0"/>
              <a:t>Progress made, </a:t>
            </a:r>
            <a:r>
              <a:rPr lang="en-GB" sz="1200" dirty="0"/>
              <a:t>the average African can now travel to 25% of other African countries without a visa (up from 22% in 2017 from 20% in 2016)</a:t>
            </a:r>
          </a:p>
          <a:p>
            <a:endParaRPr lang="en-GB" sz="1200" b="1" dirty="0"/>
          </a:p>
          <a:p>
            <a:pPr marL="285750" indent="-285750">
              <a:buFont typeface="Arial" panose="020B0604020202020204" pitchFamily="34" charset="0"/>
              <a:buChar char="•"/>
            </a:pPr>
            <a:r>
              <a:rPr lang="en-US" sz="1200" dirty="0"/>
              <a:t>AU Protocol on the Free Movement of Persons on </a:t>
            </a:r>
            <a:r>
              <a:rPr lang="en-US" sz="1200" b="1" dirty="0"/>
              <a:t>ratified by 4 countries </a:t>
            </a:r>
            <a:r>
              <a:rPr lang="en-US" sz="1200" dirty="0"/>
              <a:t>as of </a:t>
            </a:r>
            <a:r>
              <a:rPr lang="en-GB" sz="1200" dirty="0"/>
              <a:t>July 2019</a:t>
            </a:r>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r>
              <a:rPr lang="en-GB" sz="1200" dirty="0"/>
              <a:t>ECA assisting RECs, eg</a:t>
            </a:r>
            <a:r>
              <a:rPr lang="en-GB" sz="1200" b="1" dirty="0"/>
              <a:t>. </a:t>
            </a:r>
            <a:r>
              <a:rPr lang="en-GB" sz="1200" dirty="0"/>
              <a:t>partnering ECOWAS to harmonize and align its regional framework on the free movement of people with the AU  Protocol on Free Movement of Persons</a:t>
            </a:r>
            <a:endParaRPr lang="en-GB" sz="1200" b="1" dirty="0"/>
          </a:p>
        </p:txBody>
      </p:sp>
    </p:spTree>
    <p:extLst>
      <p:ext uri="{BB962C8B-B14F-4D97-AF65-F5344CB8AC3E}">
        <p14:creationId xmlns:p14="http://schemas.microsoft.com/office/powerpoint/2010/main" val="1373311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58219" y="856357"/>
            <a:ext cx="8497524" cy="8125301"/>
          </a:xfrm>
          <a:prstGeom prst="rect">
            <a:avLst/>
          </a:prstGeom>
        </p:spPr>
        <p:txBody>
          <a:bodyPr wrap="square">
            <a:spAutoFit/>
          </a:bodyPr>
          <a:lstStyle/>
          <a:p>
            <a:pPr marL="457200" indent="-457200">
              <a:buFont typeface="Arial" panose="020B0604020202020204" pitchFamily="34" charset="0"/>
              <a:buChar char="•"/>
            </a:pPr>
            <a:r>
              <a:rPr lang="en-GB" sz="1600" dirty="0"/>
              <a:t>Governance, peace and security challenges affect the implementation of regional integration programmes and projects.</a:t>
            </a:r>
          </a:p>
          <a:p>
            <a:endParaRPr lang="en-GB" sz="1600" dirty="0"/>
          </a:p>
          <a:p>
            <a:pPr marL="457200" indent="-457200">
              <a:buFont typeface="Arial" panose="020B0604020202020204" pitchFamily="34" charset="0"/>
              <a:buChar char="•"/>
            </a:pPr>
            <a:r>
              <a:rPr lang="en-GB" sz="1600" dirty="0"/>
              <a:t>The </a:t>
            </a:r>
            <a:r>
              <a:rPr lang="en-GB" sz="1600" b="1" dirty="0"/>
              <a:t>Joint UN-AU Framework for Enhanced Partnership in Peace and Security (2017) </a:t>
            </a:r>
            <a:r>
              <a:rPr lang="en-GB" sz="1600" dirty="0"/>
              <a:t>facilitate collaboration on conflict prevention, peacekeeping, peace support operations, and security via joint mechanisms and regular consultations and close collaborations with </a:t>
            </a:r>
            <a:r>
              <a:rPr lang="en-GB" sz="1600" dirty="0" err="1"/>
              <a:t>RECs.</a:t>
            </a:r>
            <a:endParaRPr lang="en-GB" sz="1600" dirty="0"/>
          </a:p>
          <a:p>
            <a:endParaRPr lang="en-GB" sz="1600" dirty="0"/>
          </a:p>
          <a:p>
            <a:pPr marL="457200" indent="-457200">
              <a:buFont typeface="Arial" panose="020B0604020202020204" pitchFamily="34" charset="0"/>
              <a:buChar char="•"/>
            </a:pPr>
            <a:r>
              <a:rPr lang="en-GB" sz="1600" dirty="0"/>
              <a:t>In 2018 and 2019, peace and security challenges experienced in different countries and RECs such as IGAD, ECOWAS, IGAD, EAC; SADC, ECCAS.</a:t>
            </a:r>
          </a:p>
          <a:p>
            <a:endParaRPr lang="en-GB" sz="1600" dirty="0"/>
          </a:p>
          <a:p>
            <a:pPr marL="457200" indent="-457200">
              <a:buFont typeface="Arial" panose="020B0604020202020204" pitchFamily="34" charset="0"/>
              <a:buChar char="•"/>
            </a:pPr>
            <a:r>
              <a:rPr lang="en-GB" sz="1600" dirty="0"/>
              <a:t>ECA continued to </a:t>
            </a:r>
            <a:r>
              <a:rPr lang="en-GB" sz="1600" b="1" dirty="0"/>
              <a:t>contribute towards securing peace, security and stability in the Sahel region </a:t>
            </a:r>
            <a:r>
              <a:rPr lang="en-GB" sz="1600" dirty="0"/>
              <a:t>via the UN Integrated Strategy for the Sahel (</a:t>
            </a:r>
            <a:r>
              <a:rPr lang="en-GB" sz="1600" b="1" dirty="0"/>
              <a:t>UN Sahel Support Plan, 2018–2022).</a:t>
            </a:r>
          </a:p>
          <a:p>
            <a:r>
              <a:rPr lang="en-GB" sz="1600" b="1" dirty="0"/>
              <a:t> </a:t>
            </a:r>
          </a:p>
          <a:p>
            <a:pPr marL="457200" indent="-457200">
              <a:buFont typeface="Arial" panose="020B0604020202020204" pitchFamily="34" charset="0"/>
              <a:buChar char="•"/>
            </a:pPr>
            <a:r>
              <a:rPr lang="en-GB" sz="1600" dirty="0"/>
              <a:t>In July 2018, the AU repositioned the African Peer Review Mechanism (APRM) as a tool for conflict prevention </a:t>
            </a:r>
          </a:p>
          <a:p>
            <a:endParaRPr lang="en-GB" sz="1600" dirty="0"/>
          </a:p>
          <a:p>
            <a:pPr marL="914400" lvl="1" indent="-457200">
              <a:buFont typeface="Arial" panose="020B0604020202020204" pitchFamily="34" charset="0"/>
              <a:buChar char="•"/>
            </a:pPr>
            <a:r>
              <a:rPr lang="en-GB" sz="1600" i="1" dirty="0"/>
              <a:t>ECA has provided advisory services and capacity-building programmes, and has developed knowledge products towards the strengthening of the APRM.</a:t>
            </a:r>
          </a:p>
          <a:p>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0"/>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n-GB" sz="3200" b="1" i="0" dirty="0">
                <a:latin typeface="Century Gothic" panose="020B0502020202020204" pitchFamily="34" charset="0"/>
              </a:rPr>
              <a:t>5. Governance, Peace and Security</a:t>
            </a:r>
          </a:p>
        </p:txBody>
      </p:sp>
    </p:spTree>
    <p:extLst>
      <p:ext uri="{BB962C8B-B14F-4D97-AF65-F5344CB8AC3E}">
        <p14:creationId xmlns:p14="http://schemas.microsoft.com/office/powerpoint/2010/main" val="403155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103695" y="856357"/>
            <a:ext cx="8889476" cy="5632311"/>
          </a:xfrm>
          <a:prstGeom prst="rect">
            <a:avLst/>
          </a:prstGeom>
        </p:spPr>
        <p:txBody>
          <a:bodyPr wrap="square">
            <a:spAutoFit/>
          </a:bodyPr>
          <a:lstStyle/>
          <a:p>
            <a:pPr marL="285750" indent="-285750">
              <a:buFont typeface="Arial" panose="020B0604020202020204" pitchFamily="34" charset="0"/>
              <a:buChar char="•"/>
            </a:pPr>
            <a:r>
              <a:rPr lang="en-GB" dirty="0"/>
              <a:t>To assist RECs to improve their performance on the Dimensions of regional integration; the Secretariat would want to continue to:</a:t>
            </a:r>
          </a:p>
          <a:p>
            <a:pPr marL="914400" lvl="1" indent="-457200">
              <a:buFont typeface="+mj-lt"/>
              <a:buAutoNum type="arabicPeriod"/>
            </a:pPr>
            <a:r>
              <a:rPr lang="en-GB" dirty="0"/>
              <a:t> supporting RECs in</a:t>
            </a:r>
            <a:r>
              <a:rPr lang="en-GB" i="1" dirty="0"/>
              <a:t> </a:t>
            </a:r>
            <a:r>
              <a:rPr lang="en-GB" b="1" i="1" dirty="0"/>
              <a:t>mainstreaming BIAT </a:t>
            </a:r>
            <a:r>
              <a:rPr lang="en-GB" i="1" dirty="0"/>
              <a:t>in their programmes and polices.</a:t>
            </a:r>
          </a:p>
          <a:p>
            <a:pPr marL="914400" lvl="1" indent="-457200">
              <a:buFont typeface="+mj-lt"/>
              <a:buAutoNum type="arabicPeriod"/>
            </a:pPr>
            <a:r>
              <a:rPr lang="en-GB" i="1" dirty="0"/>
              <a:t>strengthen its support of this goal, building on the </a:t>
            </a:r>
            <a:r>
              <a:rPr lang="en-GB" b="1" i="1" dirty="0"/>
              <a:t>collaborative work on regional industrialization</a:t>
            </a:r>
            <a:r>
              <a:rPr lang="en-GB" i="1" dirty="0"/>
              <a:t> as has already been initiated in SADC and ECOWAS</a:t>
            </a:r>
          </a:p>
          <a:p>
            <a:pPr marL="914400" lvl="1" indent="-457200">
              <a:buFont typeface="+mj-lt"/>
              <a:buAutoNum type="arabicPeriod"/>
            </a:pPr>
            <a:r>
              <a:rPr lang="en-GB" i="1" dirty="0"/>
              <a:t>broaden its </a:t>
            </a:r>
            <a:r>
              <a:rPr lang="en-GB" b="1" i="1" dirty="0"/>
              <a:t>capacity-building programme on the use of macroeconomic and forecasting models in economic planning and development </a:t>
            </a:r>
            <a:r>
              <a:rPr lang="en-GB" i="1" dirty="0"/>
              <a:t>to empower member States and </a:t>
            </a:r>
            <a:r>
              <a:rPr lang="en-GB" i="1" dirty="0" err="1"/>
              <a:t>RECs.</a:t>
            </a:r>
            <a:endParaRPr lang="en-GB" i="1" dirty="0"/>
          </a:p>
          <a:p>
            <a:pPr marL="914400" lvl="1" indent="-457200">
              <a:buFont typeface="+mj-lt"/>
              <a:buAutoNum type="arabicPeriod"/>
            </a:pPr>
            <a:r>
              <a:rPr lang="en-GB" i="1" dirty="0"/>
              <a:t>Support AfCFTA ratification drive and implementation, including through </a:t>
            </a:r>
            <a:r>
              <a:rPr lang="en-GB" b="1" i="1" dirty="0"/>
              <a:t>AfCFTA</a:t>
            </a:r>
            <a:r>
              <a:rPr lang="en-GB" i="1" dirty="0"/>
              <a:t> </a:t>
            </a:r>
            <a:r>
              <a:rPr lang="en-GB" b="1" i="1" dirty="0"/>
              <a:t>awareness-raising programmes, developing national AfCFTA implementation strategies and more analytical studies</a:t>
            </a:r>
            <a:r>
              <a:rPr lang="en-GB" i="1" dirty="0"/>
              <a:t>. </a:t>
            </a:r>
          </a:p>
          <a:p>
            <a:pPr marL="914400" lvl="1" indent="-457200">
              <a:buFont typeface="+mj-lt"/>
              <a:buAutoNum type="arabicPeriod"/>
            </a:pPr>
            <a:r>
              <a:rPr lang="en-GB" i="1" dirty="0"/>
              <a:t>Support efforts to expedite</a:t>
            </a:r>
            <a:r>
              <a:rPr lang="en-GB" b="1" i="1" dirty="0"/>
              <a:t> the ratification of the Protocol </a:t>
            </a:r>
            <a:r>
              <a:rPr lang="en-GB" i="1" dirty="0"/>
              <a:t>on the Free Movement of Persons</a:t>
            </a:r>
          </a:p>
          <a:p>
            <a:pPr marL="914400" lvl="1" indent="-457200">
              <a:buFont typeface="+mj-lt"/>
              <a:buAutoNum type="arabicPeriod"/>
            </a:pPr>
            <a:r>
              <a:rPr lang="en-GB" i="1" dirty="0"/>
              <a:t>refine and strengthen assessment tools such as ARII, ACBI Index, ARIA and other analytical studies on </a:t>
            </a:r>
            <a:r>
              <a:rPr lang="en-GB" i="1" dirty="0" err="1"/>
              <a:t>RECs.</a:t>
            </a:r>
            <a:endParaRPr lang="en-GB" i="1" dirty="0"/>
          </a:p>
          <a:p>
            <a:pPr marL="914400" lvl="1" indent="-457200">
              <a:buFont typeface="+mj-lt"/>
              <a:buAutoNum type="arabicPeriod"/>
            </a:pPr>
            <a:r>
              <a:rPr lang="en-GB" i="1" dirty="0"/>
              <a:t>Encourage more African countries to </a:t>
            </a:r>
            <a:r>
              <a:rPr lang="en-GB" b="1" i="1" dirty="0"/>
              <a:t>join the Single African Air Transport Market </a:t>
            </a:r>
            <a:r>
              <a:rPr lang="en-GB" i="1" dirty="0"/>
              <a:t>to facilitate the full implementation of the Yamoussoukro Decision on Liberalization of Air Transport Markets in Africa</a:t>
            </a:r>
          </a:p>
          <a:p>
            <a:pPr marL="914400" lvl="1" indent="-457200">
              <a:buFont typeface="+mj-lt"/>
              <a:buAutoNum type="arabicPeriod"/>
            </a:pPr>
            <a:r>
              <a:rPr lang="en-GB" i="1" dirty="0"/>
              <a:t>Assist African LLDCs in mainstreaming the </a:t>
            </a:r>
            <a:r>
              <a:rPr lang="en-GB" b="1" i="1" dirty="0" err="1"/>
              <a:t>VPoA</a:t>
            </a:r>
            <a:r>
              <a:rPr lang="en-GB" i="1" dirty="0"/>
              <a:t> into their development strategies, while RECs integrate these into their programmes of work. </a:t>
            </a:r>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0"/>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n-GB" sz="3200" b="1" i="0" dirty="0">
                <a:latin typeface="Century Gothic" panose="020B0502020202020204" pitchFamily="34" charset="0"/>
              </a:rPr>
              <a:t>Recommendations</a:t>
            </a:r>
          </a:p>
        </p:txBody>
      </p:sp>
    </p:spTree>
    <p:extLst>
      <p:ext uri="{BB962C8B-B14F-4D97-AF65-F5344CB8AC3E}">
        <p14:creationId xmlns:p14="http://schemas.microsoft.com/office/powerpoint/2010/main" val="3270087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2360612" y="3082636"/>
            <a:ext cx="4422775" cy="69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5500" b="1" dirty="0">
                <a:solidFill>
                  <a:schemeClr val="tx1"/>
                </a:solidFill>
                <a:latin typeface="Lato" panose="020F0502020204030203" pitchFamily="34" charset="77"/>
                <a:sym typeface="Lato" panose="020F0502020204030203" pitchFamily="34" charset="77"/>
              </a:rPr>
              <a:t>THANK YOU!</a:t>
            </a:r>
          </a:p>
        </p:txBody>
      </p:sp>
    </p:spTree>
    <p:extLst>
      <p:ext uri="{BB962C8B-B14F-4D97-AF65-F5344CB8AC3E}">
        <p14:creationId xmlns:p14="http://schemas.microsoft.com/office/powerpoint/2010/main" val="42469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12561" y="749141"/>
            <a:ext cx="8567487" cy="4924425"/>
          </a:xfrm>
          <a:prstGeom prst="rect">
            <a:avLst/>
          </a:prstGeom>
        </p:spPr>
        <p:txBody>
          <a:bodyPr wrap="square">
            <a:spAutoFit/>
          </a:bodyPr>
          <a:lstStyle/>
          <a:p>
            <a:pPr lvl="1">
              <a:spcBef>
                <a:spcPts val="1200"/>
              </a:spcBef>
              <a:spcAft>
                <a:spcPts val="1200"/>
              </a:spcAft>
              <a:buFont typeface="Arial" panose="020B0604020202020204" pitchFamily="34" charset="0"/>
              <a:buChar char="•"/>
            </a:pPr>
            <a:r>
              <a:rPr lang="en-GB" altLang="en-US" sz="2800" b="1" dirty="0"/>
              <a:t>Introduction &amp; Background</a:t>
            </a:r>
          </a:p>
          <a:p>
            <a:pPr lvl="1">
              <a:spcBef>
                <a:spcPts val="1200"/>
              </a:spcBef>
              <a:spcAft>
                <a:spcPts val="1200"/>
              </a:spcAft>
              <a:buFont typeface="Arial" panose="020B0604020202020204" pitchFamily="34" charset="0"/>
              <a:buChar char="•"/>
            </a:pPr>
            <a:r>
              <a:rPr lang="en-GB" sz="2800" b="1" dirty="0"/>
              <a:t>Progress in Regional Integration – Dimensions:</a:t>
            </a:r>
            <a:endParaRPr lang="en-GB" sz="2800" dirty="0"/>
          </a:p>
          <a:p>
            <a:pPr marL="1371600" lvl="2" indent="-457200">
              <a:buFont typeface="+mj-lt"/>
              <a:buAutoNum type="arabicParenR"/>
            </a:pPr>
            <a:r>
              <a:rPr lang="en-GB" sz="2400" dirty="0"/>
              <a:t>Trade Integration</a:t>
            </a:r>
          </a:p>
          <a:p>
            <a:pPr marL="1371600" lvl="2" indent="-457200">
              <a:buFont typeface="+mj-lt"/>
              <a:buAutoNum type="arabicParenR"/>
            </a:pPr>
            <a:r>
              <a:rPr lang="en-GB" sz="2400" dirty="0"/>
              <a:t>Productive Integration</a:t>
            </a:r>
          </a:p>
          <a:p>
            <a:pPr marL="1371600" lvl="2" indent="-457200">
              <a:buFont typeface="+mj-lt"/>
              <a:buAutoNum type="arabicParenR"/>
            </a:pPr>
            <a:r>
              <a:rPr lang="en-GB" sz="2400" dirty="0"/>
              <a:t>Macroeconomic integration</a:t>
            </a:r>
          </a:p>
          <a:p>
            <a:pPr marL="1371600" lvl="2" indent="-457200">
              <a:buFont typeface="+mj-lt"/>
              <a:buAutoNum type="arabicParenR"/>
            </a:pPr>
            <a:r>
              <a:rPr lang="en-GB" sz="2400" dirty="0"/>
              <a:t>Infrastructure Integration</a:t>
            </a:r>
          </a:p>
          <a:p>
            <a:pPr marL="1371600" lvl="2" indent="-457200">
              <a:buFont typeface="+mj-lt"/>
              <a:buAutoNum type="arabicParenR"/>
            </a:pPr>
            <a:r>
              <a:rPr lang="en-GB" sz="2400" dirty="0"/>
              <a:t>Free Movement of People</a:t>
            </a:r>
          </a:p>
          <a:p>
            <a:pPr marL="1371600" lvl="2" indent="-457200">
              <a:buFont typeface="+mj-lt"/>
              <a:buAutoNum type="arabicParenR"/>
            </a:pPr>
            <a:r>
              <a:rPr lang="en-GB" sz="2400" dirty="0"/>
              <a:t>Governance, Peace and Security</a:t>
            </a:r>
          </a:p>
          <a:p>
            <a:r>
              <a:rPr lang="en-GB" dirty="0"/>
              <a:t> </a:t>
            </a:r>
            <a:endParaRPr lang="en-GB" sz="2800" dirty="0"/>
          </a:p>
          <a:p>
            <a:pPr marL="742950" lvl="1" indent="-285750">
              <a:buFont typeface="Arial" panose="020B0604020202020204" pitchFamily="34" charset="0"/>
              <a:buChar char="•"/>
            </a:pPr>
            <a:r>
              <a:rPr lang="en-GB" sz="2800" b="1" dirty="0"/>
              <a:t>Recommendations and Conclusions</a:t>
            </a:r>
            <a:endParaRPr lang="en-GB" sz="2800" dirty="0"/>
          </a:p>
          <a:p>
            <a:pPr lvl="1">
              <a:spcBef>
                <a:spcPts val="1200"/>
              </a:spcBef>
              <a:spcAft>
                <a:spcPts val="1200"/>
              </a:spcAft>
              <a:buFont typeface="Arial" panose="020B0604020202020204" pitchFamily="34" charset="0"/>
              <a:buChar char="•"/>
            </a:pPr>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0"/>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s-ES" sz="3200" b="1" dirty="0">
                <a:latin typeface="Century Gothic" panose="020B0502020202020204" pitchFamily="34" charset="0"/>
              </a:rPr>
              <a:t>Outline</a:t>
            </a:r>
            <a:endParaRPr lang="en-GB" sz="3200" b="1" i="0" dirty="0">
              <a:latin typeface="Century Gothic" panose="020B0502020202020204" pitchFamily="34" charset="0"/>
            </a:endParaRPr>
          </a:p>
        </p:txBody>
      </p:sp>
    </p:spTree>
    <p:extLst>
      <p:ext uri="{BB962C8B-B14F-4D97-AF65-F5344CB8AC3E}">
        <p14:creationId xmlns:p14="http://schemas.microsoft.com/office/powerpoint/2010/main" val="624677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58218" y="856357"/>
            <a:ext cx="8595281" cy="8063746"/>
          </a:xfrm>
          <a:prstGeom prst="rect">
            <a:avLst/>
          </a:prstGeom>
        </p:spPr>
        <p:txBody>
          <a:bodyPr wrap="square">
            <a:spAutoFit/>
          </a:bodyPr>
          <a:lstStyle/>
          <a:p>
            <a:pPr marL="285750" indent="-285750">
              <a:buClr>
                <a:srgbClr val="0070C0"/>
              </a:buClr>
              <a:buSzPct val="123000"/>
              <a:buFont typeface="Arial" panose="020B0604020202020204" pitchFamily="34" charset="0"/>
              <a:buChar char="•"/>
            </a:pPr>
            <a:r>
              <a:rPr lang="en-US" sz="2400" dirty="0"/>
              <a:t>Regional integration is an economic and political priority for African countries.</a:t>
            </a:r>
          </a:p>
          <a:p>
            <a:pPr marL="285750" indent="-285750">
              <a:buClr>
                <a:srgbClr val="0070C0"/>
              </a:buClr>
              <a:buSzPct val="123000"/>
              <a:buFont typeface="Arial" panose="020B0604020202020204" pitchFamily="34" charset="0"/>
              <a:buChar char="•"/>
            </a:pPr>
            <a:r>
              <a:rPr lang="en-US" sz="2400" dirty="0"/>
              <a:t>Although RECs have similar objectives, they continue to manifest differences in their structures and performances, including in the pace and level of achievement of their treaty goals and objectives.</a:t>
            </a:r>
          </a:p>
          <a:p>
            <a:pPr marL="285750" indent="-285750">
              <a:buClr>
                <a:srgbClr val="0070C0"/>
              </a:buClr>
              <a:buSzPct val="123000"/>
              <a:buFont typeface="Arial" panose="020B0604020202020204" pitchFamily="34" charset="0"/>
              <a:buChar char="•"/>
            </a:pPr>
            <a:r>
              <a:rPr lang="en-US" sz="2400" dirty="0"/>
              <a:t>Factors that underpin this performance of RECs constitute useful lessons to be leveraged for the advancement of the region’s integration agenda, including in the implementation of the AfCFTA.</a:t>
            </a:r>
          </a:p>
          <a:p>
            <a:pPr marL="285750" indent="-285750">
              <a:buClr>
                <a:srgbClr val="0070C0"/>
              </a:buClr>
              <a:buSzPct val="123000"/>
              <a:buFont typeface="Arial" panose="020B0604020202020204" pitchFamily="34" charset="0"/>
              <a:buChar char="•"/>
            </a:pPr>
            <a:r>
              <a:rPr lang="en-US" sz="2400" dirty="0"/>
              <a:t>This presentation summarizes the assessment of progress on regional integration in Africa based on the Africa Regional Integration Index, and other key indices.</a:t>
            </a:r>
            <a:endParaRPr lang="es-ES" sz="2400" dirty="0"/>
          </a:p>
          <a:p>
            <a:pPr marL="285750" indent="-285750">
              <a:buClr>
                <a:srgbClr val="0070C0"/>
              </a:buClr>
              <a:buSzPct val="123000"/>
              <a:buFont typeface="Arial" panose="020B0604020202020204" pitchFamily="34" charset="0"/>
              <a:buChar char="•"/>
            </a:pPr>
            <a:r>
              <a:rPr lang="es-ES" sz="2400" dirty="0" err="1"/>
              <a:t>Focuses</a:t>
            </a:r>
            <a:r>
              <a:rPr lang="es-ES" sz="2400" dirty="0"/>
              <a:t> </a:t>
            </a:r>
            <a:r>
              <a:rPr lang="es-ES" sz="2400" dirty="0" err="1"/>
              <a:t>on</a:t>
            </a:r>
            <a:r>
              <a:rPr lang="es-ES" sz="2400" dirty="0"/>
              <a:t> 5 </a:t>
            </a:r>
            <a:r>
              <a:rPr lang="es-ES" sz="2400" dirty="0" err="1"/>
              <a:t>dimensions</a:t>
            </a:r>
            <a:r>
              <a:rPr lang="es-ES" sz="2400" dirty="0"/>
              <a:t> of </a:t>
            </a:r>
            <a:r>
              <a:rPr lang="es-ES" sz="2400" dirty="0" err="1"/>
              <a:t>integration</a:t>
            </a:r>
            <a:r>
              <a:rPr lang="es-ES" sz="2400" dirty="0"/>
              <a:t> (</a:t>
            </a:r>
            <a:r>
              <a:rPr lang="es-ES" sz="2400" dirty="0" err="1"/>
              <a:t>Trade</a:t>
            </a:r>
            <a:r>
              <a:rPr lang="es-ES" sz="2400" dirty="0"/>
              <a:t>, </a:t>
            </a:r>
            <a:r>
              <a:rPr lang="es-ES" sz="2400" dirty="0" err="1"/>
              <a:t>Macroeconomic</a:t>
            </a:r>
            <a:r>
              <a:rPr lang="es-ES" sz="2400" dirty="0"/>
              <a:t>, </a:t>
            </a:r>
            <a:r>
              <a:rPr lang="es-ES" sz="2400" dirty="0" err="1"/>
              <a:t>productive</a:t>
            </a:r>
            <a:r>
              <a:rPr lang="es-ES" sz="2400" dirty="0"/>
              <a:t> </a:t>
            </a:r>
            <a:r>
              <a:rPr lang="es-ES" sz="2400" dirty="0" err="1"/>
              <a:t>integration</a:t>
            </a:r>
            <a:r>
              <a:rPr lang="es-ES" sz="2400" dirty="0"/>
              <a:t>, free </a:t>
            </a:r>
            <a:r>
              <a:rPr lang="es-ES" sz="2400" dirty="0" err="1"/>
              <a:t>mov’t</a:t>
            </a:r>
            <a:r>
              <a:rPr lang="es-ES" sz="2400" dirty="0"/>
              <a:t> </a:t>
            </a:r>
            <a:r>
              <a:rPr lang="es-ES" sz="2400" dirty="0" err="1"/>
              <a:t>pple</a:t>
            </a:r>
            <a:r>
              <a:rPr lang="es-ES" sz="2400" dirty="0"/>
              <a:t>, and </a:t>
            </a:r>
            <a:r>
              <a:rPr lang="es-ES" sz="2400" dirty="0" err="1"/>
              <a:t>Governance</a:t>
            </a:r>
            <a:r>
              <a:rPr lang="es-ES" sz="2400" dirty="0"/>
              <a:t> P/S) </a:t>
            </a:r>
          </a:p>
          <a:p>
            <a:pPr marL="457200" indent="-457200">
              <a:buFont typeface="Arial" panose="020B0604020202020204" pitchFamily="34" charset="0"/>
              <a:buChar char="•"/>
            </a:pPr>
            <a:endParaRPr lang="es-ES" sz="26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34981" y="0"/>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n-US" sz="3200" b="1" dirty="0">
                <a:latin typeface="Century Gothic" panose="020B0502020202020204" pitchFamily="34" charset="0"/>
              </a:rPr>
              <a:t>Introduction and Background</a:t>
            </a:r>
            <a:endParaRPr lang="en-GB" sz="3200" b="1" i="0" dirty="0">
              <a:latin typeface="Century Gothic" panose="020B0502020202020204" pitchFamily="34" charset="0"/>
            </a:endParaRPr>
          </a:p>
        </p:txBody>
      </p:sp>
    </p:spTree>
    <p:extLst>
      <p:ext uri="{BB962C8B-B14F-4D97-AF65-F5344CB8AC3E}">
        <p14:creationId xmlns:p14="http://schemas.microsoft.com/office/powerpoint/2010/main" val="385150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58219" y="856357"/>
            <a:ext cx="8497524" cy="4955203"/>
          </a:xfrm>
          <a:prstGeom prst="rect">
            <a:avLst/>
          </a:prstGeom>
        </p:spPr>
        <p:txBody>
          <a:bodyPr wrap="square">
            <a:spAutoFit/>
          </a:bodyPr>
          <a:lstStyle/>
          <a:p>
            <a:pPr marL="457200" indent="-457200">
              <a:buFont typeface="Arial" panose="020B0604020202020204" pitchFamily="34" charset="0"/>
              <a:buChar char="•"/>
            </a:pPr>
            <a:r>
              <a:rPr lang="en-GB" sz="2400" dirty="0"/>
              <a:t>Intra-African trade gradually increased to 16.1 per cent of total African trade in 2018 (to reach $159.1 billion), up from 15.5% in 2017. </a:t>
            </a:r>
          </a:p>
          <a:p>
            <a:pPr marL="457200" indent="-457200">
              <a:buFont typeface="Arial" panose="020B0604020202020204" pitchFamily="34" charset="0"/>
              <a:buChar char="•"/>
            </a:pPr>
            <a:r>
              <a:rPr lang="en-GB" sz="2400" dirty="0"/>
              <a:t>This remains very low by regional comparisons, eg. Asia (52%) and Europe (73%). </a:t>
            </a:r>
          </a:p>
          <a:p>
            <a:pPr marL="457200" indent="-457200">
              <a:buFont typeface="Arial" panose="020B0604020202020204" pitchFamily="34" charset="0"/>
              <a:buChar char="•"/>
            </a:pPr>
            <a:r>
              <a:rPr lang="en-GB" sz="2400" dirty="0"/>
              <a:t>Africa’s share of world exports at 2.3%, while share of world imports at 2.5% </a:t>
            </a:r>
          </a:p>
          <a:p>
            <a:pPr marL="457200" indent="-457200">
              <a:buFont typeface="Arial" panose="020B0604020202020204" pitchFamily="34" charset="0"/>
              <a:buChar char="•"/>
            </a:pPr>
            <a:r>
              <a:rPr lang="en-GB" sz="2400" dirty="0"/>
              <a:t>Main causes - lack of industrialization, manufacturing and value addition - most African countries have a commodity export dependence of over 80%. </a:t>
            </a:r>
            <a:endParaRPr lang="es-ES" sz="2400" dirty="0"/>
          </a:p>
          <a:p>
            <a:pPr marL="457200" indent="-457200">
              <a:buFont typeface="Arial" panose="020B0604020202020204" pitchFamily="34" charset="0"/>
              <a:buChar char="•"/>
            </a:pPr>
            <a:r>
              <a:rPr lang="en-GB" sz="2400" dirty="0"/>
              <a:t>RECs making strides to boost trade in general and intra-regional trade in particular including through trade facilitation.</a:t>
            </a:r>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34981" y="137747"/>
            <a:ext cx="9144000"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n-GB" sz="2800" b="1" dirty="0">
                <a:latin typeface="Century Gothic" panose="020B0502020202020204" pitchFamily="34" charset="0"/>
              </a:rPr>
              <a:t>1. Trade Integration</a:t>
            </a:r>
            <a:endParaRPr lang="en-GB" sz="2800" b="1" i="0" dirty="0">
              <a:latin typeface="Century Gothic" panose="020B0502020202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1037" y="5586434"/>
            <a:ext cx="700196" cy="762161"/>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5850" y="5563825"/>
            <a:ext cx="842715" cy="768358"/>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10292" y="5548334"/>
            <a:ext cx="1078179" cy="799339"/>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3546" y="5568590"/>
            <a:ext cx="855107" cy="793143"/>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39160" y="5596503"/>
            <a:ext cx="737375" cy="780750"/>
          </a:xfrm>
          <a:prstGeom prst="rect">
            <a:avLst/>
          </a:prstGeom>
        </p:spPr>
      </p:pic>
    </p:spTree>
    <p:extLst>
      <p:ext uri="{BB962C8B-B14F-4D97-AF65-F5344CB8AC3E}">
        <p14:creationId xmlns:p14="http://schemas.microsoft.com/office/powerpoint/2010/main" val="207661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84842" y="856357"/>
            <a:ext cx="8695487" cy="5416868"/>
          </a:xfrm>
          <a:prstGeom prst="rect">
            <a:avLst/>
          </a:prstGeom>
        </p:spPr>
        <p:txBody>
          <a:bodyPr wrap="square">
            <a:spAutoFit/>
          </a:bodyPr>
          <a:lstStyle/>
          <a:p>
            <a:endParaRPr lang="en-GB" dirty="0"/>
          </a:p>
          <a:p>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1"/>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r>
              <a:rPr lang="es-ES" sz="3200" b="1" dirty="0">
                <a:latin typeface="Century Gothic" panose="020B0502020202020204" pitchFamily="34" charset="0"/>
              </a:rPr>
              <a:t>RECs’ Performance </a:t>
            </a:r>
            <a:r>
              <a:rPr lang="es-ES" sz="3200" b="1" dirty="0" err="1">
                <a:latin typeface="Century Gothic" panose="020B0502020202020204" pitchFamily="34" charset="0"/>
              </a:rPr>
              <a:t>on</a:t>
            </a:r>
            <a:r>
              <a:rPr lang="es-ES" sz="3200" b="1" dirty="0">
                <a:latin typeface="Century Gothic" panose="020B0502020202020204" pitchFamily="34" charset="0"/>
              </a:rPr>
              <a:t> Trade Integration</a:t>
            </a:r>
            <a:endParaRPr lang="en-US" sz="2400" b="1" dirty="0">
              <a:latin typeface="Century Gothic" panose="020B0502020202020204" pitchFamily="34" charset="0"/>
            </a:endParaRPr>
          </a:p>
        </p:txBody>
      </p:sp>
      <p:graphicFrame>
        <p:nvGraphicFramePr>
          <p:cNvPr id="11" name="Chart 10"/>
          <p:cNvGraphicFramePr/>
          <p:nvPr>
            <p:extLst>
              <p:ext uri="{D42A27DB-BD31-4B8C-83A1-F6EECF244321}">
                <p14:modId xmlns:p14="http://schemas.microsoft.com/office/powerpoint/2010/main" val="464769401"/>
              </p:ext>
            </p:extLst>
          </p:nvPr>
        </p:nvGraphicFramePr>
        <p:xfrm>
          <a:off x="84842" y="786397"/>
          <a:ext cx="5910606" cy="546357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5882326" y="659876"/>
            <a:ext cx="3143101" cy="58743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700" dirty="0"/>
              <a:t>On this Dimension, ARII focuses on average </a:t>
            </a:r>
          </a:p>
          <a:p>
            <a:pPr marL="742950" lvl="1" indent="-285750">
              <a:buFont typeface="Arial" panose="020B0604020202020204" pitchFamily="34" charset="0"/>
              <a:buChar char="•"/>
            </a:pPr>
            <a:r>
              <a:rPr lang="en-GB" sz="1500" i="1" dirty="0"/>
              <a:t>Average intra-regional import tariffs</a:t>
            </a:r>
          </a:p>
          <a:p>
            <a:pPr marL="742950" lvl="1" indent="-285750">
              <a:buFont typeface="Arial" panose="020B0604020202020204" pitchFamily="34" charset="0"/>
              <a:buChar char="•"/>
            </a:pPr>
            <a:r>
              <a:rPr lang="en-GB" sz="1500" i="1" dirty="0"/>
              <a:t>Share of intra-regional exports over GDP</a:t>
            </a:r>
          </a:p>
          <a:p>
            <a:pPr marL="742950" lvl="1" indent="-285750">
              <a:buFont typeface="Arial" panose="020B0604020202020204" pitchFamily="34" charset="0"/>
              <a:buChar char="•"/>
            </a:pPr>
            <a:r>
              <a:rPr lang="en-GB" sz="1500" i="1" dirty="0"/>
              <a:t>Share of intra-regional imports over GDP</a:t>
            </a:r>
          </a:p>
          <a:p>
            <a:pPr marL="742950" lvl="1" indent="-285750">
              <a:buFont typeface="Arial" panose="020B0604020202020204" pitchFamily="34" charset="0"/>
              <a:buChar char="•"/>
            </a:pPr>
            <a:r>
              <a:rPr lang="en-GB" sz="1500" i="1" dirty="0"/>
              <a:t>Share of intra-regional trade</a:t>
            </a:r>
          </a:p>
          <a:p>
            <a:pPr marL="742950" lvl="1" indent="-285750">
              <a:buFont typeface="Arial" panose="020B0604020202020204" pitchFamily="34" charset="0"/>
              <a:buChar char="•"/>
            </a:pPr>
            <a:r>
              <a:rPr lang="en-GB" sz="1500" i="1" dirty="0"/>
              <a:t>Whether REC member states have signed and ratified AfCFTA</a:t>
            </a:r>
          </a:p>
          <a:p>
            <a:pPr marL="742950" lvl="1" indent="-285750">
              <a:buFont typeface="Arial" panose="020B0604020202020204" pitchFamily="34" charset="0"/>
              <a:buChar char="•"/>
            </a:pPr>
            <a:endParaRPr lang="en-GB" sz="1600" i="1" dirty="0"/>
          </a:p>
          <a:p>
            <a:pPr marL="285750" indent="-285750">
              <a:buFont typeface="Arial" panose="020B0604020202020204" pitchFamily="34" charset="0"/>
              <a:buChar char="•"/>
            </a:pPr>
            <a:r>
              <a:rPr lang="en-GB" sz="1700" dirty="0"/>
              <a:t>Many RECs have </a:t>
            </a:r>
            <a:r>
              <a:rPr lang="en-GB" sz="1700" b="1" dirty="0"/>
              <a:t>low</a:t>
            </a:r>
            <a:r>
              <a:rPr lang="en-GB" sz="1700" dirty="0"/>
              <a:t> trade integration scores, with an average score of </a:t>
            </a:r>
            <a:r>
              <a:rPr lang="en-GB" sz="1700" b="1" dirty="0"/>
              <a:t>0.383. </a:t>
            </a:r>
          </a:p>
          <a:p>
            <a:endParaRPr lang="en-GB" sz="1700" b="1" dirty="0"/>
          </a:p>
          <a:p>
            <a:pPr marL="285750" indent="-285750">
              <a:buFont typeface="Arial" panose="020B0604020202020204" pitchFamily="34" charset="0"/>
              <a:buChar char="•"/>
            </a:pPr>
            <a:r>
              <a:rPr lang="en-GB" sz="1700" dirty="0"/>
              <a:t>Highest performing RECs are AMU (</a:t>
            </a:r>
            <a:r>
              <a:rPr lang="en-GB" sz="1700" b="1" dirty="0"/>
              <a:t>0.481) and COMESA (0.445)</a:t>
            </a:r>
          </a:p>
          <a:p>
            <a:endParaRPr lang="en-GB" sz="1700" dirty="0"/>
          </a:p>
          <a:p>
            <a:pPr marL="285750" indent="-285750">
              <a:buFont typeface="Arial" panose="020B0604020202020204" pitchFamily="34" charset="0"/>
              <a:buChar char="•"/>
            </a:pPr>
            <a:r>
              <a:rPr lang="en-GB" sz="1700" dirty="0"/>
              <a:t>SADC has the least score of  </a:t>
            </a:r>
            <a:r>
              <a:rPr lang="en-GB" sz="1700" b="1" dirty="0"/>
              <a:t>0.340.</a:t>
            </a:r>
          </a:p>
        </p:txBody>
      </p:sp>
    </p:spTree>
    <p:extLst>
      <p:ext uri="{BB962C8B-B14F-4D97-AF65-F5344CB8AC3E}">
        <p14:creationId xmlns:p14="http://schemas.microsoft.com/office/powerpoint/2010/main" val="414158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58218" y="856357"/>
            <a:ext cx="8672659" cy="1692771"/>
          </a:xfrm>
          <a:prstGeom prst="rect">
            <a:avLst/>
          </a:prstGeom>
        </p:spPr>
        <p:txBody>
          <a:bodyPr wrap="square">
            <a:spAutoFit/>
          </a:bodyPr>
          <a:lstStyle/>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34981" y="137747"/>
            <a:ext cx="9144000" cy="68103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n-GB" sz="2800" b="1" dirty="0">
                <a:latin typeface="Century Gothic" panose="020B0502020202020204" pitchFamily="34" charset="0"/>
              </a:rPr>
              <a:t>ECA work in Supporting Trade Integration in RECs</a:t>
            </a:r>
            <a:endParaRPr lang="en-GB" sz="2800" b="1" i="0" dirty="0">
              <a:latin typeface="Century Gothic" panose="020B0502020202020204" pitchFamily="34" charset="0"/>
            </a:endParaRPr>
          </a:p>
        </p:txBody>
      </p:sp>
      <p:graphicFrame>
        <p:nvGraphicFramePr>
          <p:cNvPr id="6" name="Content Placeholder 6"/>
          <p:cNvGraphicFramePr>
            <a:graphicFrameLocks noGrp="1"/>
          </p:cNvGraphicFramePr>
          <p:nvPr>
            <p:ph idx="1"/>
            <p:extLst>
              <p:ext uri="{D42A27DB-BD31-4B8C-83A1-F6EECF244321}">
                <p14:modId xmlns:p14="http://schemas.microsoft.com/office/powerpoint/2010/main" val="1726669923"/>
              </p:ext>
            </p:extLst>
          </p:nvPr>
        </p:nvGraphicFramePr>
        <p:xfrm>
          <a:off x="579120" y="1302275"/>
          <a:ext cx="856488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7869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84842" y="856357"/>
            <a:ext cx="8695487" cy="5416868"/>
          </a:xfrm>
          <a:prstGeom prst="rect">
            <a:avLst/>
          </a:prstGeom>
        </p:spPr>
        <p:txBody>
          <a:bodyPr wrap="square">
            <a:spAutoFit/>
          </a:bodyPr>
          <a:lstStyle/>
          <a:p>
            <a:endParaRPr lang="en-GB" dirty="0"/>
          </a:p>
          <a:p>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1"/>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r>
              <a:rPr lang="es-ES" sz="3200" b="1" dirty="0">
                <a:latin typeface="Century Gothic" panose="020B0502020202020204" pitchFamily="34" charset="0"/>
              </a:rPr>
              <a:t>2. </a:t>
            </a:r>
            <a:r>
              <a:rPr lang="es-ES" sz="3200" b="1" dirty="0" err="1">
                <a:latin typeface="Century Gothic" panose="020B0502020202020204" pitchFamily="34" charset="0"/>
              </a:rPr>
              <a:t>Productive</a:t>
            </a:r>
            <a:r>
              <a:rPr lang="es-ES" sz="3200" b="1" dirty="0">
                <a:latin typeface="Century Gothic" panose="020B0502020202020204" pitchFamily="34" charset="0"/>
              </a:rPr>
              <a:t> Integration</a:t>
            </a:r>
            <a:endParaRPr lang="en-US" sz="2400" b="1" dirty="0">
              <a:latin typeface="Century Gothic" panose="020B0502020202020204" pitchFamily="34" charset="0"/>
            </a:endParaRPr>
          </a:p>
        </p:txBody>
      </p:sp>
      <p:graphicFrame>
        <p:nvGraphicFramePr>
          <p:cNvPr id="11" name="Chart 10"/>
          <p:cNvGraphicFramePr/>
          <p:nvPr/>
        </p:nvGraphicFramePr>
        <p:xfrm>
          <a:off x="84842" y="786397"/>
          <a:ext cx="5910606" cy="546357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5882326" y="627601"/>
            <a:ext cx="3143101" cy="58743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450" dirty="0"/>
              <a:t>On this Dimension, ARII focuses on average </a:t>
            </a:r>
          </a:p>
          <a:p>
            <a:pPr marL="742950" lvl="1" indent="-285750">
              <a:buFont typeface="Arial" panose="020B0604020202020204" pitchFamily="34" charset="0"/>
              <a:buChar char="•"/>
            </a:pPr>
            <a:r>
              <a:rPr lang="en-US" sz="1400" i="1" dirty="0"/>
              <a:t>Share of intra-regional intermediate exports </a:t>
            </a:r>
          </a:p>
          <a:p>
            <a:pPr marL="742950" lvl="1" indent="-285750">
              <a:buFont typeface="Arial" panose="020B0604020202020204" pitchFamily="34" charset="0"/>
              <a:buChar char="•"/>
            </a:pPr>
            <a:r>
              <a:rPr lang="en-US" sz="1400" i="1" dirty="0"/>
              <a:t>Share of intra-regional intermediate imports </a:t>
            </a:r>
            <a:endParaRPr lang="en-US" sz="1400" dirty="0"/>
          </a:p>
          <a:p>
            <a:pPr marL="742950" lvl="1" indent="-285750">
              <a:buFont typeface="Arial" panose="020B0604020202020204" pitchFamily="34" charset="0"/>
              <a:buChar char="•"/>
            </a:pPr>
            <a:r>
              <a:rPr lang="en-GB" sz="1400" i="1" dirty="0"/>
              <a:t>Merchandise trade complementarity index (how intra-REC imports and export patterns complement each other)</a:t>
            </a:r>
            <a:r>
              <a:rPr lang="en-GB" sz="1400" dirty="0"/>
              <a:t>	</a:t>
            </a:r>
          </a:p>
          <a:p>
            <a:pPr lvl="1"/>
            <a:endParaRPr lang="en-GB" sz="1400" dirty="0"/>
          </a:p>
          <a:p>
            <a:pPr marL="285750" indent="-285750">
              <a:buFont typeface="Arial" panose="020B0604020202020204" pitchFamily="34" charset="0"/>
              <a:buChar char="•"/>
            </a:pPr>
            <a:r>
              <a:rPr lang="en-GB" sz="1450" dirty="0"/>
              <a:t>Poorest performing</a:t>
            </a:r>
          </a:p>
          <a:p>
            <a:pPr marL="285750" indent="-285750">
              <a:buFont typeface="Arial" panose="020B0604020202020204" pitchFamily="34" charset="0"/>
              <a:buChar char="•"/>
            </a:pPr>
            <a:r>
              <a:rPr lang="en-GB" sz="1450" dirty="0"/>
              <a:t>Productive integration facilitate better integration of M/S into RVCs and GVCs</a:t>
            </a:r>
          </a:p>
          <a:p>
            <a:pPr marL="285750" indent="-285750">
              <a:buFont typeface="Arial" panose="020B0604020202020204" pitchFamily="34" charset="0"/>
              <a:buChar char="•"/>
            </a:pPr>
            <a:endParaRPr lang="en-GB" sz="1450" dirty="0"/>
          </a:p>
          <a:p>
            <a:pPr marL="285750" indent="-285750">
              <a:buFont typeface="Arial" panose="020B0604020202020204" pitchFamily="34" charset="0"/>
              <a:buChar char="•"/>
            </a:pPr>
            <a:r>
              <a:rPr lang="en-GB" sz="1450" dirty="0"/>
              <a:t>Majority of RECs (5 of them) have productive integration as their poorest-performing dimension of regional integration.</a:t>
            </a:r>
          </a:p>
          <a:p>
            <a:pPr marL="285750" indent="-285750">
              <a:buFont typeface="Arial" panose="020B0604020202020204" pitchFamily="34" charset="0"/>
              <a:buChar char="•"/>
            </a:pPr>
            <a:endParaRPr lang="en-GB" sz="1450" dirty="0"/>
          </a:p>
          <a:p>
            <a:pPr marL="285750" indent="-285750">
              <a:buFont typeface="Arial" panose="020B0604020202020204" pitchFamily="34" charset="0"/>
              <a:buChar char="•"/>
            </a:pPr>
            <a:r>
              <a:rPr lang="en-GB" sz="1450" dirty="0"/>
              <a:t>AMU and EAC leading in Productive integration with </a:t>
            </a:r>
            <a:r>
              <a:rPr lang="en-GB" sz="1450" b="1" dirty="0"/>
              <a:t>0.449</a:t>
            </a:r>
            <a:r>
              <a:rPr lang="en-GB" sz="1450" dirty="0"/>
              <a:t> and </a:t>
            </a:r>
            <a:r>
              <a:rPr lang="en-GB" sz="1450" b="1" dirty="0"/>
              <a:t>0.434</a:t>
            </a:r>
            <a:r>
              <a:rPr lang="en-GB" sz="1450" dirty="0"/>
              <a:t> index scores respectively</a:t>
            </a:r>
          </a:p>
          <a:p>
            <a:pPr marL="285750" indent="-285750">
              <a:buFont typeface="Arial" panose="020B0604020202020204" pitchFamily="34" charset="0"/>
              <a:buChar char="•"/>
            </a:pPr>
            <a:endParaRPr lang="en-GB" sz="1450" dirty="0"/>
          </a:p>
          <a:p>
            <a:pPr marL="285750" indent="-285750">
              <a:buFont typeface="Arial" panose="020B0604020202020204" pitchFamily="34" charset="0"/>
              <a:buChar char="•"/>
            </a:pPr>
            <a:r>
              <a:rPr lang="en-GB" sz="1450" dirty="0"/>
              <a:t>ECOWAS least with </a:t>
            </a:r>
            <a:r>
              <a:rPr lang="en-GB" sz="1450" b="1" dirty="0"/>
              <a:t>0.220 </a:t>
            </a:r>
            <a:r>
              <a:rPr lang="en-GB" sz="1450" dirty="0"/>
              <a:t>score. </a:t>
            </a:r>
          </a:p>
          <a:p>
            <a:pPr marL="285750" indent="-285750">
              <a:buFont typeface="Arial" panose="020B0604020202020204" pitchFamily="34" charset="0"/>
              <a:buChar char="•"/>
            </a:pPr>
            <a:endParaRPr lang="en-GB" sz="1700" b="1" dirty="0"/>
          </a:p>
        </p:txBody>
      </p:sp>
    </p:spTree>
    <p:extLst>
      <p:ext uri="{BB962C8B-B14F-4D97-AF65-F5344CB8AC3E}">
        <p14:creationId xmlns:p14="http://schemas.microsoft.com/office/powerpoint/2010/main" val="25493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358219" y="856357"/>
            <a:ext cx="8497524" cy="5863144"/>
          </a:xfrm>
          <a:prstGeom prst="rect">
            <a:avLst/>
          </a:prstGeom>
        </p:spPr>
        <p:txBody>
          <a:bodyPr wrap="square">
            <a:spAutoFit/>
          </a:bodyPr>
          <a:lstStyle/>
          <a:p>
            <a:pPr marL="800100" lvl="1" indent="-342900" algn="just">
              <a:buClr>
                <a:srgbClr val="0070C0"/>
              </a:buClr>
              <a:buSzPct val="50000"/>
              <a:buFont typeface="Courier New" panose="02070309020205020404" pitchFamily="49" charset="0"/>
              <a:buChar char="o"/>
            </a:pPr>
            <a:endParaRPr lang="en-US" sz="2300" dirty="0"/>
          </a:p>
          <a:p>
            <a:pPr marL="800100" lvl="1" indent="-342900" algn="just">
              <a:buClr>
                <a:srgbClr val="0070C0"/>
              </a:buClr>
              <a:buSzPct val="50000"/>
              <a:buFont typeface="Courier New" panose="02070309020205020404" pitchFamily="49" charset="0"/>
              <a:buChar char="o"/>
            </a:pPr>
            <a:endParaRPr lang="en-US" sz="2300" dirty="0"/>
          </a:p>
          <a:p>
            <a:pPr marL="800100" lvl="1" indent="-342900" algn="just">
              <a:buClr>
                <a:srgbClr val="0070C0"/>
              </a:buClr>
              <a:buSzPct val="50000"/>
              <a:buFont typeface="Courier New" panose="02070309020205020404" pitchFamily="49" charset="0"/>
              <a:buChar char="o"/>
            </a:pPr>
            <a:endParaRPr lang="en-US" sz="2300" dirty="0"/>
          </a:p>
          <a:p>
            <a:pPr marL="800100" lvl="1" indent="-342900" algn="just">
              <a:buClr>
                <a:srgbClr val="0070C0"/>
              </a:buClr>
              <a:buSzPct val="50000"/>
              <a:buFont typeface="Courier New" panose="02070309020205020404" pitchFamily="49" charset="0"/>
              <a:buChar char="o"/>
            </a:pPr>
            <a:endParaRPr lang="en-US" sz="2300" dirty="0"/>
          </a:p>
          <a:p>
            <a:pPr marL="800100" lvl="1" indent="-342900" algn="just">
              <a:buClr>
                <a:srgbClr val="0070C0"/>
              </a:buClr>
              <a:buSzPct val="50000"/>
              <a:buFont typeface="Courier New" panose="02070309020205020404" pitchFamily="49" charset="0"/>
              <a:buChar char="o"/>
            </a:pPr>
            <a:endParaRPr lang="en-US" sz="2300" dirty="0"/>
          </a:p>
          <a:p>
            <a:pPr marL="800100" lvl="1" indent="-342900" algn="just">
              <a:buClr>
                <a:srgbClr val="0070C0"/>
              </a:buClr>
              <a:buSzPct val="50000"/>
              <a:buFont typeface="Courier New" panose="02070309020205020404" pitchFamily="49" charset="0"/>
              <a:buChar char="o"/>
            </a:pPr>
            <a:endParaRPr lang="en-US" sz="2300" dirty="0"/>
          </a:p>
          <a:p>
            <a:pPr marL="800100" lvl="1" indent="-342900" algn="just">
              <a:buClr>
                <a:srgbClr val="0070C0"/>
              </a:buClr>
              <a:buSzPct val="50000"/>
              <a:buFont typeface="Courier New" panose="02070309020205020404" pitchFamily="49" charset="0"/>
              <a:buChar char="o"/>
            </a:pPr>
            <a:endParaRPr lang="en-US" sz="2300" dirty="0"/>
          </a:p>
          <a:p>
            <a:pPr marL="285750" lvl="0" indent="-285750" algn="just" defTabSz="914400">
              <a:lnSpc>
                <a:spcPct val="90000"/>
              </a:lnSpc>
              <a:spcBef>
                <a:spcPts val="1000"/>
              </a:spcBef>
              <a:buClr>
                <a:srgbClr val="0070C0"/>
              </a:buClr>
              <a:buSzPct val="123000"/>
              <a:buFont typeface="Arial" panose="020B0604020202020204" pitchFamily="34" charset="0"/>
              <a:buChar char="•"/>
            </a:pPr>
            <a:r>
              <a:rPr lang="en-US" sz="1600" dirty="0">
                <a:solidFill>
                  <a:prstClr val="black"/>
                </a:solidFill>
              </a:rPr>
              <a:t>Poorest-performing dimension of regional integration in majority of </a:t>
            </a:r>
            <a:r>
              <a:rPr lang="en-US" sz="1600" dirty="0" err="1">
                <a:solidFill>
                  <a:prstClr val="black"/>
                </a:solidFill>
              </a:rPr>
              <a:t>RECs.</a:t>
            </a:r>
            <a:endParaRPr lang="en-US" sz="1600" dirty="0">
              <a:solidFill>
                <a:prstClr val="black"/>
              </a:solidFill>
            </a:endParaRPr>
          </a:p>
          <a:p>
            <a:pPr marL="285750" lvl="0" indent="-285750" algn="just" defTabSz="914400">
              <a:lnSpc>
                <a:spcPct val="90000"/>
              </a:lnSpc>
              <a:spcBef>
                <a:spcPts val="1000"/>
              </a:spcBef>
              <a:buClr>
                <a:srgbClr val="0070C0"/>
              </a:buClr>
              <a:buSzPct val="123000"/>
              <a:buFont typeface="Arial" panose="020B0604020202020204" pitchFamily="34" charset="0"/>
              <a:buChar char="•"/>
            </a:pPr>
            <a:r>
              <a:rPr lang="en-US" sz="1600" dirty="0">
                <a:solidFill>
                  <a:prstClr val="black"/>
                </a:solidFill>
              </a:rPr>
              <a:t>Most communities are lagging in terms of intraregional intermediate exports and imports.</a:t>
            </a:r>
          </a:p>
          <a:p>
            <a:pPr marL="285750" lvl="0" indent="-285750" algn="just" defTabSz="914400">
              <a:lnSpc>
                <a:spcPct val="90000"/>
              </a:lnSpc>
              <a:spcBef>
                <a:spcPts val="1000"/>
              </a:spcBef>
              <a:buClr>
                <a:srgbClr val="0070C0"/>
              </a:buClr>
              <a:buSzPct val="123000"/>
              <a:buFont typeface="Arial" panose="020B0604020202020204" pitchFamily="34" charset="0"/>
              <a:buChar char="•"/>
            </a:pPr>
            <a:r>
              <a:rPr lang="en-US" sz="1600" dirty="0">
                <a:solidFill>
                  <a:prstClr val="black"/>
                </a:solidFill>
              </a:rPr>
              <a:t>Very low levels of productive integration hamper effective regional integration</a:t>
            </a:r>
          </a:p>
          <a:p>
            <a:pPr marL="285750" lvl="0" indent="-285750" algn="just" defTabSz="914400">
              <a:lnSpc>
                <a:spcPct val="90000"/>
              </a:lnSpc>
              <a:spcBef>
                <a:spcPts val="1000"/>
              </a:spcBef>
              <a:buClr>
                <a:srgbClr val="0070C0"/>
              </a:buClr>
              <a:buSzPct val="123000"/>
              <a:buFont typeface="Arial" panose="020B0604020202020204" pitchFamily="34" charset="0"/>
              <a:buChar char="•"/>
            </a:pPr>
            <a:r>
              <a:rPr lang="en-US" sz="1600" dirty="0">
                <a:solidFill>
                  <a:prstClr val="black"/>
                </a:solidFill>
              </a:rPr>
              <a:t>There are several initiatives being carried out to improve the situation</a:t>
            </a:r>
          </a:p>
          <a:p>
            <a:pPr marL="800100" lvl="1" indent="-342900" algn="just" defTabSz="914400">
              <a:lnSpc>
                <a:spcPct val="90000"/>
              </a:lnSpc>
              <a:spcBef>
                <a:spcPts val="500"/>
              </a:spcBef>
              <a:buClr>
                <a:srgbClr val="0070C0"/>
              </a:buClr>
              <a:buSzPct val="50000"/>
              <a:buFont typeface="Courier New" panose="02070309020205020404" pitchFamily="49" charset="0"/>
              <a:buChar char="o"/>
            </a:pPr>
            <a:r>
              <a:rPr lang="en-US" sz="1600" dirty="0">
                <a:solidFill>
                  <a:prstClr val="black"/>
                </a:solidFill>
              </a:rPr>
              <a:t>A draft protocol on industry has been developed to promote competitive industrial bases in the region</a:t>
            </a:r>
          </a:p>
          <a:p>
            <a:pPr marL="800100" lvl="1" indent="-342900" algn="just" defTabSz="914400">
              <a:lnSpc>
                <a:spcPct val="90000"/>
              </a:lnSpc>
              <a:spcBef>
                <a:spcPts val="500"/>
              </a:spcBef>
              <a:buClr>
                <a:srgbClr val="0070C0"/>
              </a:buClr>
              <a:buSzPct val="50000"/>
              <a:buFont typeface="Courier New" panose="02070309020205020404" pitchFamily="49" charset="0"/>
              <a:buChar char="o"/>
            </a:pPr>
            <a:r>
              <a:rPr lang="en-GB" sz="1600" dirty="0">
                <a:solidFill>
                  <a:prstClr val="black"/>
                </a:solidFill>
              </a:rPr>
              <a:t>EAC is implementing its East African Community Industrialization Policy (2012–2032) </a:t>
            </a:r>
          </a:p>
          <a:p>
            <a:pPr marL="800100" lvl="1" indent="-342900" algn="just" defTabSz="914400">
              <a:lnSpc>
                <a:spcPct val="90000"/>
              </a:lnSpc>
              <a:spcBef>
                <a:spcPts val="500"/>
              </a:spcBef>
              <a:buClr>
                <a:srgbClr val="0070C0"/>
              </a:buClr>
              <a:buSzPct val="50000"/>
              <a:buFont typeface="Courier New" panose="02070309020205020404" pitchFamily="49" charset="0"/>
              <a:buChar char="o"/>
            </a:pPr>
            <a:r>
              <a:rPr lang="en-GB" sz="1600" dirty="0">
                <a:solidFill>
                  <a:prstClr val="black"/>
                </a:solidFill>
              </a:rPr>
              <a:t>ECA has supported the EAC secretariat and member States in the development of the EAC Energy Security Policy Framework</a:t>
            </a:r>
          </a:p>
          <a:p>
            <a:pPr marL="800100" lvl="1" indent="-342900" algn="just" defTabSz="914400">
              <a:lnSpc>
                <a:spcPct val="90000"/>
              </a:lnSpc>
              <a:spcBef>
                <a:spcPts val="500"/>
              </a:spcBef>
              <a:buClr>
                <a:srgbClr val="0070C0"/>
              </a:buClr>
              <a:buSzPct val="50000"/>
              <a:buFont typeface="Courier New" panose="02070309020205020404" pitchFamily="49" charset="0"/>
              <a:buChar char="o"/>
            </a:pPr>
            <a:r>
              <a:rPr lang="en-US" sz="1600" dirty="0">
                <a:solidFill>
                  <a:prstClr val="black"/>
                </a:solidFill>
              </a:rPr>
              <a:t>(</a:t>
            </a:r>
            <a:r>
              <a:rPr lang="en-GB" sz="1600" dirty="0">
                <a:solidFill>
                  <a:prstClr val="black"/>
                </a:solidFill>
              </a:rPr>
              <a:t>COMESA) has developed the COMESA industrial strategy (2017–2026)</a:t>
            </a:r>
            <a:endParaRPr lang="en-US" sz="1600" dirty="0">
              <a:solidFill>
                <a:prstClr val="black"/>
              </a:solidFill>
            </a:endParaRPr>
          </a:p>
          <a:p>
            <a:pPr marL="457200" indent="-457200">
              <a:buFont typeface="Arial" panose="020B0604020202020204" pitchFamily="34" charset="0"/>
              <a:buChar char="•"/>
            </a:pPr>
            <a:endParaRPr lang="en-US" sz="2000"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0"/>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indent="0" algn="l"/>
            <a:r>
              <a:rPr lang="en-GB" sz="3200" b="1" dirty="0">
                <a:latin typeface="Century Gothic" panose="020B0502020202020204" pitchFamily="34" charset="0"/>
              </a:rPr>
              <a:t>B</a:t>
            </a:r>
            <a:r>
              <a:rPr lang="en-GB" sz="3200" b="1" i="0" dirty="0">
                <a:latin typeface="Century Gothic" panose="020B0502020202020204" pitchFamily="34" charset="0"/>
              </a:rPr>
              <a:t>oosting Productive Integration</a:t>
            </a:r>
          </a:p>
        </p:txBody>
      </p:sp>
      <p:sp>
        <p:nvSpPr>
          <p:cNvPr id="2" name="Rectangle 1"/>
          <p:cNvSpPr/>
          <p:nvPr/>
        </p:nvSpPr>
        <p:spPr>
          <a:xfrm>
            <a:off x="815340" y="856356"/>
            <a:ext cx="7627619" cy="241262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600" b="1" i="1" dirty="0"/>
              <a:t>SADC implementing  SADC industrialization strategy and road map (2015–2063)</a:t>
            </a:r>
          </a:p>
          <a:p>
            <a:pPr marL="285750" indent="-285750">
              <a:buFont typeface="Arial" panose="020B0604020202020204" pitchFamily="34" charset="0"/>
              <a:buChar char="•"/>
            </a:pPr>
            <a:r>
              <a:rPr lang="en-GB" sz="1600" b="1" i="1" dirty="0"/>
              <a:t>Developed Draft Protocol on Industry to promote competitive industrial bases in the region. </a:t>
            </a:r>
          </a:p>
          <a:p>
            <a:pPr marL="285750" indent="-285750">
              <a:buFont typeface="Arial" panose="020B0604020202020204" pitchFamily="34" charset="0"/>
              <a:buChar char="•"/>
            </a:pPr>
            <a:r>
              <a:rPr lang="en-GB" sz="1600" b="1" i="1" dirty="0"/>
              <a:t>Undertaken studies to establish priority RVCs agro-processing, minerals and pharmaceuticals industries to increase intraregional trade and integration </a:t>
            </a:r>
          </a:p>
          <a:p>
            <a:pPr marL="285750" indent="-285750">
              <a:buFont typeface="Arial" panose="020B0604020202020204" pitchFamily="34" charset="0"/>
              <a:buChar char="•"/>
            </a:pPr>
            <a:r>
              <a:rPr lang="en-GB" sz="1600" b="1" i="1" dirty="0"/>
              <a:t>EAC implementing EAC Industrialization Policy (2012-2032)</a:t>
            </a:r>
          </a:p>
          <a:p>
            <a:pPr marL="285750" indent="-285750">
              <a:buFont typeface="Arial" panose="020B0604020202020204" pitchFamily="34" charset="0"/>
              <a:buChar char="•"/>
            </a:pPr>
            <a:r>
              <a:rPr lang="en-GB" sz="1600" b="1" i="1" dirty="0"/>
              <a:t>COMESA Industrial Strategy (2017–2026) and also approved (in June 2019) COMESA Action Plan and Regional Guidelines on Local Content Policy to facilitate industrialization. </a:t>
            </a:r>
          </a:p>
          <a:p>
            <a:pPr marL="285750" indent="-285750">
              <a:buFont typeface="Arial" panose="020B0604020202020204" pitchFamily="34" charset="0"/>
              <a:buChar char="•"/>
            </a:pPr>
            <a:r>
              <a:rPr lang="en-GB" sz="1600" b="1" i="1" dirty="0"/>
              <a:t>ECOWAS West African Common Industrial Policy (WACIP, 2015-2020)</a:t>
            </a:r>
          </a:p>
        </p:txBody>
      </p:sp>
    </p:spTree>
    <p:extLst>
      <p:ext uri="{BB962C8B-B14F-4D97-AF65-F5344CB8AC3E}">
        <p14:creationId xmlns:p14="http://schemas.microsoft.com/office/powerpoint/2010/main" val="1470016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DCCB25-F525-4BA9-AB6A-B006D3337394}"/>
              </a:ext>
            </a:extLst>
          </p:cNvPr>
          <p:cNvSpPr/>
          <p:nvPr/>
        </p:nvSpPr>
        <p:spPr>
          <a:xfrm>
            <a:off x="84842" y="856357"/>
            <a:ext cx="8695487" cy="5416868"/>
          </a:xfrm>
          <a:prstGeom prst="rect">
            <a:avLst/>
          </a:prstGeom>
        </p:spPr>
        <p:txBody>
          <a:bodyPr wrap="square">
            <a:spAutoFit/>
          </a:bodyPr>
          <a:lstStyle/>
          <a:p>
            <a:endParaRPr lang="en-GB" dirty="0"/>
          </a:p>
          <a:p>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pPr marL="457200" indent="-457200">
              <a:buFont typeface="Arial" panose="020B0604020202020204" pitchFamily="34" charset="0"/>
              <a:buChar char="•"/>
            </a:pPr>
            <a:endParaRPr lang="es-ES" sz="2800" dirty="0"/>
          </a:p>
          <a:p>
            <a:endParaRPr lang="es-ES" sz="2800" dirty="0"/>
          </a:p>
          <a:p>
            <a:pPr marL="457200" indent="-457200">
              <a:buFont typeface="Arial" panose="020B0604020202020204" pitchFamily="34" charset="0"/>
              <a:buChar char="•"/>
            </a:pPr>
            <a:endParaRPr lang="es-ES" sz="2800" dirty="0"/>
          </a:p>
          <a:p>
            <a:pPr marL="1371600" lvl="2" indent="-457200">
              <a:buFont typeface="Arial" panose="020B0604020202020204" pitchFamily="34" charset="0"/>
              <a:buChar char="•"/>
            </a:pPr>
            <a:endParaRPr lang="es-ES" sz="2000" dirty="0"/>
          </a:p>
          <a:p>
            <a:endParaRPr lang="en-US" sz="2800" b="1" dirty="0"/>
          </a:p>
        </p:txBody>
      </p:sp>
      <p:sp>
        <p:nvSpPr>
          <p:cNvPr id="5" name="Rectângulo arredondado 8">
            <a:extLst>
              <a:ext uri="{FF2B5EF4-FFF2-40B4-BE49-F238E27FC236}">
                <a16:creationId xmlns:a16="http://schemas.microsoft.com/office/drawing/2014/main" id="{7077EECA-84C8-4BEC-84D1-391FF65C217C}"/>
              </a:ext>
            </a:extLst>
          </p:cNvPr>
          <p:cNvSpPr/>
          <p:nvPr/>
        </p:nvSpPr>
        <p:spPr>
          <a:xfrm>
            <a:off x="0" y="1"/>
            <a:ext cx="9144000"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r>
              <a:rPr lang="es-ES" sz="3200" b="1" dirty="0">
                <a:latin typeface="Century Gothic" panose="020B0502020202020204" pitchFamily="34" charset="0"/>
              </a:rPr>
              <a:t>3. Macro-</a:t>
            </a:r>
            <a:r>
              <a:rPr lang="es-ES" sz="3200" b="1" dirty="0" err="1">
                <a:latin typeface="Century Gothic" panose="020B0502020202020204" pitchFamily="34" charset="0"/>
              </a:rPr>
              <a:t>Economic</a:t>
            </a:r>
            <a:r>
              <a:rPr lang="es-ES" sz="3200" b="1" dirty="0">
                <a:latin typeface="Century Gothic" panose="020B0502020202020204" pitchFamily="34" charset="0"/>
              </a:rPr>
              <a:t> Integration</a:t>
            </a:r>
            <a:endParaRPr lang="en-US" sz="2400" b="1" dirty="0">
              <a:latin typeface="Century Gothic" panose="020B0502020202020204" pitchFamily="34" charset="0"/>
            </a:endParaRPr>
          </a:p>
        </p:txBody>
      </p:sp>
      <p:graphicFrame>
        <p:nvGraphicFramePr>
          <p:cNvPr id="11" name="Chart 10"/>
          <p:cNvGraphicFramePr/>
          <p:nvPr/>
        </p:nvGraphicFramePr>
        <p:xfrm>
          <a:off x="84842" y="786397"/>
          <a:ext cx="5910606" cy="546357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5882326" y="627601"/>
            <a:ext cx="3143101" cy="58743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Arial" panose="020B0604020202020204" pitchFamily="34" charset="0"/>
              <a:buChar char="•"/>
            </a:pPr>
            <a:r>
              <a:rPr lang="en-GB" sz="1400" dirty="0"/>
              <a:t>On this Dimension, ARII focuses on average </a:t>
            </a:r>
          </a:p>
          <a:p>
            <a:pPr marL="742950" lvl="1" indent="-285750">
              <a:buFont typeface="Arial" panose="020B0604020202020204" pitchFamily="34" charset="0"/>
              <a:buChar char="•"/>
            </a:pPr>
            <a:r>
              <a:rPr lang="en-US" sz="1200" i="1" dirty="0"/>
              <a:t>Number of bilateral investment treaties </a:t>
            </a:r>
            <a:r>
              <a:rPr lang="en-US" sz="1200" dirty="0"/>
              <a:t>	</a:t>
            </a:r>
          </a:p>
          <a:p>
            <a:pPr marL="742950" lvl="1" indent="-285750">
              <a:buFont typeface="Arial" panose="020B0604020202020204" pitchFamily="34" charset="0"/>
              <a:buChar char="•"/>
            </a:pPr>
            <a:r>
              <a:rPr lang="en-GB" sz="1200" i="1" dirty="0"/>
              <a:t>Regional convertibility of currency </a:t>
            </a:r>
          </a:p>
          <a:p>
            <a:pPr marL="742950" lvl="1" indent="-285750">
              <a:buFont typeface="Arial" panose="020B0604020202020204" pitchFamily="34" charset="0"/>
              <a:buChar char="•"/>
            </a:pPr>
            <a:r>
              <a:rPr lang="en-GB" sz="1200" i="1" dirty="0"/>
              <a:t>Regional inflation differential (differences M/S inflate rate and REC targeted inflation rate)	</a:t>
            </a:r>
          </a:p>
          <a:p>
            <a:pPr lvl="1"/>
            <a:endParaRPr lang="en-GB" sz="1400" i="1" dirty="0"/>
          </a:p>
          <a:p>
            <a:pPr marL="285750" indent="-285750">
              <a:buFont typeface="Arial" panose="020B0604020202020204" pitchFamily="34" charset="0"/>
              <a:buChar char="•"/>
            </a:pPr>
            <a:r>
              <a:rPr lang="en-GB" sz="1400" dirty="0"/>
              <a:t>The 8 RECs have an average macroeconomic integration score of </a:t>
            </a:r>
            <a:r>
              <a:rPr lang="en-GB" sz="1400" b="1" dirty="0"/>
              <a:t>0.399</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b="1" dirty="0"/>
              <a:t>ECCAS</a:t>
            </a:r>
            <a:r>
              <a:rPr lang="en-GB" sz="1400" dirty="0"/>
              <a:t> and </a:t>
            </a:r>
            <a:r>
              <a:rPr lang="en-GB" sz="1400" b="1" dirty="0"/>
              <a:t>EAC</a:t>
            </a:r>
            <a:r>
              <a:rPr lang="en-GB" sz="1400" dirty="0"/>
              <a:t> are the highest performing communities in macroeconomic integration, with</a:t>
            </a:r>
            <a:r>
              <a:rPr lang="en-GB" sz="1400" b="1" dirty="0"/>
              <a:t> 0.684 </a:t>
            </a:r>
            <a:r>
              <a:rPr lang="en-GB" sz="1400" dirty="0"/>
              <a:t>and </a:t>
            </a:r>
            <a:r>
              <a:rPr lang="en-GB" sz="1400" b="1" dirty="0"/>
              <a:t>0.660</a:t>
            </a:r>
            <a:r>
              <a:rPr lang="en-GB" sz="1400" dirty="0"/>
              <a:t> scores, respectively</a:t>
            </a:r>
          </a:p>
          <a:p>
            <a:pPr marL="285750" indent="-285750">
              <a:buFont typeface="Arial" panose="020B0604020202020204" pitchFamily="34" charset="0"/>
              <a:buChar char="•"/>
            </a:pPr>
            <a:endParaRPr lang="en-GB" sz="1400" i="1" dirty="0"/>
          </a:p>
          <a:p>
            <a:pPr marL="285750" indent="-285750">
              <a:buFont typeface="Arial" panose="020B0604020202020204" pitchFamily="34" charset="0"/>
              <a:buChar char="•"/>
            </a:pPr>
            <a:r>
              <a:rPr lang="en-GB" sz="1400" dirty="0"/>
              <a:t>Most RECs making strides towards macroeconomic and monetary convergence targets</a:t>
            </a:r>
          </a:p>
          <a:p>
            <a:pPr marL="742950" lvl="1" indent="-285750">
              <a:buFont typeface="Arial" panose="020B0604020202020204" pitchFamily="34" charset="0"/>
              <a:buChar char="•"/>
            </a:pPr>
            <a:r>
              <a:rPr lang="en-GB" sz="1200" i="1" dirty="0"/>
              <a:t>Progress by WAEMU &amp; CEMAC M/S</a:t>
            </a:r>
          </a:p>
          <a:p>
            <a:pPr marL="742950" lvl="1" indent="-285750">
              <a:buFont typeface="Arial" panose="020B0604020202020204" pitchFamily="34" charset="0"/>
              <a:buChar char="•"/>
            </a:pPr>
            <a:r>
              <a:rPr lang="en-GB" sz="1200" i="1" dirty="0"/>
              <a:t>COMESA’s regional payment &amp; settlement system</a:t>
            </a:r>
          </a:p>
          <a:p>
            <a:pPr marL="742950" lvl="1" indent="-285750">
              <a:buFont typeface="Arial" panose="020B0604020202020204" pitchFamily="34" charset="0"/>
              <a:buChar char="•"/>
            </a:pPr>
            <a:r>
              <a:rPr lang="en-GB" sz="1200" i="1" dirty="0"/>
              <a:t>The Pan-African P</a:t>
            </a:r>
            <a:r>
              <a:rPr lang="en-US" sz="1200" i="1" dirty="0"/>
              <a:t>ayment and Settlement System (PAPSS) launched by the Afreximbank in July 2019</a:t>
            </a:r>
            <a:endParaRPr lang="en-GB" sz="1200" b="1" i="1" dirty="0"/>
          </a:p>
        </p:txBody>
      </p:sp>
    </p:spTree>
    <p:extLst>
      <p:ext uri="{BB962C8B-B14F-4D97-AF65-F5344CB8AC3E}">
        <p14:creationId xmlns:p14="http://schemas.microsoft.com/office/powerpoint/2010/main" val="1888982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_template_eng" id="{21C215F9-3DF1-7645-873B-0452BD189409}" vid="{FA40084B-1D7F-804F-9559-26E4B97E6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D6D194BCE4BA4A92B2A852D517E666" ma:contentTypeVersion="5" ma:contentTypeDescription="Create a new document." ma:contentTypeScope="" ma:versionID="07a6dbf249cb51be96529060955c928d">
  <xsd:schema xmlns:xsd="http://www.w3.org/2001/XMLSchema" xmlns:xs="http://www.w3.org/2001/XMLSchema" xmlns:p="http://schemas.microsoft.com/office/2006/metadata/properties" xmlns:ns3="5ee44128-3d50-4b9c-aa09-37e8fa8fd955" xmlns:ns4="8dc1d2c1-2c17-48d1-98f5-1d9c4aad5262" targetNamespace="http://schemas.microsoft.com/office/2006/metadata/properties" ma:root="true" ma:fieldsID="022975885b33b7e73d2544af3b3321ab" ns3:_="" ns4:_="">
    <xsd:import namespace="5ee44128-3d50-4b9c-aa09-37e8fa8fd955"/>
    <xsd:import namespace="8dc1d2c1-2c17-48d1-98f5-1d9c4aad526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e44128-3d50-4b9c-aa09-37e8fa8fd95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c1d2c1-2c17-48d1-98f5-1d9c4aad526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BAD649-72BC-446A-82CF-A578C7332D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e44128-3d50-4b9c-aa09-37e8fa8fd955"/>
    <ds:schemaRef ds:uri="8dc1d2c1-2c17-48d1-98f5-1d9c4aad52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AD1AFA-7F85-4E9F-A10B-BF3AAADD0A0B}">
  <ds:schemaRefs>
    <ds:schemaRef ds:uri="http://schemas.microsoft.com/sharepoint/v3/contenttype/forms"/>
  </ds:schemaRefs>
</ds:datastoreItem>
</file>

<file path=customXml/itemProps3.xml><?xml version="1.0" encoding="utf-8"?>
<ds:datastoreItem xmlns:ds="http://schemas.openxmlformats.org/officeDocument/2006/customXml" ds:itemID="{EA853A5E-DE28-4FED-A837-6B245ACE2251}">
  <ds:schemaRefs>
    <ds:schemaRef ds:uri="http://purl.org/dc/terms/"/>
    <ds:schemaRef ds:uri="http://schemas.openxmlformats.org/package/2006/metadata/core-properties"/>
    <ds:schemaRef ds:uri="http://schemas.microsoft.com/office/2006/documentManagement/types"/>
    <ds:schemaRef ds:uri="8dc1d2c1-2c17-48d1-98f5-1d9c4aad5262"/>
    <ds:schemaRef ds:uri="http://schemas.microsoft.com/office/infopath/2007/PartnerControls"/>
    <ds:schemaRef ds:uri="http://purl.org/dc/elements/1.1/"/>
    <ds:schemaRef ds:uri="http://schemas.microsoft.com/office/2006/metadata/properties"/>
    <ds:schemaRef ds:uri="5ee44128-3d50-4b9c-aa09-37e8fa8fd95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ECA_template_eng</Template>
  <TotalTime>5962</TotalTime>
  <Words>4944</Words>
  <Application>Microsoft Office PowerPoint</Application>
  <PresentationFormat>On-screen Show (4:3)</PresentationFormat>
  <Paragraphs>275</Paragraphs>
  <Slides>15</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Calibri Light</vt:lpstr>
      <vt:lpstr>Century Gothic</vt:lpstr>
      <vt:lpstr>Courier New</vt:lpstr>
      <vt:lpstr>Lato</vt:lpstr>
      <vt:lpstr>Lucida Sans</vt:lpstr>
      <vt:lpstr>Wingdings</vt:lpstr>
      <vt:lpstr>Office Theme</vt:lpstr>
      <vt:lpstr>Assessment of progress on regional integration in Africa    Francis Ikome Chief, Regional Integration Section Regional Integration and Trade Division  First Session of the Committee on Private Sector Development, Regional Integration, Trade, Infrastructure, Industry and Technology (CPRTIIT)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Name of presenter Title, Division Economic Commission for Africa</dc:title>
  <dc:creator>Maraki &amp;  Jane</dc:creator>
  <cp:lastModifiedBy>Uneca2</cp:lastModifiedBy>
  <cp:revision>289</cp:revision>
  <cp:lastPrinted>2019-12-11T06:15:17Z</cp:lastPrinted>
  <dcterms:created xsi:type="dcterms:W3CDTF">2019-11-14T13:35:52Z</dcterms:created>
  <dcterms:modified xsi:type="dcterms:W3CDTF">2019-12-11T15:15:53Z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0x0101000CD6D194BCE4BA4A92B2A852D517E666</vt:lpwstr>
  </property>
</Properties>
</file>