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9" r:id="rId2"/>
    <p:sldId id="287" r:id="rId3"/>
    <p:sldId id="284" r:id="rId4"/>
    <p:sldId id="285" r:id="rId5"/>
    <p:sldId id="290" r:id="rId6"/>
    <p:sldId id="291" r:id="rId7"/>
    <p:sldId id="292" r:id="rId8"/>
    <p:sldId id="288" r:id="rId9"/>
    <p:sldId id="293" r:id="rId10"/>
    <p:sldId id="289" r:id="rId11"/>
    <p:sldId id="294" r:id="rId12"/>
    <p:sldId id="258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kedar Nega" initials="EN" lastIdx="29" clrIdx="0">
    <p:extLst>
      <p:ext uri="{19B8F6BF-5375-455C-9EA6-DF929625EA0E}">
        <p15:presenceInfo xmlns:p15="http://schemas.microsoft.com/office/powerpoint/2012/main" userId="Eskedar Ne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DBD1E5"/>
    <a:srgbClr val="BBA9CF"/>
    <a:srgbClr val="9A7EB8"/>
    <a:srgbClr val="AC0000"/>
    <a:srgbClr val="E4D2F2"/>
    <a:srgbClr val="AE4A12"/>
    <a:srgbClr val="42B3CA"/>
    <a:srgbClr val="45C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6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55382466967951E-2"/>
          <c:y val="9.6111828311136085E-2"/>
          <c:w val="0.80747264157031184"/>
          <c:h val="0.79283767133157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18-419C-9CFB-23E7A40E04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418-419C-9CFB-23E7A40E04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6E-4E3A-B0B4-5858979AE3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6E-4E3A-B0B4-5858979AE3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18-419C-9CFB-23E7A40E04C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Govts</a:t>
                    </a:r>
                    <a:r>
                      <a:rPr lang="en-US" baseline="0" dirty="0"/>
                      <a:t>
</a:t>
                    </a:r>
                    <a:fld id="{9718AD7A-811D-4FE1-B6C3-3B84748B6DC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18-419C-9CFB-23E7A40E04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ICA</a:t>
                    </a:r>
                    <a:r>
                      <a:rPr lang="en-US" baseline="0" dirty="0"/>
                      <a:t>
</a:t>
                    </a:r>
                    <a:fld id="{868F2872-668F-488E-85CB-99900151EFE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18-419C-9CFB-23E7A40E04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Others</a:t>
                    </a:r>
                    <a:r>
                      <a:rPr lang="en-US" baseline="0" dirty="0"/>
                      <a:t>
</a:t>
                    </a:r>
                    <a:fld id="{1C864D17-4FC4-47E0-9376-080D5CD51A8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18-419C-9CFB-23E7A40E04C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African National Governments</c:v>
                </c:pt>
                <c:pt idx="1">
                  <c:v>ICA Members</c:v>
                </c:pt>
                <c:pt idx="2">
                  <c:v>China</c:v>
                </c:pt>
                <c:pt idx="3">
                  <c:v>Private Sector</c:v>
                </c:pt>
                <c:pt idx="4">
                  <c:v>Other bilaterals/mululaterals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37.5</c:v>
                </c:pt>
                <c:pt idx="1">
                  <c:v>20.2</c:v>
                </c:pt>
                <c:pt idx="2">
                  <c:v>25.7</c:v>
                </c:pt>
                <c:pt idx="3">
                  <c:v>25.7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8-419C-9CFB-23E7A40E0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22-443D-8913-8BB3E4395E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22-443D-8913-8BB3E4395E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2-443D-8913-8BB3E4395E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922-443D-8913-8BB3E4395E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22-443D-8913-8BB3E4395E92}"/>
              </c:ext>
            </c:extLst>
          </c:dPt>
          <c:dLbls>
            <c:dLbl>
              <c:idx val="0"/>
              <c:layout>
                <c:manualLayout>
                  <c:x val="0.16797458152484407"/>
                  <c:y val="4.1507623712146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22-443D-8913-8BB3E4395E92}"/>
                </c:ext>
              </c:extLst>
            </c:dLbl>
            <c:dLbl>
              <c:idx val="1"/>
              <c:layout>
                <c:manualLayout>
                  <c:x val="-0.20319505829618228"/>
                  <c:y val="-4.61195819023863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22-443D-8913-8BB3E4395E92}"/>
                </c:ext>
              </c:extLst>
            </c:dLbl>
            <c:dLbl>
              <c:idx val="2"/>
              <c:layout>
                <c:manualLayout>
                  <c:x val="-0.18423018618853856"/>
                  <c:y val="-1.84478327609542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22-443D-8913-8BB3E4395E92}"/>
                </c:ext>
              </c:extLst>
            </c:dLbl>
            <c:dLbl>
              <c:idx val="3"/>
              <c:layout>
                <c:manualLayout>
                  <c:x val="-0.12191703497770934"/>
                  <c:y val="-7.84032892340554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2-443D-8913-8BB3E4395E92}"/>
                </c:ext>
              </c:extLst>
            </c:dLbl>
            <c:dLbl>
              <c:idx val="4"/>
              <c:layout>
                <c:manualLayout>
                  <c:x val="0.23570626762357139"/>
                  <c:y val="-8.76272056145325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2-443D-8913-8BB3E4395E9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Energy</c:v>
                </c:pt>
                <c:pt idx="1">
                  <c:v>Transport</c:v>
                </c:pt>
                <c:pt idx="2">
                  <c:v>Water</c:v>
                </c:pt>
                <c:pt idx="3">
                  <c:v>ICT</c:v>
                </c:pt>
                <c:pt idx="4">
                  <c:v>Multi-sector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43.8</c:v>
                </c:pt>
                <c:pt idx="1">
                  <c:v>32.5</c:v>
                </c:pt>
                <c:pt idx="2">
                  <c:v>13.6</c:v>
                </c:pt>
                <c:pt idx="3">
                  <c:v>7.1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2-443D-8913-8BB3E4395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6406B-9E2C-43DC-93FA-CAD57C4ECF2F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BAC76-7A70-4C14-9D65-9B82188511B8}">
      <dgm:prSet phldrT="[Text]"/>
      <dgm:spPr/>
      <dgm:t>
        <a:bodyPr/>
        <a:lstStyle/>
        <a:p>
          <a:r>
            <a:rPr lang="en-US" dirty="0"/>
            <a:t>Infrastructure financing gap</a:t>
          </a:r>
        </a:p>
      </dgm:t>
    </dgm:pt>
    <dgm:pt modelId="{232528CD-A0B8-4C36-BDC2-2BC63486884D}" type="parTrans" cxnId="{D6951A2F-BDB5-4F00-8DBA-13FA74EF9308}">
      <dgm:prSet/>
      <dgm:spPr/>
      <dgm:t>
        <a:bodyPr/>
        <a:lstStyle/>
        <a:p>
          <a:endParaRPr lang="en-US"/>
        </a:p>
      </dgm:t>
    </dgm:pt>
    <dgm:pt modelId="{01C8419E-0195-4A12-8601-5119AD4392AC}" type="sibTrans" cxnId="{D6951A2F-BDB5-4F00-8DBA-13FA74EF9308}">
      <dgm:prSet/>
      <dgm:spPr/>
      <dgm:t>
        <a:bodyPr/>
        <a:lstStyle/>
        <a:p>
          <a:endParaRPr lang="en-US"/>
        </a:p>
      </dgm:t>
    </dgm:pt>
    <dgm:pt modelId="{8BC69599-92C2-4A2A-B5AB-D9BCA71DE4DE}">
      <dgm:prSet phldrT="[Text]"/>
      <dgm:spPr/>
      <dgm:t>
        <a:bodyPr/>
        <a:lstStyle/>
        <a:p>
          <a:r>
            <a:rPr lang="en-US" dirty="0"/>
            <a:t>Energy infrastructure</a:t>
          </a:r>
        </a:p>
      </dgm:t>
    </dgm:pt>
    <dgm:pt modelId="{18905277-7FED-420B-A77E-0B3548DC914E}" type="parTrans" cxnId="{83EBAD8A-FC42-4A43-94A9-A7A3746D2B34}">
      <dgm:prSet/>
      <dgm:spPr/>
      <dgm:t>
        <a:bodyPr/>
        <a:lstStyle/>
        <a:p>
          <a:endParaRPr lang="en-US"/>
        </a:p>
      </dgm:t>
    </dgm:pt>
    <dgm:pt modelId="{120AE0BA-D340-478A-B677-831E22F0E406}" type="sibTrans" cxnId="{83EBAD8A-FC42-4A43-94A9-A7A3746D2B34}">
      <dgm:prSet/>
      <dgm:spPr/>
      <dgm:t>
        <a:bodyPr/>
        <a:lstStyle/>
        <a:p>
          <a:endParaRPr lang="en-US"/>
        </a:p>
      </dgm:t>
    </dgm:pt>
    <dgm:pt modelId="{0946E9C3-D1D7-4CAC-9111-7222D8DD3C88}">
      <dgm:prSet phldrT="[Text]"/>
      <dgm:spPr/>
      <dgm:t>
        <a:bodyPr/>
        <a:lstStyle/>
        <a:p>
          <a:r>
            <a:rPr lang="en-US" dirty="0"/>
            <a:t>Transport infrastructure</a:t>
          </a:r>
        </a:p>
      </dgm:t>
    </dgm:pt>
    <dgm:pt modelId="{14E9A80A-92D5-44E8-900F-4B3F5E5986D6}" type="parTrans" cxnId="{67563EFF-783A-48DC-9679-2BC917185335}">
      <dgm:prSet/>
      <dgm:spPr/>
      <dgm:t>
        <a:bodyPr/>
        <a:lstStyle/>
        <a:p>
          <a:endParaRPr lang="en-US"/>
        </a:p>
      </dgm:t>
    </dgm:pt>
    <dgm:pt modelId="{38B5236F-C21F-4530-A6B0-F037ECE09D28}" type="sibTrans" cxnId="{67563EFF-783A-48DC-9679-2BC917185335}">
      <dgm:prSet/>
      <dgm:spPr/>
      <dgm:t>
        <a:bodyPr/>
        <a:lstStyle/>
        <a:p>
          <a:endParaRPr lang="en-US"/>
        </a:p>
      </dgm:t>
    </dgm:pt>
    <dgm:pt modelId="{A69869F7-4B53-44D2-AA2C-B8EEA10CC42B}">
      <dgm:prSet/>
      <dgm:spPr/>
      <dgm:t>
        <a:bodyPr/>
        <a:lstStyle/>
        <a:p>
          <a:r>
            <a:rPr lang="en-US" dirty="0"/>
            <a:t>PIDA Implementation</a:t>
          </a:r>
        </a:p>
      </dgm:t>
    </dgm:pt>
    <dgm:pt modelId="{433FC44B-9944-4E35-8B1B-1E5551C33788}" type="parTrans" cxnId="{A8C0248D-CB1A-4E4F-BE34-4D439B84E249}">
      <dgm:prSet/>
      <dgm:spPr/>
      <dgm:t>
        <a:bodyPr/>
        <a:lstStyle/>
        <a:p>
          <a:endParaRPr lang="en-US"/>
        </a:p>
      </dgm:t>
    </dgm:pt>
    <dgm:pt modelId="{E751DE20-2380-4574-B92E-219E71FB243F}" type="sibTrans" cxnId="{A8C0248D-CB1A-4E4F-BE34-4D439B84E249}">
      <dgm:prSet/>
      <dgm:spPr/>
      <dgm:t>
        <a:bodyPr/>
        <a:lstStyle/>
        <a:p>
          <a:endParaRPr lang="en-US"/>
        </a:p>
      </dgm:t>
    </dgm:pt>
    <dgm:pt modelId="{B4D90103-5F06-43DF-82CB-C376E6A17F86}">
      <dgm:prSet phldrT="[Text]"/>
      <dgm:spPr/>
      <dgm:t>
        <a:bodyPr/>
        <a:lstStyle/>
        <a:p>
          <a:r>
            <a:rPr lang="en-US" dirty="0"/>
            <a:t>Key issues and questions</a:t>
          </a:r>
        </a:p>
      </dgm:t>
    </dgm:pt>
    <dgm:pt modelId="{70D38846-A87F-453B-B6E0-EAD5A2189068}" type="parTrans" cxnId="{4F9D0ECD-3EDA-4886-98DA-6CBD369D37EB}">
      <dgm:prSet/>
      <dgm:spPr/>
      <dgm:t>
        <a:bodyPr/>
        <a:lstStyle/>
        <a:p>
          <a:endParaRPr lang="en-US"/>
        </a:p>
      </dgm:t>
    </dgm:pt>
    <dgm:pt modelId="{3F8F56F5-94E0-4D91-90EA-B7B45F656CE9}" type="sibTrans" cxnId="{4F9D0ECD-3EDA-4886-98DA-6CBD369D37EB}">
      <dgm:prSet/>
      <dgm:spPr/>
      <dgm:t>
        <a:bodyPr/>
        <a:lstStyle/>
        <a:p>
          <a:endParaRPr lang="en-US"/>
        </a:p>
      </dgm:t>
    </dgm:pt>
    <dgm:pt modelId="{87F1B80C-38AB-4DD8-B1A4-30C712F9BA18}" type="pres">
      <dgm:prSet presAssocID="{4EA6406B-9E2C-43DC-93FA-CAD57C4ECF2F}" presName="vert0" presStyleCnt="0">
        <dgm:presLayoutVars>
          <dgm:dir/>
          <dgm:animOne val="branch"/>
          <dgm:animLvl val="lvl"/>
        </dgm:presLayoutVars>
      </dgm:prSet>
      <dgm:spPr/>
    </dgm:pt>
    <dgm:pt modelId="{60FB869E-8E55-4EDE-9B64-318DA7A07012}" type="pres">
      <dgm:prSet presAssocID="{E52BAC76-7A70-4C14-9D65-9B82188511B8}" presName="thickLine" presStyleLbl="alignNode1" presStyleIdx="0" presStyleCnt="5"/>
      <dgm:spPr/>
    </dgm:pt>
    <dgm:pt modelId="{4FA4C502-CAA2-46D7-B404-5022334FEBE8}" type="pres">
      <dgm:prSet presAssocID="{E52BAC76-7A70-4C14-9D65-9B82188511B8}" presName="horz1" presStyleCnt="0"/>
      <dgm:spPr/>
    </dgm:pt>
    <dgm:pt modelId="{14411EEA-A7FC-4C66-85F3-2B5E39AD708E}" type="pres">
      <dgm:prSet presAssocID="{E52BAC76-7A70-4C14-9D65-9B82188511B8}" presName="tx1" presStyleLbl="revTx" presStyleIdx="0" presStyleCnt="5"/>
      <dgm:spPr/>
    </dgm:pt>
    <dgm:pt modelId="{702F16A6-90DB-41F3-900E-C6390E035203}" type="pres">
      <dgm:prSet presAssocID="{E52BAC76-7A70-4C14-9D65-9B82188511B8}" presName="vert1" presStyleCnt="0"/>
      <dgm:spPr/>
    </dgm:pt>
    <dgm:pt modelId="{616E615E-26C4-4F8D-A045-7531FF91A363}" type="pres">
      <dgm:prSet presAssocID="{8BC69599-92C2-4A2A-B5AB-D9BCA71DE4DE}" presName="thickLine" presStyleLbl="alignNode1" presStyleIdx="1" presStyleCnt="5"/>
      <dgm:spPr/>
    </dgm:pt>
    <dgm:pt modelId="{7DEB9F33-CA2F-4D29-8F09-D9074AFA5724}" type="pres">
      <dgm:prSet presAssocID="{8BC69599-92C2-4A2A-B5AB-D9BCA71DE4DE}" presName="horz1" presStyleCnt="0"/>
      <dgm:spPr/>
    </dgm:pt>
    <dgm:pt modelId="{8A356136-C4EE-4507-BF8A-53678E17FE0B}" type="pres">
      <dgm:prSet presAssocID="{8BC69599-92C2-4A2A-B5AB-D9BCA71DE4DE}" presName="tx1" presStyleLbl="revTx" presStyleIdx="1" presStyleCnt="5"/>
      <dgm:spPr/>
    </dgm:pt>
    <dgm:pt modelId="{7A8C3D1F-E394-47FB-A72B-4D2D99D227E3}" type="pres">
      <dgm:prSet presAssocID="{8BC69599-92C2-4A2A-B5AB-D9BCA71DE4DE}" presName="vert1" presStyleCnt="0"/>
      <dgm:spPr/>
    </dgm:pt>
    <dgm:pt modelId="{3550302B-E2F5-4F38-BEF9-24544DF3EBA2}" type="pres">
      <dgm:prSet presAssocID="{0946E9C3-D1D7-4CAC-9111-7222D8DD3C88}" presName="thickLine" presStyleLbl="alignNode1" presStyleIdx="2" presStyleCnt="5"/>
      <dgm:spPr/>
    </dgm:pt>
    <dgm:pt modelId="{CB82E8E4-5A23-4335-B747-C7B8F03EC7E7}" type="pres">
      <dgm:prSet presAssocID="{0946E9C3-D1D7-4CAC-9111-7222D8DD3C88}" presName="horz1" presStyleCnt="0"/>
      <dgm:spPr/>
    </dgm:pt>
    <dgm:pt modelId="{74F738FB-28AB-483C-A7DF-C823F41003AE}" type="pres">
      <dgm:prSet presAssocID="{0946E9C3-D1D7-4CAC-9111-7222D8DD3C88}" presName="tx1" presStyleLbl="revTx" presStyleIdx="2" presStyleCnt="5"/>
      <dgm:spPr/>
    </dgm:pt>
    <dgm:pt modelId="{0FC53732-E15D-4747-B548-92457A0B24C9}" type="pres">
      <dgm:prSet presAssocID="{0946E9C3-D1D7-4CAC-9111-7222D8DD3C88}" presName="vert1" presStyleCnt="0"/>
      <dgm:spPr/>
    </dgm:pt>
    <dgm:pt modelId="{698DF341-3936-4482-B706-511AB50CDE0D}" type="pres">
      <dgm:prSet presAssocID="{A69869F7-4B53-44D2-AA2C-B8EEA10CC42B}" presName="thickLine" presStyleLbl="alignNode1" presStyleIdx="3" presStyleCnt="5"/>
      <dgm:spPr/>
    </dgm:pt>
    <dgm:pt modelId="{1E501558-D7FD-40F7-A862-09B49E204DD3}" type="pres">
      <dgm:prSet presAssocID="{A69869F7-4B53-44D2-AA2C-B8EEA10CC42B}" presName="horz1" presStyleCnt="0"/>
      <dgm:spPr/>
    </dgm:pt>
    <dgm:pt modelId="{DAB1E4E2-14C2-49C4-B771-E3D5795F4351}" type="pres">
      <dgm:prSet presAssocID="{A69869F7-4B53-44D2-AA2C-B8EEA10CC42B}" presName="tx1" presStyleLbl="revTx" presStyleIdx="3" presStyleCnt="5"/>
      <dgm:spPr/>
    </dgm:pt>
    <dgm:pt modelId="{75742E16-DFF5-4D3A-9B69-B35627C7532D}" type="pres">
      <dgm:prSet presAssocID="{A69869F7-4B53-44D2-AA2C-B8EEA10CC42B}" presName="vert1" presStyleCnt="0"/>
      <dgm:spPr/>
    </dgm:pt>
    <dgm:pt modelId="{AAC51B80-C991-4412-A864-5EE6D3E54D7F}" type="pres">
      <dgm:prSet presAssocID="{B4D90103-5F06-43DF-82CB-C376E6A17F86}" presName="thickLine" presStyleLbl="alignNode1" presStyleIdx="4" presStyleCnt="5"/>
      <dgm:spPr/>
    </dgm:pt>
    <dgm:pt modelId="{40FE2CEE-F473-4CBD-85A9-898A6515ADFC}" type="pres">
      <dgm:prSet presAssocID="{B4D90103-5F06-43DF-82CB-C376E6A17F86}" presName="horz1" presStyleCnt="0"/>
      <dgm:spPr/>
    </dgm:pt>
    <dgm:pt modelId="{DB7CE6D3-8C86-44F0-AE56-7DCC0BFF091F}" type="pres">
      <dgm:prSet presAssocID="{B4D90103-5F06-43DF-82CB-C376E6A17F86}" presName="tx1" presStyleLbl="revTx" presStyleIdx="4" presStyleCnt="5"/>
      <dgm:spPr/>
    </dgm:pt>
    <dgm:pt modelId="{C6158498-0E18-48DC-A26A-59094C0D9CC8}" type="pres">
      <dgm:prSet presAssocID="{B4D90103-5F06-43DF-82CB-C376E6A17F86}" presName="vert1" presStyleCnt="0"/>
      <dgm:spPr/>
    </dgm:pt>
  </dgm:ptLst>
  <dgm:cxnLst>
    <dgm:cxn modelId="{4F9D0ECD-3EDA-4886-98DA-6CBD369D37EB}" srcId="{4EA6406B-9E2C-43DC-93FA-CAD57C4ECF2F}" destId="{B4D90103-5F06-43DF-82CB-C376E6A17F86}" srcOrd="4" destOrd="0" parTransId="{70D38846-A87F-453B-B6E0-EAD5A2189068}" sibTransId="{3F8F56F5-94E0-4D91-90EA-B7B45F656CE9}"/>
    <dgm:cxn modelId="{A8C0248D-CB1A-4E4F-BE34-4D439B84E249}" srcId="{4EA6406B-9E2C-43DC-93FA-CAD57C4ECF2F}" destId="{A69869F7-4B53-44D2-AA2C-B8EEA10CC42B}" srcOrd="3" destOrd="0" parTransId="{433FC44B-9944-4E35-8B1B-1E5551C33788}" sibTransId="{E751DE20-2380-4574-B92E-219E71FB243F}"/>
    <dgm:cxn modelId="{2092510F-44D7-4846-8461-49FC29C3DA2C}" type="presOf" srcId="{A69869F7-4B53-44D2-AA2C-B8EEA10CC42B}" destId="{DAB1E4E2-14C2-49C4-B771-E3D5795F4351}" srcOrd="0" destOrd="0" presId="urn:microsoft.com/office/officeart/2008/layout/LinedList"/>
    <dgm:cxn modelId="{99E07819-D1AC-4B96-B830-2C0D313D3403}" type="presOf" srcId="{E52BAC76-7A70-4C14-9D65-9B82188511B8}" destId="{14411EEA-A7FC-4C66-85F3-2B5E39AD708E}" srcOrd="0" destOrd="0" presId="urn:microsoft.com/office/officeart/2008/layout/LinedList"/>
    <dgm:cxn modelId="{937B4062-9A5D-4FF4-9D95-B3D9FEC9B053}" type="presOf" srcId="{8BC69599-92C2-4A2A-B5AB-D9BCA71DE4DE}" destId="{8A356136-C4EE-4507-BF8A-53678E17FE0B}" srcOrd="0" destOrd="0" presId="urn:microsoft.com/office/officeart/2008/layout/LinedList"/>
    <dgm:cxn modelId="{070E4476-AA81-4F17-9F00-CF5FDD49AE93}" type="presOf" srcId="{0946E9C3-D1D7-4CAC-9111-7222D8DD3C88}" destId="{74F738FB-28AB-483C-A7DF-C823F41003AE}" srcOrd="0" destOrd="0" presId="urn:microsoft.com/office/officeart/2008/layout/LinedList"/>
    <dgm:cxn modelId="{83EBAD8A-FC42-4A43-94A9-A7A3746D2B34}" srcId="{4EA6406B-9E2C-43DC-93FA-CAD57C4ECF2F}" destId="{8BC69599-92C2-4A2A-B5AB-D9BCA71DE4DE}" srcOrd="1" destOrd="0" parTransId="{18905277-7FED-420B-A77E-0B3548DC914E}" sibTransId="{120AE0BA-D340-478A-B677-831E22F0E406}"/>
    <dgm:cxn modelId="{C4D099DA-F6D7-42A6-AB21-EE66479D875E}" type="presOf" srcId="{B4D90103-5F06-43DF-82CB-C376E6A17F86}" destId="{DB7CE6D3-8C86-44F0-AE56-7DCC0BFF091F}" srcOrd="0" destOrd="0" presId="urn:microsoft.com/office/officeart/2008/layout/LinedList"/>
    <dgm:cxn modelId="{67563EFF-783A-48DC-9679-2BC917185335}" srcId="{4EA6406B-9E2C-43DC-93FA-CAD57C4ECF2F}" destId="{0946E9C3-D1D7-4CAC-9111-7222D8DD3C88}" srcOrd="2" destOrd="0" parTransId="{14E9A80A-92D5-44E8-900F-4B3F5E5986D6}" sibTransId="{38B5236F-C21F-4530-A6B0-F037ECE09D28}"/>
    <dgm:cxn modelId="{D6951A2F-BDB5-4F00-8DBA-13FA74EF9308}" srcId="{4EA6406B-9E2C-43DC-93FA-CAD57C4ECF2F}" destId="{E52BAC76-7A70-4C14-9D65-9B82188511B8}" srcOrd="0" destOrd="0" parTransId="{232528CD-A0B8-4C36-BDC2-2BC63486884D}" sibTransId="{01C8419E-0195-4A12-8601-5119AD4392AC}"/>
    <dgm:cxn modelId="{01C9DDCB-2D2B-48D6-AA1F-4DEECA030827}" type="presOf" srcId="{4EA6406B-9E2C-43DC-93FA-CAD57C4ECF2F}" destId="{87F1B80C-38AB-4DD8-B1A4-30C712F9BA18}" srcOrd="0" destOrd="0" presId="urn:microsoft.com/office/officeart/2008/layout/LinedList"/>
    <dgm:cxn modelId="{C6A512C0-EA9C-41D3-B6D9-C4FA12B73109}" type="presParOf" srcId="{87F1B80C-38AB-4DD8-B1A4-30C712F9BA18}" destId="{60FB869E-8E55-4EDE-9B64-318DA7A07012}" srcOrd="0" destOrd="0" presId="urn:microsoft.com/office/officeart/2008/layout/LinedList"/>
    <dgm:cxn modelId="{1EBB4D78-4233-4D85-BE43-C6D1C88BBA6A}" type="presParOf" srcId="{87F1B80C-38AB-4DD8-B1A4-30C712F9BA18}" destId="{4FA4C502-CAA2-46D7-B404-5022334FEBE8}" srcOrd="1" destOrd="0" presId="urn:microsoft.com/office/officeart/2008/layout/LinedList"/>
    <dgm:cxn modelId="{3DC8A525-E6B8-47D1-9F08-7A327F64CA6A}" type="presParOf" srcId="{4FA4C502-CAA2-46D7-B404-5022334FEBE8}" destId="{14411EEA-A7FC-4C66-85F3-2B5E39AD708E}" srcOrd="0" destOrd="0" presId="urn:microsoft.com/office/officeart/2008/layout/LinedList"/>
    <dgm:cxn modelId="{E365DBB7-2D1E-4319-87DF-906CF27E80E3}" type="presParOf" srcId="{4FA4C502-CAA2-46D7-B404-5022334FEBE8}" destId="{702F16A6-90DB-41F3-900E-C6390E035203}" srcOrd="1" destOrd="0" presId="urn:microsoft.com/office/officeart/2008/layout/LinedList"/>
    <dgm:cxn modelId="{0AF822C2-9D17-4156-95EA-8FB172EAEE4E}" type="presParOf" srcId="{87F1B80C-38AB-4DD8-B1A4-30C712F9BA18}" destId="{616E615E-26C4-4F8D-A045-7531FF91A363}" srcOrd="2" destOrd="0" presId="urn:microsoft.com/office/officeart/2008/layout/LinedList"/>
    <dgm:cxn modelId="{1E366591-4108-466F-B90C-5464956EBC71}" type="presParOf" srcId="{87F1B80C-38AB-4DD8-B1A4-30C712F9BA18}" destId="{7DEB9F33-CA2F-4D29-8F09-D9074AFA5724}" srcOrd="3" destOrd="0" presId="urn:microsoft.com/office/officeart/2008/layout/LinedList"/>
    <dgm:cxn modelId="{0CC8F3FB-BAB6-49F4-9E77-E235EA0047BB}" type="presParOf" srcId="{7DEB9F33-CA2F-4D29-8F09-D9074AFA5724}" destId="{8A356136-C4EE-4507-BF8A-53678E17FE0B}" srcOrd="0" destOrd="0" presId="urn:microsoft.com/office/officeart/2008/layout/LinedList"/>
    <dgm:cxn modelId="{FF532518-8E05-456C-8A9E-C739559FFF09}" type="presParOf" srcId="{7DEB9F33-CA2F-4D29-8F09-D9074AFA5724}" destId="{7A8C3D1F-E394-47FB-A72B-4D2D99D227E3}" srcOrd="1" destOrd="0" presId="urn:microsoft.com/office/officeart/2008/layout/LinedList"/>
    <dgm:cxn modelId="{DE93E3E4-975E-46A0-8AE7-1CFD07B733A4}" type="presParOf" srcId="{87F1B80C-38AB-4DD8-B1A4-30C712F9BA18}" destId="{3550302B-E2F5-4F38-BEF9-24544DF3EBA2}" srcOrd="4" destOrd="0" presId="urn:microsoft.com/office/officeart/2008/layout/LinedList"/>
    <dgm:cxn modelId="{512B7DB7-3599-4B1F-BBA2-2DCFF6F69BD4}" type="presParOf" srcId="{87F1B80C-38AB-4DD8-B1A4-30C712F9BA18}" destId="{CB82E8E4-5A23-4335-B747-C7B8F03EC7E7}" srcOrd="5" destOrd="0" presId="urn:microsoft.com/office/officeart/2008/layout/LinedList"/>
    <dgm:cxn modelId="{FBE39C88-558D-49A2-9AC4-C9FDE7C3B794}" type="presParOf" srcId="{CB82E8E4-5A23-4335-B747-C7B8F03EC7E7}" destId="{74F738FB-28AB-483C-A7DF-C823F41003AE}" srcOrd="0" destOrd="0" presId="urn:microsoft.com/office/officeart/2008/layout/LinedList"/>
    <dgm:cxn modelId="{64885F7B-2BB9-41BA-A299-6886AF9CFE71}" type="presParOf" srcId="{CB82E8E4-5A23-4335-B747-C7B8F03EC7E7}" destId="{0FC53732-E15D-4747-B548-92457A0B24C9}" srcOrd="1" destOrd="0" presId="urn:microsoft.com/office/officeart/2008/layout/LinedList"/>
    <dgm:cxn modelId="{23596C30-3A3F-4231-B6F1-783FA83F4DF6}" type="presParOf" srcId="{87F1B80C-38AB-4DD8-B1A4-30C712F9BA18}" destId="{698DF341-3936-4482-B706-511AB50CDE0D}" srcOrd="6" destOrd="0" presId="urn:microsoft.com/office/officeart/2008/layout/LinedList"/>
    <dgm:cxn modelId="{845CE3FB-B748-49EB-B229-D68D5F694DDF}" type="presParOf" srcId="{87F1B80C-38AB-4DD8-B1A4-30C712F9BA18}" destId="{1E501558-D7FD-40F7-A862-09B49E204DD3}" srcOrd="7" destOrd="0" presId="urn:microsoft.com/office/officeart/2008/layout/LinedList"/>
    <dgm:cxn modelId="{907A542F-0EB8-4D5C-873B-D512A3585A7C}" type="presParOf" srcId="{1E501558-D7FD-40F7-A862-09B49E204DD3}" destId="{DAB1E4E2-14C2-49C4-B771-E3D5795F4351}" srcOrd="0" destOrd="0" presId="urn:microsoft.com/office/officeart/2008/layout/LinedList"/>
    <dgm:cxn modelId="{E2515021-1F26-4AAF-8A19-9F1F33CAC0F0}" type="presParOf" srcId="{1E501558-D7FD-40F7-A862-09B49E204DD3}" destId="{75742E16-DFF5-4D3A-9B69-B35627C7532D}" srcOrd="1" destOrd="0" presId="urn:microsoft.com/office/officeart/2008/layout/LinedList"/>
    <dgm:cxn modelId="{7CA19AE1-46E5-4745-92A0-F7257BA8A8CA}" type="presParOf" srcId="{87F1B80C-38AB-4DD8-B1A4-30C712F9BA18}" destId="{AAC51B80-C991-4412-A864-5EE6D3E54D7F}" srcOrd="8" destOrd="0" presId="urn:microsoft.com/office/officeart/2008/layout/LinedList"/>
    <dgm:cxn modelId="{E09D59C8-D8E6-4A7C-90F3-B49DE96FFEDE}" type="presParOf" srcId="{87F1B80C-38AB-4DD8-B1A4-30C712F9BA18}" destId="{40FE2CEE-F473-4CBD-85A9-898A6515ADFC}" srcOrd="9" destOrd="0" presId="urn:microsoft.com/office/officeart/2008/layout/LinedList"/>
    <dgm:cxn modelId="{9D29D257-7887-4DDE-AAB4-D21C0D2DB51E}" type="presParOf" srcId="{40FE2CEE-F473-4CBD-85A9-898A6515ADFC}" destId="{DB7CE6D3-8C86-44F0-AE56-7DCC0BFF091F}" srcOrd="0" destOrd="0" presId="urn:microsoft.com/office/officeart/2008/layout/LinedList"/>
    <dgm:cxn modelId="{1F3E2C93-0857-4E59-80A0-209BCBAE1521}" type="presParOf" srcId="{40FE2CEE-F473-4CBD-85A9-898A6515ADFC}" destId="{C6158498-0E18-48DC-A26A-59094C0D9C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869E-8E55-4EDE-9B64-318DA7A07012}">
      <dsp:nvSpPr>
        <dsp:cNvPr id="0" name=""/>
        <dsp:cNvSpPr/>
      </dsp:nvSpPr>
      <dsp:spPr>
        <a:xfrm>
          <a:off x="0" y="44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411EEA-A7FC-4C66-85F3-2B5E39AD708E}">
      <dsp:nvSpPr>
        <dsp:cNvPr id="0" name=""/>
        <dsp:cNvSpPr/>
      </dsp:nvSpPr>
      <dsp:spPr>
        <a:xfrm>
          <a:off x="0" y="44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Infrastructure financing gap</a:t>
          </a:r>
        </a:p>
      </dsp:txBody>
      <dsp:txXfrm>
        <a:off x="0" y="444"/>
        <a:ext cx="4977578" cy="727680"/>
      </dsp:txXfrm>
    </dsp:sp>
    <dsp:sp modelId="{616E615E-26C4-4F8D-A045-7531FF91A363}">
      <dsp:nvSpPr>
        <dsp:cNvPr id="0" name=""/>
        <dsp:cNvSpPr/>
      </dsp:nvSpPr>
      <dsp:spPr>
        <a:xfrm>
          <a:off x="0" y="72812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356136-C4EE-4507-BF8A-53678E17FE0B}">
      <dsp:nvSpPr>
        <dsp:cNvPr id="0" name=""/>
        <dsp:cNvSpPr/>
      </dsp:nvSpPr>
      <dsp:spPr>
        <a:xfrm>
          <a:off x="0" y="72812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Energy infrastructure</a:t>
          </a:r>
        </a:p>
      </dsp:txBody>
      <dsp:txXfrm>
        <a:off x="0" y="728124"/>
        <a:ext cx="4977578" cy="727680"/>
      </dsp:txXfrm>
    </dsp:sp>
    <dsp:sp modelId="{3550302B-E2F5-4F38-BEF9-24544DF3EBA2}">
      <dsp:nvSpPr>
        <dsp:cNvPr id="0" name=""/>
        <dsp:cNvSpPr/>
      </dsp:nvSpPr>
      <dsp:spPr>
        <a:xfrm>
          <a:off x="0" y="145580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F738FB-28AB-483C-A7DF-C823F41003AE}">
      <dsp:nvSpPr>
        <dsp:cNvPr id="0" name=""/>
        <dsp:cNvSpPr/>
      </dsp:nvSpPr>
      <dsp:spPr>
        <a:xfrm>
          <a:off x="0" y="145580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Transport infrastructure</a:t>
          </a:r>
        </a:p>
      </dsp:txBody>
      <dsp:txXfrm>
        <a:off x="0" y="1455804"/>
        <a:ext cx="4977578" cy="727680"/>
      </dsp:txXfrm>
    </dsp:sp>
    <dsp:sp modelId="{698DF341-3936-4482-B706-511AB50CDE0D}">
      <dsp:nvSpPr>
        <dsp:cNvPr id="0" name=""/>
        <dsp:cNvSpPr/>
      </dsp:nvSpPr>
      <dsp:spPr>
        <a:xfrm>
          <a:off x="0" y="218348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B1E4E2-14C2-49C4-B771-E3D5795F4351}">
      <dsp:nvSpPr>
        <dsp:cNvPr id="0" name=""/>
        <dsp:cNvSpPr/>
      </dsp:nvSpPr>
      <dsp:spPr>
        <a:xfrm>
          <a:off x="0" y="218348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PIDA Implementation</a:t>
          </a:r>
        </a:p>
      </dsp:txBody>
      <dsp:txXfrm>
        <a:off x="0" y="2183484"/>
        <a:ext cx="4977578" cy="727680"/>
      </dsp:txXfrm>
    </dsp:sp>
    <dsp:sp modelId="{AAC51B80-C991-4412-A864-5EE6D3E54D7F}">
      <dsp:nvSpPr>
        <dsp:cNvPr id="0" name=""/>
        <dsp:cNvSpPr/>
      </dsp:nvSpPr>
      <dsp:spPr>
        <a:xfrm>
          <a:off x="0" y="291116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7CE6D3-8C86-44F0-AE56-7DCC0BFF091F}">
      <dsp:nvSpPr>
        <dsp:cNvPr id="0" name=""/>
        <dsp:cNvSpPr/>
      </dsp:nvSpPr>
      <dsp:spPr>
        <a:xfrm>
          <a:off x="0" y="291116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Key issues and questions</a:t>
          </a:r>
        </a:p>
      </dsp:txBody>
      <dsp:txXfrm>
        <a:off x="0" y="2911164"/>
        <a:ext cx="4977578" cy="72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0.34305</cdr:x>
      <cdr:y>0.39313</cdr:y>
    </cdr:from>
    <cdr:to>
      <cdr:x>0.65695</cdr:x>
      <cdr:y>0.64949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8083" y="1082568"/>
          <a:ext cx="1471448" cy="705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b="1" dirty="0"/>
            <a:t>$100.8 </a:t>
          </a:r>
          <a:r>
            <a:rPr lang="en-GB" sz="2400" b="1" dirty="0" err="1"/>
            <a:t>bn</a:t>
          </a:r>
          <a:endParaRPr lang="en-GB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1B593-BDC6-FA48-A420-BBD9D7579C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885BF-D4B5-C143-82C3-670AE055F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9CD1-9B06-E547-A223-4BBCC648BBA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5F0F1-DCF3-364F-9BFD-A3CE067DD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769EC-AB48-B343-B777-56FE7821D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CBF4-7FC2-8748-86FA-D425BDBE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414046"/>
            <a:ext cx="9397999" cy="2615154"/>
          </a:xfrm>
        </p:spPr>
        <p:txBody>
          <a:bodyPr anchor="t" anchorCtr="0">
            <a:noAutofit/>
          </a:bodyPr>
          <a:lstStyle/>
          <a:p>
            <a:br>
              <a:rPr lang="en-US" sz="2400" dirty="0"/>
            </a:br>
            <a:r>
              <a:rPr lang="en-US" sz="2400" dirty="0"/>
              <a:t>Robert Lisinge</a:t>
            </a:r>
            <a:br>
              <a:rPr lang="en-US" sz="2400" dirty="0"/>
            </a:br>
            <a:r>
              <a:rPr lang="en-US" sz="2400" b="0" dirty="0"/>
              <a:t>Chief: Energy, Infrastructure &amp; Services Section</a:t>
            </a:r>
            <a:br>
              <a:rPr lang="en-US" sz="2400" b="0" dirty="0"/>
            </a:br>
            <a:r>
              <a:rPr lang="en-US" sz="2400" b="0" dirty="0"/>
              <a:t>Private Sector Development and Finance Division</a:t>
            </a:r>
            <a:br>
              <a:rPr lang="en-US" sz="1200" dirty="0"/>
            </a:br>
            <a:br>
              <a:rPr lang="en-US" sz="1200" dirty="0"/>
            </a:br>
            <a:r>
              <a:rPr lang="en-US" sz="2400" b="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and regulatory environment for innovative financing of sustainable energy and infrastructure development in Africa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5231476" y="5260157"/>
            <a:ext cx="6448334" cy="14423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endParaRPr lang="en-GB" sz="1600" b="0" dirty="0"/>
          </a:p>
          <a:p>
            <a:pPr algn="l"/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Economic Commission for Africa </a:t>
            </a:r>
          </a:p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Committee on Private Sector Development,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Regional Integration, Trade, Infrastructure, Industry and Technology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11-12 December 2019</a:t>
            </a:r>
          </a:p>
          <a:p>
            <a:pPr algn="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Addis Ababa, Ethiopia</a:t>
            </a:r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760" y="1764260"/>
            <a:ext cx="7178276" cy="407628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DengXian"/>
                <a:cs typeface="Arial" panose="020B0604020202020204" pitchFamily="34" charset="0"/>
              </a:rPr>
              <a:t>Why does Africa need a common strategy for engaging with non-African countries and organisations in infrastructure partnerships?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DengXian"/>
                <a:cs typeface="Arial" panose="020B0604020202020204" pitchFamily="34" charset="0"/>
              </a:rPr>
              <a:t>On what specific issues do African countries and organisations need guidance in their engagement with non-African countries and organisations?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DengXian"/>
                <a:cs typeface="Arial" panose="020B0604020202020204" pitchFamily="34" charset="0"/>
              </a:rPr>
              <a:t>What are the different mechanism applied in Africa’s partnerships with non-African countries and organisations and how could PIDA be incorporated/mainstreamed in these mechanisms?</a:t>
            </a:r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GB" sz="2800" b="1" dirty="0">
                <a:latin typeface="Century Gothic" panose="020B0502020202020204" pitchFamily="34" charset="0"/>
              </a:rPr>
              <a:t>Technical support to the implementation of PIDA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5520" y="103632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Common African Position for Infrastructure Partnerships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0" y="1249575"/>
            <a:ext cx="2909716" cy="121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90" y="2540099"/>
            <a:ext cx="3523529" cy="2255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390" y="5420848"/>
            <a:ext cx="460049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Technical support to the development of the </a:t>
            </a:r>
            <a:r>
              <a:rPr lang="en-GB" sz="2000" b="1" u="sng" dirty="0">
                <a:solidFill>
                  <a:srgbClr val="00B050"/>
                </a:solidFill>
              </a:rPr>
              <a:t>Continental Power Systems Masterplan </a:t>
            </a:r>
            <a:r>
              <a:rPr lang="en-GB" sz="2000" dirty="0">
                <a:solidFill>
                  <a:srgbClr val="00B050"/>
                </a:solidFill>
              </a:rPr>
              <a:t>to be undertaken in 2020</a:t>
            </a:r>
          </a:p>
        </p:txBody>
      </p:sp>
    </p:spTree>
    <p:extLst>
      <p:ext uri="{BB962C8B-B14F-4D97-AF65-F5344CB8AC3E}">
        <p14:creationId xmlns:p14="http://schemas.microsoft.com/office/powerpoint/2010/main" val="309886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377" y="1549070"/>
            <a:ext cx="4481635" cy="4351338"/>
          </a:xfrm>
        </p:spPr>
        <p:txBody>
          <a:bodyPr>
            <a:normAutofit/>
          </a:bodyPr>
          <a:lstStyle/>
          <a:p>
            <a:r>
              <a:rPr lang="en-GB" sz="2400" dirty="0"/>
              <a:t>Public-private partnerships for infrastructure financing and operation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Digitalization of transport planning and energy transmission and distribution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US" sz="2400" dirty="0"/>
              <a:t>Implications of the AfCFTA for regional transport infrastructure and services </a:t>
            </a:r>
            <a:endParaRPr lang="en-GB" sz="1800" dirty="0"/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2800" b="1" dirty="0">
                <a:latin typeface="Century Gothic" panose="020B0502020202020204" pitchFamily="34" charset="0"/>
              </a:rPr>
              <a:t>Emerging issues and key question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1" y="1523966"/>
            <a:ext cx="2208218" cy="1045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1" y="2569585"/>
            <a:ext cx="25431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1" y="4677102"/>
            <a:ext cx="2543175" cy="1597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2563" y="1451728"/>
            <a:ext cx="4452213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Key Question for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challenges to private sector investment in energy and infrastructure projects in Africa?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challenges encountered PPPs in Africa &amp; what can be done to address these?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should be the region’s principles and strategies for engaging with non-African countries and organizations in its regional infrastructure development?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could be considered as KPIs for effective infrastructure partnerships with non-African countries and organizations from an African perspective? </a:t>
            </a:r>
          </a:p>
        </p:txBody>
      </p:sp>
    </p:spTree>
    <p:extLst>
      <p:ext uri="{BB962C8B-B14F-4D97-AF65-F5344CB8AC3E}">
        <p14:creationId xmlns:p14="http://schemas.microsoft.com/office/powerpoint/2010/main" val="143479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3884613" y="3082636"/>
            <a:ext cx="44227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5500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469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ângulo arredondado 8">
            <a:extLst/>
          </p:cNvPr>
          <p:cNvSpPr/>
          <p:nvPr/>
        </p:nvSpPr>
        <p:spPr>
          <a:xfrm>
            <a:off x="6094105" y="802955"/>
            <a:ext cx="4977976" cy="1455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57188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0763505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01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GB" sz="2800" b="1" dirty="0">
                <a:latin typeface="Century Gothic" panose="020B0502020202020204" pitchFamily="34" charset="0"/>
              </a:rPr>
              <a:t>Current infrastructure financing in Africa at a glance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1280" y="2997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$34bn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41346387"/>
              </p:ext>
            </p:extLst>
          </p:nvPr>
        </p:nvGraphicFramePr>
        <p:xfrm>
          <a:off x="0" y="885257"/>
          <a:ext cx="4137573" cy="34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432308563"/>
              </p:ext>
            </p:extLst>
          </p:nvPr>
        </p:nvGraphicFramePr>
        <p:xfrm>
          <a:off x="5213131" y="1038130"/>
          <a:ext cx="4687614" cy="275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4" y="3791841"/>
            <a:ext cx="11434682" cy="26348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46829" y="3544082"/>
            <a:ext cx="425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Source: ICA (2018). Infrastructure Financing Trends in Africa 2018. ICA &amp; AfDB, Abidjan </a:t>
            </a:r>
          </a:p>
        </p:txBody>
      </p:sp>
    </p:spTree>
    <p:extLst>
      <p:ext uri="{BB962C8B-B14F-4D97-AF65-F5344CB8AC3E}">
        <p14:creationId xmlns:p14="http://schemas.microsoft.com/office/powerpoint/2010/main" val="228005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2437" y="1931128"/>
            <a:ext cx="11289600" cy="4522223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Continent’s infrastructure funding needs is $130-$170 billion p.a., and the current financing gap is </a:t>
            </a:r>
            <a:r>
              <a:rPr lang="en-GB" sz="2300" dirty="0">
                <a:solidFill>
                  <a:srgbClr val="FF0000"/>
                </a:solidFill>
              </a:rPr>
              <a:t>$52-$92 billion p.a. </a:t>
            </a:r>
          </a:p>
          <a:p>
            <a:r>
              <a:rPr lang="en-US" sz="2300" dirty="0"/>
              <a:t>The construction and operation of infrastructure facilities in Africa have traditionally been dominated by the public sector </a:t>
            </a:r>
          </a:p>
          <a:p>
            <a:r>
              <a:rPr lang="en-US" sz="2300" dirty="0"/>
              <a:t>Governments experience enormous financial challenges in providing critical infrastructure </a:t>
            </a:r>
          </a:p>
          <a:p>
            <a:r>
              <a:rPr lang="en-US" sz="2300" dirty="0"/>
              <a:t>New sources of financing and investments are needed across all infrastructure assets except ICT (construction and operations)</a:t>
            </a:r>
          </a:p>
          <a:p>
            <a:r>
              <a:rPr lang="en-GB" sz="2300" b="1" dirty="0">
                <a:solidFill>
                  <a:srgbClr val="FF0000"/>
                </a:solidFill>
              </a:rPr>
              <a:t>Private sector investments and financing hold promise but of $100.8 invested in infrastructure – private sector only invested $11.824m</a:t>
            </a:r>
          </a:p>
          <a:p>
            <a:pPr lvl="1"/>
            <a:r>
              <a:rPr lang="en-GB" sz="2300" b="1" dirty="0">
                <a:solidFill>
                  <a:srgbClr val="FF0000"/>
                </a:solidFill>
              </a:rPr>
              <a:t>More than 50% in energy sector </a:t>
            </a:r>
          </a:p>
          <a:p>
            <a:pPr lvl="1"/>
            <a:r>
              <a:rPr lang="en-GB" sz="2300" b="1" dirty="0">
                <a:solidFill>
                  <a:srgbClr val="FF0000"/>
                </a:solidFill>
              </a:rPr>
              <a:t>More than 60% in South Africa </a:t>
            </a:r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GB" sz="2800" b="1" dirty="0">
                <a:latin typeface="Century Gothic" panose="020B0502020202020204" pitchFamily="34" charset="0"/>
              </a:rPr>
              <a:t>Key messages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076" y="1058071"/>
            <a:ext cx="10769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Investment in infrastructure is crucial in supporting and sustaining the growth dividends in Africa </a:t>
            </a:r>
          </a:p>
        </p:txBody>
      </p:sp>
    </p:spTree>
    <p:extLst>
      <p:ext uri="{BB962C8B-B14F-4D97-AF65-F5344CB8AC3E}">
        <p14:creationId xmlns:p14="http://schemas.microsoft.com/office/powerpoint/2010/main" val="326708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8161" y="1115472"/>
            <a:ext cx="7533876" cy="29651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300" dirty="0">
                <a:solidFill>
                  <a:srgbClr val="002060"/>
                </a:solidFill>
              </a:rPr>
              <a:t>Since 2012, ECA, AUC and AUDA-NEPAD championing  modern bioenergy development – AU Declaration (2013) </a:t>
            </a:r>
          </a:p>
          <a:p>
            <a:r>
              <a:rPr lang="en-GB" sz="2300" dirty="0">
                <a:solidFill>
                  <a:srgbClr val="002060"/>
                </a:solidFill>
              </a:rPr>
              <a:t>Followed by mainstreaming of bioenergy policies &amp; guidelines (2014-2017) – several capacity building programs</a:t>
            </a:r>
          </a:p>
          <a:p>
            <a:r>
              <a:rPr lang="en-GB" sz="2300" dirty="0">
                <a:solidFill>
                  <a:srgbClr val="002060"/>
                </a:solidFill>
              </a:rPr>
              <a:t>Support provided to AUC and RECs in developing Regional Bioenergy Strategy and Investment Plans (complete for East Africa)</a:t>
            </a:r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2800" b="1" dirty="0">
                <a:latin typeface="Century Gothic" panose="020B0502020202020204" pitchFamily="34" charset="0"/>
              </a:rPr>
              <a:t>Innovative financing &amp; investment in modern bioenergy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4" y="1357865"/>
            <a:ext cx="1842925" cy="272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4" y="4244771"/>
            <a:ext cx="398805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357865"/>
            <a:ext cx="2043430" cy="2722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8640" y="4246880"/>
            <a:ext cx="75033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rgbClr val="00B050"/>
                </a:solidFill>
              </a:rPr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Assist African regions to complete </a:t>
            </a:r>
            <a:r>
              <a:rPr lang="en-GB" sz="2300" b="1" u="sng" dirty="0"/>
              <a:t>regional bioenergy strategies and &amp; investment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As per the 2019 STC resolution, assist in the establishment of </a:t>
            </a:r>
            <a:r>
              <a:rPr lang="en-GB" sz="2300" b="1" u="sng" dirty="0"/>
              <a:t>Bioenergy Risk Mitigation Facility </a:t>
            </a:r>
            <a:r>
              <a:rPr lang="en-GB" sz="2300" dirty="0"/>
              <a:t>to incubate projects &amp; assist with early project preparation</a:t>
            </a:r>
          </a:p>
        </p:txBody>
      </p:sp>
    </p:spTree>
    <p:extLst>
      <p:ext uri="{BB962C8B-B14F-4D97-AF65-F5344CB8AC3E}">
        <p14:creationId xmlns:p14="http://schemas.microsoft.com/office/powerpoint/2010/main" val="277878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7839" y="1115473"/>
            <a:ext cx="7554197" cy="28437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Developed methodology to investigate effectiveness of electricity sector policy, and legislative and regulatory frameworks to attract market appetite of private investors</a:t>
            </a:r>
          </a:p>
          <a:p>
            <a:r>
              <a:rPr lang="en-US" sz="2300" dirty="0"/>
              <a:t>Market openness (energy market structure and governance) </a:t>
            </a:r>
          </a:p>
          <a:p>
            <a:r>
              <a:rPr lang="en-GB" sz="2300" dirty="0"/>
              <a:t>Market attractiveness (sector economics): </a:t>
            </a:r>
          </a:p>
          <a:p>
            <a:r>
              <a:rPr lang="en-GB" sz="2300" dirty="0"/>
              <a:t>Market readiness (market maturity)</a:t>
            </a:r>
            <a:endParaRPr lang="en-US" dirty="0"/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69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2800" b="1" dirty="0">
                <a:latin typeface="Century Gothic" panose="020B0502020202020204" pitchFamily="34" charset="0"/>
              </a:rPr>
              <a:t>Regulations for private sector investment in power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017"/>
            <a:ext cx="2336800" cy="1483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39" y="1252791"/>
            <a:ext cx="2166621" cy="1846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" y="3098800"/>
            <a:ext cx="4059873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" y="4765674"/>
            <a:ext cx="4059873" cy="1722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7839" y="4118674"/>
            <a:ext cx="75541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rgbClr val="00B050"/>
                </a:solidFill>
              </a:rPr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Undertaking case studies in 15 African countries from the 5 regions using the developed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Country-based validation on regulatory openness, attractiveness and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Consolidated Africa-wide study and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98882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37" y="4289539"/>
            <a:ext cx="1634106" cy="1027002"/>
          </a:xfrm>
          <a:prstGeom prst="rect">
            <a:avLst/>
          </a:prstGeom>
        </p:spPr>
      </p:pic>
      <p:sp>
        <p:nvSpPr>
          <p:cNvPr id="3" name="Rectângulo arredondado 8">
            <a:extLst/>
          </p:cNvPr>
          <p:cNvSpPr/>
          <p:nvPr/>
        </p:nvSpPr>
        <p:spPr>
          <a:xfrm>
            <a:off x="572437" y="218069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2800" b="1" dirty="0">
                <a:latin typeface="Century Gothic" panose="020B0502020202020204" pitchFamily="34" charset="0"/>
              </a:rPr>
              <a:t>On-demand technical support to African member states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7" y="899107"/>
            <a:ext cx="1705057" cy="1027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37" y="2029251"/>
            <a:ext cx="1705057" cy="102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61" y="3159395"/>
            <a:ext cx="1705057" cy="1027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37" y="5419683"/>
            <a:ext cx="1634106" cy="1027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960" y="1014413"/>
            <a:ext cx="1991360" cy="911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8960" y="2029251"/>
            <a:ext cx="2204719" cy="886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0375" y="1300047"/>
            <a:ext cx="666475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Energy planning &amp; policy dialogue for 18 African countries in support of AUDA-NEPAD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/>
              <a:t>Electrification planning using </a:t>
            </a:r>
            <a:r>
              <a:rPr lang="en-GB" sz="2300" b="1" dirty="0"/>
              <a:t>OSeMOSYS</a:t>
            </a:r>
            <a:r>
              <a:rPr lang="en-GB" sz="2300" dirty="0"/>
              <a:t> (Open-Source Energy Modelling System) &amp; </a:t>
            </a:r>
            <a:r>
              <a:rPr lang="en-GB" sz="2300" b="1" dirty="0"/>
              <a:t>OnSSET</a:t>
            </a:r>
            <a:r>
              <a:rPr lang="en-GB" sz="2300" dirty="0"/>
              <a:t> (</a:t>
            </a:r>
            <a:r>
              <a:rPr lang="en-US" sz="2300" dirty="0"/>
              <a:t>Open Source Spatial Electrification Tool) for the Horn of Africa countries</a:t>
            </a:r>
            <a:endParaRPr lang="en-GB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Eritrea on statistical capacity development, including energy statistics – in partnership with UNDP and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Angola on potential crowding-in of private sector investors in the Angolan capital market, including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Ethiopia for tariff related to energy contracts and private sector engagement</a:t>
            </a:r>
            <a:endParaRPr lang="en-GB" sz="2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6548" y="3256398"/>
            <a:ext cx="2749583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8960" y="4681496"/>
            <a:ext cx="2654934" cy="12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2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3137" y="1420272"/>
            <a:ext cx="878889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African post-2020 Road Safety Strategy and Action Plan drafted &amp; presented at the 4</a:t>
            </a:r>
            <a:r>
              <a:rPr lang="en-US" sz="2400" baseline="30000" dirty="0"/>
              <a:t>th</a:t>
            </a:r>
            <a:r>
              <a:rPr lang="en-US" sz="2400" dirty="0"/>
              <a:t> African Road Safety Conference jointly organized by ECA &amp; AUC in Addis Ababa from 30</a:t>
            </a:r>
            <a:r>
              <a:rPr lang="en-US" sz="2400" baseline="30000" dirty="0"/>
              <a:t>th</a:t>
            </a:r>
            <a:r>
              <a:rPr lang="en-US" sz="2400" dirty="0"/>
              <a:t> Sep-1 Oct 2019</a:t>
            </a:r>
          </a:p>
          <a:p>
            <a:r>
              <a:rPr lang="en-US" sz="2400" dirty="0"/>
              <a:t>Addressing low performance by African countries in implementation of Action Plan, incl. lack of political leadership and accountability, &amp; inadequate involvement of the private sector and civil society </a:t>
            </a:r>
          </a:p>
          <a:p>
            <a:r>
              <a:rPr lang="en-US" sz="2400" dirty="0"/>
              <a:t>ECA, AUC, SSATP &amp; AfDB recommended to support the creation of </a:t>
            </a:r>
            <a:r>
              <a:rPr lang="en-US" sz="2400" dirty="0" err="1"/>
              <a:t>Centres</a:t>
            </a:r>
            <a:r>
              <a:rPr lang="en-US" sz="2400" dirty="0"/>
              <a:t> of Excellence on road safety involving African universities, and to strengthen national commitments to road safety. </a:t>
            </a:r>
          </a:p>
          <a:p>
            <a:endParaRPr lang="en-GB" dirty="0"/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2800" b="1" dirty="0">
                <a:latin typeface="Century Gothic" panose="020B0502020202020204" pitchFamily="34" charset="0"/>
              </a:rPr>
              <a:t>Road safety: African post-2020 strategy and action plan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6" y="1248314"/>
            <a:ext cx="2441444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76" y="3111995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1076" y="1420272"/>
            <a:ext cx="772096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Luxembourg Protocol is new legal instrument that will allow States to pass on the cost of railway stock to the private sector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DengXian"/>
                <a:cs typeface="Arial" panose="020B0604020202020204" pitchFamily="34" charset="0"/>
              </a:rPr>
              <a:t>Attracting private capital to support existing &amp; new rail </a:t>
            </a:r>
            <a:r>
              <a:rPr lang="en-US" dirty="0"/>
              <a:t>projects</a:t>
            </a:r>
            <a:r>
              <a:rPr lang="en-US" dirty="0">
                <a:ea typeface="DengXian"/>
                <a:cs typeface="Arial" panose="020B0604020202020204" pitchFamily="34" charset="0"/>
              </a:rPr>
              <a:t> by facilitating the provision of finance from banks and other funders for rolling stock procurement 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DengXian"/>
                <a:cs typeface="Arial" panose="020B0604020202020204" pitchFamily="34" charset="0"/>
              </a:rPr>
              <a:t>A growing number of countries are working towards its ratification 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DengXian"/>
                <a:cs typeface="Arial" panose="020B0604020202020204" pitchFamily="34" charset="0"/>
              </a:rPr>
              <a:t>Advocacy by ECA and partners in various platforms incl. STC, special and dedicated high-level workshops with Africa Member States 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DengXian"/>
                <a:cs typeface="Arial" panose="020B0604020202020204" pitchFamily="34" charset="0"/>
              </a:rPr>
              <a:t>Continental High Speed Rail Project</a:t>
            </a:r>
          </a:p>
          <a:p>
            <a:endParaRPr lang="en-GB" dirty="0"/>
          </a:p>
        </p:txBody>
      </p:sp>
      <p:sp>
        <p:nvSpPr>
          <p:cNvPr id="3" name="Rectângulo arredondado 8">
            <a:extLst/>
          </p:cNvPr>
          <p:cNvSpPr/>
          <p:nvPr/>
        </p:nvSpPr>
        <p:spPr>
          <a:xfrm>
            <a:off x="572437" y="218070"/>
            <a:ext cx="10998879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2800" b="1" dirty="0">
                <a:latin typeface="Century Gothic" panose="020B0502020202020204" pitchFamily="34" charset="0"/>
              </a:rPr>
              <a:t>Luxembourg Protocol to finance railway stock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7" y="1665205"/>
            <a:ext cx="3073137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7" y="2935834"/>
            <a:ext cx="3073137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37" y="4885785"/>
            <a:ext cx="3073137" cy="15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draft1.potx" id="{0D274ACF-8D4A-453D-A25B-3DBB25885750}" vid="{1F8BE44F-0E16-4C5E-86E6-430D62A7C5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SLT_Retreat_Presentation_template_draft1</Template>
  <TotalTime>7143</TotalTime>
  <Words>802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DengXian</vt:lpstr>
      <vt:lpstr>Lato</vt:lpstr>
      <vt:lpstr>MS PGothic</vt:lpstr>
      <vt:lpstr>Arial</vt:lpstr>
      <vt:lpstr>Arial Rounded MT Bold</vt:lpstr>
      <vt:lpstr>Calibri</vt:lpstr>
      <vt:lpstr>Calibri Light</vt:lpstr>
      <vt:lpstr>Century Gothic</vt:lpstr>
      <vt:lpstr>Lucida Sans</vt:lpstr>
      <vt:lpstr>Symbol</vt:lpstr>
      <vt:lpstr>Office Theme</vt:lpstr>
      <vt:lpstr> Robert Lisinge Chief: Energy, Infrastructure &amp; Services Section Private Sector Development and Finance Division   Policy and regulatory environment for innovative financing of sustainable energy and infrastructure development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Sub-programme  Name of presenter Title, Division Economic Commission for Africa</dc:title>
  <dc:creator>Afework Temtime</dc:creator>
  <cp:lastModifiedBy>Anthony Monganeli Mehlwana</cp:lastModifiedBy>
  <cp:revision>139</cp:revision>
  <cp:lastPrinted>2019-12-10T15:08:17Z</cp:lastPrinted>
  <dcterms:created xsi:type="dcterms:W3CDTF">2019-10-02T09:05:20Z</dcterms:created>
  <dcterms:modified xsi:type="dcterms:W3CDTF">2019-12-11T07:33:21Z</dcterms:modified>
</cp:coreProperties>
</file>