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9" r:id="rId5"/>
    <p:sldId id="290" r:id="rId6"/>
    <p:sldId id="315" r:id="rId7"/>
    <p:sldId id="326" r:id="rId8"/>
    <p:sldId id="327" r:id="rId9"/>
    <p:sldId id="328" r:id="rId10"/>
    <p:sldId id="318" r:id="rId11"/>
    <p:sldId id="319" r:id="rId12"/>
    <p:sldId id="320" r:id="rId13"/>
    <p:sldId id="321" r:id="rId14"/>
    <p:sldId id="312" r:id="rId15"/>
    <p:sldId id="25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cmAuthor id="2" name="Laura Paez Heredia" initials="LPH" lastIdx="2" clrIdx="1">
    <p:extLst>
      <p:ext uri="{19B8F6BF-5375-455C-9EA6-DF929625EA0E}">
        <p15:presenceInfo xmlns:p15="http://schemas.microsoft.com/office/powerpoint/2012/main" userId="Laura Paez Hered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5" autoAdjust="0"/>
    <p:restoredTop sz="81287" autoAdjust="0"/>
  </p:normalViewPr>
  <p:slideViewPr>
    <p:cSldViewPr snapToGrid="0" snapToObjects="1">
      <p:cViewPr varScale="1">
        <p:scale>
          <a:sx n="74" d="100"/>
          <a:sy n="74" d="100"/>
        </p:scale>
        <p:origin x="1644" y="72"/>
      </p:cViewPr>
      <p:guideLst/>
    </p:cSldViewPr>
  </p:slid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A0519-AD85-47BA-AEC3-32546E731D1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D1C64F1-1A4F-4893-9D97-CCC3C0392029}">
      <dgm:prSet phldrT="[Text]" custT="1"/>
      <dgm:spPr/>
      <dgm:t>
        <a:bodyPr/>
        <a:lstStyle/>
        <a:p>
          <a:r>
            <a:rPr lang="es-ES" sz="1200" dirty="0" err="1"/>
            <a:t>Convening</a:t>
          </a:r>
          <a:endParaRPr lang="en-US" sz="1200" dirty="0"/>
        </a:p>
      </dgm:t>
    </dgm:pt>
    <dgm:pt modelId="{E8628465-0999-4F71-8AAC-99148B9A8977}" type="parTrans" cxnId="{7E74B592-D393-4199-88D3-01409F64E644}">
      <dgm:prSet/>
      <dgm:spPr/>
      <dgm:t>
        <a:bodyPr/>
        <a:lstStyle/>
        <a:p>
          <a:endParaRPr lang="en-US"/>
        </a:p>
      </dgm:t>
    </dgm:pt>
    <dgm:pt modelId="{558D1C9F-8A77-41F2-A128-167510222691}" type="sibTrans" cxnId="{7E74B592-D393-4199-88D3-01409F64E644}">
      <dgm:prSet/>
      <dgm:spPr/>
      <dgm:t>
        <a:bodyPr/>
        <a:lstStyle/>
        <a:p>
          <a:endParaRPr lang="en-US"/>
        </a:p>
      </dgm:t>
    </dgm:pt>
    <dgm:pt modelId="{2D41C1F2-6BC4-4A1A-9BD2-00B1A6CFBB26}">
      <dgm:prSet phldrT="[Text]" custT="1"/>
      <dgm:spPr/>
      <dgm:t>
        <a:bodyPr/>
        <a:lstStyle/>
        <a:p>
          <a:r>
            <a:rPr lang="es-ES" sz="1200" dirty="0" err="1"/>
            <a:t>Operations</a:t>
          </a:r>
          <a:endParaRPr lang="en-US" sz="1200" dirty="0"/>
        </a:p>
      </dgm:t>
    </dgm:pt>
    <dgm:pt modelId="{13940ABF-DC1F-41D4-A9E1-7F17746CDD65}" type="parTrans" cxnId="{2CD4BA90-6F5F-495C-BCEA-3131840E6097}">
      <dgm:prSet/>
      <dgm:spPr/>
      <dgm:t>
        <a:bodyPr/>
        <a:lstStyle/>
        <a:p>
          <a:endParaRPr lang="en-US"/>
        </a:p>
      </dgm:t>
    </dgm:pt>
    <dgm:pt modelId="{D41EFB9C-759F-4244-8F1E-5F36E1DB77B9}" type="sibTrans" cxnId="{2CD4BA90-6F5F-495C-BCEA-3131840E6097}">
      <dgm:prSet/>
      <dgm:spPr/>
      <dgm:t>
        <a:bodyPr/>
        <a:lstStyle/>
        <a:p>
          <a:endParaRPr lang="en-US"/>
        </a:p>
      </dgm:t>
    </dgm:pt>
    <dgm:pt modelId="{72A22954-1448-4C88-9B98-5B65033EC745}">
      <dgm:prSet phldrT="[Text]" custT="1"/>
      <dgm:spPr/>
      <dgm:t>
        <a:bodyPr/>
        <a:lstStyle/>
        <a:p>
          <a:r>
            <a:rPr lang="es-ES" sz="1200" dirty="0" err="1"/>
            <a:t>Think</a:t>
          </a:r>
          <a:r>
            <a:rPr lang="es-ES" sz="1200" dirty="0"/>
            <a:t> </a:t>
          </a:r>
          <a:r>
            <a:rPr lang="es-ES" sz="1200" dirty="0" err="1"/>
            <a:t>Tank</a:t>
          </a:r>
          <a:endParaRPr lang="en-US" sz="1200" dirty="0"/>
        </a:p>
      </dgm:t>
    </dgm:pt>
    <dgm:pt modelId="{84D71F70-754E-42C7-9BBB-936DBA933DE8}" type="parTrans" cxnId="{AD1CE5CA-5298-48AE-82F2-CAE2DA776923}">
      <dgm:prSet/>
      <dgm:spPr/>
      <dgm:t>
        <a:bodyPr/>
        <a:lstStyle/>
        <a:p>
          <a:endParaRPr lang="en-US"/>
        </a:p>
      </dgm:t>
    </dgm:pt>
    <dgm:pt modelId="{BBECBD3D-BE42-4437-AA3D-2DBAA93F240B}" type="sibTrans" cxnId="{AD1CE5CA-5298-48AE-82F2-CAE2DA776923}">
      <dgm:prSet/>
      <dgm:spPr/>
      <dgm:t>
        <a:bodyPr/>
        <a:lstStyle/>
        <a:p>
          <a:endParaRPr lang="en-US"/>
        </a:p>
      </dgm:t>
    </dgm:pt>
    <dgm:pt modelId="{2ADCD7EE-BEC2-437F-9D52-9DB949CBEEBC}" type="pres">
      <dgm:prSet presAssocID="{4B1A0519-AD85-47BA-AEC3-32546E731D11}" presName="cycle" presStyleCnt="0">
        <dgm:presLayoutVars>
          <dgm:dir/>
          <dgm:resizeHandles val="exact"/>
        </dgm:presLayoutVars>
      </dgm:prSet>
      <dgm:spPr/>
    </dgm:pt>
    <dgm:pt modelId="{AF345E9F-BA59-40B7-94FB-90732E78A92D}" type="pres">
      <dgm:prSet presAssocID="{4D1C64F1-1A4F-4893-9D97-CCC3C0392029}" presName="dummy" presStyleCnt="0"/>
      <dgm:spPr/>
    </dgm:pt>
    <dgm:pt modelId="{37E007D5-708F-459F-BE75-9CA9D55055AA}" type="pres">
      <dgm:prSet presAssocID="{4D1C64F1-1A4F-4893-9D97-CCC3C0392029}" presName="node" presStyleLbl="revTx" presStyleIdx="0" presStyleCnt="3" custScaleX="176652" custScaleY="53698" custRadScaleRad="125086" custRadScaleInc="12159">
        <dgm:presLayoutVars>
          <dgm:bulletEnabled val="1"/>
        </dgm:presLayoutVars>
      </dgm:prSet>
      <dgm:spPr/>
    </dgm:pt>
    <dgm:pt modelId="{F8160E48-8FA1-45C9-8A82-0A5596769E83}" type="pres">
      <dgm:prSet presAssocID="{558D1C9F-8A77-41F2-A128-167510222691}" presName="sibTrans" presStyleLbl="node1" presStyleIdx="0" presStyleCnt="3" custLinFactNeighborX="-9645" custLinFactNeighborY="1929"/>
      <dgm:spPr/>
    </dgm:pt>
    <dgm:pt modelId="{9DD83887-C2BD-4563-87E2-E31C66FA0673}" type="pres">
      <dgm:prSet presAssocID="{2D41C1F2-6BC4-4A1A-9BD2-00B1A6CFBB26}" presName="dummy" presStyleCnt="0"/>
      <dgm:spPr/>
    </dgm:pt>
    <dgm:pt modelId="{BED4FE17-A0CF-4EF3-B5FA-1D9E997A6895}" type="pres">
      <dgm:prSet presAssocID="{2D41C1F2-6BC4-4A1A-9BD2-00B1A6CFBB26}" presName="node" presStyleLbl="revTx" presStyleIdx="1" presStyleCnt="3" custScaleX="140410" custScaleY="61202" custRadScaleRad="100070">
        <dgm:presLayoutVars>
          <dgm:bulletEnabled val="1"/>
        </dgm:presLayoutVars>
      </dgm:prSet>
      <dgm:spPr/>
    </dgm:pt>
    <dgm:pt modelId="{4C7AC785-0D93-4C78-8A8C-5ED15C051AC9}" type="pres">
      <dgm:prSet presAssocID="{D41EFB9C-759F-4244-8F1E-5F36E1DB77B9}" presName="sibTrans" presStyleLbl="node1" presStyleIdx="1" presStyleCnt="3" custLinFactNeighborX="9645" custLinFactNeighborY="643"/>
      <dgm:spPr/>
    </dgm:pt>
    <dgm:pt modelId="{2C937529-947B-4AA1-925E-49973EE5472D}" type="pres">
      <dgm:prSet presAssocID="{72A22954-1448-4C88-9B98-5B65033EC745}" presName="dummy" presStyleCnt="0"/>
      <dgm:spPr/>
    </dgm:pt>
    <dgm:pt modelId="{EE4EABEB-8B6A-49A9-ABAC-92F64D84B5AC}" type="pres">
      <dgm:prSet presAssocID="{72A22954-1448-4C88-9B98-5B65033EC745}" presName="node" presStyleLbl="revTx" presStyleIdx="2" presStyleCnt="3" custScaleX="164865" custScaleY="56949" custRadScaleRad="115981" custRadScaleInc="-4650">
        <dgm:presLayoutVars>
          <dgm:bulletEnabled val="1"/>
        </dgm:presLayoutVars>
      </dgm:prSet>
      <dgm:spPr/>
    </dgm:pt>
    <dgm:pt modelId="{67D91628-57E7-420C-95D0-7364567661A2}" type="pres">
      <dgm:prSet presAssocID="{BBECBD3D-BE42-4437-AA3D-2DBAA93F240B}" presName="sibTrans" presStyleLbl="node1" presStyleIdx="2" presStyleCnt="3" custLinFactNeighborY="1929"/>
      <dgm:spPr/>
    </dgm:pt>
  </dgm:ptLst>
  <dgm:cxnLst>
    <dgm:cxn modelId="{69AE0B48-0F3E-45E1-BDAB-2E64C2C9A7E3}" type="presOf" srcId="{4D1C64F1-1A4F-4893-9D97-CCC3C0392029}" destId="{37E007D5-708F-459F-BE75-9CA9D55055AA}" srcOrd="0" destOrd="0" presId="urn:microsoft.com/office/officeart/2005/8/layout/cycle1"/>
    <dgm:cxn modelId="{2CD4BA90-6F5F-495C-BCEA-3131840E6097}" srcId="{4B1A0519-AD85-47BA-AEC3-32546E731D11}" destId="{2D41C1F2-6BC4-4A1A-9BD2-00B1A6CFBB26}" srcOrd="1" destOrd="0" parTransId="{13940ABF-DC1F-41D4-A9E1-7F17746CDD65}" sibTransId="{D41EFB9C-759F-4244-8F1E-5F36E1DB77B9}"/>
    <dgm:cxn modelId="{E5101A18-E84C-4DF0-8F15-A5D0EAF57F20}" type="presOf" srcId="{4B1A0519-AD85-47BA-AEC3-32546E731D11}" destId="{2ADCD7EE-BEC2-437F-9D52-9DB949CBEEBC}" srcOrd="0" destOrd="0" presId="urn:microsoft.com/office/officeart/2005/8/layout/cycle1"/>
    <dgm:cxn modelId="{AC23DAAC-85D6-4793-B07C-0E8C7CD87D4E}" type="presOf" srcId="{2D41C1F2-6BC4-4A1A-9BD2-00B1A6CFBB26}" destId="{BED4FE17-A0CF-4EF3-B5FA-1D9E997A6895}" srcOrd="0" destOrd="0" presId="urn:microsoft.com/office/officeart/2005/8/layout/cycle1"/>
    <dgm:cxn modelId="{4FBCD62D-3156-4C07-9149-030CE35B7547}" type="presOf" srcId="{D41EFB9C-759F-4244-8F1E-5F36E1DB77B9}" destId="{4C7AC785-0D93-4C78-8A8C-5ED15C051AC9}" srcOrd="0" destOrd="0" presId="urn:microsoft.com/office/officeart/2005/8/layout/cycle1"/>
    <dgm:cxn modelId="{3B9F4302-DD3C-47EE-BE67-8123DB2DAF0E}" type="presOf" srcId="{BBECBD3D-BE42-4437-AA3D-2DBAA93F240B}" destId="{67D91628-57E7-420C-95D0-7364567661A2}" srcOrd="0" destOrd="0" presId="urn:microsoft.com/office/officeart/2005/8/layout/cycle1"/>
    <dgm:cxn modelId="{7C9A8C11-72AC-445B-8275-FF56FE720940}" type="presOf" srcId="{558D1C9F-8A77-41F2-A128-167510222691}" destId="{F8160E48-8FA1-45C9-8A82-0A5596769E83}" srcOrd="0" destOrd="0" presId="urn:microsoft.com/office/officeart/2005/8/layout/cycle1"/>
    <dgm:cxn modelId="{7E74B592-D393-4199-88D3-01409F64E644}" srcId="{4B1A0519-AD85-47BA-AEC3-32546E731D11}" destId="{4D1C64F1-1A4F-4893-9D97-CCC3C0392029}" srcOrd="0" destOrd="0" parTransId="{E8628465-0999-4F71-8AAC-99148B9A8977}" sibTransId="{558D1C9F-8A77-41F2-A128-167510222691}"/>
    <dgm:cxn modelId="{06A388F7-DFDA-4862-98B3-2B0C1C9B7C1D}" type="presOf" srcId="{72A22954-1448-4C88-9B98-5B65033EC745}" destId="{EE4EABEB-8B6A-49A9-ABAC-92F64D84B5AC}" srcOrd="0" destOrd="0" presId="urn:microsoft.com/office/officeart/2005/8/layout/cycle1"/>
    <dgm:cxn modelId="{AD1CE5CA-5298-48AE-82F2-CAE2DA776923}" srcId="{4B1A0519-AD85-47BA-AEC3-32546E731D11}" destId="{72A22954-1448-4C88-9B98-5B65033EC745}" srcOrd="2" destOrd="0" parTransId="{84D71F70-754E-42C7-9BBB-936DBA933DE8}" sibTransId="{BBECBD3D-BE42-4437-AA3D-2DBAA93F240B}"/>
    <dgm:cxn modelId="{A7320983-29DC-436F-ACDC-99E85CF357AF}" type="presParOf" srcId="{2ADCD7EE-BEC2-437F-9D52-9DB949CBEEBC}" destId="{AF345E9F-BA59-40B7-94FB-90732E78A92D}" srcOrd="0" destOrd="0" presId="urn:microsoft.com/office/officeart/2005/8/layout/cycle1"/>
    <dgm:cxn modelId="{1BBFE155-50A9-4D35-9C15-80748F66F728}" type="presParOf" srcId="{2ADCD7EE-BEC2-437F-9D52-9DB949CBEEBC}" destId="{37E007D5-708F-459F-BE75-9CA9D55055AA}" srcOrd="1" destOrd="0" presId="urn:microsoft.com/office/officeart/2005/8/layout/cycle1"/>
    <dgm:cxn modelId="{B565D21E-7D6F-4748-8D9B-597B1B0FD95B}" type="presParOf" srcId="{2ADCD7EE-BEC2-437F-9D52-9DB949CBEEBC}" destId="{F8160E48-8FA1-45C9-8A82-0A5596769E83}" srcOrd="2" destOrd="0" presId="urn:microsoft.com/office/officeart/2005/8/layout/cycle1"/>
    <dgm:cxn modelId="{23010A74-C1AE-4220-987F-B65B5C0333B2}" type="presParOf" srcId="{2ADCD7EE-BEC2-437F-9D52-9DB949CBEEBC}" destId="{9DD83887-C2BD-4563-87E2-E31C66FA0673}" srcOrd="3" destOrd="0" presId="urn:microsoft.com/office/officeart/2005/8/layout/cycle1"/>
    <dgm:cxn modelId="{98174B42-096D-4B23-8E9B-B76B2EC82456}" type="presParOf" srcId="{2ADCD7EE-BEC2-437F-9D52-9DB949CBEEBC}" destId="{BED4FE17-A0CF-4EF3-B5FA-1D9E997A6895}" srcOrd="4" destOrd="0" presId="urn:microsoft.com/office/officeart/2005/8/layout/cycle1"/>
    <dgm:cxn modelId="{6C92D838-B73D-4424-A30E-CCC4C4A25C4B}" type="presParOf" srcId="{2ADCD7EE-BEC2-437F-9D52-9DB949CBEEBC}" destId="{4C7AC785-0D93-4C78-8A8C-5ED15C051AC9}" srcOrd="5" destOrd="0" presId="urn:microsoft.com/office/officeart/2005/8/layout/cycle1"/>
    <dgm:cxn modelId="{A67B5BA1-A5AE-4060-96FF-71024391BCDE}" type="presParOf" srcId="{2ADCD7EE-BEC2-437F-9D52-9DB949CBEEBC}" destId="{2C937529-947B-4AA1-925E-49973EE5472D}" srcOrd="6" destOrd="0" presId="urn:microsoft.com/office/officeart/2005/8/layout/cycle1"/>
    <dgm:cxn modelId="{7924F7A7-44CA-4AF3-A6C5-C072635E869F}" type="presParOf" srcId="{2ADCD7EE-BEC2-437F-9D52-9DB949CBEEBC}" destId="{EE4EABEB-8B6A-49A9-ABAC-92F64D84B5AC}" srcOrd="7" destOrd="0" presId="urn:microsoft.com/office/officeart/2005/8/layout/cycle1"/>
    <dgm:cxn modelId="{14F19205-C43E-4165-B49D-328ED1AFEBC2}" type="presParOf" srcId="{2ADCD7EE-BEC2-437F-9D52-9DB949CBEEBC}" destId="{67D91628-57E7-420C-95D0-7364567661A2}" srcOrd="8"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D885E-C2D7-4E49-9310-1E4328CCC0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032EACA-87D2-4D71-9AFA-06B93459C8DC}">
      <dgm:prSet phldrT="[Text]" custT="1"/>
      <dgm:spPr/>
      <dgm:t>
        <a:bodyPr/>
        <a:lstStyle/>
        <a:p>
          <a:r>
            <a:rPr lang="en-US" sz="2000" dirty="0"/>
            <a:t>Flagship Report</a:t>
          </a:r>
        </a:p>
        <a:p>
          <a:r>
            <a:rPr lang="en-US" sz="2000" dirty="0"/>
            <a:t>Assessing Regional Integration in Africa IX (2019) </a:t>
          </a:r>
          <a:endParaRPr lang="en-US" sz="1700" dirty="0"/>
        </a:p>
      </dgm:t>
    </dgm:pt>
    <dgm:pt modelId="{0A27FEAB-A316-4F8B-8E3E-AE215524AD7E}" type="parTrans" cxnId="{96A4ED94-2DAC-4347-A0A9-EEBF2DB1191D}">
      <dgm:prSet/>
      <dgm:spPr/>
      <dgm:t>
        <a:bodyPr/>
        <a:lstStyle/>
        <a:p>
          <a:endParaRPr lang="en-US"/>
        </a:p>
      </dgm:t>
    </dgm:pt>
    <dgm:pt modelId="{91E21166-73AD-4913-900B-D0A3B16D4AEF}" type="sibTrans" cxnId="{96A4ED94-2DAC-4347-A0A9-EEBF2DB1191D}">
      <dgm:prSet/>
      <dgm:spPr/>
      <dgm:t>
        <a:bodyPr/>
        <a:lstStyle/>
        <a:p>
          <a:endParaRPr lang="en-US"/>
        </a:p>
      </dgm:t>
    </dgm:pt>
    <dgm:pt modelId="{89E46EE1-4135-4F3F-BEF4-4961E428C697}">
      <dgm:prSet phldrT="[Text]"/>
      <dgm:spPr/>
      <dgm:t>
        <a:bodyPr/>
        <a:lstStyle/>
        <a:p>
          <a:endParaRPr lang="en-US" dirty="0"/>
        </a:p>
      </dgm:t>
    </dgm:pt>
    <dgm:pt modelId="{FC4C5F57-2C15-4187-B249-0801F70FB9A2}" type="parTrans" cxnId="{8B85DEA6-9B8A-44B0-998C-73D5F0140606}">
      <dgm:prSet/>
      <dgm:spPr/>
      <dgm:t>
        <a:bodyPr/>
        <a:lstStyle/>
        <a:p>
          <a:endParaRPr lang="en-US"/>
        </a:p>
      </dgm:t>
    </dgm:pt>
    <dgm:pt modelId="{4EAF87AD-9BB3-40D1-B1DD-F1E022A782B4}" type="sibTrans" cxnId="{8B85DEA6-9B8A-44B0-998C-73D5F0140606}">
      <dgm:prSet/>
      <dgm:spPr/>
      <dgm:t>
        <a:bodyPr/>
        <a:lstStyle/>
        <a:p>
          <a:endParaRPr lang="en-US"/>
        </a:p>
      </dgm:t>
    </dgm:pt>
    <dgm:pt modelId="{716971B1-E0D4-4111-9D50-8F4D7F40764C}">
      <dgm:prSet phldrT="[Text]" custT="1"/>
      <dgm:spPr/>
      <dgm:t>
        <a:bodyPr/>
        <a:lstStyle/>
        <a:p>
          <a:r>
            <a:rPr lang="en-US" sz="2000" dirty="0"/>
            <a:t>Analysis of the Issues Affecting Implementation of the AfCFTA:</a:t>
          </a:r>
        </a:p>
      </dgm:t>
    </dgm:pt>
    <dgm:pt modelId="{9A328F61-81D3-47D9-8879-BD6DC1BE73B1}" type="parTrans" cxnId="{0774DEC2-53C5-497A-B3D1-AFDDC30B0680}">
      <dgm:prSet/>
      <dgm:spPr/>
      <dgm:t>
        <a:bodyPr/>
        <a:lstStyle/>
        <a:p>
          <a:endParaRPr lang="en-US"/>
        </a:p>
      </dgm:t>
    </dgm:pt>
    <dgm:pt modelId="{B30A2F72-C08C-43B2-A43E-EB3A0D6017E4}" type="sibTrans" cxnId="{0774DEC2-53C5-497A-B3D1-AFDDC30B0680}">
      <dgm:prSet/>
      <dgm:spPr/>
      <dgm:t>
        <a:bodyPr/>
        <a:lstStyle/>
        <a:p>
          <a:endParaRPr lang="en-US"/>
        </a:p>
      </dgm:t>
    </dgm:pt>
    <dgm:pt modelId="{78B97645-9AF5-42E5-8E14-970332B147DE}">
      <dgm:prSet phldrT="[Text]" custT="1"/>
      <dgm:spPr/>
      <dgm:t>
        <a:bodyPr/>
        <a:lstStyle/>
        <a:p>
          <a:r>
            <a:rPr lang="en-GB" sz="2000" noProof="0" dirty="0"/>
            <a:t>Tools &amp; Programmes to support Negotiations &amp; implementation</a:t>
          </a:r>
        </a:p>
      </dgm:t>
    </dgm:pt>
    <dgm:pt modelId="{A8D14AAD-BF7D-4594-A424-9CA287AC4A57}" type="parTrans" cxnId="{F09E9115-0631-4A4F-A10D-BC8B8078EFB0}">
      <dgm:prSet/>
      <dgm:spPr/>
      <dgm:t>
        <a:bodyPr/>
        <a:lstStyle/>
        <a:p>
          <a:endParaRPr lang="en-US"/>
        </a:p>
      </dgm:t>
    </dgm:pt>
    <dgm:pt modelId="{A8C044C4-C58A-4C4C-852F-69B0EED962E8}" type="sibTrans" cxnId="{F09E9115-0631-4A4F-A10D-BC8B8078EFB0}">
      <dgm:prSet/>
      <dgm:spPr/>
      <dgm:t>
        <a:bodyPr/>
        <a:lstStyle/>
        <a:p>
          <a:endParaRPr lang="en-US"/>
        </a:p>
      </dgm:t>
    </dgm:pt>
    <dgm:pt modelId="{A6E479C2-B9A8-416E-9E3A-7398DE554235}">
      <dgm:prSet phldrT="[Text]" custT="1"/>
      <dgm:spPr/>
      <dgm:t>
        <a:bodyPr/>
        <a:lstStyle/>
        <a:p>
          <a:r>
            <a:rPr lang="en-US" sz="1700" dirty="0"/>
            <a:t>Toolkit on trade in goods</a:t>
          </a:r>
        </a:p>
        <a:p>
          <a:r>
            <a:rPr lang="en-US" sz="1700" dirty="0"/>
            <a:t>Toolkit on trade in services</a:t>
          </a:r>
        </a:p>
        <a:p>
          <a:r>
            <a:rPr lang="en-US" sz="1700" dirty="0"/>
            <a:t>AfCFTA Q&amp;A</a:t>
          </a:r>
        </a:p>
      </dgm:t>
    </dgm:pt>
    <dgm:pt modelId="{EAB2EB83-DCBB-4B99-A965-A3C084C45280}" type="parTrans" cxnId="{FA68E6F4-A967-4EE6-A19D-834D3C825FFF}">
      <dgm:prSet/>
      <dgm:spPr/>
      <dgm:t>
        <a:bodyPr/>
        <a:lstStyle/>
        <a:p>
          <a:endParaRPr lang="en-US"/>
        </a:p>
      </dgm:t>
    </dgm:pt>
    <dgm:pt modelId="{D4896040-7E20-492D-B598-7D970A07891B}" type="sibTrans" cxnId="{FA68E6F4-A967-4EE6-A19D-834D3C825FFF}">
      <dgm:prSet/>
      <dgm:spPr/>
      <dgm:t>
        <a:bodyPr/>
        <a:lstStyle/>
        <a:p>
          <a:endParaRPr lang="en-US"/>
        </a:p>
      </dgm:t>
    </dgm:pt>
    <dgm:pt modelId="{DA07AF84-9803-4EBC-9388-38ADBE78E4D9}">
      <dgm:prSet phldrT="[Text]" custT="1"/>
      <dgm:spPr/>
      <dgm:t>
        <a:bodyPr/>
        <a:lstStyle/>
        <a:p>
          <a:pPr>
            <a:buFont typeface="Arial" panose="020B0604020202020204" pitchFamily="34" charset="0"/>
            <a:buChar char="•"/>
          </a:pPr>
          <a:r>
            <a:rPr lang="en-US" sz="1700" dirty="0"/>
            <a:t>Support for AfCFTA national implementation strategies  in 14 countries </a:t>
          </a:r>
        </a:p>
        <a:p>
          <a:pPr>
            <a:buFont typeface="Arial" panose="020B0604020202020204" pitchFamily="34" charset="0"/>
            <a:buChar char="•"/>
          </a:pPr>
          <a:r>
            <a:rPr lang="es-ES" sz="1700" dirty="0"/>
            <a:t>3 Regional </a:t>
          </a:r>
          <a:r>
            <a:rPr lang="es-ES" sz="1700" dirty="0" err="1"/>
            <a:t>Forums</a:t>
          </a:r>
          <a:endParaRPr lang="en-US" sz="1700" dirty="0"/>
        </a:p>
      </dgm:t>
    </dgm:pt>
    <dgm:pt modelId="{41475820-15A2-4032-A89F-84E047913F15}" type="parTrans" cxnId="{27301853-58F4-4B8B-A24C-9C181A674679}">
      <dgm:prSet/>
      <dgm:spPr/>
      <dgm:t>
        <a:bodyPr/>
        <a:lstStyle/>
        <a:p>
          <a:endParaRPr lang="en-US"/>
        </a:p>
      </dgm:t>
    </dgm:pt>
    <dgm:pt modelId="{EB8F6F29-B661-43A1-805B-52874C9E8CF0}" type="sibTrans" cxnId="{27301853-58F4-4B8B-A24C-9C181A674679}">
      <dgm:prSet/>
      <dgm:spPr/>
      <dgm:t>
        <a:bodyPr/>
        <a:lstStyle/>
        <a:p>
          <a:endParaRPr lang="en-US"/>
        </a:p>
      </dgm:t>
    </dgm:pt>
    <dgm:pt modelId="{5A72779B-987F-41BB-B371-B7F2723B98C8}">
      <dgm:prSet phldrT="[Text]" custT="1"/>
      <dgm:spPr/>
      <dgm:t>
        <a:bodyPr/>
        <a:lstStyle/>
        <a:p>
          <a:r>
            <a:rPr lang="en-GB" sz="1700" noProof="0" dirty="0"/>
            <a:t>Internal</a:t>
          </a:r>
          <a:r>
            <a:rPr lang="en-US" sz="1700" dirty="0"/>
            <a:t> &amp; External Threats</a:t>
          </a:r>
        </a:p>
      </dgm:t>
    </dgm:pt>
    <dgm:pt modelId="{6DEDB2CF-E6D7-4165-97C0-F3015CB33F05}" type="parTrans" cxnId="{DF1A0691-DD38-413E-AC5A-EF3663105EE9}">
      <dgm:prSet/>
      <dgm:spPr/>
      <dgm:t>
        <a:bodyPr/>
        <a:lstStyle/>
        <a:p>
          <a:endParaRPr lang="en-US"/>
        </a:p>
      </dgm:t>
    </dgm:pt>
    <dgm:pt modelId="{71B7FF66-CE33-4989-9E84-A6D0565CFA36}" type="sibTrans" cxnId="{DF1A0691-DD38-413E-AC5A-EF3663105EE9}">
      <dgm:prSet/>
      <dgm:spPr/>
      <dgm:t>
        <a:bodyPr/>
        <a:lstStyle/>
        <a:p>
          <a:endParaRPr lang="en-US"/>
        </a:p>
      </dgm:t>
    </dgm:pt>
    <dgm:pt modelId="{F55212BB-1907-489E-869E-82B92B759515}">
      <dgm:prSet phldrT="[Text]" custT="1"/>
      <dgm:spPr/>
      <dgm:t>
        <a:bodyPr/>
        <a:lstStyle/>
        <a:p>
          <a:r>
            <a:rPr lang="en-US" sz="1700" dirty="0"/>
            <a:t>Phase II Issues: Investment, Intellectual Property and Competition Policy </a:t>
          </a:r>
        </a:p>
      </dgm:t>
    </dgm:pt>
    <dgm:pt modelId="{BA5145FE-A6AB-4D53-9C3B-4E8D9CB45BBD}" type="parTrans" cxnId="{A1482CEE-9426-4D27-AD30-02BAF54F1797}">
      <dgm:prSet/>
      <dgm:spPr/>
      <dgm:t>
        <a:bodyPr/>
        <a:lstStyle/>
        <a:p>
          <a:endParaRPr lang="en-US"/>
        </a:p>
      </dgm:t>
    </dgm:pt>
    <dgm:pt modelId="{BBB77CB6-9623-43B5-98CC-79A551BE5CBF}" type="sibTrans" cxnId="{A1482CEE-9426-4D27-AD30-02BAF54F1797}">
      <dgm:prSet/>
      <dgm:spPr/>
      <dgm:t>
        <a:bodyPr/>
        <a:lstStyle/>
        <a:p>
          <a:endParaRPr lang="en-US"/>
        </a:p>
      </dgm:t>
    </dgm:pt>
    <dgm:pt modelId="{E40CC10E-590E-4A53-A383-9B79F116C8E0}" type="pres">
      <dgm:prSet presAssocID="{C13D885E-C2D7-4E49-9310-1E4328CCC0C0}" presName="vert0" presStyleCnt="0">
        <dgm:presLayoutVars>
          <dgm:dir/>
          <dgm:animOne val="branch"/>
          <dgm:animLvl val="lvl"/>
        </dgm:presLayoutVars>
      </dgm:prSet>
      <dgm:spPr/>
    </dgm:pt>
    <dgm:pt modelId="{716E6446-B0B3-4537-8C68-BF9950D22473}" type="pres">
      <dgm:prSet presAssocID="{4032EACA-87D2-4D71-9AFA-06B93459C8DC}" presName="thickLine" presStyleLbl="alignNode1" presStyleIdx="0" presStyleCnt="2"/>
      <dgm:spPr/>
    </dgm:pt>
    <dgm:pt modelId="{FF44B1A9-68F6-4532-8665-D6027D5D8087}" type="pres">
      <dgm:prSet presAssocID="{4032EACA-87D2-4D71-9AFA-06B93459C8DC}" presName="horz1" presStyleCnt="0"/>
      <dgm:spPr/>
    </dgm:pt>
    <dgm:pt modelId="{46F4EBDE-22C0-48F9-A8A4-A83B052E847F}" type="pres">
      <dgm:prSet presAssocID="{4032EACA-87D2-4D71-9AFA-06B93459C8DC}" presName="tx1" presStyleLbl="revTx" presStyleIdx="0" presStyleCnt="8" custLinFactNeighborX="-205"/>
      <dgm:spPr/>
    </dgm:pt>
    <dgm:pt modelId="{4C098132-8EA7-4A32-B97C-E5E41204039C}" type="pres">
      <dgm:prSet presAssocID="{4032EACA-87D2-4D71-9AFA-06B93459C8DC}" presName="vert1" presStyleCnt="0"/>
      <dgm:spPr/>
    </dgm:pt>
    <dgm:pt modelId="{A6A5764E-8C64-4F4A-BB97-AA81D5851549}" type="pres">
      <dgm:prSet presAssocID="{89E46EE1-4135-4F3F-BEF4-4961E428C697}" presName="vertSpace2a" presStyleCnt="0"/>
      <dgm:spPr/>
    </dgm:pt>
    <dgm:pt modelId="{CB44BEFF-CF55-426B-BB8F-5BE12D966E3B}" type="pres">
      <dgm:prSet presAssocID="{89E46EE1-4135-4F3F-BEF4-4961E428C697}" presName="horz2" presStyleCnt="0"/>
      <dgm:spPr/>
    </dgm:pt>
    <dgm:pt modelId="{FD2D2A3D-737F-480C-9BDF-F03E29BCE127}" type="pres">
      <dgm:prSet presAssocID="{89E46EE1-4135-4F3F-BEF4-4961E428C697}" presName="horzSpace2" presStyleCnt="0"/>
      <dgm:spPr/>
    </dgm:pt>
    <dgm:pt modelId="{4E9E967A-E24D-4A2D-B2C5-A1A52E45A83A}" type="pres">
      <dgm:prSet presAssocID="{89E46EE1-4135-4F3F-BEF4-4961E428C697}" presName="tx2" presStyleLbl="revTx" presStyleIdx="1" presStyleCnt="8"/>
      <dgm:spPr/>
    </dgm:pt>
    <dgm:pt modelId="{03C2686E-6C97-4379-87BE-B1613E990481}" type="pres">
      <dgm:prSet presAssocID="{89E46EE1-4135-4F3F-BEF4-4961E428C697}" presName="vert2" presStyleCnt="0"/>
      <dgm:spPr/>
    </dgm:pt>
    <dgm:pt modelId="{7567375B-FF15-42CB-89CF-B1693A810010}" type="pres">
      <dgm:prSet presAssocID="{89E46EE1-4135-4F3F-BEF4-4961E428C697}" presName="thinLine2b" presStyleLbl="callout" presStyleIdx="0" presStyleCnt="5"/>
      <dgm:spPr/>
    </dgm:pt>
    <dgm:pt modelId="{CCEC19CF-7AC3-488F-A079-C4E7F781552C}" type="pres">
      <dgm:prSet presAssocID="{89E46EE1-4135-4F3F-BEF4-4961E428C697}" presName="vertSpace2b" presStyleCnt="0"/>
      <dgm:spPr/>
    </dgm:pt>
    <dgm:pt modelId="{6B53C3D5-4773-4056-B339-C710D03B2A16}" type="pres">
      <dgm:prSet presAssocID="{716971B1-E0D4-4111-9D50-8F4D7F40764C}" presName="horz2" presStyleCnt="0"/>
      <dgm:spPr/>
    </dgm:pt>
    <dgm:pt modelId="{31A16DCC-CDA5-4041-8451-DDF5DB5D28DF}" type="pres">
      <dgm:prSet presAssocID="{716971B1-E0D4-4111-9D50-8F4D7F40764C}" presName="horzSpace2" presStyleCnt="0"/>
      <dgm:spPr/>
    </dgm:pt>
    <dgm:pt modelId="{486C2D59-0378-4443-BE82-16746978AECE}" type="pres">
      <dgm:prSet presAssocID="{716971B1-E0D4-4111-9D50-8F4D7F40764C}" presName="tx2" presStyleLbl="revTx" presStyleIdx="2" presStyleCnt="8" custLinFactY="-8007" custLinFactNeighborX="719" custLinFactNeighborY="-100000"/>
      <dgm:spPr/>
    </dgm:pt>
    <dgm:pt modelId="{EAB7E08A-2FB9-4F9D-BC33-770DB24CB1C9}" type="pres">
      <dgm:prSet presAssocID="{716971B1-E0D4-4111-9D50-8F4D7F40764C}" presName="vert2" presStyleCnt="0"/>
      <dgm:spPr/>
    </dgm:pt>
    <dgm:pt modelId="{2AC925BC-3EFB-46CA-96E1-8375D1D2365F}" type="pres">
      <dgm:prSet presAssocID="{5A72779B-987F-41BB-B371-B7F2723B98C8}" presName="horz3" presStyleCnt="0"/>
      <dgm:spPr/>
    </dgm:pt>
    <dgm:pt modelId="{7D2047DF-EC4D-45B1-ACCC-8ADCD0EF3308}" type="pres">
      <dgm:prSet presAssocID="{5A72779B-987F-41BB-B371-B7F2723B98C8}" presName="horzSpace3" presStyleCnt="0"/>
      <dgm:spPr/>
    </dgm:pt>
    <dgm:pt modelId="{F9CF998A-46BD-40F1-B9B5-9AB68CD39CE1}" type="pres">
      <dgm:prSet presAssocID="{5A72779B-987F-41BB-B371-B7F2723B98C8}" presName="tx3" presStyleLbl="revTx" presStyleIdx="3" presStyleCnt="8" custLinFactX="-9194" custLinFactNeighborX="-100000" custLinFactNeighborY="-3346"/>
      <dgm:spPr/>
    </dgm:pt>
    <dgm:pt modelId="{A7B95B6B-E173-41BB-ADF9-6BEFC33CF115}" type="pres">
      <dgm:prSet presAssocID="{5A72779B-987F-41BB-B371-B7F2723B98C8}" presName="vert3" presStyleCnt="0"/>
      <dgm:spPr/>
    </dgm:pt>
    <dgm:pt modelId="{FC9D89AE-E332-4858-A8DB-ABC98ADAC75D}" type="pres">
      <dgm:prSet presAssocID="{71B7FF66-CE33-4989-9E84-A6D0565CFA36}" presName="thinLine3" presStyleLbl="callout" presStyleIdx="1" presStyleCnt="5"/>
      <dgm:spPr/>
    </dgm:pt>
    <dgm:pt modelId="{8F85DEF6-6073-4159-A2A1-4C2AAA7371CC}" type="pres">
      <dgm:prSet presAssocID="{F55212BB-1907-489E-869E-82B92B759515}" presName="horz3" presStyleCnt="0"/>
      <dgm:spPr/>
    </dgm:pt>
    <dgm:pt modelId="{3B8A5257-5585-4CB7-8167-94940189A9DD}" type="pres">
      <dgm:prSet presAssocID="{F55212BB-1907-489E-869E-82B92B759515}" presName="horzSpace3" presStyleCnt="0"/>
      <dgm:spPr/>
    </dgm:pt>
    <dgm:pt modelId="{8E666A66-C688-4A9E-8107-216F59B492BD}" type="pres">
      <dgm:prSet presAssocID="{F55212BB-1907-489E-869E-82B92B759515}" presName="tx3" presStyleLbl="revTx" presStyleIdx="4" presStyleCnt="8" custLinFactX="-9194" custLinFactNeighborX="-100000" custLinFactNeighborY="-21008"/>
      <dgm:spPr/>
    </dgm:pt>
    <dgm:pt modelId="{465EEA2F-694A-4B21-A387-4AE31039C60F}" type="pres">
      <dgm:prSet presAssocID="{F55212BB-1907-489E-869E-82B92B759515}" presName="vert3" presStyleCnt="0"/>
      <dgm:spPr/>
    </dgm:pt>
    <dgm:pt modelId="{CB5A58EA-9F16-43A6-9856-161EAA9B79A2}" type="pres">
      <dgm:prSet presAssocID="{716971B1-E0D4-4111-9D50-8F4D7F40764C}" presName="thinLine2b" presStyleLbl="callout" presStyleIdx="2" presStyleCnt="5" custFlipVert="1" custSzY="45720" custScaleX="100802" custLinFactY="-1424622" custLinFactNeighborX="-3751" custLinFactNeighborY="-1500000"/>
      <dgm:spPr>
        <a:ln>
          <a:noFill/>
        </a:ln>
      </dgm:spPr>
    </dgm:pt>
    <dgm:pt modelId="{67678123-09CF-4129-B855-FFF86D04D980}" type="pres">
      <dgm:prSet presAssocID="{716971B1-E0D4-4111-9D50-8F4D7F40764C}" presName="vertSpace2b" presStyleCnt="0"/>
      <dgm:spPr/>
    </dgm:pt>
    <dgm:pt modelId="{BCB77D16-9308-47D3-A2E7-64BE5494BE9C}" type="pres">
      <dgm:prSet presAssocID="{78B97645-9AF5-42E5-8E14-970332B147DE}" presName="thickLine" presStyleLbl="alignNode1" presStyleIdx="1" presStyleCnt="2"/>
      <dgm:spPr/>
    </dgm:pt>
    <dgm:pt modelId="{5829AFF2-425A-48BE-8C65-5CD922B2BF37}" type="pres">
      <dgm:prSet presAssocID="{78B97645-9AF5-42E5-8E14-970332B147DE}" presName="horz1" presStyleCnt="0"/>
      <dgm:spPr/>
    </dgm:pt>
    <dgm:pt modelId="{F171E581-4309-4B17-953C-BB0DF44F9C22}" type="pres">
      <dgm:prSet presAssocID="{78B97645-9AF5-42E5-8E14-970332B147DE}" presName="tx1" presStyleLbl="revTx" presStyleIdx="5" presStyleCnt="8" custScaleX="140283"/>
      <dgm:spPr/>
    </dgm:pt>
    <dgm:pt modelId="{7D23DBCB-69F1-4667-BE5B-55AB4A076740}" type="pres">
      <dgm:prSet presAssocID="{78B97645-9AF5-42E5-8E14-970332B147DE}" presName="vert1" presStyleCnt="0"/>
      <dgm:spPr/>
    </dgm:pt>
    <dgm:pt modelId="{BF324D8B-2E99-44E6-9A73-7CDC4E755B95}" type="pres">
      <dgm:prSet presAssocID="{A6E479C2-B9A8-416E-9E3A-7398DE554235}" presName="vertSpace2a" presStyleCnt="0"/>
      <dgm:spPr/>
    </dgm:pt>
    <dgm:pt modelId="{78CD0935-DDD8-49E3-91C1-F61DE82CD135}" type="pres">
      <dgm:prSet presAssocID="{A6E479C2-B9A8-416E-9E3A-7398DE554235}" presName="horz2" presStyleCnt="0"/>
      <dgm:spPr/>
    </dgm:pt>
    <dgm:pt modelId="{1FAFFC70-656A-4A1A-B5BC-D33A04912FFC}" type="pres">
      <dgm:prSet presAssocID="{A6E479C2-B9A8-416E-9E3A-7398DE554235}" presName="horzSpace2" presStyleCnt="0"/>
      <dgm:spPr/>
    </dgm:pt>
    <dgm:pt modelId="{78356F1A-9384-4DD0-87CD-417DC04C378B}" type="pres">
      <dgm:prSet presAssocID="{A6E479C2-B9A8-416E-9E3A-7398DE554235}" presName="tx2" presStyleLbl="revTx" presStyleIdx="6" presStyleCnt="8" custScaleX="93175" custLinFactNeighborX="-10120"/>
      <dgm:spPr/>
    </dgm:pt>
    <dgm:pt modelId="{685FABFA-3CA4-4D4E-8945-8051CFF33238}" type="pres">
      <dgm:prSet presAssocID="{A6E479C2-B9A8-416E-9E3A-7398DE554235}" presName="vert2" presStyleCnt="0"/>
      <dgm:spPr/>
    </dgm:pt>
    <dgm:pt modelId="{C45A19B1-34DF-4908-BDF5-490D53607D53}" type="pres">
      <dgm:prSet presAssocID="{A6E479C2-B9A8-416E-9E3A-7398DE554235}" presName="thinLine2b" presStyleLbl="callout" presStyleIdx="3" presStyleCnt="5"/>
      <dgm:spPr/>
    </dgm:pt>
    <dgm:pt modelId="{F14F0135-A5D9-47BA-9CA9-1469873E6C9B}" type="pres">
      <dgm:prSet presAssocID="{A6E479C2-B9A8-416E-9E3A-7398DE554235}" presName="vertSpace2b" presStyleCnt="0"/>
      <dgm:spPr/>
    </dgm:pt>
    <dgm:pt modelId="{CBCFA6F6-4E1E-4E07-923F-E7A315D8A665}" type="pres">
      <dgm:prSet presAssocID="{DA07AF84-9803-4EBC-9388-38ADBE78E4D9}" presName="horz2" presStyleCnt="0"/>
      <dgm:spPr/>
    </dgm:pt>
    <dgm:pt modelId="{6021C915-37E4-443E-B4B3-5E3BB279E407}" type="pres">
      <dgm:prSet presAssocID="{DA07AF84-9803-4EBC-9388-38ADBE78E4D9}" presName="horzSpace2" presStyleCnt="0"/>
      <dgm:spPr/>
    </dgm:pt>
    <dgm:pt modelId="{A26B5B89-B9FE-4BB6-9AB1-3628C76404BB}" type="pres">
      <dgm:prSet presAssocID="{DA07AF84-9803-4EBC-9388-38ADBE78E4D9}" presName="tx2" presStyleLbl="revTx" presStyleIdx="7" presStyleCnt="8" custScaleX="90194" custLinFactNeighborX="-10580"/>
      <dgm:spPr/>
    </dgm:pt>
    <dgm:pt modelId="{78D66A50-C39D-4D8B-9234-D45B7CA93298}" type="pres">
      <dgm:prSet presAssocID="{DA07AF84-9803-4EBC-9388-38ADBE78E4D9}" presName="vert2" presStyleCnt="0"/>
      <dgm:spPr/>
    </dgm:pt>
    <dgm:pt modelId="{74C2D915-475D-4E0C-A6E0-D6EBF37856C8}" type="pres">
      <dgm:prSet presAssocID="{DA07AF84-9803-4EBC-9388-38ADBE78E4D9}" presName="thinLine2b" presStyleLbl="callout" presStyleIdx="4" presStyleCnt="5"/>
      <dgm:spPr/>
    </dgm:pt>
    <dgm:pt modelId="{A824A9E1-C570-4E94-8F7C-C82C830DEE0C}" type="pres">
      <dgm:prSet presAssocID="{DA07AF84-9803-4EBC-9388-38ADBE78E4D9}" presName="vertSpace2b" presStyleCnt="0"/>
      <dgm:spPr/>
    </dgm:pt>
  </dgm:ptLst>
  <dgm:cxnLst>
    <dgm:cxn modelId="{96A4ED94-2DAC-4347-A0A9-EEBF2DB1191D}" srcId="{C13D885E-C2D7-4E49-9310-1E4328CCC0C0}" destId="{4032EACA-87D2-4D71-9AFA-06B93459C8DC}" srcOrd="0" destOrd="0" parTransId="{0A27FEAB-A316-4F8B-8E3E-AE215524AD7E}" sibTransId="{91E21166-73AD-4913-900B-D0A3B16D4AEF}"/>
    <dgm:cxn modelId="{C5F7A2C4-F8F3-4C8F-BDBA-961B12149097}" type="presOf" srcId="{A6E479C2-B9A8-416E-9E3A-7398DE554235}" destId="{78356F1A-9384-4DD0-87CD-417DC04C378B}" srcOrd="0" destOrd="0" presId="urn:microsoft.com/office/officeart/2008/layout/LinedList"/>
    <dgm:cxn modelId="{FA68E6F4-A967-4EE6-A19D-834D3C825FFF}" srcId="{78B97645-9AF5-42E5-8E14-970332B147DE}" destId="{A6E479C2-B9A8-416E-9E3A-7398DE554235}" srcOrd="0" destOrd="0" parTransId="{EAB2EB83-DCBB-4B99-A965-A3C084C45280}" sibTransId="{D4896040-7E20-492D-B598-7D970A07891B}"/>
    <dgm:cxn modelId="{819BA2A9-BF01-4209-9EFF-F08CA04C09B3}" type="presOf" srcId="{4032EACA-87D2-4D71-9AFA-06B93459C8DC}" destId="{46F4EBDE-22C0-48F9-A8A4-A83B052E847F}" srcOrd="0" destOrd="0" presId="urn:microsoft.com/office/officeart/2008/layout/LinedList"/>
    <dgm:cxn modelId="{C415CA55-0803-431C-B88E-88DE9E92DA18}" type="presOf" srcId="{89E46EE1-4135-4F3F-BEF4-4961E428C697}" destId="{4E9E967A-E24D-4A2D-B2C5-A1A52E45A83A}" srcOrd="0" destOrd="0" presId="urn:microsoft.com/office/officeart/2008/layout/LinedList"/>
    <dgm:cxn modelId="{A1482CEE-9426-4D27-AD30-02BAF54F1797}" srcId="{716971B1-E0D4-4111-9D50-8F4D7F40764C}" destId="{F55212BB-1907-489E-869E-82B92B759515}" srcOrd="1" destOrd="0" parTransId="{BA5145FE-A6AB-4D53-9C3B-4E8D9CB45BBD}" sibTransId="{BBB77CB6-9623-43B5-98CC-79A551BE5CBF}"/>
    <dgm:cxn modelId="{27301853-58F4-4B8B-A24C-9C181A674679}" srcId="{78B97645-9AF5-42E5-8E14-970332B147DE}" destId="{DA07AF84-9803-4EBC-9388-38ADBE78E4D9}" srcOrd="1" destOrd="0" parTransId="{41475820-15A2-4032-A89F-84E047913F15}" sibTransId="{EB8F6F29-B661-43A1-805B-52874C9E8CF0}"/>
    <dgm:cxn modelId="{18D0BABA-A88B-4022-B323-53FCD4DB5F63}" type="presOf" srcId="{F55212BB-1907-489E-869E-82B92B759515}" destId="{8E666A66-C688-4A9E-8107-216F59B492BD}" srcOrd="0" destOrd="0" presId="urn:microsoft.com/office/officeart/2008/layout/LinedList"/>
    <dgm:cxn modelId="{D77B5A62-5883-43A9-B459-B14E3561F337}" type="presOf" srcId="{DA07AF84-9803-4EBC-9388-38ADBE78E4D9}" destId="{A26B5B89-B9FE-4BB6-9AB1-3628C76404BB}" srcOrd="0" destOrd="0" presId="urn:microsoft.com/office/officeart/2008/layout/LinedList"/>
    <dgm:cxn modelId="{995DAA3E-E7D2-4870-A5D4-311F13F30E9A}" type="presOf" srcId="{716971B1-E0D4-4111-9D50-8F4D7F40764C}" destId="{486C2D59-0378-4443-BE82-16746978AECE}" srcOrd="0" destOrd="0" presId="urn:microsoft.com/office/officeart/2008/layout/LinedList"/>
    <dgm:cxn modelId="{32113A4D-EB69-4299-882C-DF4AAC3051F3}" type="presOf" srcId="{C13D885E-C2D7-4E49-9310-1E4328CCC0C0}" destId="{E40CC10E-590E-4A53-A383-9B79F116C8E0}" srcOrd="0" destOrd="0" presId="urn:microsoft.com/office/officeart/2008/layout/LinedList"/>
    <dgm:cxn modelId="{0774DEC2-53C5-497A-B3D1-AFDDC30B0680}" srcId="{4032EACA-87D2-4D71-9AFA-06B93459C8DC}" destId="{716971B1-E0D4-4111-9D50-8F4D7F40764C}" srcOrd="1" destOrd="0" parTransId="{9A328F61-81D3-47D9-8879-BD6DC1BE73B1}" sibTransId="{B30A2F72-C08C-43B2-A43E-EB3A0D6017E4}"/>
    <dgm:cxn modelId="{58DA0ABF-5749-42AD-8EA4-FB391D3918DC}" type="presOf" srcId="{78B97645-9AF5-42E5-8E14-970332B147DE}" destId="{F171E581-4309-4B17-953C-BB0DF44F9C22}" srcOrd="0" destOrd="0" presId="urn:microsoft.com/office/officeart/2008/layout/LinedList"/>
    <dgm:cxn modelId="{F09E9115-0631-4A4F-A10D-BC8B8078EFB0}" srcId="{C13D885E-C2D7-4E49-9310-1E4328CCC0C0}" destId="{78B97645-9AF5-42E5-8E14-970332B147DE}" srcOrd="1" destOrd="0" parTransId="{A8D14AAD-BF7D-4594-A424-9CA287AC4A57}" sibTransId="{A8C044C4-C58A-4C4C-852F-69B0EED962E8}"/>
    <dgm:cxn modelId="{6A54477C-E432-4C58-BDB0-C719BC94C64F}" type="presOf" srcId="{5A72779B-987F-41BB-B371-B7F2723B98C8}" destId="{F9CF998A-46BD-40F1-B9B5-9AB68CD39CE1}" srcOrd="0" destOrd="0" presId="urn:microsoft.com/office/officeart/2008/layout/LinedList"/>
    <dgm:cxn modelId="{DF1A0691-DD38-413E-AC5A-EF3663105EE9}" srcId="{716971B1-E0D4-4111-9D50-8F4D7F40764C}" destId="{5A72779B-987F-41BB-B371-B7F2723B98C8}" srcOrd="0" destOrd="0" parTransId="{6DEDB2CF-E6D7-4165-97C0-F3015CB33F05}" sibTransId="{71B7FF66-CE33-4989-9E84-A6D0565CFA36}"/>
    <dgm:cxn modelId="{8B85DEA6-9B8A-44B0-998C-73D5F0140606}" srcId="{4032EACA-87D2-4D71-9AFA-06B93459C8DC}" destId="{89E46EE1-4135-4F3F-BEF4-4961E428C697}" srcOrd="0" destOrd="0" parTransId="{FC4C5F57-2C15-4187-B249-0801F70FB9A2}" sibTransId="{4EAF87AD-9BB3-40D1-B1DD-F1E022A782B4}"/>
    <dgm:cxn modelId="{08E23FC7-CF4F-4594-A8E3-ABFA76F060EE}" type="presParOf" srcId="{E40CC10E-590E-4A53-A383-9B79F116C8E0}" destId="{716E6446-B0B3-4537-8C68-BF9950D22473}" srcOrd="0" destOrd="0" presId="urn:microsoft.com/office/officeart/2008/layout/LinedList"/>
    <dgm:cxn modelId="{368DEC22-AEC7-4E57-BBB1-AF450E4F8A26}" type="presParOf" srcId="{E40CC10E-590E-4A53-A383-9B79F116C8E0}" destId="{FF44B1A9-68F6-4532-8665-D6027D5D8087}" srcOrd="1" destOrd="0" presId="urn:microsoft.com/office/officeart/2008/layout/LinedList"/>
    <dgm:cxn modelId="{FB9BDB59-88A0-412E-BD88-8C9A3639F40E}" type="presParOf" srcId="{FF44B1A9-68F6-4532-8665-D6027D5D8087}" destId="{46F4EBDE-22C0-48F9-A8A4-A83B052E847F}" srcOrd="0" destOrd="0" presId="urn:microsoft.com/office/officeart/2008/layout/LinedList"/>
    <dgm:cxn modelId="{4B90C0C5-74BF-464F-983D-17478CBAC18A}" type="presParOf" srcId="{FF44B1A9-68F6-4532-8665-D6027D5D8087}" destId="{4C098132-8EA7-4A32-B97C-E5E41204039C}" srcOrd="1" destOrd="0" presId="urn:microsoft.com/office/officeart/2008/layout/LinedList"/>
    <dgm:cxn modelId="{7BDA5CB5-0E92-4801-ACBF-12A12AFDD84D}" type="presParOf" srcId="{4C098132-8EA7-4A32-B97C-E5E41204039C}" destId="{A6A5764E-8C64-4F4A-BB97-AA81D5851549}" srcOrd="0" destOrd="0" presId="urn:microsoft.com/office/officeart/2008/layout/LinedList"/>
    <dgm:cxn modelId="{F0FDA4D9-4727-4AFB-B061-A7781627AFB4}" type="presParOf" srcId="{4C098132-8EA7-4A32-B97C-E5E41204039C}" destId="{CB44BEFF-CF55-426B-BB8F-5BE12D966E3B}" srcOrd="1" destOrd="0" presId="urn:microsoft.com/office/officeart/2008/layout/LinedList"/>
    <dgm:cxn modelId="{A2C67FA8-A086-44A9-B761-50275AC080A3}" type="presParOf" srcId="{CB44BEFF-CF55-426B-BB8F-5BE12D966E3B}" destId="{FD2D2A3D-737F-480C-9BDF-F03E29BCE127}" srcOrd="0" destOrd="0" presId="urn:microsoft.com/office/officeart/2008/layout/LinedList"/>
    <dgm:cxn modelId="{4BF74A8E-7C6E-43D9-ACD9-1C2E345F8DA9}" type="presParOf" srcId="{CB44BEFF-CF55-426B-BB8F-5BE12D966E3B}" destId="{4E9E967A-E24D-4A2D-B2C5-A1A52E45A83A}" srcOrd="1" destOrd="0" presId="urn:microsoft.com/office/officeart/2008/layout/LinedList"/>
    <dgm:cxn modelId="{049EC376-2FB9-40E8-B601-782A21D2104B}" type="presParOf" srcId="{CB44BEFF-CF55-426B-BB8F-5BE12D966E3B}" destId="{03C2686E-6C97-4379-87BE-B1613E990481}" srcOrd="2" destOrd="0" presId="urn:microsoft.com/office/officeart/2008/layout/LinedList"/>
    <dgm:cxn modelId="{52B9C14D-8291-4682-A756-0C01F6172A9B}" type="presParOf" srcId="{4C098132-8EA7-4A32-B97C-E5E41204039C}" destId="{7567375B-FF15-42CB-89CF-B1693A810010}" srcOrd="2" destOrd="0" presId="urn:microsoft.com/office/officeart/2008/layout/LinedList"/>
    <dgm:cxn modelId="{40DF4D4D-8557-4E92-8847-5918D2AD270B}" type="presParOf" srcId="{4C098132-8EA7-4A32-B97C-E5E41204039C}" destId="{CCEC19CF-7AC3-488F-A079-C4E7F781552C}" srcOrd="3" destOrd="0" presId="urn:microsoft.com/office/officeart/2008/layout/LinedList"/>
    <dgm:cxn modelId="{AA281750-3BBE-4CE7-A9C5-17DE5E0FCA12}" type="presParOf" srcId="{4C098132-8EA7-4A32-B97C-E5E41204039C}" destId="{6B53C3D5-4773-4056-B339-C710D03B2A16}" srcOrd="4" destOrd="0" presId="urn:microsoft.com/office/officeart/2008/layout/LinedList"/>
    <dgm:cxn modelId="{1F743077-C74C-406B-8167-431176777779}" type="presParOf" srcId="{6B53C3D5-4773-4056-B339-C710D03B2A16}" destId="{31A16DCC-CDA5-4041-8451-DDF5DB5D28DF}" srcOrd="0" destOrd="0" presId="urn:microsoft.com/office/officeart/2008/layout/LinedList"/>
    <dgm:cxn modelId="{0878C2C3-76C0-4450-8385-1F94095DF36E}" type="presParOf" srcId="{6B53C3D5-4773-4056-B339-C710D03B2A16}" destId="{486C2D59-0378-4443-BE82-16746978AECE}" srcOrd="1" destOrd="0" presId="urn:microsoft.com/office/officeart/2008/layout/LinedList"/>
    <dgm:cxn modelId="{EF21F8A3-2CFB-46BF-BC5C-08CBC9417A43}" type="presParOf" srcId="{6B53C3D5-4773-4056-B339-C710D03B2A16}" destId="{EAB7E08A-2FB9-4F9D-BC33-770DB24CB1C9}" srcOrd="2" destOrd="0" presId="urn:microsoft.com/office/officeart/2008/layout/LinedList"/>
    <dgm:cxn modelId="{A9E58A6A-359C-47A0-A5A4-071A738C13C9}" type="presParOf" srcId="{EAB7E08A-2FB9-4F9D-BC33-770DB24CB1C9}" destId="{2AC925BC-3EFB-46CA-96E1-8375D1D2365F}" srcOrd="0" destOrd="0" presId="urn:microsoft.com/office/officeart/2008/layout/LinedList"/>
    <dgm:cxn modelId="{9B1768DB-7E11-4485-8FB4-A09590580A9C}" type="presParOf" srcId="{2AC925BC-3EFB-46CA-96E1-8375D1D2365F}" destId="{7D2047DF-EC4D-45B1-ACCC-8ADCD0EF3308}" srcOrd="0" destOrd="0" presId="urn:microsoft.com/office/officeart/2008/layout/LinedList"/>
    <dgm:cxn modelId="{C30E9EF1-B14E-4F76-A946-BCCF728CE33C}" type="presParOf" srcId="{2AC925BC-3EFB-46CA-96E1-8375D1D2365F}" destId="{F9CF998A-46BD-40F1-B9B5-9AB68CD39CE1}" srcOrd="1" destOrd="0" presId="urn:microsoft.com/office/officeart/2008/layout/LinedList"/>
    <dgm:cxn modelId="{36896E9A-8CBC-432F-9B48-F85B390CE87A}" type="presParOf" srcId="{2AC925BC-3EFB-46CA-96E1-8375D1D2365F}" destId="{A7B95B6B-E173-41BB-ADF9-6BEFC33CF115}" srcOrd="2" destOrd="0" presId="urn:microsoft.com/office/officeart/2008/layout/LinedList"/>
    <dgm:cxn modelId="{054D1C1C-C4B2-453F-B9B7-AD1097004AD0}" type="presParOf" srcId="{EAB7E08A-2FB9-4F9D-BC33-770DB24CB1C9}" destId="{FC9D89AE-E332-4858-A8DB-ABC98ADAC75D}" srcOrd="1" destOrd="0" presId="urn:microsoft.com/office/officeart/2008/layout/LinedList"/>
    <dgm:cxn modelId="{802B737B-1EDA-45DD-A48B-C5A6B15A8CDD}" type="presParOf" srcId="{EAB7E08A-2FB9-4F9D-BC33-770DB24CB1C9}" destId="{8F85DEF6-6073-4159-A2A1-4C2AAA7371CC}" srcOrd="2" destOrd="0" presId="urn:microsoft.com/office/officeart/2008/layout/LinedList"/>
    <dgm:cxn modelId="{CE2AEBCE-0352-4E62-B2A0-BE47236F5555}" type="presParOf" srcId="{8F85DEF6-6073-4159-A2A1-4C2AAA7371CC}" destId="{3B8A5257-5585-4CB7-8167-94940189A9DD}" srcOrd="0" destOrd="0" presId="urn:microsoft.com/office/officeart/2008/layout/LinedList"/>
    <dgm:cxn modelId="{E25DA7F2-B954-4576-B704-9354647C69CB}" type="presParOf" srcId="{8F85DEF6-6073-4159-A2A1-4C2AAA7371CC}" destId="{8E666A66-C688-4A9E-8107-216F59B492BD}" srcOrd="1" destOrd="0" presId="urn:microsoft.com/office/officeart/2008/layout/LinedList"/>
    <dgm:cxn modelId="{759BA9F8-0E6A-49D4-A7A4-6FB7C86CCD6B}" type="presParOf" srcId="{8F85DEF6-6073-4159-A2A1-4C2AAA7371CC}" destId="{465EEA2F-694A-4B21-A387-4AE31039C60F}" srcOrd="2" destOrd="0" presId="urn:microsoft.com/office/officeart/2008/layout/LinedList"/>
    <dgm:cxn modelId="{5B04C1C5-5690-4250-9057-F13D896FA926}" type="presParOf" srcId="{4C098132-8EA7-4A32-B97C-E5E41204039C}" destId="{CB5A58EA-9F16-43A6-9856-161EAA9B79A2}" srcOrd="5" destOrd="0" presId="urn:microsoft.com/office/officeart/2008/layout/LinedList"/>
    <dgm:cxn modelId="{76CC176B-8521-4576-8EE4-06195CEE11FA}" type="presParOf" srcId="{4C098132-8EA7-4A32-B97C-E5E41204039C}" destId="{67678123-09CF-4129-B855-FFF86D04D980}" srcOrd="6" destOrd="0" presId="urn:microsoft.com/office/officeart/2008/layout/LinedList"/>
    <dgm:cxn modelId="{7368AE1C-E3D2-48B6-826B-4C6E0B3AE5E4}" type="presParOf" srcId="{E40CC10E-590E-4A53-A383-9B79F116C8E0}" destId="{BCB77D16-9308-47D3-A2E7-64BE5494BE9C}" srcOrd="2" destOrd="0" presId="urn:microsoft.com/office/officeart/2008/layout/LinedList"/>
    <dgm:cxn modelId="{C387CE5A-C8C7-4BCA-9347-1212F35504C0}" type="presParOf" srcId="{E40CC10E-590E-4A53-A383-9B79F116C8E0}" destId="{5829AFF2-425A-48BE-8C65-5CD922B2BF37}" srcOrd="3" destOrd="0" presId="urn:microsoft.com/office/officeart/2008/layout/LinedList"/>
    <dgm:cxn modelId="{F71AFF19-5D2B-417F-AB7C-527110662964}" type="presParOf" srcId="{5829AFF2-425A-48BE-8C65-5CD922B2BF37}" destId="{F171E581-4309-4B17-953C-BB0DF44F9C22}" srcOrd="0" destOrd="0" presId="urn:microsoft.com/office/officeart/2008/layout/LinedList"/>
    <dgm:cxn modelId="{CD8ACA7C-D323-4C9E-AC8E-172C979D145F}" type="presParOf" srcId="{5829AFF2-425A-48BE-8C65-5CD922B2BF37}" destId="{7D23DBCB-69F1-4667-BE5B-55AB4A076740}" srcOrd="1" destOrd="0" presId="urn:microsoft.com/office/officeart/2008/layout/LinedList"/>
    <dgm:cxn modelId="{1D50BDED-5135-4737-8730-61188906C9C2}" type="presParOf" srcId="{7D23DBCB-69F1-4667-BE5B-55AB4A076740}" destId="{BF324D8B-2E99-44E6-9A73-7CDC4E755B95}" srcOrd="0" destOrd="0" presId="urn:microsoft.com/office/officeart/2008/layout/LinedList"/>
    <dgm:cxn modelId="{832C48AF-05A8-4A7B-9E30-FFC3056A280F}" type="presParOf" srcId="{7D23DBCB-69F1-4667-BE5B-55AB4A076740}" destId="{78CD0935-DDD8-49E3-91C1-F61DE82CD135}" srcOrd="1" destOrd="0" presId="urn:microsoft.com/office/officeart/2008/layout/LinedList"/>
    <dgm:cxn modelId="{C2AB7029-AA8D-4683-951B-FAFD2015B65F}" type="presParOf" srcId="{78CD0935-DDD8-49E3-91C1-F61DE82CD135}" destId="{1FAFFC70-656A-4A1A-B5BC-D33A04912FFC}" srcOrd="0" destOrd="0" presId="urn:microsoft.com/office/officeart/2008/layout/LinedList"/>
    <dgm:cxn modelId="{F2B2657B-CA34-405D-98ED-7D44F8147E4E}" type="presParOf" srcId="{78CD0935-DDD8-49E3-91C1-F61DE82CD135}" destId="{78356F1A-9384-4DD0-87CD-417DC04C378B}" srcOrd="1" destOrd="0" presId="urn:microsoft.com/office/officeart/2008/layout/LinedList"/>
    <dgm:cxn modelId="{7D896E24-2FA9-4D22-9CDE-17F28718B328}" type="presParOf" srcId="{78CD0935-DDD8-49E3-91C1-F61DE82CD135}" destId="{685FABFA-3CA4-4D4E-8945-8051CFF33238}" srcOrd="2" destOrd="0" presId="urn:microsoft.com/office/officeart/2008/layout/LinedList"/>
    <dgm:cxn modelId="{6F2BD3DD-24B4-47C9-B398-AD517EEC6B3F}" type="presParOf" srcId="{7D23DBCB-69F1-4667-BE5B-55AB4A076740}" destId="{C45A19B1-34DF-4908-BDF5-490D53607D53}" srcOrd="2" destOrd="0" presId="urn:microsoft.com/office/officeart/2008/layout/LinedList"/>
    <dgm:cxn modelId="{08051FE3-A3AB-4C96-8B6B-56D817A3AC74}" type="presParOf" srcId="{7D23DBCB-69F1-4667-BE5B-55AB4A076740}" destId="{F14F0135-A5D9-47BA-9CA9-1469873E6C9B}" srcOrd="3" destOrd="0" presId="urn:microsoft.com/office/officeart/2008/layout/LinedList"/>
    <dgm:cxn modelId="{CA77EB21-38F8-4A50-8121-F4AFA965F006}" type="presParOf" srcId="{7D23DBCB-69F1-4667-BE5B-55AB4A076740}" destId="{CBCFA6F6-4E1E-4E07-923F-E7A315D8A665}" srcOrd="4" destOrd="0" presId="urn:microsoft.com/office/officeart/2008/layout/LinedList"/>
    <dgm:cxn modelId="{56290DEF-05C0-400B-9EFE-CE42C161665D}" type="presParOf" srcId="{CBCFA6F6-4E1E-4E07-923F-E7A315D8A665}" destId="{6021C915-37E4-443E-B4B3-5E3BB279E407}" srcOrd="0" destOrd="0" presId="urn:microsoft.com/office/officeart/2008/layout/LinedList"/>
    <dgm:cxn modelId="{BC5F1C92-F236-48C7-BD3D-B367329203F2}" type="presParOf" srcId="{CBCFA6F6-4E1E-4E07-923F-E7A315D8A665}" destId="{A26B5B89-B9FE-4BB6-9AB1-3628C76404BB}" srcOrd="1" destOrd="0" presId="urn:microsoft.com/office/officeart/2008/layout/LinedList"/>
    <dgm:cxn modelId="{F38641D3-59D0-4E0C-AE3C-34AB79C3B521}" type="presParOf" srcId="{CBCFA6F6-4E1E-4E07-923F-E7A315D8A665}" destId="{78D66A50-C39D-4D8B-9234-D45B7CA93298}" srcOrd="2" destOrd="0" presId="urn:microsoft.com/office/officeart/2008/layout/LinedList"/>
    <dgm:cxn modelId="{875F7FAB-DD94-4EEC-A667-6657ED9A724A}" type="presParOf" srcId="{7D23DBCB-69F1-4667-BE5B-55AB4A076740}" destId="{74C2D915-475D-4E0C-A6E0-D6EBF37856C8}" srcOrd="5" destOrd="0" presId="urn:microsoft.com/office/officeart/2008/layout/LinedList"/>
    <dgm:cxn modelId="{7E1A0EF8-8C60-4C8F-B459-EDA66BD5C9CD}" type="presParOf" srcId="{7D23DBCB-69F1-4667-BE5B-55AB4A076740}" destId="{A824A9E1-C570-4E94-8F7C-C82C830DEE0C}"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C07B93-77AE-4101-9D77-7F2B3A2E7B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6ACDCA-9CE7-4C58-8214-B1E939085F3B}">
      <dgm:prSet phldrT="[Text]"/>
      <dgm:spPr/>
      <dgm:t>
        <a:bodyPr/>
        <a:lstStyle/>
        <a:p>
          <a:r>
            <a:rPr lang="en-US" dirty="0"/>
            <a:t>Drafted Base Texts of AfCFTA Phase II Protocols with AU Commission</a:t>
          </a:r>
        </a:p>
      </dgm:t>
    </dgm:pt>
    <dgm:pt modelId="{98BC8FD3-B603-4B13-A5CE-FAD603CF6C81}" type="parTrans" cxnId="{EBEBD7DF-00A2-4170-AC50-C85960B295A0}">
      <dgm:prSet/>
      <dgm:spPr/>
      <dgm:t>
        <a:bodyPr/>
        <a:lstStyle/>
        <a:p>
          <a:endParaRPr lang="en-US"/>
        </a:p>
      </dgm:t>
    </dgm:pt>
    <dgm:pt modelId="{E4896A98-D7A5-4E3D-94FE-A87C30AD82E8}" type="sibTrans" cxnId="{EBEBD7DF-00A2-4170-AC50-C85960B295A0}">
      <dgm:prSet/>
      <dgm:spPr/>
      <dgm:t>
        <a:bodyPr/>
        <a:lstStyle/>
        <a:p>
          <a:endParaRPr lang="en-US"/>
        </a:p>
      </dgm:t>
    </dgm:pt>
    <dgm:pt modelId="{8A810082-0044-4C5C-8A03-EE1C19C2FF4F}">
      <dgm:prSet phldrT="[Text]"/>
      <dgm:spPr/>
      <dgm:t>
        <a:bodyPr/>
        <a:lstStyle/>
        <a:p>
          <a:r>
            <a:rPr lang="en-US" dirty="0"/>
            <a:t>Analysis</a:t>
          </a:r>
        </a:p>
      </dgm:t>
    </dgm:pt>
    <dgm:pt modelId="{86EE215F-6CE4-4C95-B86D-42CAFF2FA0C3}" type="parTrans" cxnId="{C29A6817-8612-4C5E-9F10-20FE7B6DAB9A}">
      <dgm:prSet/>
      <dgm:spPr/>
      <dgm:t>
        <a:bodyPr/>
        <a:lstStyle/>
        <a:p>
          <a:endParaRPr lang="en-US"/>
        </a:p>
      </dgm:t>
    </dgm:pt>
    <dgm:pt modelId="{3D0B4311-97F9-4530-850E-5290E42F95CA}" type="sibTrans" cxnId="{C29A6817-8612-4C5E-9F10-20FE7B6DAB9A}">
      <dgm:prSet/>
      <dgm:spPr/>
      <dgm:t>
        <a:bodyPr/>
        <a:lstStyle/>
        <a:p>
          <a:endParaRPr lang="en-US"/>
        </a:p>
      </dgm:t>
    </dgm:pt>
    <dgm:pt modelId="{9CEF1F1F-C20B-4371-9821-429DD1A91A71}">
      <dgm:prSet phldrT="[Text]"/>
      <dgm:spPr/>
      <dgm:t>
        <a:bodyPr/>
        <a:lstStyle/>
        <a:p>
          <a:r>
            <a:rPr lang="en-US" dirty="0"/>
            <a:t>Support to Negotiations</a:t>
          </a:r>
        </a:p>
      </dgm:t>
    </dgm:pt>
    <dgm:pt modelId="{7DBA4DE7-F9B6-4757-8C0B-F31973A1E6DC}" type="parTrans" cxnId="{9816541B-2C90-41B1-869D-0686134B24EF}">
      <dgm:prSet/>
      <dgm:spPr/>
      <dgm:t>
        <a:bodyPr/>
        <a:lstStyle/>
        <a:p>
          <a:endParaRPr lang="en-US"/>
        </a:p>
      </dgm:t>
    </dgm:pt>
    <dgm:pt modelId="{D5813130-EDDE-46EF-8890-AE4CCAF2C4BF}" type="sibTrans" cxnId="{9816541B-2C90-41B1-869D-0686134B24EF}">
      <dgm:prSet/>
      <dgm:spPr/>
      <dgm:t>
        <a:bodyPr/>
        <a:lstStyle/>
        <a:p>
          <a:endParaRPr lang="en-US"/>
        </a:p>
      </dgm:t>
    </dgm:pt>
    <dgm:pt modelId="{DB5ABF85-30B0-4C08-A48A-417DCB214E53}">
      <dgm:prSet phldrT="[Text]"/>
      <dgm:spPr/>
      <dgm:t>
        <a:bodyPr/>
        <a:lstStyle/>
        <a:p>
          <a:r>
            <a:rPr lang="en-US" dirty="0"/>
            <a:t>Publications ARIA IX &amp; “Towards a Common Investment Area in the </a:t>
          </a:r>
          <a:r>
            <a:rPr lang="en-US" dirty="0" err="1"/>
            <a:t>AfCFTA</a:t>
          </a:r>
          <a:r>
            <a:rPr lang="en-US" dirty="0"/>
            <a:t>: Policy Options for Levelling the Investment Playing Field”</a:t>
          </a:r>
        </a:p>
      </dgm:t>
    </dgm:pt>
    <dgm:pt modelId="{B32E59D7-FEDD-4B5F-9321-DE977563D58E}" type="parTrans" cxnId="{4E755650-A1A9-4236-AE30-972DBE03184C}">
      <dgm:prSet/>
      <dgm:spPr/>
      <dgm:t>
        <a:bodyPr/>
        <a:lstStyle/>
        <a:p>
          <a:endParaRPr lang="en-US"/>
        </a:p>
      </dgm:t>
    </dgm:pt>
    <dgm:pt modelId="{427CAB84-D19F-4E01-A5DE-0E1FC21DE0FD}" type="sibTrans" cxnId="{4E755650-A1A9-4236-AE30-972DBE03184C}">
      <dgm:prSet/>
      <dgm:spPr/>
      <dgm:t>
        <a:bodyPr/>
        <a:lstStyle/>
        <a:p>
          <a:endParaRPr lang="en-US"/>
        </a:p>
      </dgm:t>
    </dgm:pt>
    <dgm:pt modelId="{9647EA40-70AC-40AC-8642-BAF7E2164C94}" type="pres">
      <dgm:prSet presAssocID="{51C07B93-77AE-4101-9D77-7F2B3A2E7B8B}" presName="Name0" presStyleCnt="0">
        <dgm:presLayoutVars>
          <dgm:dir/>
          <dgm:animLvl val="lvl"/>
          <dgm:resizeHandles val="exact"/>
        </dgm:presLayoutVars>
      </dgm:prSet>
      <dgm:spPr/>
    </dgm:pt>
    <dgm:pt modelId="{D4153381-74A9-44C8-9D44-16B13FF315F3}" type="pres">
      <dgm:prSet presAssocID="{9CEF1F1F-C20B-4371-9821-429DD1A91A71}" presName="linNode" presStyleCnt="0"/>
      <dgm:spPr/>
    </dgm:pt>
    <dgm:pt modelId="{57F1CF33-BD2C-4AF8-A87B-58F2FE95C78B}" type="pres">
      <dgm:prSet presAssocID="{9CEF1F1F-C20B-4371-9821-429DD1A91A71}" presName="parentText" presStyleLbl="node1" presStyleIdx="0" presStyleCnt="2">
        <dgm:presLayoutVars>
          <dgm:chMax val="1"/>
          <dgm:bulletEnabled val="1"/>
        </dgm:presLayoutVars>
      </dgm:prSet>
      <dgm:spPr/>
    </dgm:pt>
    <dgm:pt modelId="{3774893C-D5EA-4BB0-A801-F3F643ACAC34}" type="pres">
      <dgm:prSet presAssocID="{9CEF1F1F-C20B-4371-9821-429DD1A91A71}" presName="descendantText" presStyleLbl="alignAccFollowNode1" presStyleIdx="0" presStyleCnt="2">
        <dgm:presLayoutVars>
          <dgm:bulletEnabled val="1"/>
        </dgm:presLayoutVars>
      </dgm:prSet>
      <dgm:spPr/>
    </dgm:pt>
    <dgm:pt modelId="{5A4F473D-9628-4E89-8EDF-A1BA9C76D5C5}" type="pres">
      <dgm:prSet presAssocID="{D5813130-EDDE-46EF-8890-AE4CCAF2C4BF}" presName="sp" presStyleCnt="0"/>
      <dgm:spPr/>
    </dgm:pt>
    <dgm:pt modelId="{EBBAB29E-8BED-4D97-9037-DB568E181FA6}" type="pres">
      <dgm:prSet presAssocID="{8A810082-0044-4C5C-8A03-EE1C19C2FF4F}" presName="linNode" presStyleCnt="0"/>
      <dgm:spPr/>
    </dgm:pt>
    <dgm:pt modelId="{B2C679DB-388D-4CB4-8822-3976299AA4F5}" type="pres">
      <dgm:prSet presAssocID="{8A810082-0044-4C5C-8A03-EE1C19C2FF4F}" presName="parentText" presStyleLbl="node1" presStyleIdx="1" presStyleCnt="2">
        <dgm:presLayoutVars>
          <dgm:chMax val="1"/>
          <dgm:bulletEnabled val="1"/>
        </dgm:presLayoutVars>
      </dgm:prSet>
      <dgm:spPr/>
    </dgm:pt>
    <dgm:pt modelId="{FAC2B107-8E5E-45D9-BA6E-403C199DD0D4}" type="pres">
      <dgm:prSet presAssocID="{8A810082-0044-4C5C-8A03-EE1C19C2FF4F}" presName="descendantText" presStyleLbl="alignAccFollowNode1" presStyleIdx="1" presStyleCnt="2">
        <dgm:presLayoutVars>
          <dgm:bulletEnabled val="1"/>
        </dgm:presLayoutVars>
      </dgm:prSet>
      <dgm:spPr/>
    </dgm:pt>
  </dgm:ptLst>
  <dgm:cxnLst>
    <dgm:cxn modelId="{9816541B-2C90-41B1-869D-0686134B24EF}" srcId="{51C07B93-77AE-4101-9D77-7F2B3A2E7B8B}" destId="{9CEF1F1F-C20B-4371-9821-429DD1A91A71}" srcOrd="0" destOrd="0" parTransId="{7DBA4DE7-F9B6-4757-8C0B-F31973A1E6DC}" sibTransId="{D5813130-EDDE-46EF-8890-AE4CCAF2C4BF}"/>
    <dgm:cxn modelId="{9A94510D-CEF1-4A17-9DE8-DFFC704A193B}" type="presOf" srcId="{DB5ABF85-30B0-4C08-A48A-417DCB214E53}" destId="{FAC2B107-8E5E-45D9-BA6E-403C199DD0D4}" srcOrd="0" destOrd="0" presId="urn:microsoft.com/office/officeart/2005/8/layout/vList5"/>
    <dgm:cxn modelId="{EBEBD7DF-00A2-4170-AC50-C85960B295A0}" srcId="{9CEF1F1F-C20B-4371-9821-429DD1A91A71}" destId="{F86ACDCA-9CE7-4C58-8214-B1E939085F3B}" srcOrd="0" destOrd="0" parTransId="{98BC8FD3-B603-4B13-A5CE-FAD603CF6C81}" sibTransId="{E4896A98-D7A5-4E3D-94FE-A87C30AD82E8}"/>
    <dgm:cxn modelId="{2EE40DF1-CBFD-4D4D-AD16-7BDEA1A67F9D}" type="presOf" srcId="{9CEF1F1F-C20B-4371-9821-429DD1A91A71}" destId="{57F1CF33-BD2C-4AF8-A87B-58F2FE95C78B}" srcOrd="0" destOrd="0" presId="urn:microsoft.com/office/officeart/2005/8/layout/vList5"/>
    <dgm:cxn modelId="{C29A6817-8612-4C5E-9F10-20FE7B6DAB9A}" srcId="{51C07B93-77AE-4101-9D77-7F2B3A2E7B8B}" destId="{8A810082-0044-4C5C-8A03-EE1C19C2FF4F}" srcOrd="1" destOrd="0" parTransId="{86EE215F-6CE4-4C95-B86D-42CAFF2FA0C3}" sibTransId="{3D0B4311-97F9-4530-850E-5290E42F95CA}"/>
    <dgm:cxn modelId="{4E755650-A1A9-4236-AE30-972DBE03184C}" srcId="{8A810082-0044-4C5C-8A03-EE1C19C2FF4F}" destId="{DB5ABF85-30B0-4C08-A48A-417DCB214E53}" srcOrd="0" destOrd="0" parTransId="{B32E59D7-FEDD-4B5F-9321-DE977563D58E}" sibTransId="{427CAB84-D19F-4E01-A5DE-0E1FC21DE0FD}"/>
    <dgm:cxn modelId="{B6D682ED-D20F-4F89-8DA9-6456D94E4D92}" type="presOf" srcId="{51C07B93-77AE-4101-9D77-7F2B3A2E7B8B}" destId="{9647EA40-70AC-40AC-8642-BAF7E2164C94}" srcOrd="0" destOrd="0" presId="urn:microsoft.com/office/officeart/2005/8/layout/vList5"/>
    <dgm:cxn modelId="{429EE5DB-212E-4758-89F6-0D7F4E04C85F}" type="presOf" srcId="{F86ACDCA-9CE7-4C58-8214-B1E939085F3B}" destId="{3774893C-D5EA-4BB0-A801-F3F643ACAC34}" srcOrd="0" destOrd="0" presId="urn:microsoft.com/office/officeart/2005/8/layout/vList5"/>
    <dgm:cxn modelId="{9E9DF5C8-93B4-44AA-99BC-500A077B096D}" type="presOf" srcId="{8A810082-0044-4C5C-8A03-EE1C19C2FF4F}" destId="{B2C679DB-388D-4CB4-8822-3976299AA4F5}" srcOrd="0" destOrd="0" presId="urn:microsoft.com/office/officeart/2005/8/layout/vList5"/>
    <dgm:cxn modelId="{621CEC3B-8BF5-4E53-8D8B-6A07E9B77356}" type="presParOf" srcId="{9647EA40-70AC-40AC-8642-BAF7E2164C94}" destId="{D4153381-74A9-44C8-9D44-16B13FF315F3}" srcOrd="0" destOrd="0" presId="urn:microsoft.com/office/officeart/2005/8/layout/vList5"/>
    <dgm:cxn modelId="{F9D00D83-3044-4FF7-8727-E553924968F1}" type="presParOf" srcId="{D4153381-74A9-44C8-9D44-16B13FF315F3}" destId="{57F1CF33-BD2C-4AF8-A87B-58F2FE95C78B}" srcOrd="0" destOrd="0" presId="urn:microsoft.com/office/officeart/2005/8/layout/vList5"/>
    <dgm:cxn modelId="{BC1BB748-F763-4508-863D-6B69031916E6}" type="presParOf" srcId="{D4153381-74A9-44C8-9D44-16B13FF315F3}" destId="{3774893C-D5EA-4BB0-A801-F3F643ACAC34}" srcOrd="1" destOrd="0" presId="urn:microsoft.com/office/officeart/2005/8/layout/vList5"/>
    <dgm:cxn modelId="{D6E7117A-051D-4317-9F25-1339B3E956C3}" type="presParOf" srcId="{9647EA40-70AC-40AC-8642-BAF7E2164C94}" destId="{5A4F473D-9628-4E89-8EDF-A1BA9C76D5C5}" srcOrd="1" destOrd="0" presId="urn:microsoft.com/office/officeart/2005/8/layout/vList5"/>
    <dgm:cxn modelId="{150D58F3-1867-4E4D-894D-B8A7885688F0}" type="presParOf" srcId="{9647EA40-70AC-40AC-8642-BAF7E2164C94}" destId="{EBBAB29E-8BED-4D97-9037-DB568E181FA6}" srcOrd="2" destOrd="0" presId="urn:microsoft.com/office/officeart/2005/8/layout/vList5"/>
    <dgm:cxn modelId="{ABFC1CD2-E19C-4AC5-B2EF-A2CE8420D175}" type="presParOf" srcId="{EBBAB29E-8BED-4D97-9037-DB568E181FA6}" destId="{B2C679DB-388D-4CB4-8822-3976299AA4F5}" srcOrd="0" destOrd="0" presId="urn:microsoft.com/office/officeart/2005/8/layout/vList5"/>
    <dgm:cxn modelId="{0C14CAFB-0161-478C-A3E2-C8AFF4F5C49F}" type="presParOf" srcId="{EBBAB29E-8BED-4D97-9037-DB568E181FA6}" destId="{FAC2B107-8E5E-45D9-BA6E-403C199DD0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0FE8DE-DEEC-4674-A18D-F11721E0AE5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8E45455-C168-4FFA-B0B9-936C4DE81140}">
      <dgm:prSet phldrT="[Text]"/>
      <dgm:spPr/>
      <dgm:t>
        <a:bodyPr/>
        <a:lstStyle/>
        <a:p>
          <a:r>
            <a:rPr lang="en-US" b="0" i="0" dirty="0"/>
            <a:t>Developed an integrated work approach which coordinates expertise within ECA for delivery of technical assistance through </a:t>
          </a:r>
          <a:r>
            <a:rPr lang="en-US" b="1" i="0" dirty="0"/>
            <a:t>ECA’s Digital Center of Excellence</a:t>
          </a:r>
        </a:p>
        <a:p>
          <a:pPr lvl="0"/>
          <a:r>
            <a:rPr lang="en-US" b="1" i="1" dirty="0"/>
            <a:t>Trade, Statistics, Technology, Private Sector &amp; others</a:t>
          </a:r>
        </a:p>
      </dgm:t>
    </dgm:pt>
    <dgm:pt modelId="{624D4955-5878-4068-B9F8-184B3BD5CF95}" type="parTrans" cxnId="{B60E4DC3-DCF6-4D2D-8A8E-D683674B5523}">
      <dgm:prSet/>
      <dgm:spPr/>
      <dgm:t>
        <a:bodyPr/>
        <a:lstStyle/>
        <a:p>
          <a:endParaRPr lang="en-US"/>
        </a:p>
      </dgm:t>
    </dgm:pt>
    <dgm:pt modelId="{CBE76287-F45A-4C0E-AA61-765ECF90E34A}" type="sibTrans" cxnId="{B60E4DC3-DCF6-4D2D-8A8E-D683674B5523}">
      <dgm:prSet/>
      <dgm:spPr/>
      <dgm:t>
        <a:bodyPr/>
        <a:lstStyle/>
        <a:p>
          <a:endParaRPr lang="en-US"/>
        </a:p>
      </dgm:t>
    </dgm:pt>
    <dgm:pt modelId="{5D378DDA-2039-462B-AAD2-6DEC70EE4B1F}">
      <dgm:prSet phldrT="[Text]"/>
      <dgm:spPr/>
      <dgm:t>
        <a:bodyPr/>
        <a:lstStyle/>
        <a:p>
          <a:r>
            <a:rPr lang="en-US" dirty="0"/>
            <a:t>Participated in international and regional </a:t>
          </a:r>
          <a:r>
            <a:rPr lang="en-US" dirty="0" err="1"/>
            <a:t>forae</a:t>
          </a:r>
          <a:r>
            <a:rPr lang="en-US" dirty="0"/>
            <a:t> on e-commerce issues advocating for an African position on DITE</a:t>
          </a:r>
        </a:p>
        <a:p>
          <a:r>
            <a:rPr lang="es-ES" dirty="0"/>
            <a:t>(UNCTAD and AU e-</a:t>
          </a:r>
          <a:r>
            <a:rPr lang="es-ES" dirty="0" err="1"/>
            <a:t>commerce</a:t>
          </a:r>
          <a:r>
            <a:rPr lang="es-ES" dirty="0"/>
            <a:t> </a:t>
          </a:r>
          <a:r>
            <a:rPr lang="es-ES" dirty="0" err="1"/>
            <a:t>conferences</a:t>
          </a:r>
          <a:r>
            <a:rPr lang="es-ES" dirty="0"/>
            <a:t>, </a:t>
          </a:r>
          <a:r>
            <a:rPr lang="es-ES" b="1" dirty="0" err="1"/>
            <a:t>Ethiopia</a:t>
          </a:r>
          <a:r>
            <a:rPr lang="es-ES" b="1" dirty="0"/>
            <a:t>, </a:t>
          </a:r>
          <a:r>
            <a:rPr lang="es-ES" b="1" dirty="0" err="1"/>
            <a:t>Kenya</a:t>
          </a:r>
          <a:r>
            <a:rPr lang="es-ES" b="1" dirty="0"/>
            <a:t>, </a:t>
          </a:r>
          <a:r>
            <a:rPr lang="es-ES" b="1" dirty="0" err="1"/>
            <a:t>Switzerland</a:t>
          </a:r>
          <a:r>
            <a:rPr lang="es-ES" b="1" dirty="0"/>
            <a:t>, Senegal</a:t>
          </a:r>
          <a:r>
            <a:rPr lang="es-ES" dirty="0"/>
            <a:t>)</a:t>
          </a:r>
          <a:endParaRPr lang="en-US" dirty="0"/>
        </a:p>
      </dgm:t>
    </dgm:pt>
    <dgm:pt modelId="{A2E7D41F-CD17-48E1-B401-05D4642F377E}" type="parTrans" cxnId="{B5EE12EE-B12B-4C98-8516-7F851871C4B2}">
      <dgm:prSet/>
      <dgm:spPr/>
      <dgm:t>
        <a:bodyPr/>
        <a:lstStyle/>
        <a:p>
          <a:endParaRPr lang="en-US"/>
        </a:p>
      </dgm:t>
    </dgm:pt>
    <dgm:pt modelId="{C0FD127C-6F3D-4BB5-8A0B-B164D7E60B65}" type="sibTrans" cxnId="{B5EE12EE-B12B-4C98-8516-7F851871C4B2}">
      <dgm:prSet/>
      <dgm:spPr/>
      <dgm:t>
        <a:bodyPr/>
        <a:lstStyle/>
        <a:p>
          <a:endParaRPr lang="en-US"/>
        </a:p>
      </dgm:t>
    </dgm:pt>
    <dgm:pt modelId="{DF062967-26A7-41E5-9EC9-0893096F2239}">
      <dgm:prSet phldrT="[Text]"/>
      <dgm:spPr/>
      <dgm:t>
        <a:bodyPr/>
        <a:lstStyle/>
        <a:p>
          <a:r>
            <a:rPr lang="en-US" dirty="0"/>
            <a:t>Launched digital dialogues within countries to assess digital policy landscape and link digitalization to economic performance</a:t>
          </a:r>
        </a:p>
        <a:p>
          <a:r>
            <a:rPr lang="en-US" b="1" i="1" dirty="0"/>
            <a:t>South Africa, Seychelles</a:t>
          </a:r>
        </a:p>
      </dgm:t>
    </dgm:pt>
    <dgm:pt modelId="{0C57E190-996E-4E2D-BE0D-594B3FCB6F0D}" type="parTrans" cxnId="{086DBE72-8A69-4742-89CC-0F882DB3D2FD}">
      <dgm:prSet/>
      <dgm:spPr/>
      <dgm:t>
        <a:bodyPr/>
        <a:lstStyle/>
        <a:p>
          <a:endParaRPr lang="en-US"/>
        </a:p>
      </dgm:t>
    </dgm:pt>
    <dgm:pt modelId="{BF280EB8-96C3-4497-BFD7-835C310FDED9}" type="sibTrans" cxnId="{086DBE72-8A69-4742-89CC-0F882DB3D2FD}">
      <dgm:prSet/>
      <dgm:spPr/>
      <dgm:t>
        <a:bodyPr/>
        <a:lstStyle/>
        <a:p>
          <a:endParaRPr lang="en-US"/>
        </a:p>
      </dgm:t>
    </dgm:pt>
    <dgm:pt modelId="{C9021FBA-4879-4E95-8757-BA44877B460A}">
      <dgm:prSet phldrT="[Text]"/>
      <dgm:spPr/>
      <dgm:t>
        <a:bodyPr/>
        <a:lstStyle/>
        <a:p>
          <a:r>
            <a:rPr lang="en-US" b="0" i="0" dirty="0"/>
            <a:t>Contributed to AU Digital Transformation Strategy (2020-2030)</a:t>
          </a:r>
        </a:p>
        <a:p>
          <a:r>
            <a:rPr lang="en-US" b="1" i="1" dirty="0"/>
            <a:t>Foundational Pillars, Interoperability, Digital Trade and Digital Identity</a:t>
          </a:r>
        </a:p>
      </dgm:t>
    </dgm:pt>
    <dgm:pt modelId="{6B423997-9BCB-4FC3-AA09-148F0F83A2D9}" type="parTrans" cxnId="{1C798C8C-8839-428E-9C3C-31F124DA9A0D}">
      <dgm:prSet/>
      <dgm:spPr/>
      <dgm:t>
        <a:bodyPr/>
        <a:lstStyle/>
        <a:p>
          <a:endParaRPr lang="en-US"/>
        </a:p>
      </dgm:t>
    </dgm:pt>
    <dgm:pt modelId="{67E35F8F-32DB-49F4-991A-7DED00F1DED6}" type="sibTrans" cxnId="{1C798C8C-8839-428E-9C3C-31F124DA9A0D}">
      <dgm:prSet custScaleX="155923" custLinFactNeighborX="15479"/>
      <dgm:spPr/>
      <dgm:t>
        <a:bodyPr/>
        <a:lstStyle/>
        <a:p>
          <a:endParaRPr lang="en-US"/>
        </a:p>
      </dgm:t>
    </dgm:pt>
    <dgm:pt modelId="{EDA757AB-F78A-42A8-BE70-11C012D43CAD}" type="pres">
      <dgm:prSet presAssocID="{830FE8DE-DEEC-4674-A18D-F11721E0AE52}" presName="Name0" presStyleCnt="0">
        <dgm:presLayoutVars>
          <dgm:dir/>
          <dgm:resizeHandles val="exact"/>
        </dgm:presLayoutVars>
      </dgm:prSet>
      <dgm:spPr/>
    </dgm:pt>
    <dgm:pt modelId="{98CD5E66-F0BD-47D1-ACA9-1F1226721E28}" type="pres">
      <dgm:prSet presAssocID="{830FE8DE-DEEC-4674-A18D-F11721E0AE52}" presName="cycle" presStyleCnt="0"/>
      <dgm:spPr/>
    </dgm:pt>
    <dgm:pt modelId="{D1900E19-F423-4903-AF1E-B75631242ED6}" type="pres">
      <dgm:prSet presAssocID="{A8E45455-C168-4FFA-B0B9-936C4DE81140}" presName="nodeFirstNode" presStyleLbl="node1" presStyleIdx="0" presStyleCnt="4" custScaleY="95623" custRadScaleRad="101187" custRadScaleInc="-10822">
        <dgm:presLayoutVars>
          <dgm:bulletEnabled val="1"/>
        </dgm:presLayoutVars>
      </dgm:prSet>
      <dgm:spPr/>
    </dgm:pt>
    <dgm:pt modelId="{596F2139-72EA-4D64-9238-3754D0939D1C}" type="pres">
      <dgm:prSet presAssocID="{CBE76287-F45A-4C0E-AA61-765ECF90E34A}" presName="sibTransFirstNode" presStyleLbl="bgShp" presStyleIdx="0" presStyleCnt="1" custScaleX="131356" custLinFactNeighborX="7167" custLinFactNeighborY="1529"/>
      <dgm:spPr/>
    </dgm:pt>
    <dgm:pt modelId="{BA631AEC-540F-4DEA-94AA-6E66970C3EEC}" type="pres">
      <dgm:prSet presAssocID="{C9021FBA-4879-4E95-8757-BA44877B460A}" presName="nodeFollowingNodes" presStyleLbl="node1" presStyleIdx="1" presStyleCnt="4" custScaleY="68169" custRadScaleRad="120927" custRadScaleInc="1246">
        <dgm:presLayoutVars>
          <dgm:bulletEnabled val="1"/>
        </dgm:presLayoutVars>
      </dgm:prSet>
      <dgm:spPr/>
    </dgm:pt>
    <dgm:pt modelId="{EAF29DD5-BB48-4698-A7C5-C3B07DB56B35}" type="pres">
      <dgm:prSet presAssocID="{5D378DDA-2039-462B-AAD2-6DEC70EE4B1F}" presName="nodeFollowingNodes" presStyleLbl="node1" presStyleIdx="2" presStyleCnt="4" custScaleY="76181" custRadScaleRad="91885" custRadScaleInc="11925">
        <dgm:presLayoutVars>
          <dgm:bulletEnabled val="1"/>
        </dgm:presLayoutVars>
      </dgm:prSet>
      <dgm:spPr/>
    </dgm:pt>
    <dgm:pt modelId="{FEE49E6C-D7D6-4954-AC61-8C797F9BD21A}" type="pres">
      <dgm:prSet presAssocID="{DF062967-26A7-41E5-9EC9-0893096F2239}" presName="nodeFollowingNodes" presStyleLbl="node1" presStyleIdx="3" presStyleCnt="4" custScaleY="73956" custRadScaleRad="118178" custRadScaleInc="-1275">
        <dgm:presLayoutVars>
          <dgm:bulletEnabled val="1"/>
        </dgm:presLayoutVars>
      </dgm:prSet>
      <dgm:spPr/>
    </dgm:pt>
  </dgm:ptLst>
  <dgm:cxnLst>
    <dgm:cxn modelId="{B60E4DC3-DCF6-4D2D-8A8E-D683674B5523}" srcId="{830FE8DE-DEEC-4674-A18D-F11721E0AE52}" destId="{A8E45455-C168-4FFA-B0B9-936C4DE81140}" srcOrd="0" destOrd="0" parTransId="{624D4955-5878-4068-B9F8-184B3BD5CF95}" sibTransId="{CBE76287-F45A-4C0E-AA61-765ECF90E34A}"/>
    <dgm:cxn modelId="{B5EE12EE-B12B-4C98-8516-7F851871C4B2}" srcId="{830FE8DE-DEEC-4674-A18D-F11721E0AE52}" destId="{5D378DDA-2039-462B-AAD2-6DEC70EE4B1F}" srcOrd="2" destOrd="0" parTransId="{A2E7D41F-CD17-48E1-B401-05D4642F377E}" sibTransId="{C0FD127C-6F3D-4BB5-8A0B-B164D7E60B65}"/>
    <dgm:cxn modelId="{046413F8-5DD6-4238-9DE3-52C7AAB51F4E}" type="presOf" srcId="{5D378DDA-2039-462B-AAD2-6DEC70EE4B1F}" destId="{EAF29DD5-BB48-4698-A7C5-C3B07DB56B35}" srcOrd="0" destOrd="0" presId="urn:microsoft.com/office/officeart/2005/8/layout/cycle3"/>
    <dgm:cxn modelId="{F00F2493-8A4C-4FC4-BCAF-AE8DE9AFF753}" type="presOf" srcId="{830FE8DE-DEEC-4674-A18D-F11721E0AE52}" destId="{EDA757AB-F78A-42A8-BE70-11C012D43CAD}" srcOrd="0" destOrd="0" presId="urn:microsoft.com/office/officeart/2005/8/layout/cycle3"/>
    <dgm:cxn modelId="{1C798C8C-8839-428E-9C3C-31F124DA9A0D}" srcId="{830FE8DE-DEEC-4674-A18D-F11721E0AE52}" destId="{C9021FBA-4879-4E95-8757-BA44877B460A}" srcOrd="1" destOrd="0" parTransId="{6B423997-9BCB-4FC3-AA09-148F0F83A2D9}" sibTransId="{67E35F8F-32DB-49F4-991A-7DED00F1DED6}"/>
    <dgm:cxn modelId="{4A5DAFB8-D1E6-4A7D-9AEA-09280EFB9A35}" type="presOf" srcId="{A8E45455-C168-4FFA-B0B9-936C4DE81140}" destId="{D1900E19-F423-4903-AF1E-B75631242ED6}" srcOrd="0" destOrd="0" presId="urn:microsoft.com/office/officeart/2005/8/layout/cycle3"/>
    <dgm:cxn modelId="{CE51BED8-82C5-452D-9DEF-7C6731E59C42}" type="presOf" srcId="{C9021FBA-4879-4E95-8757-BA44877B460A}" destId="{BA631AEC-540F-4DEA-94AA-6E66970C3EEC}" srcOrd="0" destOrd="0" presId="urn:microsoft.com/office/officeart/2005/8/layout/cycle3"/>
    <dgm:cxn modelId="{086DBE72-8A69-4742-89CC-0F882DB3D2FD}" srcId="{830FE8DE-DEEC-4674-A18D-F11721E0AE52}" destId="{DF062967-26A7-41E5-9EC9-0893096F2239}" srcOrd="3" destOrd="0" parTransId="{0C57E190-996E-4E2D-BE0D-594B3FCB6F0D}" sibTransId="{BF280EB8-96C3-4497-BFD7-835C310FDED9}"/>
    <dgm:cxn modelId="{B1350BFF-263E-4804-91D0-72A3F5353687}" type="presOf" srcId="{CBE76287-F45A-4C0E-AA61-765ECF90E34A}" destId="{596F2139-72EA-4D64-9238-3754D0939D1C}" srcOrd="0" destOrd="0" presId="urn:microsoft.com/office/officeart/2005/8/layout/cycle3"/>
    <dgm:cxn modelId="{214BE46C-89B8-499C-B08E-5E42F966F645}" type="presOf" srcId="{DF062967-26A7-41E5-9EC9-0893096F2239}" destId="{FEE49E6C-D7D6-4954-AC61-8C797F9BD21A}" srcOrd="0" destOrd="0" presId="urn:microsoft.com/office/officeart/2005/8/layout/cycle3"/>
    <dgm:cxn modelId="{28875BEE-7CDC-4AE1-AFF8-6DCAEFF97B54}" type="presParOf" srcId="{EDA757AB-F78A-42A8-BE70-11C012D43CAD}" destId="{98CD5E66-F0BD-47D1-ACA9-1F1226721E28}" srcOrd="0" destOrd="0" presId="urn:microsoft.com/office/officeart/2005/8/layout/cycle3"/>
    <dgm:cxn modelId="{951F1732-F5F1-469E-8077-C1EA8CB9BB92}" type="presParOf" srcId="{98CD5E66-F0BD-47D1-ACA9-1F1226721E28}" destId="{D1900E19-F423-4903-AF1E-B75631242ED6}" srcOrd="0" destOrd="0" presId="urn:microsoft.com/office/officeart/2005/8/layout/cycle3"/>
    <dgm:cxn modelId="{31D6B122-3EF4-4C1D-AB9D-C587F6DC7474}" type="presParOf" srcId="{98CD5E66-F0BD-47D1-ACA9-1F1226721E28}" destId="{596F2139-72EA-4D64-9238-3754D0939D1C}" srcOrd="1" destOrd="0" presId="urn:microsoft.com/office/officeart/2005/8/layout/cycle3"/>
    <dgm:cxn modelId="{A6811AE4-8C0F-413B-93E2-4832A3F07B90}" type="presParOf" srcId="{98CD5E66-F0BD-47D1-ACA9-1F1226721E28}" destId="{BA631AEC-540F-4DEA-94AA-6E66970C3EEC}" srcOrd="2" destOrd="0" presId="urn:microsoft.com/office/officeart/2005/8/layout/cycle3"/>
    <dgm:cxn modelId="{E4687E3B-7107-492E-B947-D5B0190687E5}" type="presParOf" srcId="{98CD5E66-F0BD-47D1-ACA9-1F1226721E28}" destId="{EAF29DD5-BB48-4698-A7C5-C3B07DB56B35}" srcOrd="3" destOrd="0" presId="urn:microsoft.com/office/officeart/2005/8/layout/cycle3"/>
    <dgm:cxn modelId="{D8FF3363-35CD-4411-AE8F-AB7091DDE629}" type="presParOf" srcId="{98CD5E66-F0BD-47D1-ACA9-1F1226721E28}" destId="{FEE49E6C-D7D6-4954-AC61-8C797F9BD21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007D5-708F-459F-BE75-9CA9D55055AA}">
      <dsp:nvSpPr>
        <dsp:cNvPr id="0" name=""/>
        <dsp:cNvSpPr/>
      </dsp:nvSpPr>
      <dsp:spPr>
        <a:xfrm>
          <a:off x="1293822" y="267627"/>
          <a:ext cx="956898" cy="29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err="1"/>
            <a:t>Convening</a:t>
          </a:r>
          <a:endParaRPr lang="en-US" sz="1200" kern="1200" dirty="0"/>
        </a:p>
      </dsp:txBody>
      <dsp:txXfrm>
        <a:off x="1293822" y="267627"/>
        <a:ext cx="956898" cy="290874"/>
      </dsp:txXfrm>
    </dsp:sp>
    <dsp:sp modelId="{F8160E48-8FA1-45C9-8A82-0A5596769E83}">
      <dsp:nvSpPr>
        <dsp:cNvPr id="0" name=""/>
        <dsp:cNvSpPr/>
      </dsp:nvSpPr>
      <dsp:spPr>
        <a:xfrm>
          <a:off x="532940" y="-16129"/>
          <a:ext cx="1280361" cy="1280361"/>
        </a:xfrm>
        <a:prstGeom prst="circularArrow">
          <a:avLst>
            <a:gd name="adj1" fmla="val 8250"/>
            <a:gd name="adj2" fmla="val 576241"/>
            <a:gd name="adj3" fmla="val 3040989"/>
            <a:gd name="adj4" fmla="val 21332615"/>
            <a:gd name="adj5" fmla="val 96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4FE17-A0CF-4EF3-B5FA-1D9E997A6895}">
      <dsp:nvSpPr>
        <dsp:cNvPr id="0" name=""/>
        <dsp:cNvSpPr/>
      </dsp:nvSpPr>
      <dsp:spPr>
        <a:xfrm>
          <a:off x="796620" y="1052769"/>
          <a:ext cx="760580" cy="33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err="1"/>
            <a:t>Operations</a:t>
          </a:r>
          <a:endParaRPr lang="en-US" sz="1200" kern="1200" dirty="0"/>
        </a:p>
      </dsp:txBody>
      <dsp:txXfrm>
        <a:off x="796620" y="1052769"/>
        <a:ext cx="760580" cy="331522"/>
      </dsp:txXfrm>
    </dsp:sp>
    <dsp:sp modelId="{4C7AC785-0D93-4C78-8A8C-5ED15C051AC9}">
      <dsp:nvSpPr>
        <dsp:cNvPr id="0" name=""/>
        <dsp:cNvSpPr/>
      </dsp:nvSpPr>
      <dsp:spPr>
        <a:xfrm>
          <a:off x="586323" y="-3213"/>
          <a:ext cx="1280361" cy="1280361"/>
        </a:xfrm>
        <a:prstGeom prst="circularArrow">
          <a:avLst>
            <a:gd name="adj1" fmla="val 8250"/>
            <a:gd name="adj2" fmla="val 576241"/>
            <a:gd name="adj3" fmla="val 10680615"/>
            <a:gd name="adj4" fmla="val 7538748"/>
            <a:gd name="adj5" fmla="val 96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EABEB-8B6A-49A9-ABAC-92F64D84B5AC}">
      <dsp:nvSpPr>
        <dsp:cNvPr id="0" name=""/>
        <dsp:cNvSpPr/>
      </dsp:nvSpPr>
      <dsp:spPr>
        <a:xfrm>
          <a:off x="192692" y="250586"/>
          <a:ext cx="893050" cy="30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err="1"/>
            <a:t>Think</a:t>
          </a:r>
          <a:r>
            <a:rPr lang="es-ES" sz="1200" kern="1200" dirty="0"/>
            <a:t> </a:t>
          </a:r>
          <a:r>
            <a:rPr lang="es-ES" sz="1200" kern="1200" dirty="0" err="1"/>
            <a:t>Tank</a:t>
          </a:r>
          <a:endParaRPr lang="en-US" sz="1200" kern="1200" dirty="0"/>
        </a:p>
      </dsp:txBody>
      <dsp:txXfrm>
        <a:off x="192692" y="250586"/>
        <a:ext cx="893050" cy="308484"/>
      </dsp:txXfrm>
    </dsp:sp>
    <dsp:sp modelId="{67D91628-57E7-420C-95D0-7364567661A2}">
      <dsp:nvSpPr>
        <dsp:cNvPr id="0" name=""/>
        <dsp:cNvSpPr/>
      </dsp:nvSpPr>
      <dsp:spPr>
        <a:xfrm>
          <a:off x="572965" y="-104059"/>
          <a:ext cx="1280361" cy="1280361"/>
        </a:xfrm>
        <a:prstGeom prst="circularArrow">
          <a:avLst>
            <a:gd name="adj1" fmla="val 8250"/>
            <a:gd name="adj2" fmla="val 576241"/>
            <a:gd name="adj3" fmla="val 19366149"/>
            <a:gd name="adj4" fmla="val 12584631"/>
            <a:gd name="adj5" fmla="val 96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E6446-B0B3-4537-8C68-BF9950D22473}">
      <dsp:nvSpPr>
        <dsp:cNvPr id="0" name=""/>
        <dsp:cNvSpPr/>
      </dsp:nvSpPr>
      <dsp:spPr>
        <a:xfrm>
          <a:off x="0" y="10670"/>
          <a:ext cx="77585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4EBDE-22C0-48F9-A8A4-A83B052E847F}">
      <dsp:nvSpPr>
        <dsp:cNvPr id="0" name=""/>
        <dsp:cNvSpPr/>
      </dsp:nvSpPr>
      <dsp:spPr>
        <a:xfrm>
          <a:off x="0" y="10670"/>
          <a:ext cx="1541101" cy="272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Flagship Report</a:t>
          </a:r>
        </a:p>
        <a:p>
          <a:pPr marL="0" lvl="0" indent="0" algn="l" defTabSz="889000">
            <a:lnSpc>
              <a:spcPct val="90000"/>
            </a:lnSpc>
            <a:spcBef>
              <a:spcPct val="0"/>
            </a:spcBef>
            <a:spcAft>
              <a:spcPct val="35000"/>
            </a:spcAft>
            <a:buNone/>
          </a:pPr>
          <a:r>
            <a:rPr lang="en-US" sz="2000" kern="1200" dirty="0"/>
            <a:t>Assessing Regional Integration in Africa IX (2019) </a:t>
          </a:r>
          <a:endParaRPr lang="en-US" sz="1700" kern="1200" dirty="0"/>
        </a:p>
      </dsp:txBody>
      <dsp:txXfrm>
        <a:off x="0" y="10670"/>
        <a:ext cx="1541101" cy="2721085"/>
      </dsp:txXfrm>
    </dsp:sp>
    <dsp:sp modelId="{4E9E967A-E24D-4A2D-B2C5-A1A52E45A83A}">
      <dsp:nvSpPr>
        <dsp:cNvPr id="0" name=""/>
        <dsp:cNvSpPr/>
      </dsp:nvSpPr>
      <dsp:spPr>
        <a:xfrm>
          <a:off x="1656684" y="72832"/>
          <a:ext cx="2966620" cy="124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endParaRPr lang="en-US" sz="5700" kern="1200" dirty="0"/>
        </a:p>
      </dsp:txBody>
      <dsp:txXfrm>
        <a:off x="1656684" y="72832"/>
        <a:ext cx="2966620" cy="1243226"/>
      </dsp:txXfrm>
    </dsp:sp>
    <dsp:sp modelId="{7567375B-FF15-42CB-89CF-B1693A810010}">
      <dsp:nvSpPr>
        <dsp:cNvPr id="0" name=""/>
        <dsp:cNvSpPr/>
      </dsp:nvSpPr>
      <dsp:spPr>
        <a:xfrm>
          <a:off x="1541101" y="1316058"/>
          <a:ext cx="61644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C2D59-0378-4443-BE82-16746978AECE}">
      <dsp:nvSpPr>
        <dsp:cNvPr id="0" name=""/>
        <dsp:cNvSpPr/>
      </dsp:nvSpPr>
      <dsp:spPr>
        <a:xfrm>
          <a:off x="1678845" y="35448"/>
          <a:ext cx="2966620" cy="124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Analysis of the Issues Affecting Implementation of the AfCFTA:</a:t>
          </a:r>
        </a:p>
      </dsp:txBody>
      <dsp:txXfrm>
        <a:off x="1678845" y="35448"/>
        <a:ext cx="2966620" cy="1243226"/>
      </dsp:txXfrm>
    </dsp:sp>
    <dsp:sp modelId="{F9CF998A-46BD-40F1-B9B5-9AB68CD39CE1}">
      <dsp:nvSpPr>
        <dsp:cNvPr id="0" name=""/>
        <dsp:cNvSpPr/>
      </dsp:nvSpPr>
      <dsp:spPr>
        <a:xfrm>
          <a:off x="1499515" y="1357421"/>
          <a:ext cx="2966620" cy="62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noProof="0" dirty="0"/>
            <a:t>Internal</a:t>
          </a:r>
          <a:r>
            <a:rPr lang="en-US" sz="1700" kern="1200" dirty="0"/>
            <a:t> &amp; External Threats</a:t>
          </a:r>
        </a:p>
      </dsp:txBody>
      <dsp:txXfrm>
        <a:off x="1499515" y="1357421"/>
        <a:ext cx="2966620" cy="621613"/>
      </dsp:txXfrm>
    </dsp:sp>
    <dsp:sp modelId="{FC9D89AE-E332-4858-A8DB-ABC98ADAC75D}">
      <dsp:nvSpPr>
        <dsp:cNvPr id="0" name=""/>
        <dsp:cNvSpPr/>
      </dsp:nvSpPr>
      <dsp:spPr>
        <a:xfrm>
          <a:off x="4623305" y="1999833"/>
          <a:ext cx="29666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66A66-C688-4A9E-8107-216F59B492BD}">
      <dsp:nvSpPr>
        <dsp:cNvPr id="0" name=""/>
        <dsp:cNvSpPr/>
      </dsp:nvSpPr>
      <dsp:spPr>
        <a:xfrm>
          <a:off x="1499515" y="1869245"/>
          <a:ext cx="2966620" cy="62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Phase II Issues: Investment, Intellectual Property and Competition Policy </a:t>
          </a:r>
        </a:p>
      </dsp:txBody>
      <dsp:txXfrm>
        <a:off x="1499515" y="1869245"/>
        <a:ext cx="2966620" cy="621613"/>
      </dsp:txXfrm>
    </dsp:sp>
    <dsp:sp modelId="{CB5A58EA-9F16-43A6-9856-161EAA9B79A2}">
      <dsp:nvSpPr>
        <dsp:cNvPr id="0" name=""/>
        <dsp:cNvSpPr/>
      </dsp:nvSpPr>
      <dsp:spPr>
        <a:xfrm flipV="1">
          <a:off x="1309874" y="1176163"/>
          <a:ext cx="6213845" cy="4572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CB77D16-9308-47D3-A2E7-64BE5494BE9C}">
      <dsp:nvSpPr>
        <dsp:cNvPr id="0" name=""/>
        <dsp:cNvSpPr/>
      </dsp:nvSpPr>
      <dsp:spPr>
        <a:xfrm>
          <a:off x="0" y="2731756"/>
          <a:ext cx="77585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1E581-4309-4B17-953C-BB0DF44F9C22}">
      <dsp:nvSpPr>
        <dsp:cNvPr id="0" name=""/>
        <dsp:cNvSpPr/>
      </dsp:nvSpPr>
      <dsp:spPr>
        <a:xfrm>
          <a:off x="0" y="2731756"/>
          <a:ext cx="2013100" cy="272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noProof="0" dirty="0"/>
            <a:t>Tools &amp; Programmes to support Negotiations &amp; implementation</a:t>
          </a:r>
        </a:p>
      </dsp:txBody>
      <dsp:txXfrm>
        <a:off x="0" y="2731756"/>
        <a:ext cx="2013100" cy="2721085"/>
      </dsp:txXfrm>
    </dsp:sp>
    <dsp:sp modelId="{78356F1A-9384-4DD0-87CD-417DC04C378B}">
      <dsp:nvSpPr>
        <dsp:cNvPr id="0" name=""/>
        <dsp:cNvSpPr/>
      </dsp:nvSpPr>
      <dsp:spPr>
        <a:xfrm>
          <a:off x="1841169" y="2795000"/>
          <a:ext cx="2573893" cy="126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Toolkit on trade in goods</a:t>
          </a:r>
        </a:p>
        <a:p>
          <a:pPr marL="0" lvl="0" indent="0" algn="l" defTabSz="755650">
            <a:lnSpc>
              <a:spcPct val="90000"/>
            </a:lnSpc>
            <a:spcBef>
              <a:spcPct val="0"/>
            </a:spcBef>
            <a:spcAft>
              <a:spcPct val="35000"/>
            </a:spcAft>
            <a:buNone/>
          </a:pPr>
          <a:r>
            <a:rPr lang="en-US" sz="1700" kern="1200" dirty="0"/>
            <a:t>Toolkit on trade in services</a:t>
          </a:r>
        </a:p>
        <a:p>
          <a:pPr marL="0" lvl="0" indent="0" algn="l" defTabSz="755650">
            <a:lnSpc>
              <a:spcPct val="90000"/>
            </a:lnSpc>
            <a:spcBef>
              <a:spcPct val="0"/>
            </a:spcBef>
            <a:spcAft>
              <a:spcPct val="35000"/>
            </a:spcAft>
            <a:buNone/>
          </a:pPr>
          <a:r>
            <a:rPr lang="en-US" sz="1700" kern="1200" dirty="0"/>
            <a:t>AfCFTA Q&amp;A</a:t>
          </a:r>
        </a:p>
      </dsp:txBody>
      <dsp:txXfrm>
        <a:off x="1841169" y="2795000"/>
        <a:ext cx="2573893" cy="1264879"/>
      </dsp:txXfrm>
    </dsp:sp>
    <dsp:sp modelId="{C45A19B1-34DF-4908-BDF5-490D53607D53}">
      <dsp:nvSpPr>
        <dsp:cNvPr id="0" name=""/>
        <dsp:cNvSpPr/>
      </dsp:nvSpPr>
      <dsp:spPr>
        <a:xfrm>
          <a:off x="2013100" y="4059880"/>
          <a:ext cx="57401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B5B89-B9FE-4BB6-9AB1-3628C76404BB}">
      <dsp:nvSpPr>
        <dsp:cNvPr id="0" name=""/>
        <dsp:cNvSpPr/>
      </dsp:nvSpPr>
      <dsp:spPr>
        <a:xfrm>
          <a:off x="1828462" y="4123124"/>
          <a:ext cx="2491545" cy="126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Support for AfCFTA national implementation strategies  in 14 countries </a:t>
          </a:r>
        </a:p>
        <a:p>
          <a:pPr marL="0" lvl="0" indent="0" algn="l" defTabSz="755650">
            <a:lnSpc>
              <a:spcPct val="90000"/>
            </a:lnSpc>
            <a:spcBef>
              <a:spcPct val="0"/>
            </a:spcBef>
            <a:spcAft>
              <a:spcPct val="35000"/>
            </a:spcAft>
            <a:buFont typeface="Arial" panose="020B0604020202020204" pitchFamily="34" charset="0"/>
            <a:buNone/>
          </a:pPr>
          <a:r>
            <a:rPr lang="es-ES" sz="1700" kern="1200" dirty="0"/>
            <a:t>3 Regional </a:t>
          </a:r>
          <a:r>
            <a:rPr lang="es-ES" sz="1700" kern="1200" dirty="0" err="1"/>
            <a:t>Forums</a:t>
          </a:r>
          <a:endParaRPr lang="en-US" sz="1700" kern="1200" dirty="0"/>
        </a:p>
      </dsp:txBody>
      <dsp:txXfrm>
        <a:off x="1828462" y="4123124"/>
        <a:ext cx="2491545" cy="1264879"/>
      </dsp:txXfrm>
    </dsp:sp>
    <dsp:sp modelId="{74C2D915-475D-4E0C-A6E0-D6EBF37856C8}">
      <dsp:nvSpPr>
        <dsp:cNvPr id="0" name=""/>
        <dsp:cNvSpPr/>
      </dsp:nvSpPr>
      <dsp:spPr>
        <a:xfrm>
          <a:off x="2013100" y="5388003"/>
          <a:ext cx="57401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893C-D5EA-4BB0-A801-F3F643ACAC34}">
      <dsp:nvSpPr>
        <dsp:cNvPr id="0" name=""/>
        <dsp:cNvSpPr/>
      </dsp:nvSpPr>
      <dsp:spPr>
        <a:xfrm rot="5400000">
          <a:off x="3352323" y="-959475"/>
          <a:ext cx="1585912"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Drafted Base Texts of AfCFTA Phase II Protocols with AU Commission</a:t>
          </a:r>
        </a:p>
      </dsp:txBody>
      <dsp:txXfrm rot="-5400000">
        <a:off x="2194559" y="275707"/>
        <a:ext cx="3824022" cy="1431076"/>
      </dsp:txXfrm>
    </dsp:sp>
    <dsp:sp modelId="{57F1CF33-BD2C-4AF8-A87B-58F2FE95C78B}">
      <dsp:nvSpPr>
        <dsp:cNvPr id="0" name=""/>
        <dsp:cNvSpPr/>
      </dsp:nvSpPr>
      <dsp:spPr>
        <a:xfrm>
          <a:off x="0" y="49"/>
          <a:ext cx="2194560" cy="1982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Support to Negotiations</a:t>
          </a:r>
        </a:p>
      </dsp:txBody>
      <dsp:txXfrm>
        <a:off x="96772" y="96821"/>
        <a:ext cx="2001016" cy="1788846"/>
      </dsp:txXfrm>
    </dsp:sp>
    <dsp:sp modelId="{FAC2B107-8E5E-45D9-BA6E-403C199DD0D4}">
      <dsp:nvSpPr>
        <dsp:cNvPr id="0" name=""/>
        <dsp:cNvSpPr/>
      </dsp:nvSpPr>
      <dsp:spPr>
        <a:xfrm rot="5400000">
          <a:off x="3352323" y="1122035"/>
          <a:ext cx="1585912"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Publications ARIA IX &amp; “Towards a Common Investment Area in the </a:t>
          </a:r>
          <a:r>
            <a:rPr lang="en-US" sz="1900" kern="1200" dirty="0" err="1"/>
            <a:t>AfCFTA</a:t>
          </a:r>
          <a:r>
            <a:rPr lang="en-US" sz="1900" kern="1200" dirty="0"/>
            <a:t>: Policy Options for Levelling the Investment Playing Field”</a:t>
          </a:r>
        </a:p>
      </dsp:txBody>
      <dsp:txXfrm rot="-5400000">
        <a:off x="2194559" y="2357217"/>
        <a:ext cx="3824022" cy="1431076"/>
      </dsp:txXfrm>
    </dsp:sp>
    <dsp:sp modelId="{B2C679DB-388D-4CB4-8822-3976299AA4F5}">
      <dsp:nvSpPr>
        <dsp:cNvPr id="0" name=""/>
        <dsp:cNvSpPr/>
      </dsp:nvSpPr>
      <dsp:spPr>
        <a:xfrm>
          <a:off x="0" y="2081559"/>
          <a:ext cx="2194560" cy="1982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Analysis</a:t>
          </a:r>
        </a:p>
      </dsp:txBody>
      <dsp:txXfrm>
        <a:off x="96772" y="2178331"/>
        <a:ext cx="2001016" cy="1788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F2139-72EA-4D64-9238-3754D0939D1C}">
      <dsp:nvSpPr>
        <dsp:cNvPr id="0" name=""/>
        <dsp:cNvSpPr/>
      </dsp:nvSpPr>
      <dsp:spPr>
        <a:xfrm>
          <a:off x="762203" y="31032"/>
          <a:ext cx="7018076" cy="5342791"/>
        </a:xfrm>
        <a:prstGeom prst="circularArrow">
          <a:avLst>
            <a:gd name="adj1" fmla="val 4668"/>
            <a:gd name="adj2" fmla="val 272909"/>
            <a:gd name="adj3" fmla="val 12883109"/>
            <a:gd name="adj4" fmla="val 17995670"/>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00E19-F423-4903-AF1E-B75631242ED6}">
      <dsp:nvSpPr>
        <dsp:cNvPr id="0" name=""/>
        <dsp:cNvSpPr/>
      </dsp:nvSpPr>
      <dsp:spPr>
        <a:xfrm>
          <a:off x="2132856" y="119731"/>
          <a:ext cx="3510936" cy="16786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indent="0" algn="ctr" defTabSz="622300">
            <a:lnSpc>
              <a:spcPct val="90000"/>
            </a:lnSpc>
            <a:spcBef>
              <a:spcPct val="0"/>
            </a:spcBef>
            <a:spcAft>
              <a:spcPct val="35000"/>
            </a:spcAft>
            <a:buNone/>
          </a:pPr>
          <a:r>
            <a:rPr lang="en-US" sz="1400" b="0" i="0" kern="1200" dirty="0"/>
            <a:t>Developed an integrated work approach which coordinates expertise within ECA for delivery of technical assistance through </a:t>
          </a:r>
          <a:r>
            <a:rPr lang="en-US" sz="1400" b="1" i="0" kern="1200" dirty="0"/>
            <a:t>ECA’s Digital Center of Excellence</a:t>
          </a:r>
        </a:p>
        <a:p>
          <a:pPr marL="0" lvl="0" indent="0" algn="ctr" defTabSz="622300">
            <a:lnSpc>
              <a:spcPct val="90000"/>
            </a:lnSpc>
            <a:spcBef>
              <a:spcPct val="0"/>
            </a:spcBef>
            <a:spcAft>
              <a:spcPct val="35000"/>
            </a:spcAft>
            <a:buNone/>
          </a:pPr>
          <a:r>
            <a:rPr lang="en-US" sz="1400" b="1" i="1" kern="1200" dirty="0"/>
            <a:t>Trade, Statistics, Technology, Private Sector &amp; others</a:t>
          </a:r>
        </a:p>
      </dsp:txBody>
      <dsp:txXfrm>
        <a:off x="2214800" y="201675"/>
        <a:ext cx="3347048" cy="1514743"/>
      </dsp:txXfrm>
    </dsp:sp>
    <dsp:sp modelId="{BA631AEC-540F-4DEA-94AA-6E66970C3EEC}">
      <dsp:nvSpPr>
        <dsp:cNvPr id="0" name=""/>
        <dsp:cNvSpPr/>
      </dsp:nvSpPr>
      <dsp:spPr>
        <a:xfrm>
          <a:off x="4715631" y="2320293"/>
          <a:ext cx="3510936" cy="1196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Contributed to AU Digital Transformation Strategy (2020-2030)</a:t>
          </a:r>
        </a:p>
        <a:p>
          <a:pPr marL="0" lvl="0" indent="0" algn="ctr" defTabSz="622300">
            <a:lnSpc>
              <a:spcPct val="90000"/>
            </a:lnSpc>
            <a:spcBef>
              <a:spcPct val="0"/>
            </a:spcBef>
            <a:spcAft>
              <a:spcPct val="35000"/>
            </a:spcAft>
            <a:buNone/>
          </a:pPr>
          <a:r>
            <a:rPr lang="en-US" sz="1400" b="1" i="1" kern="1200" dirty="0"/>
            <a:t>Foundational Pillars, Interoperability, Digital Trade and Digital Identity</a:t>
          </a:r>
        </a:p>
      </dsp:txBody>
      <dsp:txXfrm>
        <a:off x="4774048" y="2378710"/>
        <a:ext cx="3394102" cy="1079851"/>
      </dsp:txXfrm>
    </dsp:sp>
    <dsp:sp modelId="{EAF29DD5-BB48-4698-A7C5-C3B07DB56B35}">
      <dsp:nvSpPr>
        <dsp:cNvPr id="0" name=""/>
        <dsp:cNvSpPr/>
      </dsp:nvSpPr>
      <dsp:spPr>
        <a:xfrm>
          <a:off x="2132866" y="3956628"/>
          <a:ext cx="3510936" cy="1337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Participated in international and regional </a:t>
          </a:r>
          <a:r>
            <a:rPr lang="en-US" sz="1400" kern="1200" dirty="0" err="1"/>
            <a:t>forae</a:t>
          </a:r>
          <a:r>
            <a:rPr lang="en-US" sz="1400" kern="1200" dirty="0"/>
            <a:t> on e-commerce issues advocating for an African position on DITE</a:t>
          </a:r>
        </a:p>
        <a:p>
          <a:pPr marL="0" lvl="0" indent="0" algn="ctr" defTabSz="622300">
            <a:lnSpc>
              <a:spcPct val="90000"/>
            </a:lnSpc>
            <a:spcBef>
              <a:spcPct val="0"/>
            </a:spcBef>
            <a:spcAft>
              <a:spcPct val="35000"/>
            </a:spcAft>
            <a:buNone/>
          </a:pPr>
          <a:r>
            <a:rPr lang="es-ES" sz="1400" kern="1200" dirty="0"/>
            <a:t>(UNCTAD and AU e-</a:t>
          </a:r>
          <a:r>
            <a:rPr lang="es-ES" sz="1400" kern="1200" dirty="0" err="1"/>
            <a:t>commerce</a:t>
          </a:r>
          <a:r>
            <a:rPr lang="es-ES" sz="1400" kern="1200" dirty="0"/>
            <a:t> </a:t>
          </a:r>
          <a:r>
            <a:rPr lang="es-ES" sz="1400" kern="1200" dirty="0" err="1"/>
            <a:t>conferences</a:t>
          </a:r>
          <a:r>
            <a:rPr lang="es-ES" sz="1400" kern="1200" dirty="0"/>
            <a:t>, </a:t>
          </a:r>
          <a:r>
            <a:rPr lang="es-ES" sz="1400" b="1" kern="1200" dirty="0" err="1"/>
            <a:t>Ethiopia</a:t>
          </a:r>
          <a:r>
            <a:rPr lang="es-ES" sz="1400" b="1" kern="1200" dirty="0"/>
            <a:t>, </a:t>
          </a:r>
          <a:r>
            <a:rPr lang="es-ES" sz="1400" b="1" kern="1200" dirty="0" err="1"/>
            <a:t>Kenya</a:t>
          </a:r>
          <a:r>
            <a:rPr lang="es-ES" sz="1400" b="1" kern="1200" dirty="0"/>
            <a:t>, </a:t>
          </a:r>
          <a:r>
            <a:rPr lang="es-ES" sz="1400" b="1" kern="1200" dirty="0" err="1"/>
            <a:t>Switzerland</a:t>
          </a:r>
          <a:r>
            <a:rPr lang="es-ES" sz="1400" b="1" kern="1200" dirty="0"/>
            <a:t>, Senegal</a:t>
          </a:r>
          <a:r>
            <a:rPr lang="es-ES" sz="1400" kern="1200" dirty="0"/>
            <a:t>)</a:t>
          </a:r>
          <a:endParaRPr lang="en-US" sz="1400" kern="1200" dirty="0"/>
        </a:p>
      </dsp:txBody>
      <dsp:txXfrm>
        <a:off x="2198149" y="4021911"/>
        <a:ext cx="3380370" cy="1206767"/>
      </dsp:txXfrm>
    </dsp:sp>
    <dsp:sp modelId="{FEE49E6C-D7D6-4954-AC61-8C797F9BD21A}">
      <dsp:nvSpPr>
        <dsp:cNvPr id="0" name=""/>
        <dsp:cNvSpPr/>
      </dsp:nvSpPr>
      <dsp:spPr>
        <a:xfrm>
          <a:off x="129175" y="2269498"/>
          <a:ext cx="3510936" cy="1298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Launched digital dialogues within countries to assess digital policy landscape and link digitalization to economic performance</a:t>
          </a:r>
        </a:p>
        <a:p>
          <a:pPr marL="0" lvl="0" indent="0" algn="ctr" defTabSz="622300">
            <a:lnSpc>
              <a:spcPct val="90000"/>
            </a:lnSpc>
            <a:spcBef>
              <a:spcPct val="0"/>
            </a:spcBef>
            <a:spcAft>
              <a:spcPct val="35000"/>
            </a:spcAft>
            <a:buNone/>
          </a:pPr>
          <a:r>
            <a:rPr lang="en-US" sz="1400" b="1" i="1" kern="1200" dirty="0"/>
            <a:t>South Africa, Seychelles</a:t>
          </a:r>
        </a:p>
      </dsp:txBody>
      <dsp:txXfrm>
        <a:off x="192552" y="2332875"/>
        <a:ext cx="3384182" cy="117152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12/11/2019</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47F3BA-DECB-41EE-B760-361E02030A7A}" type="datetimeFigureOut">
              <a:rPr lang="en-US" smtClean="0"/>
              <a:t>12/11/2019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74622C1-7AE9-4672-A978-073B95905589}" type="slidenum">
              <a:rPr lang="en-US" smtClean="0"/>
              <a:t>‹#›</a:t>
            </a:fld>
            <a:endParaRPr lang="en-US"/>
          </a:p>
        </p:txBody>
      </p:sp>
    </p:spTree>
    <p:extLst>
      <p:ext uri="{BB962C8B-B14F-4D97-AF65-F5344CB8AC3E}">
        <p14:creationId xmlns:p14="http://schemas.microsoft.com/office/powerpoint/2010/main" val="346868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4622C1-7AE9-4672-A978-073B95905589}" type="slidenum">
              <a:rPr lang="en-US" smtClean="0"/>
              <a:t>1</a:t>
            </a:fld>
            <a:endParaRPr lang="en-US"/>
          </a:p>
        </p:txBody>
      </p:sp>
    </p:spTree>
    <p:extLst>
      <p:ext uri="{BB962C8B-B14F-4D97-AF65-F5344CB8AC3E}">
        <p14:creationId xmlns:p14="http://schemas.microsoft.com/office/powerpoint/2010/main" val="397622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u="sng"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Work on the African Regional Integration Index (ARII) included organizing (in partnership with </a:t>
            </a:r>
            <a:r>
              <a:rPr lang="en-GB" sz="1200" kern="1200" dirty="0" err="1">
                <a:solidFill>
                  <a:schemeClr val="tx1"/>
                </a:solidFill>
                <a:effectLst/>
                <a:latin typeface="+mn-lt"/>
                <a:ea typeface="+mn-ea"/>
                <a:cs typeface="+mn-cs"/>
              </a:rPr>
              <a:t>AfDB</a:t>
            </a:r>
            <a:r>
              <a:rPr lang="en-GB" sz="1200" kern="1200" dirty="0">
                <a:solidFill>
                  <a:schemeClr val="tx1"/>
                </a:solidFill>
                <a:effectLst/>
                <a:latin typeface="+mn-lt"/>
                <a:ea typeface="+mn-ea"/>
                <a:cs typeface="+mn-cs"/>
              </a:rPr>
              <a:t> and the African Union Commission) an Expert Group Meeting in Addis Ababa in January 2019 to review the methodology and discuss the main findings and policy</a:t>
            </a:r>
            <a:r>
              <a:rPr lang="en-GB" sz="1200" kern="1200" baseline="0" dirty="0">
                <a:solidFill>
                  <a:schemeClr val="tx1"/>
                </a:solidFill>
                <a:effectLst/>
                <a:latin typeface="+mn-lt"/>
                <a:ea typeface="+mn-ea"/>
                <a:cs typeface="+mn-cs"/>
              </a:rPr>
              <a:t> recommendation </a:t>
            </a:r>
            <a:r>
              <a:rPr lang="en-GB" sz="1200" kern="1200" dirty="0">
                <a:solidFill>
                  <a:schemeClr val="tx1"/>
                </a:solidFill>
                <a:effectLst/>
                <a:latin typeface="+mn-lt"/>
                <a:ea typeface="+mn-ea"/>
                <a:cs typeface="+mn-cs"/>
              </a:rPr>
              <a:t>of the draft of the ARII Report 2019. The report</a:t>
            </a:r>
            <a:r>
              <a:rPr lang="en-GB" sz="1200" kern="1200" baseline="0" dirty="0">
                <a:solidFill>
                  <a:schemeClr val="tx1"/>
                </a:solidFill>
                <a:effectLst/>
                <a:latin typeface="+mn-lt"/>
                <a:ea typeface="+mn-ea"/>
                <a:cs typeface="+mn-cs"/>
              </a:rPr>
              <a:t> was also discussed during the </a:t>
            </a:r>
            <a:r>
              <a:rPr lang="en-GB" sz="1200" kern="1200" baseline="0" dirty="0" err="1">
                <a:solidFill>
                  <a:schemeClr val="tx1"/>
                </a:solidFill>
                <a:effectLst/>
                <a:latin typeface="+mn-lt"/>
                <a:ea typeface="+mn-ea"/>
                <a:cs typeface="+mn-cs"/>
              </a:rPr>
              <a:t>sidelines</a:t>
            </a:r>
            <a:r>
              <a:rPr lang="en-GB" sz="1200" kern="1200" baseline="0" dirty="0">
                <a:solidFill>
                  <a:schemeClr val="tx1"/>
                </a:solidFill>
                <a:effectLst/>
                <a:latin typeface="+mn-lt"/>
                <a:ea typeface="+mn-ea"/>
                <a:cs typeface="+mn-cs"/>
              </a:rPr>
              <a:t> of the COM 2019 in March this year, to seek further feedback from member States and </a:t>
            </a:r>
            <a:r>
              <a:rPr lang="en-GB" sz="1200" kern="1200" baseline="0" dirty="0" err="1">
                <a:solidFill>
                  <a:schemeClr val="tx1"/>
                </a:solidFill>
                <a:effectLst/>
                <a:latin typeface="+mn-lt"/>
                <a:ea typeface="+mn-ea"/>
                <a:cs typeface="+mn-cs"/>
              </a:rPr>
              <a:t>RECs.</a:t>
            </a:r>
            <a:endParaRPr lang="en-GB" sz="1200" kern="1200" dirty="0">
              <a:solidFill>
                <a:schemeClr val="tx1"/>
              </a:solidFill>
              <a:effectLst/>
              <a:latin typeface="+mn-lt"/>
              <a:ea typeface="+mn-ea"/>
              <a:cs typeface="+mn-cs"/>
            </a:endParaRPr>
          </a:p>
          <a:p>
            <a:pPr lvl="0" rt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ARII also supports the decisions of the African Union to advance regional integration. The main objective of ARII is to monitor and evaluate the status of regional integration of African countries to encourage sharing of best practices. ARII also aims to provide the required incentive for member States to enhance their regional integration performance.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10</a:t>
            </a:fld>
            <a:endParaRPr lang="en-US"/>
          </a:p>
        </p:txBody>
      </p:sp>
    </p:spTree>
    <p:extLst>
      <p:ext uri="{BB962C8B-B14F-4D97-AF65-F5344CB8AC3E}">
        <p14:creationId xmlns:p14="http://schemas.microsoft.com/office/powerpoint/2010/main" val="136437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note that</a:t>
            </a:r>
            <a:r>
              <a:rPr lang="en-US" sz="1200" kern="1200" baseline="0" dirty="0">
                <a:solidFill>
                  <a:schemeClr val="tx1"/>
                </a:solidFill>
                <a:effectLst/>
                <a:latin typeface="+mn-lt"/>
                <a:ea typeface="+mn-ea"/>
                <a:cs typeface="+mn-cs"/>
              </a:rPr>
              <a:t> as </a:t>
            </a:r>
            <a:r>
              <a:rPr lang="en-US" sz="1200" kern="1200" dirty="0">
                <a:solidFill>
                  <a:schemeClr val="tx1"/>
                </a:solidFill>
                <a:effectLst/>
                <a:latin typeface="+mn-lt"/>
                <a:ea typeface="+mn-ea"/>
                <a:cs typeface="+mn-cs"/>
              </a:rPr>
              <a:t>…  To fulfill and in anticipation of such requests, the </a:t>
            </a:r>
            <a:r>
              <a:rPr lang="en-US" sz="1200" kern="1200" dirty="0" err="1">
                <a:solidFill>
                  <a:schemeClr val="tx1"/>
                </a:solidFill>
                <a:effectLst/>
                <a:latin typeface="+mn-lt"/>
                <a:ea typeface="+mn-ea"/>
                <a:cs typeface="+mn-cs"/>
              </a:rPr>
              <a:t>Subprogramme</a:t>
            </a:r>
            <a:r>
              <a:rPr lang="en-US" sz="1200" kern="1200" dirty="0">
                <a:solidFill>
                  <a:schemeClr val="tx1"/>
                </a:solidFill>
                <a:effectLst/>
                <a:latin typeface="+mn-lt"/>
                <a:ea typeface="+mn-ea"/>
                <a:cs typeface="+mn-cs"/>
              </a:rPr>
              <a:t>  must...</a:t>
            </a:r>
          </a:p>
          <a:p>
            <a:endParaRPr lang="es-ES" sz="1200"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A comprehensive evaluation of the expected economic impacts of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negotiation,</a:t>
            </a:r>
            <a:r>
              <a:rPr lang="en-GB" sz="1200" kern="1200" baseline="0" dirty="0">
                <a:solidFill>
                  <a:schemeClr val="tx1"/>
                </a:solidFill>
                <a:effectLst/>
                <a:latin typeface="+mn-lt"/>
                <a:ea typeface="+mn-ea"/>
                <a:cs typeface="+mn-cs"/>
              </a:rPr>
              <a:t> including</a:t>
            </a:r>
            <a:r>
              <a:rPr lang="en-GB" sz="1200" kern="1200" dirty="0">
                <a:solidFill>
                  <a:schemeClr val="tx1"/>
                </a:solidFill>
                <a:effectLst/>
                <a:latin typeface="+mn-lt"/>
                <a:ea typeface="+mn-ea"/>
                <a:cs typeface="+mn-cs"/>
              </a:rPr>
              <a:t> services is required.  Beyond trade-related impacts, employment and poverty implications should also be considered. ECA is committed to helping to fill data gaps, starting with the issues of services and employment.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will continue to provide technical support effective implementation of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with a view to fully maximizing gains while promoting the scaling up of regional value chains as a way to integrate global value chains.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2020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will scale up its pilot project on informal cross-border trade and apply the methodology to other corridors and regions on the continent, with the goal of developing a single continental framework for informal cross-border trade data collection in the context of implementation and monitoring of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2 proposes research on the structural and policy underpinnings to facilitate  African Customs Union to support the implementation of the Agreement Establishing the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new work programme on  human rights and inclusivity implications of the trade and climate change nexus will be launched in partnership with OHCHR and the Friedrich-Ebert-</a:t>
            </a:r>
            <a:r>
              <a:rPr lang="en-GB" sz="1200" kern="1200" dirty="0" err="1">
                <a:solidFill>
                  <a:schemeClr val="tx1"/>
                </a:solidFill>
                <a:effectLst/>
                <a:latin typeface="+mn-lt"/>
                <a:ea typeface="+mn-ea"/>
                <a:cs typeface="+mn-cs"/>
              </a:rPr>
              <a:t>Stiftung</a:t>
            </a:r>
            <a:r>
              <a:rPr lang="en-GB" sz="1200" kern="1200" dirty="0">
                <a:solidFill>
                  <a:schemeClr val="tx1"/>
                </a:solidFill>
                <a:effectLst/>
                <a:latin typeface="+mn-lt"/>
                <a:ea typeface="+mn-ea"/>
                <a:cs typeface="+mn-cs"/>
              </a:rPr>
              <a:t>. It will explore the role of trade in adjusting to shifts in agricultural and food production patterns resulting from climate change. It will focus on strategies for green industrialization and technological leapfrogging to ensure a low carbon and sustainable growth. The findings are expected to support the policy debate and the United Nations Climate Change Conference – 26th Conference of the Parties  in 2020.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DITE work stream </a:t>
            </a:r>
            <a:r>
              <a:rPr lang="en-GB" sz="1200" kern="1200" dirty="0">
                <a:solidFill>
                  <a:schemeClr val="tx1"/>
                </a:solidFill>
                <a:effectLst/>
                <a:latin typeface="+mn-lt"/>
                <a:ea typeface="+mn-ea"/>
                <a:cs typeface="+mn-cs"/>
              </a:rPr>
              <a:t>will engage more deeply in the themes of e-commerce in free trade agreements and support the implementation of the African Union Digital Trade and Digital Economy Strategy. It will also support preparations across the continent for multilateral and plurilateral e-commerce negotiations through a study on the practical issues of e-commerce entrepreneurship to identify African interests and possible negotiating positions. </a:t>
            </a: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11</a:t>
            </a:fld>
            <a:endParaRPr lang="en-US"/>
          </a:p>
        </p:txBody>
      </p:sp>
    </p:spTree>
    <p:extLst>
      <p:ext uri="{BB962C8B-B14F-4D97-AF65-F5344CB8AC3E}">
        <p14:creationId xmlns:p14="http://schemas.microsoft.com/office/powerpoint/2010/main" val="378289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622C1-7AE9-4672-A978-073B95905589}" type="slidenum">
              <a:rPr lang="en-US" smtClean="0"/>
              <a:t>12</a:t>
            </a:fld>
            <a:endParaRPr lang="en-US"/>
          </a:p>
        </p:txBody>
      </p:sp>
    </p:spTree>
    <p:extLst>
      <p:ext uri="{BB962C8B-B14F-4D97-AF65-F5344CB8AC3E}">
        <p14:creationId xmlns:p14="http://schemas.microsoft.com/office/powerpoint/2010/main" val="419890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s-ES" dirty="0" err="1"/>
              <a:t>This</a:t>
            </a:r>
            <a:r>
              <a:rPr lang="es-ES" dirty="0"/>
              <a:t> </a:t>
            </a:r>
            <a:r>
              <a:rPr lang="es-ES" dirty="0" err="1"/>
              <a:t>presentation</a:t>
            </a:r>
            <a:r>
              <a:rPr lang="es-ES" dirty="0"/>
              <a:t> </a:t>
            </a:r>
            <a:r>
              <a:rPr lang="es-ES" dirty="0" err="1"/>
              <a:t>summarize</a:t>
            </a:r>
            <a:r>
              <a:rPr lang="es-ES" baseline="0" dirty="0" err="1"/>
              <a:t>s</a:t>
            </a:r>
            <a:r>
              <a:rPr lang="es-ES" baseline="0" dirty="0"/>
              <a:t> </a:t>
            </a:r>
            <a:r>
              <a:rPr lang="es-ES" baseline="0" dirty="0" err="1"/>
              <a:t>what</a:t>
            </a:r>
            <a:r>
              <a:rPr lang="es-ES" baseline="0" dirty="0"/>
              <a:t> has </a:t>
            </a:r>
            <a:r>
              <a:rPr lang="es-ES" baseline="0" dirty="0" err="1"/>
              <a:t>been</a:t>
            </a:r>
            <a:r>
              <a:rPr lang="es-ES" baseline="0" dirty="0"/>
              <a:t> </a:t>
            </a:r>
            <a:r>
              <a:rPr lang="es-ES" baseline="0" dirty="0" err="1"/>
              <a:t>captured</a:t>
            </a:r>
            <a:r>
              <a:rPr lang="es-ES" baseline="0" dirty="0"/>
              <a:t> in </a:t>
            </a:r>
            <a:r>
              <a:rPr lang="es-ES" baseline="0" dirty="0" err="1"/>
              <a:t>the</a:t>
            </a:r>
            <a:r>
              <a:rPr lang="es-ES" baseline="0" dirty="0"/>
              <a:t> </a:t>
            </a:r>
            <a:r>
              <a:rPr lang="es-ES" baseline="0" dirty="0" err="1"/>
              <a:t>Parliamentary</a:t>
            </a:r>
            <a:r>
              <a:rPr lang="es-ES" baseline="0" dirty="0"/>
              <a:t> </a:t>
            </a:r>
            <a:r>
              <a:rPr lang="es-ES" baseline="0" dirty="0" err="1"/>
              <a:t>document</a:t>
            </a:r>
            <a:r>
              <a:rPr lang="es-ES" baseline="0" dirty="0"/>
              <a:t> </a:t>
            </a:r>
            <a:r>
              <a:rPr lang="es-ES" baseline="0" dirty="0" err="1"/>
              <a:t>titled</a:t>
            </a:r>
            <a:r>
              <a:rPr lang="es-ES" baseline="0" dirty="0"/>
              <a:t> ”</a:t>
            </a:r>
            <a:r>
              <a:rPr lang="en-US" dirty="0"/>
              <a:t>The African Continental Free Trade Area: </a:t>
            </a:r>
            <a:r>
              <a:rPr lang="en-US" sz="1200" b="0" dirty="0"/>
              <a:t>An update on the establishment of the agreement and status of negotiations on phase II“ that is contained in your folders.</a:t>
            </a:r>
            <a:endParaRPr lang="es-ES" baseline="0" dirty="0"/>
          </a:p>
          <a:p>
            <a:pPr marL="0" indent="0">
              <a:buFont typeface="Wingdings" panose="05000000000000000000" pitchFamily="2" charset="2"/>
              <a:buNone/>
            </a:pPr>
            <a:endParaRPr lang="es-ES" baseline="0" dirty="0"/>
          </a:p>
          <a:p>
            <a:pPr marL="0" indent="0">
              <a:buFont typeface="Wingdings" panose="05000000000000000000" pitchFamily="2" charset="2"/>
              <a:buNone/>
            </a:pPr>
            <a:endParaRPr lang="es-ES" baseline="0" dirty="0"/>
          </a:p>
          <a:p>
            <a:pPr marL="0" indent="0">
              <a:buFont typeface="Wingdings" panose="05000000000000000000" pitchFamily="2" charset="2"/>
              <a:buNone/>
            </a:pPr>
            <a:r>
              <a:rPr lang="es-ES" b="1" dirty="0" err="1"/>
              <a:t>Main</a:t>
            </a:r>
            <a:r>
              <a:rPr lang="es-ES" b="1" dirty="0"/>
              <a:t> </a:t>
            </a:r>
            <a:r>
              <a:rPr lang="es-ES" b="1" dirty="0" err="1"/>
              <a:t>accomplishments</a:t>
            </a:r>
            <a:r>
              <a:rPr lang="es-ES" b="1" dirty="0"/>
              <a:t>:</a:t>
            </a:r>
          </a:p>
          <a:p>
            <a:pPr marL="0" indent="0">
              <a:buFont typeface="Wingdings" panose="05000000000000000000" pitchFamily="2" charset="2"/>
              <a:buNone/>
            </a:pPr>
            <a:endParaRPr lang="es-ES" dirty="0"/>
          </a:p>
          <a:p>
            <a:pPr marL="0" indent="0">
              <a:buFont typeface="Wingdings" panose="05000000000000000000" pitchFamily="2" charset="2"/>
              <a:buNone/>
            </a:pP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Further analysis of the effect of the Agreement Establishing the </a:t>
            </a:r>
            <a:r>
              <a:rPr lang="en-US" sz="1200" kern="1200" dirty="0" err="1">
                <a:solidFill>
                  <a:schemeClr val="tx1"/>
                </a:solidFill>
                <a:effectLst/>
                <a:latin typeface="+mn-lt"/>
                <a:ea typeface="+mn-ea"/>
                <a:cs typeface="+mn-cs"/>
              </a:rPr>
              <a:t>AfCFTA</a:t>
            </a:r>
            <a:r>
              <a:rPr lang="en-US" sz="1200" kern="1200" dirty="0">
                <a:solidFill>
                  <a:schemeClr val="tx1"/>
                </a:solidFill>
                <a:effectLst/>
                <a:latin typeface="+mn-lt"/>
                <a:ea typeface="+mn-ea"/>
                <a:cs typeface="+mn-cs"/>
              </a:rPr>
              <a:t>, focusing on its expected impact and on how member States may be able to maximize its benefits; </a:t>
            </a:r>
          </a:p>
          <a:p>
            <a:pPr marL="0" indent="0">
              <a:buFont typeface="Wingdings" panose="05000000000000000000" pitchFamily="2" charset="2"/>
              <a:buNone/>
            </a:pPr>
            <a:r>
              <a:rPr lang="en-US" sz="1200" kern="1200" dirty="0">
                <a:solidFill>
                  <a:schemeClr val="tx1"/>
                </a:solidFill>
                <a:effectLst/>
                <a:latin typeface="+mn-lt"/>
                <a:ea typeface="+mn-ea"/>
                <a:cs typeface="+mn-cs"/>
              </a:rPr>
              <a:t>ii) Issues relating to the elaboration of phase II negotiations relating to the African Continental Free Trade Area (investment, intellectual property rights and competition policy) </a:t>
            </a:r>
          </a:p>
          <a:p>
            <a:pPr marL="0" indent="0">
              <a:buFont typeface="Wingdings" panose="05000000000000000000" pitchFamily="2" charset="2"/>
              <a:buNone/>
            </a:pPr>
            <a:r>
              <a:rPr lang="en-US" sz="1200" kern="1200" dirty="0">
                <a:solidFill>
                  <a:schemeClr val="tx1"/>
                </a:solidFill>
                <a:effectLst/>
                <a:latin typeface="+mn-lt"/>
                <a:ea typeface="+mn-ea"/>
                <a:cs typeface="+mn-cs"/>
              </a:rPr>
              <a:t>iii) The launch of a new work stream on digital trade and the digital economy; iv) Collection and compilation of data on intra-African investments</a:t>
            </a:r>
          </a:p>
          <a:p>
            <a:pPr marL="0" indent="0">
              <a:buFont typeface="Wingdings" panose="05000000000000000000" pitchFamily="2" charset="2"/>
              <a:buNone/>
            </a:pPr>
            <a:r>
              <a:rPr lang="en-US" sz="1200" kern="1200" dirty="0">
                <a:solidFill>
                  <a:schemeClr val="tx1"/>
                </a:solidFill>
                <a:effectLst/>
                <a:latin typeface="+mn-lt"/>
                <a:ea typeface="+mn-ea"/>
                <a:cs typeface="+mn-cs"/>
              </a:rPr>
              <a:t>v) the launch of the electronic investment guides (</a:t>
            </a:r>
            <a:r>
              <a:rPr lang="en-US" sz="1200" kern="1200" dirty="0" err="1">
                <a:solidFill>
                  <a:schemeClr val="tx1"/>
                </a:solidFill>
                <a:effectLst/>
                <a:latin typeface="+mn-lt"/>
                <a:ea typeface="+mn-ea"/>
                <a:cs typeface="+mn-cs"/>
              </a:rPr>
              <a:t>iGuides</a:t>
            </a:r>
            <a:r>
              <a:rPr lang="en-US" sz="1200" kern="1200" dirty="0">
                <a:solidFill>
                  <a:schemeClr val="tx1"/>
                </a:solidFill>
                <a:effectLst/>
                <a:latin typeface="+mn-lt"/>
                <a:ea typeface="+mn-ea"/>
                <a:cs typeface="+mn-cs"/>
              </a:rPr>
              <a:t>); </a:t>
            </a:r>
          </a:p>
          <a:p>
            <a:pPr marL="0" indent="0">
              <a:buFont typeface="Wingdings" panose="05000000000000000000" pitchFamily="2" charset="2"/>
              <a:buNone/>
            </a:pPr>
            <a:r>
              <a:rPr lang="en-US" sz="1200" kern="1200" dirty="0">
                <a:solidFill>
                  <a:schemeClr val="tx1"/>
                </a:solidFill>
                <a:effectLst/>
                <a:latin typeface="+mn-lt"/>
                <a:ea typeface="+mn-ea"/>
                <a:cs typeface="+mn-cs"/>
              </a:rPr>
              <a:t>vi) Assessment of the linkages between double taxation agreements and bilateral investment treaties and of drivers on intra-African investment </a:t>
            </a:r>
          </a:p>
          <a:p>
            <a:pPr marL="0" indent="0">
              <a:buFont typeface="Wingdings" panose="05000000000000000000" pitchFamily="2" charset="2"/>
              <a:buNone/>
            </a:pPr>
            <a:r>
              <a:rPr lang="en-US" sz="1200" kern="1200" dirty="0">
                <a:solidFill>
                  <a:schemeClr val="tx1"/>
                </a:solidFill>
                <a:effectLst/>
                <a:latin typeface="+mn-lt"/>
                <a:ea typeface="+mn-ea"/>
                <a:cs typeface="+mn-cs"/>
              </a:rPr>
              <a:t>vii) preparation of the second iteration of the African Regional Integration Index.</a:t>
            </a: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2</a:t>
            </a:fld>
            <a:endParaRPr lang="en-US"/>
          </a:p>
        </p:txBody>
      </p:sp>
    </p:spTree>
    <p:extLst>
      <p:ext uri="{BB962C8B-B14F-4D97-AF65-F5344CB8AC3E}">
        <p14:creationId xmlns:p14="http://schemas.microsoft.com/office/powerpoint/2010/main" val="86004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establishment of the new Committee on Private Sector Development, Regional Integration, Trade, Infrastructure, Industry and Technology</a:t>
            </a:r>
            <a:r>
              <a:rPr lang="en-US" sz="1200" kern="1200" baseline="0" dirty="0">
                <a:solidFill>
                  <a:schemeClr val="tx1"/>
                </a:solidFill>
                <a:effectLst/>
                <a:latin typeface="+mn-lt"/>
                <a:ea typeface="+mn-ea"/>
                <a:cs typeface="+mn-cs"/>
              </a:rPr>
              <a:t> (PSRTTIT),</a:t>
            </a:r>
            <a:r>
              <a:rPr lang="en-US" sz="1200" kern="1200" dirty="0">
                <a:solidFill>
                  <a:schemeClr val="tx1"/>
                </a:solidFill>
                <a:effectLst/>
                <a:latin typeface="+mn-lt"/>
                <a:ea typeface="+mn-ea"/>
                <a:cs typeface="+mn-cs"/>
              </a:rPr>
              <a:t> responds to the reform efforts to have a more coordinated and streamlined approach, under the new strategic directions and core functions of the Commission. These 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vein, the main accomplishments of ECA </a:t>
            </a:r>
            <a:r>
              <a:rPr lang="en-US" sz="1200" kern="1200" dirty="0" err="1">
                <a:solidFill>
                  <a:schemeClr val="tx1"/>
                </a:solidFill>
                <a:effectLst/>
                <a:latin typeface="+mn-lt"/>
                <a:ea typeface="+mn-ea"/>
                <a:cs typeface="+mn-cs"/>
              </a:rPr>
              <a:t>subprogramme</a:t>
            </a:r>
            <a:r>
              <a:rPr lang="en-US" sz="1200" kern="1200" dirty="0">
                <a:solidFill>
                  <a:schemeClr val="tx1"/>
                </a:solidFill>
                <a:effectLst/>
                <a:latin typeface="+mn-lt"/>
                <a:ea typeface="+mn-ea"/>
                <a:cs typeface="+mn-cs"/>
              </a:rPr>
              <a:t> 2 for the biennium 2018–2019 will</a:t>
            </a:r>
            <a:r>
              <a:rPr lang="en-US" sz="1200" kern="1200" baseline="0" dirty="0">
                <a:solidFill>
                  <a:schemeClr val="tx1"/>
                </a:solidFill>
                <a:effectLst/>
                <a:latin typeface="+mn-lt"/>
                <a:ea typeface="+mn-ea"/>
                <a:cs typeface="+mn-cs"/>
              </a:rPr>
              <a:t> be presented under that lens today and also tomorrow.</a:t>
            </a:r>
            <a:endParaRPr lang="en-US" sz="1200" kern="1200" dirty="0">
              <a:solidFill>
                <a:schemeClr val="tx1"/>
              </a:solidFill>
              <a:effectLst/>
              <a:latin typeface="+mn-lt"/>
              <a:ea typeface="+mn-ea"/>
              <a:cs typeface="+mn-cs"/>
            </a:endParaRP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3</a:t>
            </a:fld>
            <a:endParaRPr lang="en-US"/>
          </a:p>
        </p:txBody>
      </p:sp>
    </p:spTree>
    <p:extLst>
      <p:ext uri="{BB962C8B-B14F-4D97-AF65-F5344CB8AC3E}">
        <p14:creationId xmlns:p14="http://schemas.microsoft.com/office/powerpoint/2010/main" val="118406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signing of the Agreement Establishing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by 54 African Union member States was a historic moment for economic integration in Africa. By 1 April 2019,, the threshold of ratification by 22 countries required for the agreement’s entry into force had been reached, with 27 ratifications by October 2019. The speed of</a:t>
            </a:r>
            <a:r>
              <a:rPr lang="en-GB" sz="1200" kern="1200" baseline="0" dirty="0">
                <a:solidFill>
                  <a:schemeClr val="tx1"/>
                </a:solidFill>
                <a:effectLst/>
                <a:latin typeface="+mn-lt"/>
                <a:ea typeface="+mn-ea"/>
                <a:cs typeface="+mn-cs"/>
              </a:rPr>
              <a:t> ra</a:t>
            </a:r>
            <a:r>
              <a:rPr lang="en-GB" sz="1200" kern="1200" dirty="0">
                <a:solidFill>
                  <a:schemeClr val="tx1"/>
                </a:solidFill>
                <a:effectLst/>
                <a:latin typeface="+mn-lt"/>
                <a:ea typeface="+mn-ea"/>
                <a:cs typeface="+mn-cs"/>
              </a:rPr>
              <a:t>tification was unprecedented n. The momentum behind this free trade initiative inspired the focus of the ninth edition of the ECA flagship report, </a:t>
            </a:r>
            <a:r>
              <a:rPr lang="en-GB" sz="1200" i="1" kern="1200" dirty="0">
                <a:solidFill>
                  <a:schemeClr val="tx1"/>
                </a:solidFill>
                <a:effectLst/>
                <a:latin typeface="+mn-lt"/>
                <a:ea typeface="+mn-ea"/>
                <a:cs typeface="+mn-cs"/>
              </a:rPr>
              <a:t>Assessing Regional Integration in Africa,</a:t>
            </a:r>
            <a:r>
              <a:rPr lang="en-GB" sz="1200" i="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asked what the next steps might be for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ARIA IX provides an assessment of the risks ahead for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and describes the steps to success.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looks ahead to phase II negotiations relating to investment, intellectual property rights and competition policy, providing a preparatory situational analysis of the policy environment in Africa, and options for negotiators to consider in these areas during their negotiations. </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most recent empirical assessment by ECA of the modalities of the agreement on goods indicated that the gross domestic product (GDP) and trade in Africa would increase. Intra-African</a:t>
            </a:r>
            <a:r>
              <a:rPr lang="en-GB" sz="1200" kern="1200" baseline="0" dirty="0">
                <a:solidFill>
                  <a:schemeClr val="tx1"/>
                </a:solidFill>
                <a:effectLst/>
                <a:latin typeface="+mn-lt"/>
                <a:ea typeface="+mn-ea"/>
                <a:cs typeface="+mn-cs"/>
              </a:rPr>
              <a:t> trade is ex</a:t>
            </a:r>
            <a:r>
              <a:rPr lang="en-GB" sz="1200" kern="1200" dirty="0">
                <a:solidFill>
                  <a:schemeClr val="tx1"/>
                </a:solidFill>
                <a:effectLst/>
                <a:latin typeface="+mn-lt"/>
                <a:ea typeface="+mn-ea"/>
                <a:cs typeface="+mn-cs"/>
              </a:rPr>
              <a:t>pected to increase by between $50 billion (or 15 per cent) and $70 billion (or 25 per cent). About two thirds of the intra-African trade gains were expected to be in industry, offering opportunities for Africa to industrialize. Small countries need not fear as least developed countries in Africa would register the largest increases in intra-African exports of industrial products. Despite the decrease in tariff revenues, African welfare gains were set to increase slightly. </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During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2018–2019, collaborations took place between ECA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2 and the African Union Commission – and other institutions – to support member States in organizing consultations and sensitization forums. Consultations took place in : Algeria, Benin, Cameroon, Congo, Côte d’Ivoire, the Democratic Republic of the Congo, Egypt, Ethiopia, Gabon, the Gambia, Guinea, Mauritania, the Niger, Rwanda, Senegal, Sierra Leone, Togo, Tunisia, Tanzania and Zimbabwe. Three large regional forums were held in Ethiopia,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Senegal, Morocco</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with others scheduled in Southern and Central Africa.</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Moreover, to ensure effective implementation of the Agreement,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provided support in the development of relevant national strategies and setting up national committees in the following 14 countries: Cameroon, Chad, Côte d’Ivoire, Djibouti, the Gambia, Guinea, Kenya, Mauritania, the Niger, Senegal, Sierra Leone, Togo, Zambia and Zimbabwe. The strategies are expected to complement the broader development framework, especially in relation to the trade policy environment of each country. It is expected that national strategies will facilitate the identification of both key opportunities for trade and value addition and constraints as well as assessments of the measures and capacities needed to take full advantage of national, regional and global markets within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Implementation of the Agreement also requires the existence of adequate infrastructure systems, including metrology, standardization, accreditation, quality management and conformity assessment. Compliance with standards and technical regulations is important for signalling and guaranteeing the quality of produced and traded goods. In that regard and following requests from member States,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2 has undertaken a research project to identify products and value chains to be prioritized for harmonization at the level of the regional economic community, in support of the coordination and advisory role on standards’ harmonization under the Agreement Establishing the African Continental Free Trade Area of the African Organization for Standardization. </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Activities focused on the important trade and industrialization nexus and regional value chain development were undertaken during the period in review, with the following specific contributions: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Partnership with the Organization for Economic Cooperation and Development (OECD) and the Government of Egypt to use the product transformation policy review tool centred on regional value chain development in the context of the African Continental Free Trade Area;</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efforts to promote regional value chains across Africa,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collaborated with UNCTAD)to improve the capacity of cotton value chain stakeholders, including government officials, the private sector and farmers associations, in Uganda, Zambia and Zimbabwe, to assess the potential value, market situation and prospects for cotton by-products, including in the regional context. On the services front,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strengthened capacities of national and regional services trade policymakers to measure value chains and design services policies aimed at increasing integration and penetration into regional and global value chains. In that regard, in the period 2018–2019, six countries benefited from ECA support, in close collaboration with UNCTAD, namely: Ethiopia, the Gambia, Kenya, Mali, Nigeria and Togo.</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2019, ECA and the African Export Import Bank launched a new pilot project on the enhanced quality of informal cross-border trade in the COWAS region. The pilot project is focusing on data collection, since this was identified as an essential first step to justify the importance of informal cross-border trade to policymakers and investors in the region. The specific objective of the pilot is to develop and execute a comprehensive survey methodology to collect data on such trade along the Abidjan–Lagos Corridor, which can subsequently be rolled out elsewhere on the continent. The data collection exercise, successfully launched in September 2019, will continue for a period of four months. Its findings are expected to shed light on the volume, value and variety of products traded along the corridor and on the constraints to formalization. The data collected will also be gender-disaggregated, which will help to provide a better picture on the gendered dimensions of informal cross-border trade, which is typically female-dominated.</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Work on trade and gender was extended in order to identify and enhance the links between trade and women’s economic empowerment. Specific contributions included:</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Organizing the 2018 Continental Trade and Gender Workshop on the margins of the Intra-African Trade Fair of the African Export-Import Bank;</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Carrying out a comparative study of mainstreaming gender in trade policy at the regional economic community level;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Preparing policy briefs on options for mainstreaming gender in the implementation of the Agreement Establishing the African Continental Free Trade Area;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Developing and delivering trade, gender and development training to senior public officials at the African Institute for Economic Development and Planning (IDEP), which is the training arm of ECA;</a:t>
            </a:r>
          </a:p>
        </p:txBody>
      </p:sp>
      <p:sp>
        <p:nvSpPr>
          <p:cNvPr id="4" name="Slide Number Placeholder 3"/>
          <p:cNvSpPr>
            <a:spLocks noGrp="1"/>
          </p:cNvSpPr>
          <p:nvPr>
            <p:ph type="sldNum" sz="quarter" idx="5"/>
          </p:nvPr>
        </p:nvSpPr>
        <p:spPr/>
        <p:txBody>
          <a:bodyPr/>
          <a:lstStyle/>
          <a:p>
            <a:fld id="{774622C1-7AE9-4672-A978-073B95905589}" type="slidenum">
              <a:rPr lang="en-US" smtClean="0"/>
              <a:t>4</a:t>
            </a:fld>
            <a:endParaRPr lang="en-US"/>
          </a:p>
        </p:txBody>
      </p:sp>
    </p:spTree>
    <p:extLst>
      <p:ext uri="{BB962C8B-B14F-4D97-AF65-F5344CB8AC3E}">
        <p14:creationId xmlns:p14="http://schemas.microsoft.com/office/powerpoint/2010/main" val="319550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kern="1200" dirty="0">
                <a:solidFill>
                  <a:schemeClr val="tx1"/>
                </a:solidFill>
                <a:effectLst/>
                <a:latin typeface="+mn-lt"/>
                <a:ea typeface="+mn-ea"/>
                <a:cs typeface="+mn-cs"/>
              </a:rPr>
              <a:t>In 2019, ECA and the African Union, together with the regional economic communities and experts in the above fields, drafted the base text of the protocols after lengthy consultations and exchange of best-practice information.</a:t>
            </a:r>
          </a:p>
          <a:p>
            <a:pPr lvl="0" rt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The negotiating team will consider the options provided by the draft protocols, including the possible establishment of new African Union entities to lead the competition policy initiatives; addressing continental innovation protection through intellectual property rights; and working towards the overall goal of intra-African investments through a comprehensive and effective investment protocol. </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assist the continent to achieve its regional integration goals,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2 is currently drafting a publication on </a:t>
            </a:r>
            <a:r>
              <a:rPr lang="en-GB" sz="1200" b="1" kern="1200" dirty="0">
                <a:solidFill>
                  <a:schemeClr val="tx1"/>
                </a:solidFill>
                <a:effectLst/>
                <a:latin typeface="+mn-lt"/>
                <a:ea typeface="+mn-ea"/>
                <a:cs typeface="+mn-cs"/>
              </a:rPr>
              <a:t>Policy options towards levelling the playing field for intra-African investment through the establishment of a common investment area in the </a:t>
            </a:r>
            <a:r>
              <a:rPr lang="en-GB" sz="1200" b="1" kern="1200" dirty="0" err="1">
                <a:solidFill>
                  <a:schemeClr val="tx1"/>
                </a:solidFill>
                <a:effectLst/>
                <a:latin typeface="+mn-lt"/>
                <a:ea typeface="+mn-ea"/>
                <a:cs typeface="+mn-cs"/>
              </a:rPr>
              <a:t>AfCFTA</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5</a:t>
            </a:fld>
            <a:endParaRPr lang="en-US"/>
          </a:p>
        </p:txBody>
      </p:sp>
    </p:spTree>
    <p:extLst>
      <p:ext uri="{BB962C8B-B14F-4D97-AF65-F5344CB8AC3E}">
        <p14:creationId xmlns:p14="http://schemas.microsoft.com/office/powerpoint/2010/main" val="266912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u="sng"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This cross-cutting work stream considers the interplay of digitization and trade diversification and industrialization, e-commerce for boosting intra-African trade and inclusion in the digital age. It covers the following topics:</a:t>
            </a:r>
          </a:p>
          <a:p>
            <a:pPr lvl="0" rtl="0"/>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6</a:t>
            </a:fld>
            <a:endParaRPr lang="en-US"/>
          </a:p>
        </p:txBody>
      </p:sp>
    </p:spTree>
    <p:extLst>
      <p:ext uri="{BB962C8B-B14F-4D97-AF65-F5344CB8AC3E}">
        <p14:creationId xmlns:p14="http://schemas.microsoft.com/office/powerpoint/2010/main" val="82101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kern="1200" dirty="0">
                <a:solidFill>
                  <a:schemeClr val="tx1"/>
                </a:solidFill>
                <a:effectLst/>
                <a:latin typeface="+mn-lt"/>
                <a:ea typeface="+mn-ea"/>
                <a:cs typeface="+mn-cs"/>
              </a:rPr>
              <a:t>This publication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was issued in the context of the biennial programme (2016–2017).  During the tenth session of the Committee on Regional Cooperation and Integration, ECA member States recommended that further work be done to develop a database on investment in the coming biennium (2018–2019). </a:t>
            </a:r>
          </a:p>
          <a:p>
            <a:pPr lvl="0" rt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The </a:t>
            </a:r>
            <a:r>
              <a:rPr lang="en-GB" sz="1200" i="1" kern="1200" dirty="0">
                <a:solidFill>
                  <a:schemeClr val="tx1"/>
                </a:solidFill>
                <a:effectLst/>
                <a:latin typeface="+mn-lt"/>
                <a:ea typeface="+mn-ea"/>
                <a:cs typeface="+mn-cs"/>
              </a:rPr>
              <a:t>Compendium on Investment</a:t>
            </a:r>
            <a:r>
              <a:rPr lang="en-GB" sz="1200" kern="1200" dirty="0">
                <a:solidFill>
                  <a:schemeClr val="tx1"/>
                </a:solidFill>
                <a:effectLst/>
                <a:latin typeface="+mn-lt"/>
                <a:ea typeface="+mn-ea"/>
                <a:cs typeface="+mn-cs"/>
              </a:rPr>
              <a:t> was updated in 2019 to include recent figures on the flow of global foreign direct investment (FDI) to the continent and intra-African investment disaggregated by country of origin and economic sector. The Database was used to</a:t>
            </a:r>
            <a:r>
              <a:rPr lang="en-GB"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i="0" u="none" strike="noStrike" kern="1200" baseline="0" dirty="0" err="1">
                <a:solidFill>
                  <a:schemeClr val="tx1"/>
                </a:solidFill>
                <a:latin typeface="+mn-lt"/>
                <a:ea typeface="+mn-ea"/>
                <a:cs typeface="+mn-cs"/>
              </a:rPr>
              <a:t>i</a:t>
            </a:r>
            <a:r>
              <a:rPr lang="en-US" sz="1200" b="1" i="0" u="none" strike="noStrike" kern="1200" baseline="0" dirty="0">
                <a:solidFill>
                  <a:schemeClr val="tx1"/>
                </a:solidFill>
                <a:latin typeface="+mn-lt"/>
                <a:ea typeface="+mn-ea"/>
                <a:cs typeface="+mn-cs"/>
              </a:rPr>
              <a:t>) Support the research of African fellows: </a:t>
            </a:r>
            <a:r>
              <a:rPr lang="en-US" sz="1200" b="0" i="0" u="none" strike="noStrike" kern="1200" baseline="0" dirty="0">
                <a:solidFill>
                  <a:schemeClr val="tx1"/>
                </a:solidFill>
                <a:latin typeface="+mn-lt"/>
                <a:ea typeface="+mn-ea"/>
                <a:cs typeface="+mn-cs"/>
              </a:rPr>
              <a:t>”Cross-country evidence on the relationship between intra-African investment and business regulatory Environment </a:t>
            </a:r>
          </a:p>
          <a:p>
            <a:r>
              <a:rPr lang="es-ES" sz="1200" b="1" i="0" u="none" strike="noStrike" kern="1200" baseline="0" dirty="0">
                <a:solidFill>
                  <a:schemeClr val="tx1"/>
                </a:solidFill>
                <a:latin typeface="+mn-lt"/>
                <a:ea typeface="+mn-ea"/>
                <a:cs typeface="+mn-cs"/>
              </a:rPr>
              <a:t>ii) </a:t>
            </a:r>
            <a:r>
              <a:rPr lang="es-ES" sz="1200" b="1" i="0" u="none" strike="noStrike" kern="1200" baseline="0" dirty="0" err="1">
                <a:solidFill>
                  <a:schemeClr val="tx1"/>
                </a:solidFill>
                <a:latin typeface="+mn-lt"/>
                <a:ea typeface="+mn-ea"/>
                <a:cs typeface="+mn-cs"/>
              </a:rPr>
              <a:t>Contributed</a:t>
            </a:r>
            <a:r>
              <a:rPr lang="es-ES" sz="1200" b="1" i="0" u="none" strike="noStrike" kern="1200" baseline="0" dirty="0">
                <a:solidFill>
                  <a:schemeClr val="tx1"/>
                </a:solidFill>
                <a:latin typeface="+mn-lt"/>
                <a:ea typeface="+mn-ea"/>
                <a:cs typeface="+mn-cs"/>
              </a:rPr>
              <a:t> to </a:t>
            </a:r>
            <a:r>
              <a:rPr lang="es-ES" sz="1200" b="1" i="0" u="none" strike="noStrike" kern="1200" baseline="0" dirty="0" err="1">
                <a:solidFill>
                  <a:schemeClr val="tx1"/>
                </a:solidFill>
                <a:latin typeface="+mn-lt"/>
                <a:ea typeface="+mn-ea"/>
                <a:cs typeface="+mn-cs"/>
              </a:rPr>
              <a:t>the</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Africa</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Arab</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Factbook</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which</a:t>
            </a:r>
            <a:r>
              <a:rPr lang="es-ES" sz="1200" b="0" i="0" u="none" strike="noStrike" kern="1200" baseline="0" dirty="0">
                <a:solidFill>
                  <a:schemeClr val="tx1"/>
                </a:solidFill>
                <a:latin typeface="+mn-lt"/>
                <a:ea typeface="+mn-ea"/>
                <a:cs typeface="+mn-cs"/>
              </a:rPr>
              <a:t> explores </a:t>
            </a:r>
            <a:r>
              <a:rPr lang="en-US" sz="1200" b="0" i="0" u="none" strike="noStrike" kern="1200" dirty="0">
                <a:solidFill>
                  <a:schemeClr val="tx1"/>
                </a:solidFill>
                <a:effectLst/>
                <a:latin typeface="+mn-lt"/>
                <a:ea typeface="+mn-ea"/>
                <a:cs typeface="+mn-cs"/>
              </a:rPr>
              <a:t>areas of potential cooperation between Arab and African countries focusing on opportunities for economic transformation. </a:t>
            </a:r>
            <a:endParaRPr lang="es-ES" sz="1200" b="1"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iii) </a:t>
            </a:r>
            <a:r>
              <a:rPr lang="es-ES" sz="1200" b="1" i="0" u="none" strike="noStrike" kern="1200" baseline="0" dirty="0" err="1">
                <a:solidFill>
                  <a:schemeClr val="tx1"/>
                </a:solidFill>
                <a:latin typeface="+mn-lt"/>
                <a:ea typeface="+mn-ea"/>
                <a:cs typeface="+mn-cs"/>
              </a:rPr>
              <a:t>Produced</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Investment</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Profiles</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for</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African</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countries</a:t>
            </a:r>
            <a:r>
              <a:rPr lang="es-ES" sz="1200" b="1" i="0"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a:t>
            </a:r>
            <a:r>
              <a:rPr lang="en-GB" sz="1200" kern="1200" dirty="0">
                <a:solidFill>
                  <a:schemeClr val="tx1"/>
                </a:solidFill>
                <a:effectLst/>
                <a:latin typeface="+mn-lt"/>
                <a:ea typeface="+mn-ea"/>
                <a:cs typeface="+mn-cs"/>
              </a:rPr>
              <a:t>highlighting the major trends and patterns of global FDI flows and intra-African investment in each member State)</a:t>
            </a:r>
            <a:endParaRPr lang="es-ES" sz="1200" b="1" i="0" u="none" strike="noStrike" kern="1200" baseline="0" dirty="0">
              <a:solidFill>
                <a:schemeClr val="tx1"/>
              </a:solidFill>
              <a:latin typeface="+mn-lt"/>
              <a:ea typeface="+mn-ea"/>
              <a:cs typeface="+mn-cs"/>
            </a:endParaRPr>
          </a:p>
          <a:p>
            <a:r>
              <a:rPr lang="es-ES" sz="1200" b="1" i="0" u="none" strike="noStrike" kern="1200" baseline="0" dirty="0" err="1">
                <a:solidFill>
                  <a:schemeClr val="tx1"/>
                </a:solidFill>
                <a:latin typeface="+mn-lt"/>
                <a:ea typeface="+mn-ea"/>
                <a:cs typeface="+mn-cs"/>
              </a:rPr>
              <a:t>Iv</a:t>
            </a:r>
            <a:r>
              <a:rPr lang="es-ES" sz="1200" b="1" i="0" u="none" strike="noStrike" kern="1200" baseline="0" dirty="0">
                <a:solidFill>
                  <a:schemeClr val="tx1"/>
                </a:solidFill>
                <a:latin typeface="+mn-lt"/>
                <a:ea typeface="+mn-ea"/>
                <a:cs typeface="+mn-cs"/>
              </a:rPr>
              <a:t>) I</a:t>
            </a:r>
            <a:r>
              <a:rPr lang="en-GB" sz="1200" b="1" kern="1200" dirty="0" err="1">
                <a:solidFill>
                  <a:schemeClr val="tx1"/>
                </a:solidFill>
                <a:effectLst/>
                <a:latin typeface="+mn-lt"/>
                <a:ea typeface="+mn-ea"/>
                <a:cs typeface="+mn-cs"/>
              </a:rPr>
              <a:t>nform</a:t>
            </a:r>
            <a:r>
              <a:rPr lang="en-GB" sz="1200" b="1" kern="1200" dirty="0">
                <a:solidFill>
                  <a:schemeClr val="tx1"/>
                </a:solidFill>
                <a:effectLst/>
                <a:latin typeface="+mn-lt"/>
                <a:ea typeface="+mn-ea"/>
                <a:cs typeface="+mn-cs"/>
              </a:rPr>
              <a:t> the World Investment Forum 2018 </a:t>
            </a:r>
            <a:r>
              <a:rPr lang="en-GB" sz="1200" kern="1200" dirty="0">
                <a:solidFill>
                  <a:schemeClr val="tx1"/>
                </a:solidFill>
                <a:effectLst/>
                <a:latin typeface="+mn-lt"/>
                <a:ea typeface="+mn-ea"/>
                <a:cs typeface="+mn-cs"/>
              </a:rPr>
              <a:t>of existing data gaps in Africa to enable more exhaustive and comprehensive analysis of FDI drivers and policies in the continent. </a:t>
            </a: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7</a:t>
            </a:fld>
            <a:endParaRPr lang="en-US"/>
          </a:p>
        </p:txBody>
      </p:sp>
    </p:spTree>
    <p:extLst>
      <p:ext uri="{BB962C8B-B14F-4D97-AF65-F5344CB8AC3E}">
        <p14:creationId xmlns:p14="http://schemas.microsoft.com/office/powerpoint/2010/main" val="320476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u="sng"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iGuide</a:t>
            </a:r>
            <a:r>
              <a:rPr lang="en-GB" sz="1200" kern="1200" dirty="0">
                <a:solidFill>
                  <a:schemeClr val="tx1"/>
                </a:solidFill>
                <a:effectLst/>
                <a:latin typeface="+mn-lt"/>
                <a:ea typeface="+mn-ea"/>
                <a:cs typeface="+mn-cs"/>
              </a:rPr>
              <a:t> is an easy-to-use online tool providing potential investors with useful information concerning investment opportunities, costs and applicable laws and procedures. It is developed and maintained by the national investment promotion agencies in collaboration with UNCTAD and ECA.</a:t>
            </a:r>
          </a:p>
          <a:p>
            <a:pPr lvl="0" rt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iGuide</a:t>
            </a:r>
            <a:r>
              <a:rPr lang="en-GB" sz="1200" kern="1200" dirty="0">
                <a:solidFill>
                  <a:schemeClr val="tx1"/>
                </a:solidFill>
                <a:effectLst/>
                <a:latin typeface="+mn-lt"/>
                <a:ea typeface="+mn-ea"/>
                <a:cs typeface="+mn-cs"/>
              </a:rPr>
              <a:t> is a demand-driven project that offers technical assistance and capacity-building to member States and is intended to help them attract more investments conducive to their development and structural transformation. The </a:t>
            </a:r>
            <a:r>
              <a:rPr lang="en-GB" sz="1200" kern="1200" dirty="0" err="1">
                <a:solidFill>
                  <a:schemeClr val="tx1"/>
                </a:solidFill>
                <a:effectLst/>
                <a:latin typeface="+mn-lt"/>
                <a:ea typeface="+mn-ea"/>
                <a:cs typeface="+mn-cs"/>
              </a:rPr>
              <a:t>iGuide</a:t>
            </a:r>
            <a:r>
              <a:rPr lang="en-GB" sz="1200" kern="1200" dirty="0">
                <a:solidFill>
                  <a:schemeClr val="tx1"/>
                </a:solidFill>
                <a:effectLst/>
                <a:latin typeface="+mn-lt"/>
                <a:ea typeface="+mn-ea"/>
                <a:cs typeface="+mn-cs"/>
              </a:rPr>
              <a:t> was made available to 14 countries in Africa, Asia and Latin America and the Caribbean. During the period 2018–2019, </a:t>
            </a:r>
            <a:r>
              <a:rPr lang="en-GB" sz="1200" kern="1200" dirty="0" err="1">
                <a:solidFill>
                  <a:schemeClr val="tx1"/>
                </a:solidFill>
                <a:effectLst/>
                <a:latin typeface="+mn-lt"/>
                <a:ea typeface="+mn-ea"/>
                <a:cs typeface="+mn-cs"/>
              </a:rPr>
              <a:t>iGuides</a:t>
            </a:r>
            <a:r>
              <a:rPr lang="en-GB" sz="1200" kern="1200" dirty="0">
                <a:solidFill>
                  <a:schemeClr val="tx1"/>
                </a:solidFill>
                <a:effectLst/>
                <a:latin typeface="+mn-lt"/>
                <a:ea typeface="+mn-ea"/>
                <a:cs typeface="+mn-cs"/>
              </a:rPr>
              <a:t> were launched in seven African countries.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continues to work with these member States on the “after care” services.</a:t>
            </a:r>
            <a:r>
              <a:rPr lang="en-GB" sz="1200" kern="1200" baseline="0" dirty="0">
                <a:solidFill>
                  <a:schemeClr val="tx1"/>
                </a:solidFill>
                <a:effectLst/>
                <a:latin typeface="+mn-lt"/>
                <a:ea typeface="+mn-ea"/>
                <a:cs typeface="+mn-cs"/>
              </a:rPr>
              <a:t> In 2020  an exhaustive review will be conducted to assess the impact and usability of the </a:t>
            </a:r>
            <a:r>
              <a:rPr lang="en-GB" sz="1200" kern="1200" baseline="0" dirty="0" err="1">
                <a:solidFill>
                  <a:schemeClr val="tx1"/>
                </a:solidFill>
                <a:effectLst/>
                <a:latin typeface="+mn-lt"/>
                <a:ea typeface="+mn-ea"/>
                <a:cs typeface="+mn-cs"/>
              </a:rPr>
              <a:t>iGuides</a:t>
            </a:r>
            <a:r>
              <a:rPr lang="en-GB" sz="1200" kern="1200" baseline="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8</a:t>
            </a:fld>
            <a:endParaRPr lang="en-US"/>
          </a:p>
        </p:txBody>
      </p:sp>
    </p:spTree>
    <p:extLst>
      <p:ext uri="{BB962C8B-B14F-4D97-AF65-F5344CB8AC3E}">
        <p14:creationId xmlns:p14="http://schemas.microsoft.com/office/powerpoint/2010/main" val="119424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kern="1200" dirty="0">
                <a:solidFill>
                  <a:schemeClr val="tx1"/>
                </a:solidFill>
                <a:effectLst/>
                <a:latin typeface="+mn-lt"/>
                <a:ea typeface="+mn-ea"/>
                <a:cs typeface="+mn-cs"/>
              </a:rPr>
              <a:t>ECA was mandated by the Ministers of Trade of the African Union to conduct a study on the linkages between DTTs and BITs in 2018.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BITs are signed primarily to protect foreign investors in the host country, whereas DTTs are designed primarily to prevent instances of double taxation.</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policy credibility of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2 was enhanced by sharing evidence-based recommendations in two of its reports, presented during the World Investment Forum 2018. The work done in the </a:t>
            </a:r>
            <a:r>
              <a:rPr lang="en-GB" sz="1200" kern="1200" dirty="0" err="1">
                <a:solidFill>
                  <a:schemeClr val="tx1"/>
                </a:solidFill>
                <a:effectLst/>
                <a:latin typeface="+mn-lt"/>
                <a:ea typeface="+mn-ea"/>
                <a:cs typeface="+mn-cs"/>
              </a:rPr>
              <a:t>Subprogramme</a:t>
            </a:r>
            <a:r>
              <a:rPr lang="en-GB" sz="1200" kern="1200" dirty="0">
                <a:solidFill>
                  <a:schemeClr val="tx1"/>
                </a:solidFill>
                <a:effectLst/>
                <a:latin typeface="+mn-lt"/>
                <a:ea typeface="+mn-ea"/>
                <a:cs typeface="+mn-cs"/>
              </a:rPr>
              <a:t> proved influential in the continuing debate on the IIA reform, as well as for phase II negotiations of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  ECA attended and provided a presentation at the twelfth Annual Forum of Developing Country Investment Negotiators in Colombia in March 2019.</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knowledge generated </a:t>
            </a:r>
            <a:r>
              <a:rPr lang="en-GB" sz="1200" b="1" kern="1200" dirty="0">
                <a:solidFill>
                  <a:schemeClr val="tx1"/>
                </a:solidFill>
                <a:effectLst/>
                <a:latin typeface="+mn-lt"/>
                <a:ea typeface="+mn-ea"/>
                <a:cs typeface="+mn-cs"/>
              </a:rPr>
              <a:t>enabled member States to become informed and  position themselves to: review, negotiate, renegotiate or terminate investment agreements </a:t>
            </a:r>
            <a:r>
              <a:rPr lang="en-GB" sz="1200" kern="1200" dirty="0">
                <a:solidFill>
                  <a:schemeClr val="tx1"/>
                </a:solidFill>
                <a:effectLst/>
                <a:latin typeface="+mn-lt"/>
                <a:ea typeface="+mn-ea"/>
                <a:cs typeface="+mn-cs"/>
              </a:rPr>
              <a:t>with careful consideration of the legal, policy, economic and social implications of such agreements to ensure that a balance was struck between protecting investment and preserving policy space for development objectives; and contemplate opportunities for expanding intra-African investment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the context of the </a:t>
            </a:r>
            <a:r>
              <a:rPr lang="en-GB" sz="1200" kern="1200" dirty="0" err="1">
                <a:solidFill>
                  <a:schemeClr val="tx1"/>
                </a:solidFill>
                <a:effectLst/>
                <a:latin typeface="+mn-lt"/>
                <a:ea typeface="+mn-ea"/>
                <a:cs typeface="+mn-cs"/>
              </a:rPr>
              <a:t>AfCFTA</a:t>
            </a:r>
            <a:r>
              <a:rPr lang="en-GB" sz="1200" kern="1200" dirty="0">
                <a:solidFill>
                  <a:schemeClr val="tx1"/>
                </a:solidFill>
                <a:effectLst/>
                <a:latin typeface="+mn-lt"/>
                <a:ea typeface="+mn-ea"/>
                <a:cs typeface="+mn-cs"/>
              </a:rPr>
              <a:t>.</a:t>
            </a:r>
            <a:endParaRPr lang="en-US" sz="12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9</a:t>
            </a:fld>
            <a:endParaRPr lang="en-US"/>
          </a:p>
        </p:txBody>
      </p:sp>
    </p:spTree>
    <p:extLst>
      <p:ext uri="{BB962C8B-B14F-4D97-AF65-F5344CB8AC3E}">
        <p14:creationId xmlns:p14="http://schemas.microsoft.com/office/powerpoint/2010/main" val="2058922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5" y="5222367"/>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openxmlformats.org/officeDocument/2006/relationships/image" Target="../media/image7.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theiguides.org/" TargetMode="Externa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382725" y="2414045"/>
            <a:ext cx="8378550" cy="2339383"/>
          </a:xfrm>
        </p:spPr>
        <p:txBody>
          <a:bodyPr anchor="t" anchorCtr="0">
            <a:normAutofit fontScale="90000"/>
          </a:bodyPr>
          <a:lstStyle/>
          <a:p>
            <a:r>
              <a:rPr lang="en-US" dirty="0"/>
              <a:t>The African Continental Free Trade Area:</a:t>
            </a:r>
            <a:br>
              <a:rPr lang="en-US" dirty="0"/>
            </a:br>
            <a:r>
              <a:rPr lang="en-US" sz="1800" b="0" dirty="0"/>
              <a:t>An update on the establishment of the agreement </a:t>
            </a:r>
            <a:br>
              <a:rPr lang="en-US" sz="1800" b="0" dirty="0"/>
            </a:br>
            <a:r>
              <a:rPr lang="en-US" sz="1800" b="0" dirty="0"/>
              <a:t>and status of negotiations on phase II</a:t>
            </a:r>
            <a:br>
              <a:rPr lang="en-US" dirty="0"/>
            </a:br>
            <a:br>
              <a:rPr lang="en-US" sz="2000" dirty="0"/>
            </a:br>
            <a:br>
              <a:rPr lang="en-US" sz="2000" dirty="0"/>
            </a:br>
            <a:br>
              <a:rPr lang="en-US" sz="2000" dirty="0"/>
            </a:br>
            <a:r>
              <a:rPr lang="en-US" sz="1800" dirty="0"/>
              <a:t>Laura </a:t>
            </a:r>
            <a:r>
              <a:rPr lang="en-US" sz="1800" dirty="0" err="1"/>
              <a:t>Páez</a:t>
            </a:r>
            <a:r>
              <a:rPr lang="en-US" sz="1800" dirty="0"/>
              <a:t>,</a:t>
            </a:r>
            <a:br>
              <a:rPr lang="en-US" sz="1800" dirty="0"/>
            </a:br>
            <a:r>
              <a:rPr lang="en-US" sz="1800" dirty="0"/>
              <a:t>Chief, Market Institutions Section </a:t>
            </a:r>
            <a:br>
              <a:rPr lang="en-US" sz="1800" dirty="0"/>
            </a:br>
            <a:r>
              <a:rPr lang="en-US" sz="1800" dirty="0"/>
              <a:t>Regional Integration and Trade Division</a:t>
            </a:r>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5348514" y="5106218"/>
            <a:ext cx="3412760" cy="136658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l"/>
            <a:r>
              <a:rPr lang="en-US" sz="1800" dirty="0">
                <a:solidFill>
                  <a:schemeClr val="accent1">
                    <a:lumMod val="50000"/>
                  </a:schemeClr>
                </a:solidFill>
              </a:rPr>
              <a:t>11 December 2019</a:t>
            </a:r>
          </a:p>
          <a:p>
            <a:pPr algn="l"/>
            <a:r>
              <a:rPr lang="en-US" sz="1800" dirty="0">
                <a:solidFill>
                  <a:schemeClr val="accent1">
                    <a:lumMod val="50000"/>
                  </a:schemeClr>
                </a:solidFill>
              </a:rPr>
              <a:t>Addis Ababa, Ethiopia</a:t>
            </a:r>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50970"/>
            <a:ext cx="9144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latin typeface="Century Gothic" panose="020B0502020202020204" pitchFamily="34" charset="0"/>
              </a:rPr>
              <a:t>Accomplishments: 2</a:t>
            </a:r>
            <a:r>
              <a:rPr lang="en-US" sz="2800" b="1" baseline="30000" dirty="0">
                <a:latin typeface="Century Gothic" panose="020B0502020202020204" pitchFamily="34" charset="0"/>
              </a:rPr>
              <a:t>nd</a:t>
            </a:r>
            <a:r>
              <a:rPr lang="en-US" sz="2800" b="1" dirty="0">
                <a:latin typeface="Century Gothic" panose="020B0502020202020204" pitchFamily="34" charset="0"/>
              </a:rPr>
              <a:t> Edition of the ARII</a:t>
            </a:r>
            <a:endParaRPr lang="en-GB" sz="2800" b="1" dirty="0">
              <a:latin typeface="Century Gothic" panose="020B0502020202020204" pitchFamily="34" charset="0"/>
            </a:endParaRPr>
          </a:p>
        </p:txBody>
      </p:sp>
      <p:sp>
        <p:nvSpPr>
          <p:cNvPr id="15" name="TextBox 14">
            <a:extLst>
              <a:ext uri="{FF2B5EF4-FFF2-40B4-BE49-F238E27FC236}">
                <a16:creationId xmlns:a16="http://schemas.microsoft.com/office/drawing/2014/main" id="{B9AD70CD-4071-49BE-9A37-0AC6677B14DD}"/>
              </a:ext>
            </a:extLst>
          </p:cNvPr>
          <p:cNvSpPr txBox="1"/>
          <p:nvPr/>
        </p:nvSpPr>
        <p:spPr>
          <a:xfrm>
            <a:off x="4572000" y="1368228"/>
            <a:ext cx="4460944" cy="338554"/>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ü"/>
            </a:pPr>
            <a:endParaRPr lang="en-US" sz="1600" b="1" dirty="0"/>
          </a:p>
        </p:txBody>
      </p:sp>
      <p:sp>
        <p:nvSpPr>
          <p:cNvPr id="20" name="Rectangle 19">
            <a:extLst>
              <a:ext uri="{FF2B5EF4-FFF2-40B4-BE49-F238E27FC236}">
                <a16:creationId xmlns:a16="http://schemas.microsoft.com/office/drawing/2014/main" id="{170B6A41-2C6A-4BBF-B151-4273D457DC31}"/>
              </a:ext>
            </a:extLst>
          </p:cNvPr>
          <p:cNvSpPr/>
          <p:nvPr/>
        </p:nvSpPr>
        <p:spPr>
          <a:xfrm>
            <a:off x="2200759" y="952730"/>
            <a:ext cx="154207" cy="24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DE027-3A81-4945-B0F7-5AD0433B108F}"/>
              </a:ext>
            </a:extLst>
          </p:cNvPr>
          <p:cNvSpPr/>
          <p:nvPr/>
        </p:nvSpPr>
        <p:spPr>
          <a:xfrm flipH="1">
            <a:off x="351279" y="895723"/>
            <a:ext cx="175396" cy="260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F7484B-A869-4542-B2DA-CDE386157B34}"/>
              </a:ext>
            </a:extLst>
          </p:cNvPr>
          <p:cNvSpPr/>
          <p:nvPr/>
        </p:nvSpPr>
        <p:spPr>
          <a:xfrm rot="5400000">
            <a:off x="1389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55CEB2-86A8-4C86-8D24-07FD218F498F}"/>
              </a:ext>
            </a:extLst>
          </p:cNvPr>
          <p:cNvSpPr/>
          <p:nvPr/>
        </p:nvSpPr>
        <p:spPr>
          <a:xfrm rot="5400000">
            <a:off x="1389033" y="2277156"/>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56200" y="868656"/>
            <a:ext cx="3801500" cy="5356977"/>
          </a:xfrm>
          <a:prstGeom prst="rect">
            <a:avLst/>
          </a:prstGeom>
          <a:ln>
            <a:solidFill>
              <a:schemeClr val="accent1"/>
            </a:solidFill>
          </a:ln>
          <a:effectLst>
            <a:outerShdw blurRad="50800" dist="38100" algn="l" rotWithShape="0">
              <a:prstClr val="black">
                <a:alpha val="40000"/>
              </a:prstClr>
            </a:outerShdw>
          </a:effectLst>
        </p:spPr>
      </p:pic>
      <p:sp>
        <p:nvSpPr>
          <p:cNvPr id="9" name="Rectangle 8"/>
          <p:cNvSpPr/>
          <p:nvPr/>
        </p:nvSpPr>
        <p:spPr>
          <a:xfrm>
            <a:off x="4656342" y="1988235"/>
            <a:ext cx="3560558" cy="3785652"/>
          </a:xfrm>
          <a:prstGeom prst="rect">
            <a:avLst/>
          </a:prstGeom>
        </p:spPr>
        <p:txBody>
          <a:bodyPr wrap="square">
            <a:spAutoFit/>
          </a:bodyPr>
          <a:lstStyle/>
          <a:p>
            <a:pPr algn="ctr"/>
            <a:r>
              <a:rPr lang="es-ES" sz="2400" b="1" dirty="0">
                <a:solidFill>
                  <a:schemeClr val="accent1"/>
                </a:solidFill>
              </a:rPr>
              <a:t>In </a:t>
            </a:r>
            <a:r>
              <a:rPr lang="es-ES" sz="2400" b="1" dirty="0" err="1">
                <a:solidFill>
                  <a:schemeClr val="accent1"/>
                </a:solidFill>
              </a:rPr>
              <a:t>partnership</a:t>
            </a:r>
            <a:r>
              <a:rPr lang="es-ES" sz="2400" b="1" dirty="0">
                <a:solidFill>
                  <a:schemeClr val="accent1"/>
                </a:solidFill>
              </a:rPr>
              <a:t> </a:t>
            </a:r>
            <a:r>
              <a:rPr lang="es-ES" sz="2400" b="1" dirty="0" err="1">
                <a:solidFill>
                  <a:schemeClr val="accent1"/>
                </a:solidFill>
              </a:rPr>
              <a:t>with</a:t>
            </a:r>
            <a:r>
              <a:rPr lang="es-ES" sz="2400" b="1" dirty="0">
                <a:solidFill>
                  <a:schemeClr val="accent1"/>
                </a:solidFill>
              </a:rPr>
              <a:t> </a:t>
            </a:r>
            <a:r>
              <a:rPr lang="es-ES" sz="2400" b="1" dirty="0" err="1">
                <a:solidFill>
                  <a:schemeClr val="accent1"/>
                </a:solidFill>
              </a:rPr>
              <a:t>the</a:t>
            </a:r>
            <a:r>
              <a:rPr lang="es-ES" sz="2400" b="1" dirty="0">
                <a:solidFill>
                  <a:schemeClr val="accent1"/>
                </a:solidFill>
              </a:rPr>
              <a:t> AUC and </a:t>
            </a:r>
            <a:r>
              <a:rPr lang="es-ES" sz="2400" b="1" dirty="0" err="1">
                <a:solidFill>
                  <a:schemeClr val="accent1"/>
                </a:solidFill>
              </a:rPr>
              <a:t>the</a:t>
            </a:r>
            <a:r>
              <a:rPr lang="es-ES" sz="2400" b="1" dirty="0">
                <a:solidFill>
                  <a:schemeClr val="accent1"/>
                </a:solidFill>
              </a:rPr>
              <a:t> </a:t>
            </a:r>
            <a:r>
              <a:rPr lang="es-ES" sz="2400" b="1" dirty="0" err="1">
                <a:solidFill>
                  <a:schemeClr val="accent1"/>
                </a:solidFill>
              </a:rPr>
              <a:t>AfDB</a:t>
            </a:r>
            <a:r>
              <a:rPr lang="es-ES" sz="2400" b="1" dirty="0">
                <a:solidFill>
                  <a:schemeClr val="accent1"/>
                </a:solidFill>
              </a:rPr>
              <a:t>, ECA responded to </a:t>
            </a:r>
            <a:r>
              <a:rPr lang="es-ES" sz="2400" b="1" dirty="0" err="1">
                <a:solidFill>
                  <a:schemeClr val="accent1"/>
                </a:solidFill>
              </a:rPr>
              <a:t>the</a:t>
            </a:r>
            <a:r>
              <a:rPr lang="es-ES" sz="2400" b="1" dirty="0">
                <a:solidFill>
                  <a:schemeClr val="accent1"/>
                </a:solidFill>
              </a:rPr>
              <a:t> </a:t>
            </a:r>
            <a:r>
              <a:rPr lang="es-ES" sz="2400" b="1" dirty="0" err="1">
                <a:solidFill>
                  <a:schemeClr val="accent1"/>
                </a:solidFill>
              </a:rPr>
              <a:t>call</a:t>
            </a:r>
            <a:r>
              <a:rPr lang="es-ES" sz="2400" b="1" dirty="0">
                <a:solidFill>
                  <a:schemeClr val="accent1"/>
                </a:solidFill>
              </a:rPr>
              <a:t> </a:t>
            </a:r>
            <a:r>
              <a:rPr lang="es-ES" sz="2400" b="1" dirty="0" err="1">
                <a:solidFill>
                  <a:schemeClr val="accent1"/>
                </a:solidFill>
              </a:rPr>
              <a:t>by</a:t>
            </a:r>
            <a:r>
              <a:rPr lang="es-ES" sz="2400" b="1" dirty="0">
                <a:solidFill>
                  <a:schemeClr val="accent1"/>
                </a:solidFill>
              </a:rPr>
              <a:t> </a:t>
            </a:r>
            <a:r>
              <a:rPr lang="es-ES" sz="2400" b="1" dirty="0" err="1">
                <a:solidFill>
                  <a:schemeClr val="accent1"/>
                </a:solidFill>
              </a:rPr>
              <a:t>African</a:t>
            </a:r>
            <a:r>
              <a:rPr lang="es-ES" sz="2400" b="1" dirty="0">
                <a:solidFill>
                  <a:schemeClr val="accent1"/>
                </a:solidFill>
              </a:rPr>
              <a:t> </a:t>
            </a:r>
            <a:r>
              <a:rPr lang="es-ES" sz="2400" b="1" dirty="0" err="1">
                <a:solidFill>
                  <a:schemeClr val="accent1"/>
                </a:solidFill>
              </a:rPr>
              <a:t>member</a:t>
            </a:r>
            <a:r>
              <a:rPr lang="es-ES" sz="2400" b="1" dirty="0">
                <a:solidFill>
                  <a:schemeClr val="accent1"/>
                </a:solidFill>
              </a:rPr>
              <a:t> </a:t>
            </a:r>
            <a:r>
              <a:rPr lang="es-ES" sz="2400" b="1" dirty="0" err="1">
                <a:solidFill>
                  <a:schemeClr val="accent1"/>
                </a:solidFill>
              </a:rPr>
              <a:t>States</a:t>
            </a:r>
            <a:r>
              <a:rPr lang="es-ES" sz="2400" b="1" dirty="0">
                <a:solidFill>
                  <a:schemeClr val="accent1"/>
                </a:solidFill>
              </a:rPr>
              <a:t> to  </a:t>
            </a:r>
            <a:r>
              <a:rPr lang="es-ES" sz="2400" b="1" dirty="0" err="1">
                <a:solidFill>
                  <a:schemeClr val="accent1"/>
                </a:solidFill>
              </a:rPr>
              <a:t>deepen</a:t>
            </a:r>
            <a:r>
              <a:rPr lang="es-ES" sz="2400" b="1" dirty="0">
                <a:solidFill>
                  <a:schemeClr val="accent1"/>
                </a:solidFill>
              </a:rPr>
              <a:t> and </a:t>
            </a:r>
            <a:r>
              <a:rPr lang="es-ES" sz="2400" b="1" dirty="0" err="1">
                <a:solidFill>
                  <a:schemeClr val="accent1"/>
                </a:solidFill>
              </a:rPr>
              <a:t>strengthen</a:t>
            </a:r>
            <a:r>
              <a:rPr lang="es-ES" sz="2400" b="1" dirty="0">
                <a:solidFill>
                  <a:schemeClr val="accent1"/>
                </a:solidFill>
              </a:rPr>
              <a:t> </a:t>
            </a:r>
            <a:r>
              <a:rPr lang="es-ES" sz="2400" b="1" dirty="0" err="1">
                <a:solidFill>
                  <a:schemeClr val="accent1"/>
                </a:solidFill>
              </a:rPr>
              <a:t>the</a:t>
            </a:r>
            <a:r>
              <a:rPr lang="es-ES" sz="2400" b="1" dirty="0">
                <a:solidFill>
                  <a:schemeClr val="accent1"/>
                </a:solidFill>
              </a:rPr>
              <a:t> </a:t>
            </a:r>
            <a:r>
              <a:rPr lang="es-ES" sz="2400" b="1" dirty="0" err="1">
                <a:solidFill>
                  <a:schemeClr val="accent1"/>
                </a:solidFill>
              </a:rPr>
              <a:t>analysis</a:t>
            </a:r>
            <a:r>
              <a:rPr lang="es-ES" sz="2400" b="1" dirty="0">
                <a:solidFill>
                  <a:schemeClr val="accent1"/>
                </a:solidFill>
              </a:rPr>
              <a:t> </a:t>
            </a:r>
            <a:r>
              <a:rPr lang="es-ES" sz="2400" b="1" dirty="0" err="1">
                <a:solidFill>
                  <a:schemeClr val="accent1"/>
                </a:solidFill>
              </a:rPr>
              <a:t>on</a:t>
            </a:r>
            <a:r>
              <a:rPr lang="es-ES" sz="2400" b="1" dirty="0">
                <a:solidFill>
                  <a:schemeClr val="accent1"/>
                </a:solidFill>
              </a:rPr>
              <a:t> </a:t>
            </a:r>
            <a:r>
              <a:rPr lang="es-ES" sz="2400" b="1" dirty="0" err="1">
                <a:solidFill>
                  <a:schemeClr val="accent1"/>
                </a:solidFill>
              </a:rPr>
              <a:t>measuring</a:t>
            </a:r>
            <a:r>
              <a:rPr lang="es-ES" sz="2400" b="1" dirty="0">
                <a:solidFill>
                  <a:schemeClr val="accent1"/>
                </a:solidFill>
              </a:rPr>
              <a:t> </a:t>
            </a:r>
            <a:r>
              <a:rPr lang="es-ES" sz="2400" b="1" dirty="0" err="1">
                <a:solidFill>
                  <a:schemeClr val="accent1"/>
                </a:solidFill>
              </a:rPr>
              <a:t>progress</a:t>
            </a:r>
            <a:r>
              <a:rPr lang="es-ES" sz="2400" b="1" dirty="0">
                <a:solidFill>
                  <a:schemeClr val="accent1"/>
                </a:solidFill>
              </a:rPr>
              <a:t> in regional </a:t>
            </a:r>
            <a:r>
              <a:rPr lang="es-ES" sz="2400" b="1" dirty="0" err="1">
                <a:solidFill>
                  <a:schemeClr val="accent1"/>
                </a:solidFill>
              </a:rPr>
              <a:t>integration</a:t>
            </a:r>
            <a:r>
              <a:rPr lang="es-ES" sz="2400" b="1" dirty="0">
                <a:solidFill>
                  <a:schemeClr val="accent1"/>
                </a:solidFill>
              </a:rPr>
              <a:t>, </a:t>
            </a:r>
            <a:r>
              <a:rPr lang="es-ES" sz="2400" b="1" dirty="0" err="1">
                <a:solidFill>
                  <a:schemeClr val="accent1"/>
                </a:solidFill>
              </a:rPr>
              <a:t>both</a:t>
            </a:r>
            <a:r>
              <a:rPr lang="es-ES" sz="2400" b="1" dirty="0">
                <a:solidFill>
                  <a:schemeClr val="accent1"/>
                </a:solidFill>
              </a:rPr>
              <a:t> at </a:t>
            </a:r>
            <a:r>
              <a:rPr lang="es-ES" sz="2400" b="1" dirty="0" err="1">
                <a:solidFill>
                  <a:schemeClr val="accent1"/>
                </a:solidFill>
              </a:rPr>
              <a:t>the</a:t>
            </a:r>
            <a:r>
              <a:rPr lang="es-ES" sz="2400" b="1" dirty="0">
                <a:solidFill>
                  <a:schemeClr val="accent1"/>
                </a:solidFill>
              </a:rPr>
              <a:t> subregional and continental </a:t>
            </a:r>
            <a:r>
              <a:rPr lang="es-ES" sz="2400" b="1" dirty="0" err="1">
                <a:solidFill>
                  <a:schemeClr val="accent1"/>
                </a:solidFill>
              </a:rPr>
              <a:t>levels</a:t>
            </a:r>
            <a:endParaRPr lang="es-ES" sz="2400" b="1" dirty="0">
              <a:solidFill>
                <a:schemeClr val="accent1"/>
              </a:solidFill>
            </a:endParaRPr>
          </a:p>
        </p:txBody>
      </p:sp>
    </p:spTree>
    <p:extLst>
      <p:ext uri="{BB962C8B-B14F-4D97-AF65-F5344CB8AC3E}">
        <p14:creationId xmlns:p14="http://schemas.microsoft.com/office/powerpoint/2010/main" val="115450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6918"/>
            <a:ext cx="9144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latin typeface="Century Gothic" panose="020B0502020202020204" pitchFamily="34" charset="0"/>
              </a:rPr>
              <a:t>Recommendations &amp; Conclusions</a:t>
            </a:r>
            <a:endParaRPr lang="en-GB" sz="3200" b="1" dirty="0">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F3F6CFD4-0221-4C6D-9834-17DB4496D230}"/>
              </a:ext>
            </a:extLst>
          </p:cNvPr>
          <p:cNvCxnSpPr>
            <a:cxnSpLocks/>
          </p:cNvCxnSpPr>
          <p:nvPr/>
        </p:nvCxnSpPr>
        <p:spPr>
          <a:xfrm>
            <a:off x="4508499" y="1086581"/>
            <a:ext cx="0" cy="5391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p:cNvPr>
          <p:cNvSpPr txBox="1"/>
          <p:nvPr/>
        </p:nvSpPr>
        <p:spPr>
          <a:xfrm>
            <a:off x="163758" y="1023081"/>
            <a:ext cx="4284252" cy="3785652"/>
          </a:xfrm>
          <a:prstGeom prst="rect">
            <a:avLst/>
          </a:prstGeom>
          <a:noFill/>
        </p:spPr>
        <p:txBody>
          <a:bodyPr wrap="square" rtlCol="0">
            <a:spAutoFit/>
          </a:bodyPr>
          <a:lstStyle/>
          <a:p>
            <a:r>
              <a:rPr lang="en-US" sz="2400" b="1" dirty="0">
                <a:solidFill>
                  <a:schemeClr val="accent1"/>
                </a:solidFill>
              </a:rPr>
              <a:t>As </a:t>
            </a:r>
            <a:r>
              <a:rPr lang="en-US" sz="2400" b="1" dirty="0" err="1">
                <a:solidFill>
                  <a:schemeClr val="accent1"/>
                </a:solidFill>
              </a:rPr>
              <a:t>AfCFTA</a:t>
            </a:r>
            <a:r>
              <a:rPr lang="en-US" sz="2400" b="1" dirty="0">
                <a:solidFill>
                  <a:schemeClr val="accent1"/>
                </a:solidFill>
              </a:rPr>
              <a:t> negotiations evolve…</a:t>
            </a:r>
          </a:p>
          <a:p>
            <a:pPr marL="285750" indent="-285750">
              <a:buFont typeface="Arial" panose="020B0604020202020204" pitchFamily="34" charset="0"/>
              <a:buChar char="•"/>
            </a:pPr>
            <a:endParaRPr lang="es-ES" sz="2400" dirty="0"/>
          </a:p>
          <a:p>
            <a:pPr marL="285750" indent="-285750">
              <a:buFont typeface="Arial" panose="020B0604020202020204" pitchFamily="34" charset="0"/>
              <a:buChar char="•"/>
            </a:pPr>
            <a:r>
              <a:rPr lang="es-ES" sz="2400" dirty="0" err="1"/>
              <a:t>Member</a:t>
            </a:r>
            <a:r>
              <a:rPr lang="es-ES" sz="2400" dirty="0"/>
              <a:t> </a:t>
            </a:r>
            <a:r>
              <a:rPr lang="es-ES" sz="2400" dirty="0" err="1"/>
              <a:t>States</a:t>
            </a:r>
            <a:r>
              <a:rPr lang="es-ES" sz="2400" dirty="0"/>
              <a:t> </a:t>
            </a:r>
            <a:r>
              <a:rPr lang="es-ES" sz="2400" dirty="0" err="1"/>
              <a:t>will</a:t>
            </a:r>
            <a:r>
              <a:rPr lang="es-ES" sz="2400" dirty="0"/>
              <a:t> </a:t>
            </a:r>
            <a:r>
              <a:rPr lang="es-ES" sz="2400" dirty="0" err="1"/>
              <a:t>need</a:t>
            </a:r>
            <a:r>
              <a:rPr lang="es-ES" sz="2400" dirty="0"/>
              <a:t> more </a:t>
            </a:r>
            <a:r>
              <a:rPr lang="es-ES" sz="2400" dirty="0" err="1"/>
              <a:t>analytical</a:t>
            </a:r>
            <a:r>
              <a:rPr lang="es-ES" sz="2400" dirty="0"/>
              <a:t> </a:t>
            </a:r>
            <a:r>
              <a:rPr lang="es-ES" sz="2400" dirty="0" err="1"/>
              <a:t>work</a:t>
            </a:r>
            <a:r>
              <a:rPr lang="es-ES" sz="2400" dirty="0"/>
              <a:t> to </a:t>
            </a:r>
            <a:r>
              <a:rPr lang="es-ES" sz="2400" dirty="0" err="1"/>
              <a:t>inform</a:t>
            </a:r>
            <a:r>
              <a:rPr lang="es-ES" sz="2400" dirty="0"/>
              <a:t> </a:t>
            </a:r>
            <a:r>
              <a:rPr lang="es-ES" sz="2400" dirty="0" err="1"/>
              <a:t>their</a:t>
            </a:r>
            <a:r>
              <a:rPr lang="es-ES" sz="2400" dirty="0"/>
              <a:t> </a:t>
            </a:r>
            <a:r>
              <a:rPr lang="es-ES" sz="2400" dirty="0" err="1"/>
              <a:t>decisions</a:t>
            </a:r>
            <a:endParaRPr lang="es-ES" sz="2400" dirty="0"/>
          </a:p>
          <a:p>
            <a:endParaRPr lang="es-ES" sz="2400" dirty="0"/>
          </a:p>
          <a:p>
            <a:pPr marL="285750" indent="-285750">
              <a:buFont typeface="Arial" panose="020B0604020202020204" pitchFamily="34" charset="0"/>
              <a:buChar char="•"/>
            </a:pPr>
            <a:r>
              <a:rPr lang="es-ES" sz="2400" dirty="0" err="1"/>
              <a:t>They</a:t>
            </a:r>
            <a:r>
              <a:rPr lang="es-ES" sz="2400" dirty="0"/>
              <a:t> </a:t>
            </a:r>
            <a:r>
              <a:rPr lang="es-ES" sz="2400" dirty="0" err="1"/>
              <a:t>will</a:t>
            </a:r>
            <a:r>
              <a:rPr lang="es-ES" sz="2400" dirty="0"/>
              <a:t> </a:t>
            </a:r>
            <a:r>
              <a:rPr lang="es-ES" sz="2400" dirty="0" err="1"/>
              <a:t>also</a:t>
            </a:r>
            <a:r>
              <a:rPr lang="es-ES" sz="2400" dirty="0"/>
              <a:t> </a:t>
            </a:r>
            <a:r>
              <a:rPr lang="es-ES" sz="2400" dirty="0" err="1"/>
              <a:t>need</a:t>
            </a:r>
            <a:r>
              <a:rPr lang="es-ES" sz="2400" dirty="0"/>
              <a:t> </a:t>
            </a:r>
            <a:r>
              <a:rPr lang="es-ES" sz="2400" dirty="0" err="1"/>
              <a:t>technical</a:t>
            </a:r>
            <a:r>
              <a:rPr lang="es-ES" sz="2400" dirty="0"/>
              <a:t> </a:t>
            </a:r>
            <a:r>
              <a:rPr lang="es-ES" sz="2400" dirty="0" err="1"/>
              <a:t>support</a:t>
            </a:r>
            <a:r>
              <a:rPr lang="es-ES" sz="2400" dirty="0"/>
              <a:t> to </a:t>
            </a:r>
            <a:r>
              <a:rPr lang="es-ES" sz="2400" dirty="0" err="1"/>
              <a:t>engage</a:t>
            </a:r>
            <a:r>
              <a:rPr lang="es-ES" sz="2400" dirty="0"/>
              <a:t> &amp; </a:t>
            </a:r>
            <a:r>
              <a:rPr lang="es-ES" sz="2400" dirty="0" err="1"/>
              <a:t>implement</a:t>
            </a:r>
            <a:r>
              <a:rPr lang="es-ES" sz="2400" dirty="0"/>
              <a:t> </a:t>
            </a:r>
            <a:r>
              <a:rPr lang="es-ES" sz="2400" dirty="0" err="1"/>
              <a:t>the</a:t>
            </a:r>
            <a:r>
              <a:rPr lang="es-ES" sz="2400" dirty="0"/>
              <a:t> </a:t>
            </a:r>
            <a:r>
              <a:rPr lang="es-ES" sz="2400" dirty="0" err="1"/>
              <a:t>agreements</a:t>
            </a:r>
            <a:endParaRPr lang="es-ES" sz="2400" dirty="0"/>
          </a:p>
          <a:p>
            <a:endParaRPr lang="en-US" sz="2400" dirty="0"/>
          </a:p>
        </p:txBody>
      </p:sp>
      <p:sp>
        <p:nvSpPr>
          <p:cNvPr id="10" name="TextBox 9">
            <a:extLst/>
          </p:cNvPr>
          <p:cNvSpPr txBox="1"/>
          <p:nvPr/>
        </p:nvSpPr>
        <p:spPr>
          <a:xfrm>
            <a:off x="4584699" y="944083"/>
            <a:ext cx="4559301" cy="5632311"/>
          </a:xfrm>
          <a:prstGeom prst="rect">
            <a:avLst/>
          </a:prstGeom>
          <a:noFill/>
        </p:spPr>
        <p:txBody>
          <a:bodyPr wrap="square" rtlCol="0">
            <a:spAutoFit/>
          </a:bodyPr>
          <a:lstStyle/>
          <a:p>
            <a:r>
              <a:rPr lang="en-US" sz="2400" b="1" dirty="0" err="1">
                <a:solidFill>
                  <a:schemeClr val="accent1"/>
                </a:solidFill>
              </a:rPr>
              <a:t>Subprogramme</a:t>
            </a:r>
            <a:r>
              <a:rPr lang="en-US" sz="2400" b="1" dirty="0">
                <a:solidFill>
                  <a:schemeClr val="accent1"/>
                </a:solidFill>
              </a:rPr>
              <a:t> 2 must therefore	</a:t>
            </a:r>
          </a:p>
          <a:p>
            <a:pPr marL="285750" indent="-285750">
              <a:buFont typeface="Arial" panose="020B0604020202020204" pitchFamily="34" charset="0"/>
              <a:buChar char="•"/>
            </a:pPr>
            <a:r>
              <a:rPr lang="en-US" sz="2400" dirty="0"/>
              <a:t>Conduct comprehensive evaluations (economic, poverty &amp; social impacts)</a:t>
            </a:r>
          </a:p>
          <a:p>
            <a:pPr marL="285750" indent="-285750">
              <a:buFont typeface="Arial" panose="020B0604020202020204" pitchFamily="34" charset="0"/>
              <a:buChar char="•"/>
            </a:pPr>
            <a:r>
              <a:rPr lang="en-US" sz="2400" dirty="0"/>
              <a:t>Expand the analysis &amp; technical support services value chains</a:t>
            </a:r>
          </a:p>
          <a:p>
            <a:pPr marL="285750" indent="-285750">
              <a:buFont typeface="Arial" panose="020B0604020202020204" pitchFamily="34" charset="0"/>
              <a:buChar char="•"/>
            </a:pPr>
            <a:r>
              <a:rPr lang="es-ES" sz="2400" dirty="0" err="1"/>
              <a:t>Further</a:t>
            </a:r>
            <a:r>
              <a:rPr lang="es-ES" sz="2400" dirty="0"/>
              <a:t> </a:t>
            </a:r>
            <a:r>
              <a:rPr lang="es-ES" sz="2400" dirty="0" err="1"/>
              <a:t>the</a:t>
            </a:r>
            <a:r>
              <a:rPr lang="es-ES" sz="2400" dirty="0"/>
              <a:t> </a:t>
            </a:r>
            <a:r>
              <a:rPr lang="es-ES" sz="2400" dirty="0" err="1"/>
              <a:t>scope</a:t>
            </a:r>
            <a:r>
              <a:rPr lang="es-ES" sz="2400" dirty="0"/>
              <a:t> of </a:t>
            </a:r>
            <a:r>
              <a:rPr lang="es-ES" sz="2400" dirty="0" err="1"/>
              <a:t>work</a:t>
            </a:r>
            <a:r>
              <a:rPr lang="es-ES" sz="2400" dirty="0"/>
              <a:t> </a:t>
            </a:r>
            <a:r>
              <a:rPr lang="es-ES" sz="2400" dirty="0" err="1"/>
              <a:t>on</a:t>
            </a:r>
            <a:r>
              <a:rPr lang="es-ES" sz="2400" dirty="0"/>
              <a:t> </a:t>
            </a:r>
            <a:r>
              <a:rPr lang="es-ES" sz="2400" dirty="0" err="1"/>
              <a:t>movement</a:t>
            </a:r>
            <a:r>
              <a:rPr lang="es-ES" sz="2400" dirty="0"/>
              <a:t> of </a:t>
            </a:r>
            <a:r>
              <a:rPr lang="es-ES" sz="2400" dirty="0" err="1"/>
              <a:t>persons</a:t>
            </a:r>
            <a:endParaRPr lang="es-ES" sz="2400" dirty="0"/>
          </a:p>
          <a:p>
            <a:pPr marL="285750" indent="-285750">
              <a:buFont typeface="Arial" panose="020B0604020202020204" pitchFamily="34" charset="0"/>
              <a:buChar char="•"/>
            </a:pPr>
            <a:r>
              <a:rPr lang="es-ES" sz="2400" dirty="0" err="1"/>
              <a:t>Deepen</a:t>
            </a:r>
            <a:r>
              <a:rPr lang="es-ES" sz="2400" dirty="0"/>
              <a:t> </a:t>
            </a:r>
            <a:r>
              <a:rPr lang="es-ES" sz="2400" dirty="0" err="1"/>
              <a:t>the</a:t>
            </a:r>
            <a:r>
              <a:rPr lang="es-ES" sz="2400" dirty="0"/>
              <a:t> </a:t>
            </a:r>
            <a:r>
              <a:rPr lang="es-ES" sz="2400" dirty="0" err="1"/>
              <a:t>analytical</a:t>
            </a:r>
            <a:r>
              <a:rPr lang="es-ES" sz="2400" dirty="0"/>
              <a:t> </a:t>
            </a:r>
            <a:r>
              <a:rPr lang="es-ES" sz="2400" dirty="0" err="1"/>
              <a:t>work</a:t>
            </a:r>
            <a:r>
              <a:rPr lang="es-ES" sz="2400" dirty="0"/>
              <a:t> </a:t>
            </a:r>
            <a:r>
              <a:rPr lang="es-ES" sz="2400" dirty="0" err="1"/>
              <a:t>on</a:t>
            </a:r>
            <a:r>
              <a:rPr lang="es-ES" sz="2400" dirty="0"/>
              <a:t> </a:t>
            </a:r>
            <a:r>
              <a:rPr lang="es-ES" sz="2400" dirty="0" err="1"/>
              <a:t>invesment</a:t>
            </a:r>
            <a:r>
              <a:rPr lang="es-ES" sz="2400" dirty="0"/>
              <a:t>, </a:t>
            </a:r>
            <a:r>
              <a:rPr lang="es-ES" sz="2400" dirty="0" err="1"/>
              <a:t>competition</a:t>
            </a:r>
            <a:r>
              <a:rPr lang="es-ES" sz="2400" dirty="0"/>
              <a:t>, IPR and DITE</a:t>
            </a:r>
          </a:p>
          <a:p>
            <a:pPr marL="285750" indent="-285750">
              <a:buFont typeface="Arial" panose="020B0604020202020204" pitchFamily="34" charset="0"/>
              <a:buChar char="•"/>
            </a:pPr>
            <a:r>
              <a:rPr lang="es-ES" sz="2400" dirty="0" err="1"/>
              <a:t>Tackle</a:t>
            </a:r>
            <a:r>
              <a:rPr lang="es-ES" sz="2400" dirty="0"/>
              <a:t> </a:t>
            </a:r>
            <a:r>
              <a:rPr lang="es-ES" sz="2400" dirty="0" err="1"/>
              <a:t>the</a:t>
            </a:r>
            <a:r>
              <a:rPr lang="es-ES" sz="2400" dirty="0"/>
              <a:t> data gaps in </a:t>
            </a:r>
            <a:r>
              <a:rPr lang="es-ES" sz="2400" dirty="0" err="1"/>
              <a:t>these</a:t>
            </a:r>
            <a:r>
              <a:rPr lang="es-ES" sz="2400" dirty="0"/>
              <a:t> </a:t>
            </a:r>
            <a:r>
              <a:rPr lang="es-ES" sz="2400" dirty="0" err="1"/>
              <a:t>areas</a:t>
            </a:r>
            <a:r>
              <a:rPr lang="es-ES" sz="2400" dirty="0"/>
              <a:t>, in </a:t>
            </a:r>
            <a:r>
              <a:rPr lang="es-ES" sz="2400" dirty="0" err="1"/>
              <a:t>partnership</a:t>
            </a:r>
            <a:r>
              <a:rPr lang="es-ES" sz="2400" dirty="0"/>
              <a:t> </a:t>
            </a:r>
            <a:r>
              <a:rPr lang="es-ES" sz="2400" dirty="0" err="1"/>
              <a:t>with</a:t>
            </a:r>
            <a:r>
              <a:rPr lang="en-US" sz="2400" dirty="0"/>
              <a:t> stakeholders</a:t>
            </a:r>
            <a:endParaRPr lang="es-ES" sz="2400" dirty="0"/>
          </a:p>
        </p:txBody>
      </p:sp>
    </p:spTree>
    <p:extLst>
      <p:ext uri="{BB962C8B-B14F-4D97-AF65-F5344CB8AC3E}">
        <p14:creationId xmlns:p14="http://schemas.microsoft.com/office/powerpoint/2010/main" val="227281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2360612" y="3082636"/>
            <a:ext cx="4422775" cy="69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Lato" panose="020F0502020204030203" pitchFamily="34" charset="77"/>
                <a:sym typeface="Lato" panose="020F0502020204030203" pitchFamily="34" charset="77"/>
              </a:rPr>
              <a:t>THANK YOU!</a:t>
            </a:r>
          </a:p>
        </p:txBody>
      </p:sp>
    </p:spTree>
    <p:extLst>
      <p:ext uri="{BB962C8B-B14F-4D97-AF65-F5344CB8AC3E}">
        <p14:creationId xmlns:p14="http://schemas.microsoft.com/office/powerpoint/2010/main" val="4246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DCCB25-F525-4BA9-AB6A-B006D3337394}"/>
              </a:ext>
            </a:extLst>
          </p:cNvPr>
          <p:cNvSpPr/>
          <p:nvPr/>
        </p:nvSpPr>
        <p:spPr>
          <a:xfrm>
            <a:off x="148556" y="1228397"/>
            <a:ext cx="8766844" cy="5016758"/>
          </a:xfrm>
          <a:prstGeom prst="rect">
            <a:avLst/>
          </a:prstGeom>
        </p:spPr>
        <p:txBody>
          <a:bodyPr wrap="square">
            <a:spAutoFit/>
          </a:bodyPr>
          <a:lstStyle/>
          <a:p>
            <a:pPr lvl="1">
              <a:spcBef>
                <a:spcPts val="1200"/>
              </a:spcBef>
              <a:spcAft>
                <a:spcPts val="1200"/>
              </a:spcAft>
              <a:buFont typeface="Arial" panose="020B0604020202020204" pitchFamily="34" charset="0"/>
              <a:buChar char="•"/>
            </a:pPr>
            <a:r>
              <a:rPr lang="en-GB" altLang="en-US" sz="2800" b="1" dirty="0"/>
              <a:t> Introduction &amp; Background</a:t>
            </a:r>
          </a:p>
          <a:p>
            <a:pPr lvl="1">
              <a:spcBef>
                <a:spcPts val="1200"/>
              </a:spcBef>
              <a:spcAft>
                <a:spcPts val="1200"/>
              </a:spcAft>
              <a:buFont typeface="Arial" panose="020B0604020202020204" pitchFamily="34" charset="0"/>
              <a:buChar char="•"/>
            </a:pPr>
            <a:r>
              <a:rPr lang="en-GB" altLang="en-US" sz="2800" b="1" dirty="0"/>
              <a:t> Main Accomplishments:</a:t>
            </a:r>
          </a:p>
          <a:p>
            <a:pPr lvl="2">
              <a:buFont typeface="Arial" panose="020B0604020202020204" pitchFamily="34" charset="0"/>
              <a:buChar char="•"/>
            </a:pPr>
            <a:r>
              <a:rPr lang="en-GB" altLang="en-US" sz="2800" b="1" dirty="0"/>
              <a:t> </a:t>
            </a:r>
            <a:r>
              <a:rPr lang="en-GB" altLang="en-US" sz="2800" dirty="0"/>
              <a:t>Analysis of </a:t>
            </a:r>
            <a:r>
              <a:rPr lang="en-GB" altLang="en-US" sz="2800" dirty="0" err="1"/>
              <a:t>AfCFTA</a:t>
            </a:r>
            <a:r>
              <a:rPr lang="en-GB" altLang="en-US" sz="2800" dirty="0"/>
              <a:t> effects</a:t>
            </a:r>
          </a:p>
          <a:p>
            <a:pPr lvl="2">
              <a:buFont typeface="Arial" panose="020B0604020202020204" pitchFamily="34" charset="0"/>
              <a:buChar char="•"/>
            </a:pPr>
            <a:r>
              <a:rPr lang="en-GB" altLang="en-US" sz="2800" dirty="0"/>
              <a:t> Issues relating to Phase II</a:t>
            </a:r>
          </a:p>
          <a:p>
            <a:pPr lvl="2">
              <a:buFont typeface="Arial" panose="020B0604020202020204" pitchFamily="34" charset="0"/>
              <a:buChar char="•"/>
            </a:pPr>
            <a:r>
              <a:rPr lang="en-GB" altLang="en-US" sz="2800" dirty="0"/>
              <a:t> Launch of </a:t>
            </a:r>
            <a:r>
              <a:rPr lang="en-GB" altLang="en-US" sz="2800" dirty="0" err="1"/>
              <a:t>workstream</a:t>
            </a:r>
            <a:r>
              <a:rPr lang="en-GB" altLang="en-US" sz="2800" dirty="0"/>
              <a:t> on DITE</a:t>
            </a:r>
          </a:p>
          <a:p>
            <a:pPr lvl="2">
              <a:buFont typeface="Arial" panose="020B0604020202020204" pitchFamily="34" charset="0"/>
              <a:buChar char="•"/>
            </a:pPr>
            <a:r>
              <a:rPr lang="en-GB" altLang="en-US" sz="2800" dirty="0"/>
              <a:t> Compendium on investment</a:t>
            </a:r>
          </a:p>
          <a:p>
            <a:pPr lvl="2">
              <a:buFont typeface="Arial" panose="020B0604020202020204" pitchFamily="34" charset="0"/>
              <a:buChar char="•"/>
            </a:pPr>
            <a:r>
              <a:rPr lang="en-GB" altLang="en-US" sz="2800" dirty="0"/>
              <a:t> Electronic investment guides (</a:t>
            </a:r>
            <a:r>
              <a:rPr lang="en-GB" altLang="en-US" sz="2800" dirty="0" err="1"/>
              <a:t>iGuides</a:t>
            </a:r>
            <a:r>
              <a:rPr lang="en-GB" altLang="en-US" sz="2800" dirty="0"/>
              <a:t>)</a:t>
            </a:r>
          </a:p>
          <a:p>
            <a:pPr lvl="2">
              <a:buFont typeface="Arial" panose="020B0604020202020204" pitchFamily="34" charset="0"/>
              <a:buChar char="•"/>
            </a:pPr>
            <a:r>
              <a:rPr lang="en-GB" altLang="en-US" sz="2800" dirty="0"/>
              <a:t> Research on BITs &amp; DTTs &amp; Intra-African Investment</a:t>
            </a:r>
          </a:p>
          <a:p>
            <a:pPr lvl="2">
              <a:buFont typeface="Arial" panose="020B0604020202020204" pitchFamily="34" charset="0"/>
              <a:buChar char="•"/>
            </a:pPr>
            <a:r>
              <a:rPr lang="en-GB" altLang="en-US" sz="2800" dirty="0"/>
              <a:t> 2</a:t>
            </a:r>
            <a:r>
              <a:rPr lang="en-GB" altLang="en-US" sz="2800" baseline="30000" dirty="0"/>
              <a:t>nd</a:t>
            </a:r>
            <a:r>
              <a:rPr lang="en-GB" altLang="en-US" sz="2800" dirty="0"/>
              <a:t> edition of the ARII</a:t>
            </a:r>
          </a:p>
          <a:p>
            <a:pPr lvl="1">
              <a:spcBef>
                <a:spcPts val="1200"/>
              </a:spcBef>
              <a:spcAft>
                <a:spcPts val="1200"/>
              </a:spcAft>
              <a:buFont typeface="Arial" panose="020B0604020202020204" pitchFamily="34" charset="0"/>
              <a:buChar char="•"/>
            </a:pPr>
            <a:r>
              <a:rPr lang="en-GB" altLang="en-US" sz="2800" b="1" dirty="0"/>
              <a:t> Recommendations and Conclusions</a:t>
            </a:r>
            <a:endParaRPr lang="en-US" sz="2800" b="1" dirty="0"/>
          </a:p>
        </p:txBody>
      </p:sp>
      <p:sp>
        <p:nvSpPr>
          <p:cNvPr id="5" name="Rectângulo arredondado 8">
            <a:extLst>
              <a:ext uri="{FF2B5EF4-FFF2-40B4-BE49-F238E27FC236}">
                <a16:creationId xmlns:a16="http://schemas.microsoft.com/office/drawing/2014/main" id="{7077EECA-84C8-4BEC-84D1-391FF65C217C}"/>
              </a:ext>
            </a:extLst>
          </p:cNvPr>
          <p:cNvSpPr/>
          <p:nvPr/>
        </p:nvSpPr>
        <p:spPr>
          <a:xfrm>
            <a:off x="0" y="0"/>
            <a:ext cx="9144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s-ES" sz="3200" b="1" dirty="0" err="1">
                <a:latin typeface="Century Gothic" panose="020B0502020202020204" pitchFamily="34" charset="0"/>
              </a:rPr>
              <a:t>Outline</a:t>
            </a:r>
            <a:endParaRPr lang="en-GB" sz="3200" b="1" i="0" dirty="0">
              <a:latin typeface="Century Gothic" panose="020B0502020202020204" pitchFamily="34" charset="0"/>
            </a:endParaRPr>
          </a:p>
        </p:txBody>
      </p:sp>
    </p:spTree>
    <p:extLst>
      <p:ext uri="{BB962C8B-B14F-4D97-AF65-F5344CB8AC3E}">
        <p14:creationId xmlns:p14="http://schemas.microsoft.com/office/powerpoint/2010/main" val="62467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DCCB25-F525-4BA9-AB6A-B006D3337394}"/>
              </a:ext>
            </a:extLst>
          </p:cNvPr>
          <p:cNvSpPr/>
          <p:nvPr/>
        </p:nvSpPr>
        <p:spPr>
          <a:xfrm>
            <a:off x="288256" y="1228397"/>
            <a:ext cx="8567487" cy="4462760"/>
          </a:xfrm>
          <a:prstGeom prst="rect">
            <a:avLst/>
          </a:prstGeom>
        </p:spPr>
        <p:txBody>
          <a:bodyPr wrap="square">
            <a:spAutoFit/>
          </a:bodyPr>
          <a:lstStyle/>
          <a:p>
            <a:r>
              <a:rPr lang="es-ES" sz="2800" b="1" dirty="0" err="1"/>
              <a:t>Important</a:t>
            </a:r>
            <a:r>
              <a:rPr lang="es-ES" sz="2800" b="1" dirty="0"/>
              <a:t> </a:t>
            </a:r>
            <a:r>
              <a:rPr lang="es-ES" sz="2800" b="1" dirty="0" err="1"/>
              <a:t>changes</a:t>
            </a:r>
            <a:r>
              <a:rPr lang="es-ES" sz="2800" b="1" dirty="0"/>
              <a:t> </a:t>
            </a:r>
            <a:r>
              <a:rPr lang="es-ES" sz="2800" b="1" dirty="0" err="1"/>
              <a:t>during</a:t>
            </a:r>
            <a:r>
              <a:rPr lang="es-ES" sz="2800" b="1" dirty="0"/>
              <a:t> </a:t>
            </a:r>
            <a:r>
              <a:rPr lang="es-ES" sz="2800" b="1" dirty="0" err="1"/>
              <a:t>the</a:t>
            </a:r>
            <a:r>
              <a:rPr lang="es-ES" sz="2800" b="1" dirty="0"/>
              <a:t> 2018-2019 </a:t>
            </a:r>
            <a:r>
              <a:rPr lang="es-ES" sz="2800" b="1" dirty="0" err="1"/>
              <a:t>Biennium</a:t>
            </a:r>
            <a:r>
              <a:rPr lang="es-ES" sz="2800" b="1" dirty="0"/>
              <a:t>:</a:t>
            </a:r>
            <a:endParaRPr lang="en-US" sz="2800" b="1" dirty="0"/>
          </a:p>
          <a:p>
            <a:endParaRPr lang="en-US" sz="2000" b="1" dirty="0"/>
          </a:p>
          <a:p>
            <a:pPr marL="457200" indent="-457200">
              <a:buFont typeface="Arial" panose="020B0604020202020204" pitchFamily="34" charset="0"/>
              <a:buChar char="•"/>
            </a:pPr>
            <a:r>
              <a:rPr lang="es-ES" sz="2800" dirty="0" err="1"/>
              <a:t>The</a:t>
            </a:r>
            <a:r>
              <a:rPr lang="es-ES" sz="2800" dirty="0"/>
              <a:t> </a:t>
            </a:r>
            <a:r>
              <a:rPr lang="es-ES" sz="2800" dirty="0" err="1"/>
              <a:t>last</a:t>
            </a:r>
            <a:r>
              <a:rPr lang="es-ES" sz="2800" dirty="0"/>
              <a:t> </a:t>
            </a:r>
            <a:r>
              <a:rPr lang="es-ES" sz="2800" dirty="0" err="1"/>
              <a:t>session</a:t>
            </a:r>
            <a:r>
              <a:rPr lang="es-ES" sz="2800" dirty="0"/>
              <a:t> of </a:t>
            </a:r>
            <a:r>
              <a:rPr lang="es-ES" sz="2800" dirty="0" err="1"/>
              <a:t>the</a:t>
            </a:r>
            <a:r>
              <a:rPr lang="es-ES" sz="2800" dirty="0"/>
              <a:t> CRCI </a:t>
            </a:r>
            <a:r>
              <a:rPr lang="es-ES" sz="2800" dirty="0" err="1"/>
              <a:t>was</a:t>
            </a:r>
            <a:r>
              <a:rPr lang="es-ES" sz="2800" dirty="0"/>
              <a:t> </a:t>
            </a:r>
            <a:r>
              <a:rPr lang="es-ES" sz="2800" dirty="0" err="1"/>
              <a:t>held</a:t>
            </a:r>
            <a:r>
              <a:rPr lang="es-ES" sz="2800" dirty="0"/>
              <a:t> in 2017</a:t>
            </a:r>
          </a:p>
          <a:p>
            <a:pPr marL="1371600" lvl="2" indent="-457200">
              <a:buFont typeface="Arial" panose="020B0604020202020204" pitchFamily="34" charset="0"/>
              <a:buChar char="•"/>
            </a:pPr>
            <a:endParaRPr lang="es-ES" sz="2000" dirty="0"/>
          </a:p>
          <a:p>
            <a:pPr marL="457200" indent="-457200">
              <a:buFont typeface="Arial" panose="020B0604020202020204" pitchFamily="34" charset="0"/>
              <a:buChar char="•"/>
            </a:pPr>
            <a:r>
              <a:rPr lang="es-ES" sz="2800" dirty="0" err="1"/>
              <a:t>Member</a:t>
            </a:r>
            <a:r>
              <a:rPr lang="es-ES" sz="2800" dirty="0"/>
              <a:t> </a:t>
            </a:r>
            <a:r>
              <a:rPr lang="es-ES" sz="2800" dirty="0" err="1"/>
              <a:t>States</a:t>
            </a:r>
            <a:r>
              <a:rPr lang="es-ES" sz="2800" dirty="0"/>
              <a:t> </a:t>
            </a:r>
            <a:r>
              <a:rPr lang="es-ES" sz="2800" dirty="0" err="1"/>
              <a:t>called</a:t>
            </a:r>
            <a:r>
              <a:rPr lang="es-ES" sz="2800" dirty="0"/>
              <a:t> </a:t>
            </a:r>
            <a:r>
              <a:rPr lang="es-ES" sz="2800" dirty="0" err="1"/>
              <a:t>for</a:t>
            </a:r>
            <a:r>
              <a:rPr lang="es-ES" sz="2800" dirty="0"/>
              <a:t> a </a:t>
            </a:r>
            <a:r>
              <a:rPr lang="es-ES" sz="2800" dirty="0" err="1"/>
              <a:t>review</a:t>
            </a:r>
            <a:r>
              <a:rPr lang="es-ES" sz="2800" dirty="0"/>
              <a:t> of </a:t>
            </a:r>
            <a:r>
              <a:rPr lang="es-ES" sz="2800" dirty="0" err="1"/>
              <a:t>ECA’s</a:t>
            </a:r>
            <a:r>
              <a:rPr lang="es-ES" sz="2800" dirty="0"/>
              <a:t> </a:t>
            </a:r>
            <a:r>
              <a:rPr lang="es-ES" sz="2800" dirty="0" err="1"/>
              <a:t>intergovernmental</a:t>
            </a:r>
            <a:r>
              <a:rPr lang="es-ES" sz="2800" dirty="0"/>
              <a:t> </a:t>
            </a:r>
            <a:r>
              <a:rPr lang="es-ES" sz="2800" dirty="0" err="1"/>
              <a:t>structure</a:t>
            </a:r>
            <a:r>
              <a:rPr lang="es-ES" sz="2800" dirty="0"/>
              <a:t> and </a:t>
            </a:r>
            <a:r>
              <a:rPr lang="es-ES" sz="2800" dirty="0" err="1"/>
              <a:t>mandated</a:t>
            </a:r>
            <a:r>
              <a:rPr lang="es-ES" sz="2800" dirty="0"/>
              <a:t> </a:t>
            </a:r>
            <a:r>
              <a:rPr lang="es-ES" sz="2800" dirty="0" err="1"/>
              <a:t>the</a:t>
            </a:r>
            <a:r>
              <a:rPr lang="es-ES" sz="2800" dirty="0"/>
              <a:t> </a:t>
            </a:r>
            <a:r>
              <a:rPr lang="es-ES" sz="2800" dirty="0" err="1"/>
              <a:t>reconstitution</a:t>
            </a:r>
            <a:r>
              <a:rPr lang="es-ES" sz="2800" dirty="0"/>
              <a:t> of </a:t>
            </a:r>
            <a:r>
              <a:rPr lang="es-ES" sz="2800" dirty="0" err="1"/>
              <a:t>Committees</a:t>
            </a:r>
            <a:r>
              <a:rPr lang="es-ES" sz="2800" dirty="0"/>
              <a:t> (</a:t>
            </a:r>
            <a:r>
              <a:rPr lang="es-ES" sz="2800" dirty="0" err="1"/>
              <a:t>Resolutions</a:t>
            </a:r>
            <a:r>
              <a:rPr lang="es-ES" sz="2800" dirty="0"/>
              <a:t> 943 &amp; 957)</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800" dirty="0"/>
              <a:t>The establishment of this Committee responds to the call under the new strategic directors &amp; core functions</a:t>
            </a:r>
          </a:p>
          <a:p>
            <a:endParaRPr lang="en-US" sz="2800" b="1" dirty="0"/>
          </a:p>
        </p:txBody>
      </p:sp>
      <p:sp>
        <p:nvSpPr>
          <p:cNvPr id="5" name="Rectângulo arredondado 8">
            <a:extLst>
              <a:ext uri="{FF2B5EF4-FFF2-40B4-BE49-F238E27FC236}">
                <a16:creationId xmlns:a16="http://schemas.microsoft.com/office/drawing/2014/main" id="{7077EECA-84C8-4BEC-84D1-391FF65C217C}"/>
              </a:ext>
            </a:extLst>
          </p:cNvPr>
          <p:cNvSpPr/>
          <p:nvPr/>
        </p:nvSpPr>
        <p:spPr>
          <a:xfrm>
            <a:off x="0" y="0"/>
            <a:ext cx="9144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US" sz="3200" b="1" dirty="0">
                <a:latin typeface="Century Gothic" panose="020B0502020202020204" pitchFamily="34" charset="0"/>
              </a:rPr>
              <a:t>Introduction and Background</a:t>
            </a:r>
            <a:endParaRPr lang="en-GB" sz="3200" b="1" i="0" dirty="0">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65" y="5252939"/>
            <a:ext cx="947849" cy="10317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148" y="5263446"/>
            <a:ext cx="1140775" cy="10401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789" y="5210128"/>
            <a:ext cx="1459520" cy="10820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186" y="5228953"/>
            <a:ext cx="1157550" cy="107367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2942" y="5240474"/>
            <a:ext cx="998178" cy="1056894"/>
          </a:xfrm>
          <a:prstGeom prst="rect">
            <a:avLst/>
          </a:prstGeom>
        </p:spPr>
      </p:pic>
      <p:graphicFrame>
        <p:nvGraphicFramePr>
          <p:cNvPr id="2" name="Diagram 1"/>
          <p:cNvGraphicFramePr/>
          <p:nvPr>
            <p:extLst>
              <p:ext uri="{D42A27DB-BD31-4B8C-83A1-F6EECF244321}">
                <p14:modId xmlns:p14="http://schemas.microsoft.com/office/powerpoint/2010/main" val="1658612684"/>
              </p:ext>
            </p:extLst>
          </p:nvPr>
        </p:nvGraphicFramePr>
        <p:xfrm>
          <a:off x="6492689" y="5178152"/>
          <a:ext cx="2385747" cy="1436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1417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50970"/>
            <a:ext cx="9144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latin typeface="Century Gothic" panose="020B0502020202020204" pitchFamily="34" charset="0"/>
              </a:rPr>
              <a:t>Accomplishments: Analysis on </a:t>
            </a:r>
            <a:r>
              <a:rPr lang="en-US" sz="2800" b="1" dirty="0" err="1">
                <a:latin typeface="Century Gothic" panose="020B0502020202020204" pitchFamily="34" charset="0"/>
              </a:rPr>
              <a:t>AfCFTA</a:t>
            </a:r>
            <a:r>
              <a:rPr lang="en-US" sz="2800" b="1" dirty="0">
                <a:latin typeface="Century Gothic" panose="020B0502020202020204" pitchFamily="34" charset="0"/>
              </a:rPr>
              <a:t> Effects</a:t>
            </a:r>
            <a:endParaRPr lang="en-GB" sz="2800" b="1" dirty="0">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4212308804"/>
              </p:ext>
            </p:extLst>
          </p:nvPr>
        </p:nvGraphicFramePr>
        <p:xfrm>
          <a:off x="259367" y="933084"/>
          <a:ext cx="7758546" cy="546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864849" y="2331886"/>
            <a:ext cx="2327564" cy="615553"/>
          </a:xfrm>
          <a:prstGeom prst="rect">
            <a:avLst/>
          </a:prstGeom>
          <a:noFill/>
        </p:spPr>
        <p:txBody>
          <a:bodyPr wrap="square" rtlCol="0">
            <a:spAutoFit/>
          </a:bodyPr>
          <a:lstStyle/>
          <a:p>
            <a:r>
              <a:rPr lang="en-GB" sz="1700" dirty="0"/>
              <a:t>E-Commerce in the AfCFTA</a:t>
            </a:r>
          </a:p>
        </p:txBody>
      </p:sp>
      <p:sp>
        <p:nvSpPr>
          <p:cNvPr id="4" name="TextBox 3"/>
          <p:cNvSpPr txBox="1"/>
          <p:nvPr/>
        </p:nvSpPr>
        <p:spPr>
          <a:xfrm>
            <a:off x="4788649" y="3739360"/>
            <a:ext cx="2604655" cy="1169551"/>
          </a:xfrm>
          <a:prstGeom prst="rect">
            <a:avLst/>
          </a:prstGeom>
          <a:noFill/>
        </p:spPr>
        <p:txBody>
          <a:bodyPr wrap="square" rtlCol="0">
            <a:spAutoFit/>
          </a:bodyPr>
          <a:lstStyle/>
          <a:p>
            <a:r>
              <a:rPr lang="en-GB" sz="1700" dirty="0"/>
              <a:t>AfCFTA regional fora:</a:t>
            </a:r>
          </a:p>
          <a:p>
            <a:r>
              <a:rPr lang="en-GB" sz="1700" dirty="0"/>
              <a:t> East Africa (Ethiopia)</a:t>
            </a:r>
          </a:p>
          <a:p>
            <a:r>
              <a:rPr lang="en-GB" sz="1700" dirty="0"/>
              <a:t>West Africa (Senegal)</a:t>
            </a:r>
          </a:p>
          <a:p>
            <a:r>
              <a:rPr lang="en-GB" sz="1700" dirty="0"/>
              <a:t>North Africa (Morocco)</a:t>
            </a:r>
          </a:p>
        </p:txBody>
      </p:sp>
      <p:sp>
        <p:nvSpPr>
          <p:cNvPr id="6" name="TextBox 5"/>
          <p:cNvSpPr txBox="1"/>
          <p:nvPr/>
        </p:nvSpPr>
        <p:spPr>
          <a:xfrm>
            <a:off x="4643044" y="5071334"/>
            <a:ext cx="2826327" cy="1138773"/>
          </a:xfrm>
          <a:prstGeom prst="rect">
            <a:avLst/>
          </a:prstGeom>
          <a:noFill/>
        </p:spPr>
        <p:txBody>
          <a:bodyPr wrap="square" rtlCol="0">
            <a:spAutoFit/>
          </a:bodyPr>
          <a:lstStyle/>
          <a:p>
            <a:r>
              <a:rPr lang="en-US" sz="1700" dirty="0"/>
              <a:t>Trainings on </a:t>
            </a:r>
            <a:r>
              <a:rPr lang="en-US" sz="1700" dirty="0" err="1"/>
              <a:t>AfCFTA</a:t>
            </a:r>
            <a:r>
              <a:rPr lang="en-US" sz="1700" dirty="0"/>
              <a:t> for policy makers &amp; Journalists</a:t>
            </a:r>
          </a:p>
          <a:p>
            <a:endParaRPr lang="en-US" sz="1700" dirty="0"/>
          </a:p>
          <a:p>
            <a:r>
              <a:rPr lang="es-ES" sz="1700" dirty="0"/>
              <a:t>DA </a:t>
            </a:r>
            <a:r>
              <a:rPr lang="es-ES" sz="1700" dirty="0" err="1"/>
              <a:t>projects</a:t>
            </a:r>
            <a:r>
              <a:rPr lang="es-ES" sz="1700" dirty="0"/>
              <a:t> </a:t>
            </a:r>
            <a:r>
              <a:rPr lang="es-ES" sz="1700" dirty="0" err="1"/>
              <a:t>on</a:t>
            </a:r>
            <a:r>
              <a:rPr lang="es-ES" sz="1700" dirty="0"/>
              <a:t> </a:t>
            </a:r>
            <a:r>
              <a:rPr lang="es-ES" sz="1700" dirty="0" err="1"/>
              <a:t>value</a:t>
            </a:r>
            <a:r>
              <a:rPr lang="es-ES" sz="1700" dirty="0"/>
              <a:t> </a:t>
            </a:r>
            <a:r>
              <a:rPr lang="es-ES" sz="1700" dirty="0" err="1"/>
              <a:t>chains</a:t>
            </a:r>
            <a:endParaRPr lang="en-US" sz="1700" dirty="0"/>
          </a:p>
        </p:txBody>
      </p:sp>
      <p:sp>
        <p:nvSpPr>
          <p:cNvPr id="7" name="TextBox 6"/>
          <p:cNvSpPr txBox="1"/>
          <p:nvPr/>
        </p:nvSpPr>
        <p:spPr>
          <a:xfrm>
            <a:off x="4783281" y="2986326"/>
            <a:ext cx="3408017" cy="615553"/>
          </a:xfrm>
          <a:prstGeom prst="rect">
            <a:avLst/>
          </a:prstGeom>
          <a:noFill/>
        </p:spPr>
        <p:txBody>
          <a:bodyPr wrap="square" rtlCol="0">
            <a:spAutoFit/>
          </a:bodyPr>
          <a:lstStyle/>
          <a:p>
            <a:r>
              <a:rPr lang="en-GB" sz="1700" dirty="0"/>
              <a:t>Progress towards Regional Integration</a:t>
            </a:r>
          </a:p>
        </p:txBody>
      </p:sp>
      <p:pic>
        <p:nvPicPr>
          <p:cNvPr id="8" name="Picture 7"/>
          <p:cNvPicPr>
            <a:picLocks noChangeAspect="1"/>
          </p:cNvPicPr>
          <p:nvPr/>
        </p:nvPicPr>
        <p:blipFill>
          <a:blip r:embed="rId8"/>
          <a:stretch>
            <a:fillRect/>
          </a:stretch>
        </p:blipFill>
        <p:spPr>
          <a:xfrm>
            <a:off x="7379612" y="990600"/>
            <a:ext cx="1669647" cy="2463800"/>
          </a:xfrm>
          <a:prstGeom prst="rect">
            <a:avLst/>
          </a:prstGeom>
          <a:noFill/>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9"/>
          <a:stretch>
            <a:fillRect/>
          </a:stretch>
        </p:blipFill>
        <p:spPr>
          <a:xfrm>
            <a:off x="7393304" y="3697802"/>
            <a:ext cx="1655955" cy="262034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430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87393"/>
            <a:ext cx="9144000" cy="115776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2800" b="1" dirty="0">
                <a:latin typeface="Century Gothic" panose="020B0502020202020204" pitchFamily="34" charset="0"/>
              </a:rPr>
              <a:t>Accomplishments:</a:t>
            </a:r>
          </a:p>
          <a:p>
            <a:pPr marL="357188" algn="ctr"/>
            <a:r>
              <a:rPr lang="en-US" sz="2800" b="1" dirty="0">
                <a:latin typeface="Century Gothic" panose="020B0502020202020204" pitchFamily="34" charset="0"/>
              </a:rPr>
              <a:t> Issues Relating to AfCFTA Phase II</a:t>
            </a:r>
            <a:endParaRPr lang="en-GB" sz="2800" b="1" dirty="0">
              <a:latin typeface="Century Gothic" panose="020B0502020202020204" pitchFamily="34" charset="0"/>
            </a:endParaRPr>
          </a:p>
        </p:txBody>
      </p:sp>
      <p:sp>
        <p:nvSpPr>
          <p:cNvPr id="15" name="TextBox 14">
            <a:extLst>
              <a:ext uri="{FF2B5EF4-FFF2-40B4-BE49-F238E27FC236}">
                <a16:creationId xmlns:a16="http://schemas.microsoft.com/office/drawing/2014/main" id="{B9AD70CD-4071-49BE-9A37-0AC6677B14DD}"/>
              </a:ext>
            </a:extLst>
          </p:cNvPr>
          <p:cNvSpPr txBox="1"/>
          <p:nvPr/>
        </p:nvSpPr>
        <p:spPr>
          <a:xfrm>
            <a:off x="4572000" y="1368228"/>
            <a:ext cx="4460944" cy="338554"/>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ü"/>
            </a:pPr>
            <a:endParaRPr lang="en-US" sz="1600" b="1" dirty="0"/>
          </a:p>
        </p:txBody>
      </p:sp>
      <p:sp>
        <p:nvSpPr>
          <p:cNvPr id="20" name="Rectangle 19">
            <a:extLst>
              <a:ext uri="{FF2B5EF4-FFF2-40B4-BE49-F238E27FC236}">
                <a16:creationId xmlns:a16="http://schemas.microsoft.com/office/drawing/2014/main" id="{170B6A41-2C6A-4BBF-B151-4273D457DC31}"/>
              </a:ext>
            </a:extLst>
          </p:cNvPr>
          <p:cNvSpPr/>
          <p:nvPr/>
        </p:nvSpPr>
        <p:spPr>
          <a:xfrm>
            <a:off x="2200759" y="952730"/>
            <a:ext cx="154207" cy="24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DE027-3A81-4945-B0F7-5AD0433B108F}"/>
              </a:ext>
            </a:extLst>
          </p:cNvPr>
          <p:cNvSpPr/>
          <p:nvPr/>
        </p:nvSpPr>
        <p:spPr>
          <a:xfrm flipH="1">
            <a:off x="351279" y="895723"/>
            <a:ext cx="175396" cy="260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F7484B-A869-4542-B2DA-CDE386157B34}"/>
              </a:ext>
            </a:extLst>
          </p:cNvPr>
          <p:cNvSpPr/>
          <p:nvPr/>
        </p:nvSpPr>
        <p:spPr>
          <a:xfrm rot="5400000">
            <a:off x="1389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55CEB2-86A8-4C86-8D24-07FD218F498F}"/>
              </a:ext>
            </a:extLst>
          </p:cNvPr>
          <p:cNvSpPr/>
          <p:nvPr/>
        </p:nvSpPr>
        <p:spPr>
          <a:xfrm rot="5400000">
            <a:off x="1389033" y="2277156"/>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8463895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58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50970"/>
            <a:ext cx="9144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latin typeface="Century Gothic" panose="020B0502020202020204" pitchFamily="34" charset="0"/>
              </a:rPr>
              <a:t>Accomplishments: Launch of </a:t>
            </a:r>
            <a:r>
              <a:rPr lang="en-US" sz="2800" b="1" dirty="0" err="1">
                <a:latin typeface="Century Gothic" panose="020B0502020202020204" pitchFamily="34" charset="0"/>
              </a:rPr>
              <a:t>Workstream</a:t>
            </a:r>
            <a:r>
              <a:rPr lang="en-US" sz="2800" b="1" dirty="0">
                <a:latin typeface="Century Gothic" panose="020B0502020202020204" pitchFamily="34" charset="0"/>
              </a:rPr>
              <a:t> on DITE</a:t>
            </a:r>
            <a:endParaRPr lang="en-GB" sz="2800" b="1" dirty="0">
              <a:latin typeface="Century Gothic" panose="020B0502020202020204" pitchFamily="34" charset="0"/>
            </a:endParaRPr>
          </a:p>
        </p:txBody>
      </p:sp>
      <p:sp>
        <p:nvSpPr>
          <p:cNvPr id="15" name="TextBox 14">
            <a:extLst>
              <a:ext uri="{FF2B5EF4-FFF2-40B4-BE49-F238E27FC236}">
                <a16:creationId xmlns:a16="http://schemas.microsoft.com/office/drawing/2014/main" id="{B9AD70CD-4071-49BE-9A37-0AC6677B14DD}"/>
              </a:ext>
            </a:extLst>
          </p:cNvPr>
          <p:cNvSpPr txBox="1"/>
          <p:nvPr/>
        </p:nvSpPr>
        <p:spPr>
          <a:xfrm>
            <a:off x="5877415" y="6160568"/>
            <a:ext cx="3222519" cy="338554"/>
          </a:xfrm>
          <a:prstGeom prst="rect">
            <a:avLst/>
          </a:prstGeom>
          <a:solidFill>
            <a:schemeClr val="bg1"/>
          </a:solidFill>
          <a:ln>
            <a:noFill/>
          </a:ln>
        </p:spPr>
        <p:txBody>
          <a:bodyPr wrap="square" rtlCol="0">
            <a:spAutoFit/>
          </a:bodyPr>
          <a:lstStyle/>
          <a:p>
            <a:r>
              <a:rPr lang="en-US" sz="1600" b="1" dirty="0">
                <a:solidFill>
                  <a:schemeClr val="accent1"/>
                </a:solidFill>
              </a:rPr>
              <a:t>https://www.uneca.org/dite-africa</a:t>
            </a:r>
          </a:p>
        </p:txBody>
      </p:sp>
      <p:sp>
        <p:nvSpPr>
          <p:cNvPr id="26" name="Rectangle 25">
            <a:extLst>
              <a:ext uri="{FF2B5EF4-FFF2-40B4-BE49-F238E27FC236}">
                <a16:creationId xmlns:a16="http://schemas.microsoft.com/office/drawing/2014/main" id="{84F7484B-A869-4542-B2DA-CDE386157B34}"/>
              </a:ext>
            </a:extLst>
          </p:cNvPr>
          <p:cNvSpPr/>
          <p:nvPr/>
        </p:nvSpPr>
        <p:spPr>
          <a:xfrm rot="5400000">
            <a:off x="1389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55CEB2-86A8-4C86-8D24-07FD218F498F}"/>
              </a:ext>
            </a:extLst>
          </p:cNvPr>
          <p:cNvSpPr/>
          <p:nvPr/>
        </p:nvSpPr>
        <p:spPr>
          <a:xfrm rot="5400000">
            <a:off x="1389033" y="2277156"/>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965704466"/>
              </p:ext>
            </p:extLst>
          </p:nvPr>
        </p:nvGraphicFramePr>
        <p:xfrm>
          <a:off x="222112" y="1129001"/>
          <a:ext cx="8303000" cy="559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p:nvPr/>
        </p:nvPicPr>
        <p:blipFill rotWithShape="1">
          <a:blip r:embed="rId8"/>
          <a:srcRect l="27665" t="10291" r="27665" b="4619"/>
          <a:stretch/>
        </p:blipFill>
        <p:spPr bwMode="auto">
          <a:xfrm>
            <a:off x="6576740" y="815239"/>
            <a:ext cx="2245995" cy="2336801"/>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2720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1741" y="2128018"/>
            <a:ext cx="3210929" cy="4253324"/>
          </a:xfrm>
          <a:prstGeom prst="rect">
            <a:avLst/>
          </a:prstGeom>
          <a:ln w="31750">
            <a:solidFill>
              <a:schemeClr val="accent1"/>
            </a:solidFill>
          </a:ln>
          <a:effectLst>
            <a:outerShdw blurRad="50800" dist="38100" dir="2700000" algn="tl" rotWithShape="0">
              <a:prstClr val="black">
                <a:alpha val="40000"/>
              </a:prstClr>
            </a:outerShdw>
          </a:effectLst>
        </p:spPr>
      </p:pic>
      <p:sp>
        <p:nvSpPr>
          <p:cNvPr id="19" name="Speech Bubble: Rectangle 18"/>
          <p:cNvSpPr/>
          <p:nvPr/>
        </p:nvSpPr>
        <p:spPr>
          <a:xfrm>
            <a:off x="215196" y="1944516"/>
            <a:ext cx="2715208" cy="1862173"/>
          </a:xfrm>
          <a:prstGeom prst="wedgeRectCallout">
            <a:avLst>
              <a:gd name="adj1" fmla="val 82893"/>
              <a:gd name="adj2" fmla="val 489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ângulo arredondado 8">
            <a:extLst>
              <a:ext uri="{FF2B5EF4-FFF2-40B4-BE49-F238E27FC236}">
                <a16:creationId xmlns:a16="http://schemas.microsoft.com/office/drawing/2014/main" id="{7077EECA-84C8-4BEC-84D1-391FF65C217C}"/>
              </a:ext>
            </a:extLst>
          </p:cNvPr>
          <p:cNvSpPr/>
          <p:nvPr/>
        </p:nvSpPr>
        <p:spPr>
          <a:xfrm>
            <a:off x="0" y="50970"/>
            <a:ext cx="9144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latin typeface="Century Gothic" panose="020B0502020202020204" pitchFamily="34" charset="0"/>
              </a:rPr>
              <a:t>Accomplishments: Compendium on Investment</a:t>
            </a:r>
            <a:endParaRPr lang="en-GB" sz="2800" b="1" dirty="0">
              <a:latin typeface="Century Gothic" panose="020B0502020202020204" pitchFamily="34" charset="0"/>
            </a:endParaRPr>
          </a:p>
        </p:txBody>
      </p:sp>
      <p:sp>
        <p:nvSpPr>
          <p:cNvPr id="15" name="TextBox 14">
            <a:extLst>
              <a:ext uri="{FF2B5EF4-FFF2-40B4-BE49-F238E27FC236}">
                <a16:creationId xmlns:a16="http://schemas.microsoft.com/office/drawing/2014/main" id="{B9AD70CD-4071-49BE-9A37-0AC6677B14DD}"/>
              </a:ext>
            </a:extLst>
          </p:cNvPr>
          <p:cNvSpPr txBox="1"/>
          <p:nvPr/>
        </p:nvSpPr>
        <p:spPr>
          <a:xfrm>
            <a:off x="4572000" y="1368228"/>
            <a:ext cx="4460944" cy="338554"/>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ü"/>
            </a:pPr>
            <a:endParaRPr lang="en-US" sz="1600" b="1" dirty="0"/>
          </a:p>
        </p:txBody>
      </p:sp>
      <p:sp>
        <p:nvSpPr>
          <p:cNvPr id="26" name="Rectangle 25">
            <a:extLst>
              <a:ext uri="{FF2B5EF4-FFF2-40B4-BE49-F238E27FC236}">
                <a16:creationId xmlns:a16="http://schemas.microsoft.com/office/drawing/2014/main" id="{84F7484B-A869-4542-B2DA-CDE386157B34}"/>
              </a:ext>
            </a:extLst>
          </p:cNvPr>
          <p:cNvSpPr/>
          <p:nvPr/>
        </p:nvSpPr>
        <p:spPr>
          <a:xfrm rot="5400000">
            <a:off x="1389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035" y="978766"/>
            <a:ext cx="9108966" cy="830997"/>
          </a:xfrm>
          <a:prstGeom prst="rect">
            <a:avLst/>
          </a:prstGeom>
        </p:spPr>
        <p:txBody>
          <a:bodyPr wrap="square">
            <a:spAutoFit/>
          </a:bodyPr>
          <a:lstStyle/>
          <a:p>
            <a:pPr algn="ctr"/>
            <a:r>
              <a:rPr lang="es-ES" sz="2400" b="1" dirty="0" err="1">
                <a:solidFill>
                  <a:schemeClr val="accent1"/>
                </a:solidFill>
              </a:rPr>
              <a:t>Developed</a:t>
            </a:r>
            <a:r>
              <a:rPr lang="es-ES" sz="2400" b="1" dirty="0">
                <a:solidFill>
                  <a:schemeClr val="accent1"/>
                </a:solidFill>
              </a:rPr>
              <a:t> &amp; </a:t>
            </a:r>
            <a:r>
              <a:rPr lang="es-ES" sz="2400" b="1" dirty="0" err="1">
                <a:solidFill>
                  <a:schemeClr val="accent1"/>
                </a:solidFill>
              </a:rPr>
              <a:t>compiled</a:t>
            </a:r>
            <a:r>
              <a:rPr lang="es-ES" sz="2400" b="1" dirty="0">
                <a:solidFill>
                  <a:schemeClr val="accent1"/>
                </a:solidFill>
              </a:rPr>
              <a:t> data </a:t>
            </a:r>
            <a:r>
              <a:rPr lang="es-ES" sz="2400" b="1" dirty="0" err="1">
                <a:solidFill>
                  <a:schemeClr val="accent1"/>
                </a:solidFill>
              </a:rPr>
              <a:t>on</a:t>
            </a:r>
            <a:r>
              <a:rPr lang="es-ES" sz="2400" b="1" dirty="0">
                <a:solidFill>
                  <a:schemeClr val="accent1"/>
                </a:solidFill>
              </a:rPr>
              <a:t> </a:t>
            </a:r>
            <a:r>
              <a:rPr lang="es-ES" sz="2400" b="1" dirty="0" err="1">
                <a:solidFill>
                  <a:schemeClr val="accent1"/>
                </a:solidFill>
              </a:rPr>
              <a:t>investment</a:t>
            </a:r>
            <a:r>
              <a:rPr lang="es-ES" sz="2400" b="1" dirty="0">
                <a:solidFill>
                  <a:schemeClr val="accent1"/>
                </a:solidFill>
              </a:rPr>
              <a:t> to </a:t>
            </a:r>
            <a:r>
              <a:rPr lang="es-ES" sz="2400" b="1" dirty="0" err="1">
                <a:solidFill>
                  <a:schemeClr val="accent1"/>
                </a:solidFill>
              </a:rPr>
              <a:t>build</a:t>
            </a:r>
            <a:r>
              <a:rPr lang="es-ES" sz="2400" b="1" dirty="0">
                <a:solidFill>
                  <a:schemeClr val="accent1"/>
                </a:solidFill>
              </a:rPr>
              <a:t> </a:t>
            </a:r>
            <a:r>
              <a:rPr lang="es-ES" sz="2400" b="1" dirty="0" err="1">
                <a:solidFill>
                  <a:schemeClr val="accent1"/>
                </a:solidFill>
              </a:rPr>
              <a:t>an</a:t>
            </a:r>
            <a:r>
              <a:rPr lang="es-ES" sz="2400" b="1" dirty="0">
                <a:solidFill>
                  <a:schemeClr val="accent1"/>
                </a:solidFill>
              </a:rPr>
              <a:t> </a:t>
            </a:r>
            <a:r>
              <a:rPr lang="es-ES" sz="2400" b="1" dirty="0" err="1">
                <a:solidFill>
                  <a:schemeClr val="accent1"/>
                </a:solidFill>
              </a:rPr>
              <a:t>empirical</a:t>
            </a:r>
            <a:r>
              <a:rPr lang="es-ES" sz="2400" b="1" dirty="0">
                <a:solidFill>
                  <a:schemeClr val="accent1"/>
                </a:solidFill>
              </a:rPr>
              <a:t> </a:t>
            </a:r>
            <a:r>
              <a:rPr lang="es-ES" sz="2400" b="1" dirty="0" err="1">
                <a:solidFill>
                  <a:schemeClr val="accent1"/>
                </a:solidFill>
              </a:rPr>
              <a:t>foundation</a:t>
            </a:r>
            <a:r>
              <a:rPr lang="es-ES" sz="2400" b="1" dirty="0">
                <a:solidFill>
                  <a:schemeClr val="accent1"/>
                </a:solidFill>
              </a:rPr>
              <a:t> </a:t>
            </a:r>
            <a:r>
              <a:rPr lang="es-ES" sz="2400" b="1" dirty="0" err="1">
                <a:solidFill>
                  <a:schemeClr val="accent1"/>
                </a:solidFill>
              </a:rPr>
              <a:t>for</a:t>
            </a:r>
            <a:r>
              <a:rPr lang="es-ES" sz="2400" b="1" dirty="0">
                <a:solidFill>
                  <a:schemeClr val="accent1"/>
                </a:solidFill>
              </a:rPr>
              <a:t> </a:t>
            </a:r>
            <a:r>
              <a:rPr lang="es-ES" sz="2400" b="1" dirty="0" err="1">
                <a:solidFill>
                  <a:schemeClr val="accent1"/>
                </a:solidFill>
              </a:rPr>
              <a:t>African</a:t>
            </a:r>
            <a:r>
              <a:rPr lang="es-ES" sz="2400" b="1" dirty="0">
                <a:solidFill>
                  <a:schemeClr val="accent1"/>
                </a:solidFill>
              </a:rPr>
              <a:t> </a:t>
            </a:r>
            <a:r>
              <a:rPr lang="es-ES" sz="2400" b="1" dirty="0" err="1">
                <a:solidFill>
                  <a:schemeClr val="accent1"/>
                </a:solidFill>
              </a:rPr>
              <a:t>policy-oriented</a:t>
            </a:r>
            <a:r>
              <a:rPr lang="es-ES" sz="2400" b="1" dirty="0">
                <a:solidFill>
                  <a:schemeClr val="accent1"/>
                </a:solidFill>
              </a:rPr>
              <a:t> FDI </a:t>
            </a:r>
            <a:r>
              <a:rPr lang="es-ES" sz="2400" b="1" dirty="0" err="1">
                <a:solidFill>
                  <a:schemeClr val="accent1"/>
                </a:solidFill>
              </a:rPr>
              <a:t>research</a:t>
            </a:r>
            <a:r>
              <a:rPr lang="es-ES" sz="2400" b="1" dirty="0">
                <a:solidFill>
                  <a:schemeClr val="accent1"/>
                </a:solidFill>
              </a:rPr>
              <a:t> &amp; bridge data gaps</a:t>
            </a:r>
          </a:p>
        </p:txBody>
      </p:sp>
      <p:sp>
        <p:nvSpPr>
          <p:cNvPr id="17" name="Speech Bubble: Rectangle 16"/>
          <p:cNvSpPr/>
          <p:nvPr/>
        </p:nvSpPr>
        <p:spPr>
          <a:xfrm>
            <a:off x="7282149" y="2992956"/>
            <a:ext cx="1400224" cy="1922513"/>
          </a:xfrm>
          <a:prstGeom prst="wedgeRectCallout">
            <a:avLst>
              <a:gd name="adj1" fmla="val -143780"/>
              <a:gd name="adj2" fmla="val 51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4257" t="7442" r="4783" b="11858"/>
          <a:stretch/>
        </p:blipFill>
        <p:spPr>
          <a:xfrm>
            <a:off x="292640" y="1985113"/>
            <a:ext cx="2560320" cy="1754863"/>
          </a:xfrm>
          <a:prstGeom prst="rect">
            <a:avLst/>
          </a:prstGeom>
          <a:solidFill>
            <a:schemeClr val="bg1"/>
          </a:solidFill>
        </p:spPr>
      </p:pic>
      <p:sp>
        <p:nvSpPr>
          <p:cNvPr id="21" name="Speech Bubble: Rectangle 20"/>
          <p:cNvSpPr/>
          <p:nvPr/>
        </p:nvSpPr>
        <p:spPr>
          <a:xfrm>
            <a:off x="947347" y="4399004"/>
            <a:ext cx="1752619" cy="1895415"/>
          </a:xfrm>
          <a:prstGeom prst="wedgeRectCallout">
            <a:avLst>
              <a:gd name="adj1" fmla="val 94307"/>
              <a:gd name="adj2" fmla="val -398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6544019" y="2425431"/>
            <a:ext cx="2411806" cy="3556728"/>
          </a:xfrm>
          <a:prstGeom prst="rect">
            <a:avLst/>
          </a:prstGeom>
          <a:ln>
            <a:solidFill>
              <a:schemeClr val="accent1">
                <a:shade val="50000"/>
              </a:schemeClr>
            </a:solidFill>
          </a:ln>
        </p:spPr>
      </p:pic>
      <p:pic>
        <p:nvPicPr>
          <p:cNvPr id="6" name="Picture 5"/>
          <p:cNvPicPr>
            <a:picLocks noChangeAspect="1"/>
          </p:cNvPicPr>
          <p:nvPr/>
        </p:nvPicPr>
        <p:blipFill>
          <a:blip r:embed="rId6"/>
          <a:stretch>
            <a:fillRect/>
          </a:stretch>
        </p:blipFill>
        <p:spPr>
          <a:xfrm>
            <a:off x="893518" y="3847286"/>
            <a:ext cx="1856874" cy="2590161"/>
          </a:xfrm>
          <a:prstGeom prst="rect">
            <a:avLst/>
          </a:prstGeom>
        </p:spPr>
      </p:pic>
    </p:spTree>
    <p:extLst>
      <p:ext uri="{BB962C8B-B14F-4D97-AF65-F5344CB8AC3E}">
        <p14:creationId xmlns:p14="http://schemas.microsoft.com/office/powerpoint/2010/main" val="270655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50970"/>
            <a:ext cx="9144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latin typeface="Century Gothic" panose="020B0502020202020204" pitchFamily="34" charset="0"/>
              </a:rPr>
              <a:t>Accomplishments: Electronic Investment Guides</a:t>
            </a:r>
            <a:endParaRPr lang="en-GB" sz="2800" b="1" dirty="0">
              <a:latin typeface="Century Gothic" panose="020B0502020202020204" pitchFamily="34" charset="0"/>
            </a:endParaRPr>
          </a:p>
        </p:txBody>
      </p:sp>
      <p:sp>
        <p:nvSpPr>
          <p:cNvPr id="15" name="TextBox 14">
            <a:extLst>
              <a:ext uri="{FF2B5EF4-FFF2-40B4-BE49-F238E27FC236}">
                <a16:creationId xmlns:a16="http://schemas.microsoft.com/office/drawing/2014/main" id="{B9AD70CD-4071-49BE-9A37-0AC6677B14DD}"/>
              </a:ext>
            </a:extLst>
          </p:cNvPr>
          <p:cNvSpPr txBox="1"/>
          <p:nvPr/>
        </p:nvSpPr>
        <p:spPr>
          <a:xfrm>
            <a:off x="4572000" y="1368228"/>
            <a:ext cx="4460944" cy="338554"/>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ü"/>
            </a:pPr>
            <a:endParaRPr lang="en-US" sz="1600" b="1" dirty="0"/>
          </a:p>
        </p:txBody>
      </p:sp>
      <p:sp>
        <p:nvSpPr>
          <p:cNvPr id="20" name="Rectangle 19">
            <a:extLst>
              <a:ext uri="{FF2B5EF4-FFF2-40B4-BE49-F238E27FC236}">
                <a16:creationId xmlns:a16="http://schemas.microsoft.com/office/drawing/2014/main" id="{170B6A41-2C6A-4BBF-B151-4273D457DC31}"/>
              </a:ext>
            </a:extLst>
          </p:cNvPr>
          <p:cNvSpPr/>
          <p:nvPr/>
        </p:nvSpPr>
        <p:spPr>
          <a:xfrm>
            <a:off x="2200759" y="952730"/>
            <a:ext cx="154207" cy="24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DE027-3A81-4945-B0F7-5AD0433B108F}"/>
              </a:ext>
            </a:extLst>
          </p:cNvPr>
          <p:cNvSpPr/>
          <p:nvPr/>
        </p:nvSpPr>
        <p:spPr>
          <a:xfrm flipH="1">
            <a:off x="351279" y="895723"/>
            <a:ext cx="175396" cy="260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F7484B-A869-4542-B2DA-CDE386157B34}"/>
              </a:ext>
            </a:extLst>
          </p:cNvPr>
          <p:cNvSpPr/>
          <p:nvPr/>
        </p:nvSpPr>
        <p:spPr>
          <a:xfrm rot="5400000">
            <a:off x="1389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55CEB2-86A8-4C86-8D24-07FD218F498F}"/>
              </a:ext>
            </a:extLst>
          </p:cNvPr>
          <p:cNvSpPr/>
          <p:nvPr/>
        </p:nvSpPr>
        <p:spPr>
          <a:xfrm rot="5400000">
            <a:off x="1389033" y="2277156"/>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p:cNvPr>
          <p:cNvSpPr/>
          <p:nvPr/>
        </p:nvSpPr>
        <p:spPr>
          <a:xfrm>
            <a:off x="288256" y="716894"/>
            <a:ext cx="8567487" cy="6063198"/>
          </a:xfrm>
          <a:prstGeom prst="rect">
            <a:avLst/>
          </a:prstGeom>
        </p:spPr>
        <p:txBody>
          <a:bodyPr wrap="square">
            <a:spAutoFit/>
          </a:bodyPr>
          <a:lstStyle/>
          <a:p>
            <a:pPr algn="ctr"/>
            <a:r>
              <a:rPr lang="es-ES" sz="2800" b="1" dirty="0" err="1"/>
              <a:t>Launching</a:t>
            </a:r>
            <a:r>
              <a:rPr lang="es-ES" sz="2800" b="1" dirty="0"/>
              <a:t> of </a:t>
            </a:r>
            <a:r>
              <a:rPr lang="es-ES" sz="2800" b="1" dirty="0" err="1"/>
              <a:t>the</a:t>
            </a:r>
            <a:r>
              <a:rPr lang="es-ES" sz="2800" b="1" dirty="0"/>
              <a:t> </a:t>
            </a:r>
            <a:r>
              <a:rPr lang="es-ES" sz="2800" b="1" dirty="0" err="1"/>
              <a:t>iGuides</a:t>
            </a:r>
            <a:r>
              <a:rPr lang="es-ES" sz="2800" b="1" dirty="0"/>
              <a:t> in 7 </a:t>
            </a:r>
            <a:r>
              <a:rPr lang="es-ES" sz="2800" b="1" dirty="0" err="1"/>
              <a:t>African</a:t>
            </a:r>
            <a:r>
              <a:rPr lang="es-ES" sz="2800" b="1" dirty="0"/>
              <a:t> </a:t>
            </a:r>
            <a:r>
              <a:rPr lang="es-ES" sz="2800" b="1" dirty="0" err="1"/>
              <a:t>countries</a:t>
            </a:r>
            <a:endParaRPr lang="es-ES" sz="2800" b="1" dirty="0"/>
          </a:p>
          <a:p>
            <a:pPr algn="ctr"/>
            <a:endParaRPr lang="es-ES" sz="2800" b="1" dirty="0"/>
          </a:p>
          <a:p>
            <a:pPr algn="ctr"/>
            <a:endParaRPr lang="es-ES" sz="2800" b="1" dirty="0"/>
          </a:p>
          <a:p>
            <a:pPr algn="ctr"/>
            <a:endParaRPr lang="es-ES" sz="2800" b="1" dirty="0"/>
          </a:p>
          <a:p>
            <a:pPr algn="ctr"/>
            <a:endParaRPr lang="es-ES" sz="2800" b="1" dirty="0"/>
          </a:p>
          <a:p>
            <a:pPr algn="ctr"/>
            <a:endParaRPr lang="es-ES" sz="2800" b="1" dirty="0"/>
          </a:p>
          <a:p>
            <a:pPr algn="ctr"/>
            <a:endParaRPr lang="es-ES" sz="2800" b="1" dirty="0"/>
          </a:p>
          <a:p>
            <a:pPr algn="ctr"/>
            <a:r>
              <a:rPr lang="es-ES" sz="2800" b="1" dirty="0"/>
              <a:t>		</a:t>
            </a:r>
          </a:p>
          <a:p>
            <a:pPr algn="ctr"/>
            <a:endParaRPr lang="es-ES" sz="2800" b="1" dirty="0"/>
          </a:p>
          <a:p>
            <a:pPr algn="ctr"/>
            <a:endParaRPr lang="en-US" sz="2800" b="1" dirty="0"/>
          </a:p>
          <a:p>
            <a:pPr marL="457200" indent="-457200">
              <a:buFont typeface="Arial" panose="020B0604020202020204" pitchFamily="34" charset="0"/>
              <a:buChar char="•"/>
            </a:pPr>
            <a:endParaRPr lang="es-ES" sz="2800" dirty="0"/>
          </a:p>
          <a:p>
            <a:pPr marL="457200" indent="-457200">
              <a:buFont typeface="Arial" panose="020B0604020202020204" pitchFamily="34" charset="0"/>
              <a:buChar char="•"/>
            </a:pPr>
            <a:endParaRPr lang="es-ES" sz="2800" dirty="0"/>
          </a:p>
          <a:p>
            <a:endParaRPr lang="es-ES" dirty="0">
              <a:hlinkClick r:id="rId3"/>
            </a:endParaRPr>
          </a:p>
          <a:p>
            <a:r>
              <a:rPr lang="es-ES" sz="2400" dirty="0">
                <a:hlinkClick r:id="rId3"/>
              </a:rPr>
              <a:t>www.theiguides.org</a:t>
            </a:r>
            <a:r>
              <a:rPr lang="es-ES" sz="2800" dirty="0"/>
              <a:t> </a:t>
            </a:r>
            <a:endParaRPr lang="en-US" sz="2800" dirty="0"/>
          </a:p>
        </p:txBody>
      </p:sp>
      <p:pic>
        <p:nvPicPr>
          <p:cNvPr id="12" name="Picture 11" descr="C:\Users\lpaez\AppData\Local\Microsoft\Windows\INetCacheContent.Word\map-iguide3.png"/>
          <p:cNvPicPr/>
          <p:nvPr/>
        </p:nvPicPr>
        <p:blipFill>
          <a:blip r:embed="rId4">
            <a:extLst>
              <a:ext uri="{28A0092B-C50C-407E-A947-70E740481C1C}">
                <a14:useLocalDpi xmlns:a14="http://schemas.microsoft.com/office/drawing/2010/main" val="0"/>
              </a:ext>
            </a:extLst>
          </a:blip>
          <a:srcRect/>
          <a:stretch>
            <a:fillRect/>
          </a:stretch>
        </p:blipFill>
        <p:spPr bwMode="auto">
          <a:xfrm>
            <a:off x="584224" y="1744587"/>
            <a:ext cx="7823176" cy="4460254"/>
          </a:xfrm>
          <a:prstGeom prst="rect">
            <a:avLst/>
          </a:prstGeom>
          <a:noFill/>
          <a:ln>
            <a:noFill/>
          </a:ln>
        </p:spPr>
      </p:pic>
      <p:sp>
        <p:nvSpPr>
          <p:cNvPr id="3" name="Speech Bubble: Rectangle 2"/>
          <p:cNvSpPr/>
          <p:nvPr/>
        </p:nvSpPr>
        <p:spPr>
          <a:xfrm>
            <a:off x="1447784" y="2319364"/>
            <a:ext cx="1092200" cy="1079500"/>
          </a:xfrm>
          <a:prstGeom prst="wedgeRectCallout">
            <a:avLst>
              <a:gd name="adj1" fmla="val 184981"/>
              <a:gd name="adj2" fmla="val 7191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p:cNvSpPr/>
          <p:nvPr/>
        </p:nvSpPr>
        <p:spPr>
          <a:xfrm>
            <a:off x="919643" y="3795712"/>
            <a:ext cx="1092200" cy="1079500"/>
          </a:xfrm>
          <a:prstGeom prst="wedgeRectCallout">
            <a:avLst>
              <a:gd name="adj1" fmla="val 282655"/>
              <a:gd name="adj2" fmla="val -3044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16"/>
          <p:cNvSpPr/>
          <p:nvPr/>
        </p:nvSpPr>
        <p:spPr>
          <a:xfrm>
            <a:off x="2623709" y="4261201"/>
            <a:ext cx="1092200" cy="1079500"/>
          </a:xfrm>
          <a:prstGeom prst="wedgeRectCallout">
            <a:avLst>
              <a:gd name="adj1" fmla="val 190711"/>
              <a:gd name="adj2" fmla="val 31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17"/>
          <p:cNvSpPr/>
          <p:nvPr/>
        </p:nvSpPr>
        <p:spPr>
          <a:xfrm>
            <a:off x="4094788" y="2028112"/>
            <a:ext cx="909411" cy="1079500"/>
          </a:xfrm>
          <a:prstGeom prst="wedgeRectCallout">
            <a:avLst>
              <a:gd name="adj1" fmla="val 30022"/>
              <a:gd name="adj2" fmla="val 1673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18"/>
          <p:cNvSpPr/>
          <p:nvPr/>
        </p:nvSpPr>
        <p:spPr>
          <a:xfrm>
            <a:off x="6336032" y="5392769"/>
            <a:ext cx="1092200" cy="1079500"/>
          </a:xfrm>
          <a:prstGeom prst="wedgeRectCallout">
            <a:avLst>
              <a:gd name="adj1" fmla="val -108043"/>
              <a:gd name="adj2" fmla="val -586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peech Bubble: Rectangle 20"/>
          <p:cNvSpPr/>
          <p:nvPr/>
        </p:nvSpPr>
        <p:spPr>
          <a:xfrm>
            <a:off x="5813795" y="2199933"/>
            <a:ext cx="780080" cy="1079500"/>
          </a:xfrm>
          <a:prstGeom prst="wedgeRectCallout">
            <a:avLst>
              <a:gd name="adj1" fmla="val -82460"/>
              <a:gd name="adj2" fmla="val 11308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21"/>
          <p:cNvSpPr/>
          <p:nvPr/>
        </p:nvSpPr>
        <p:spPr>
          <a:xfrm>
            <a:off x="7505356" y="3410301"/>
            <a:ext cx="1092200" cy="1079500"/>
          </a:xfrm>
          <a:prstGeom prst="wedgeRectCallout">
            <a:avLst>
              <a:gd name="adj1" fmla="val -244089"/>
              <a:gd name="adj2" fmla="val 8485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p:nvPr/>
        </p:nvPicPr>
        <p:blipFill rotWithShape="1">
          <a:blip r:embed="rId5"/>
          <a:srcRect l="22306" t="13165" r="23457" b="3051"/>
          <a:stretch/>
        </p:blipFill>
        <p:spPr bwMode="auto">
          <a:xfrm>
            <a:off x="5223966" y="1253438"/>
            <a:ext cx="1834329" cy="2033286"/>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4" name="Picture 23"/>
          <p:cNvPicPr/>
          <p:nvPr/>
        </p:nvPicPr>
        <p:blipFill rotWithShape="1">
          <a:blip r:embed="rId6"/>
          <a:srcRect l="25528" t="11345" r="26609" b="3566"/>
          <a:stretch/>
        </p:blipFill>
        <p:spPr bwMode="auto">
          <a:xfrm>
            <a:off x="3299666" y="1239853"/>
            <a:ext cx="1869234" cy="2034170"/>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schemeClr val="accent1">
                <a:alpha val="40000"/>
              </a:schemeClr>
            </a:outerShdw>
          </a:effectLst>
          <a:extLst>
            <a:ext uri="{53640926-AAD7-44D8-BBD7-CCE9431645EC}">
              <a14:shadowObscured xmlns:a14="http://schemas.microsoft.com/office/drawing/2010/main"/>
            </a:ext>
          </a:extLst>
        </p:spPr>
      </p:pic>
      <p:pic>
        <p:nvPicPr>
          <p:cNvPr id="28" name="Picture 27"/>
          <p:cNvPicPr/>
          <p:nvPr/>
        </p:nvPicPr>
        <p:blipFill rotWithShape="1">
          <a:blip r:embed="rId7"/>
          <a:srcRect l="15952" t="13129" r="17041" b="4619"/>
          <a:stretch/>
        </p:blipFill>
        <p:spPr bwMode="auto">
          <a:xfrm>
            <a:off x="6932932" y="2681261"/>
            <a:ext cx="1851624" cy="1865387"/>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9" name="Picture 28"/>
          <p:cNvPicPr/>
          <p:nvPr/>
        </p:nvPicPr>
        <p:blipFill rotWithShape="1">
          <a:blip r:embed="rId8"/>
          <a:srcRect l="22335" t="13129" r="23425" b="4619"/>
          <a:stretch/>
        </p:blipFill>
        <p:spPr bwMode="auto">
          <a:xfrm>
            <a:off x="6294120" y="4544805"/>
            <a:ext cx="1916804" cy="2015655"/>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0" name="Picture 29"/>
          <p:cNvPicPr/>
          <p:nvPr/>
        </p:nvPicPr>
        <p:blipFill rotWithShape="1">
          <a:blip r:embed="rId9"/>
          <a:srcRect l="18091" t="13128" r="18091" b="4618"/>
          <a:stretch/>
        </p:blipFill>
        <p:spPr bwMode="auto">
          <a:xfrm>
            <a:off x="591757" y="1388968"/>
            <a:ext cx="2004282" cy="2043827"/>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1" name="Picture 30"/>
          <p:cNvPicPr/>
          <p:nvPr/>
        </p:nvPicPr>
        <p:blipFill rotWithShape="1">
          <a:blip r:embed="rId10"/>
          <a:srcRect l="17549" t="15965" r="18634" b="4620"/>
          <a:stretch/>
        </p:blipFill>
        <p:spPr bwMode="auto">
          <a:xfrm>
            <a:off x="260868" y="3510313"/>
            <a:ext cx="2131132" cy="2233549"/>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2" name="Picture 31"/>
          <p:cNvPicPr/>
          <p:nvPr/>
        </p:nvPicPr>
        <p:blipFill rotWithShape="1">
          <a:blip r:embed="rId11"/>
          <a:srcRect l="23933" t="14182" r="25018" b="3566"/>
          <a:stretch/>
        </p:blipFill>
        <p:spPr bwMode="auto">
          <a:xfrm>
            <a:off x="2539984" y="4272525"/>
            <a:ext cx="1854829" cy="1979550"/>
          </a:xfrm>
          <a:prstGeom prst="rect">
            <a:avLst/>
          </a:prstGeom>
          <a:ln w="9525" cap="flat" cmpd="sng" algn="ctr">
            <a:solidFill>
              <a:srgbClr val="5B9BD5"/>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510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87393"/>
            <a:ext cx="9144000" cy="115776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latin typeface="Century Gothic" panose="020B0502020202020204" pitchFamily="34" charset="0"/>
              </a:rPr>
              <a:t>Accomplishments: Research on BITs &amp; DTTs </a:t>
            </a:r>
          </a:p>
          <a:p>
            <a:pPr marL="357188"/>
            <a:r>
              <a:rPr lang="en-US" sz="2800" b="1" dirty="0">
                <a:latin typeface="Century Gothic" panose="020B0502020202020204" pitchFamily="34" charset="0"/>
              </a:rPr>
              <a:t>&amp; Intra-African Investment</a:t>
            </a:r>
            <a:endParaRPr lang="en-GB" sz="2800" b="1" dirty="0">
              <a:latin typeface="Century Gothic" panose="020B0502020202020204" pitchFamily="34" charset="0"/>
            </a:endParaRPr>
          </a:p>
        </p:txBody>
      </p:sp>
      <p:sp>
        <p:nvSpPr>
          <p:cNvPr id="20" name="Rectangle 19">
            <a:extLst>
              <a:ext uri="{FF2B5EF4-FFF2-40B4-BE49-F238E27FC236}">
                <a16:creationId xmlns:a16="http://schemas.microsoft.com/office/drawing/2014/main" id="{170B6A41-2C6A-4BBF-B151-4273D457DC31}"/>
              </a:ext>
            </a:extLst>
          </p:cNvPr>
          <p:cNvSpPr/>
          <p:nvPr/>
        </p:nvSpPr>
        <p:spPr>
          <a:xfrm>
            <a:off x="2200759" y="952730"/>
            <a:ext cx="154207" cy="24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DE027-3A81-4945-B0F7-5AD0433B108F}"/>
              </a:ext>
            </a:extLst>
          </p:cNvPr>
          <p:cNvSpPr/>
          <p:nvPr/>
        </p:nvSpPr>
        <p:spPr>
          <a:xfrm flipH="1">
            <a:off x="351279" y="895723"/>
            <a:ext cx="175396" cy="260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55CEB2-86A8-4C86-8D24-07FD218F498F}"/>
              </a:ext>
            </a:extLst>
          </p:cNvPr>
          <p:cNvSpPr/>
          <p:nvPr/>
        </p:nvSpPr>
        <p:spPr>
          <a:xfrm rot="5400000">
            <a:off x="1389033" y="2277156"/>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740401" y="2373735"/>
            <a:ext cx="2783018" cy="4029697"/>
          </a:xfrm>
          <a:prstGeom prst="rect">
            <a:avLst/>
          </a:prstGeom>
          <a:ln>
            <a:solidFill>
              <a:schemeClr val="accent1"/>
            </a:solidFill>
          </a:ln>
          <a:effectLst>
            <a:outerShdw blurRad="50800" dist="38100" algn="l" rotWithShape="0">
              <a:prstClr val="black">
                <a:alpha val="40000"/>
              </a:prstClr>
            </a:outerShdw>
          </a:effectLst>
        </p:spPr>
      </p:pic>
      <p:pic>
        <p:nvPicPr>
          <p:cNvPr id="6" name="Picture 5"/>
          <p:cNvPicPr>
            <a:picLocks noChangeAspect="1"/>
          </p:cNvPicPr>
          <p:nvPr/>
        </p:nvPicPr>
        <p:blipFill>
          <a:blip r:embed="rId4"/>
          <a:stretch>
            <a:fillRect/>
          </a:stretch>
        </p:blipFill>
        <p:spPr>
          <a:xfrm>
            <a:off x="700688" y="2389004"/>
            <a:ext cx="2850140" cy="4052529"/>
          </a:xfrm>
          <a:prstGeom prst="rect">
            <a:avLst/>
          </a:prstGeom>
          <a:ln>
            <a:solidFill>
              <a:schemeClr val="accent1"/>
            </a:solidFill>
          </a:ln>
          <a:effectLst>
            <a:outerShdw blurRad="50800" dist="38100" algn="l" rotWithShape="0">
              <a:prstClr val="black">
                <a:alpha val="40000"/>
              </a:prstClr>
            </a:outerShdw>
          </a:effectLst>
        </p:spPr>
      </p:pic>
      <p:sp>
        <p:nvSpPr>
          <p:cNvPr id="7" name="Rectangle 6"/>
          <p:cNvSpPr/>
          <p:nvPr/>
        </p:nvSpPr>
        <p:spPr>
          <a:xfrm>
            <a:off x="655842" y="1048435"/>
            <a:ext cx="7867576" cy="1200329"/>
          </a:xfrm>
          <a:prstGeom prst="rect">
            <a:avLst/>
          </a:prstGeom>
        </p:spPr>
        <p:txBody>
          <a:bodyPr wrap="square">
            <a:spAutoFit/>
          </a:bodyPr>
          <a:lstStyle/>
          <a:p>
            <a:pPr algn="ctr"/>
            <a:r>
              <a:rPr lang="es-ES" sz="2400" b="1" dirty="0" err="1">
                <a:solidFill>
                  <a:schemeClr val="accent1"/>
                </a:solidFill>
              </a:rPr>
              <a:t>Developed</a:t>
            </a:r>
            <a:r>
              <a:rPr lang="es-ES" sz="2400" b="1" dirty="0">
                <a:solidFill>
                  <a:schemeClr val="accent1"/>
                </a:solidFill>
              </a:rPr>
              <a:t> </a:t>
            </a:r>
            <a:r>
              <a:rPr lang="es-ES" sz="2400" b="1" dirty="0" err="1">
                <a:solidFill>
                  <a:schemeClr val="accent1"/>
                </a:solidFill>
              </a:rPr>
              <a:t>knowledge</a:t>
            </a:r>
            <a:r>
              <a:rPr lang="es-ES" sz="2400" b="1" dirty="0">
                <a:solidFill>
                  <a:schemeClr val="accent1"/>
                </a:solidFill>
              </a:rPr>
              <a:t> </a:t>
            </a:r>
            <a:r>
              <a:rPr lang="es-ES" sz="2400" b="1" dirty="0" err="1">
                <a:solidFill>
                  <a:schemeClr val="accent1"/>
                </a:solidFill>
              </a:rPr>
              <a:t>products</a:t>
            </a:r>
            <a:r>
              <a:rPr lang="es-ES" sz="2400" b="1" dirty="0">
                <a:solidFill>
                  <a:schemeClr val="accent1"/>
                </a:solidFill>
              </a:rPr>
              <a:t> </a:t>
            </a:r>
            <a:r>
              <a:rPr lang="es-ES" sz="2400" b="1" dirty="0" err="1">
                <a:solidFill>
                  <a:schemeClr val="accent1"/>
                </a:solidFill>
              </a:rPr>
              <a:t>on</a:t>
            </a:r>
            <a:r>
              <a:rPr lang="es-ES" sz="2400" b="1" dirty="0">
                <a:solidFill>
                  <a:schemeClr val="accent1"/>
                </a:solidFill>
              </a:rPr>
              <a:t> </a:t>
            </a:r>
            <a:r>
              <a:rPr lang="es-ES" sz="2400" b="1" dirty="0" err="1">
                <a:solidFill>
                  <a:schemeClr val="accent1"/>
                </a:solidFill>
              </a:rPr>
              <a:t>investment</a:t>
            </a:r>
            <a:r>
              <a:rPr lang="es-ES" sz="2400" b="1" dirty="0">
                <a:solidFill>
                  <a:schemeClr val="accent1"/>
                </a:solidFill>
              </a:rPr>
              <a:t> </a:t>
            </a:r>
            <a:r>
              <a:rPr lang="es-ES" sz="2400" b="1" dirty="0" err="1">
                <a:solidFill>
                  <a:schemeClr val="accent1"/>
                </a:solidFill>
              </a:rPr>
              <a:t>issues</a:t>
            </a:r>
            <a:r>
              <a:rPr lang="es-ES" sz="2400" b="1" dirty="0">
                <a:solidFill>
                  <a:schemeClr val="accent1"/>
                </a:solidFill>
              </a:rPr>
              <a:t> to </a:t>
            </a:r>
            <a:r>
              <a:rPr lang="es-ES" sz="2400" b="1" dirty="0" err="1">
                <a:solidFill>
                  <a:schemeClr val="accent1"/>
                </a:solidFill>
              </a:rPr>
              <a:t>advance</a:t>
            </a:r>
            <a:r>
              <a:rPr lang="es-ES" sz="2400" b="1" dirty="0">
                <a:solidFill>
                  <a:schemeClr val="accent1"/>
                </a:solidFill>
              </a:rPr>
              <a:t> </a:t>
            </a:r>
            <a:r>
              <a:rPr lang="es-ES" sz="2400" b="1" dirty="0" err="1">
                <a:solidFill>
                  <a:schemeClr val="accent1"/>
                </a:solidFill>
              </a:rPr>
              <a:t>the</a:t>
            </a:r>
            <a:r>
              <a:rPr lang="es-ES" sz="2400" b="1" dirty="0">
                <a:solidFill>
                  <a:schemeClr val="accent1"/>
                </a:solidFill>
              </a:rPr>
              <a:t> global IIA </a:t>
            </a:r>
            <a:r>
              <a:rPr lang="es-ES" sz="2400" b="1" dirty="0" err="1">
                <a:solidFill>
                  <a:schemeClr val="accent1"/>
                </a:solidFill>
              </a:rPr>
              <a:t>reforms</a:t>
            </a:r>
            <a:r>
              <a:rPr lang="es-ES" sz="2400" b="1" dirty="0">
                <a:solidFill>
                  <a:schemeClr val="accent1"/>
                </a:solidFill>
              </a:rPr>
              <a:t> in </a:t>
            </a:r>
            <a:r>
              <a:rPr lang="es-ES" sz="2400" b="1" dirty="0" err="1">
                <a:solidFill>
                  <a:schemeClr val="accent1"/>
                </a:solidFill>
              </a:rPr>
              <a:t>Africa</a:t>
            </a:r>
            <a:r>
              <a:rPr lang="es-ES" sz="2400" b="1" dirty="0">
                <a:solidFill>
                  <a:schemeClr val="accent1"/>
                </a:solidFill>
              </a:rPr>
              <a:t> &amp; </a:t>
            </a:r>
            <a:r>
              <a:rPr lang="es-ES" sz="2400" b="1" dirty="0" err="1">
                <a:solidFill>
                  <a:schemeClr val="accent1"/>
                </a:solidFill>
              </a:rPr>
              <a:t>provide</a:t>
            </a:r>
            <a:r>
              <a:rPr lang="es-ES" sz="2400" b="1" dirty="0">
                <a:solidFill>
                  <a:schemeClr val="accent1"/>
                </a:solidFill>
              </a:rPr>
              <a:t> </a:t>
            </a:r>
            <a:r>
              <a:rPr lang="es-ES" sz="2400" b="1" dirty="0" err="1">
                <a:solidFill>
                  <a:schemeClr val="accent1"/>
                </a:solidFill>
              </a:rPr>
              <a:t>an</a:t>
            </a:r>
            <a:r>
              <a:rPr lang="es-ES" sz="2400" b="1" dirty="0">
                <a:solidFill>
                  <a:schemeClr val="accent1"/>
                </a:solidFill>
              </a:rPr>
              <a:t> </a:t>
            </a:r>
            <a:r>
              <a:rPr lang="es-ES" sz="2400" b="1" dirty="0" err="1">
                <a:solidFill>
                  <a:schemeClr val="accent1"/>
                </a:solidFill>
              </a:rPr>
              <a:t>analytical</a:t>
            </a:r>
            <a:r>
              <a:rPr lang="es-ES" sz="2400" b="1" dirty="0">
                <a:solidFill>
                  <a:schemeClr val="accent1"/>
                </a:solidFill>
              </a:rPr>
              <a:t> </a:t>
            </a:r>
            <a:r>
              <a:rPr lang="es-ES" sz="2400" b="1" dirty="0" err="1">
                <a:solidFill>
                  <a:schemeClr val="accent1"/>
                </a:solidFill>
              </a:rPr>
              <a:t>basis</a:t>
            </a:r>
            <a:r>
              <a:rPr lang="es-ES" sz="2400" b="1" dirty="0">
                <a:solidFill>
                  <a:schemeClr val="accent1"/>
                </a:solidFill>
              </a:rPr>
              <a:t> </a:t>
            </a:r>
            <a:r>
              <a:rPr lang="es-ES" sz="2400" b="1" dirty="0" err="1">
                <a:solidFill>
                  <a:schemeClr val="accent1"/>
                </a:solidFill>
              </a:rPr>
              <a:t>for</a:t>
            </a:r>
            <a:r>
              <a:rPr lang="es-ES" sz="2400" b="1" dirty="0">
                <a:solidFill>
                  <a:schemeClr val="accent1"/>
                </a:solidFill>
              </a:rPr>
              <a:t> </a:t>
            </a:r>
            <a:r>
              <a:rPr lang="es-ES" sz="2400" b="1" dirty="0" err="1">
                <a:solidFill>
                  <a:schemeClr val="accent1"/>
                </a:solidFill>
              </a:rPr>
              <a:t>AfCFTA</a:t>
            </a:r>
            <a:r>
              <a:rPr lang="es-ES" sz="2400" b="1" dirty="0">
                <a:solidFill>
                  <a:schemeClr val="accent1"/>
                </a:solidFill>
              </a:rPr>
              <a:t> </a:t>
            </a:r>
            <a:r>
              <a:rPr lang="es-ES" sz="2400" b="1" dirty="0" err="1">
                <a:solidFill>
                  <a:schemeClr val="accent1"/>
                </a:solidFill>
              </a:rPr>
              <a:t>negotiations</a:t>
            </a:r>
            <a:r>
              <a:rPr lang="es-ES" sz="2400" b="1" dirty="0">
                <a:solidFill>
                  <a:schemeClr val="accent1"/>
                </a:solidFill>
              </a:rPr>
              <a:t> </a:t>
            </a:r>
            <a:r>
              <a:rPr lang="es-ES" sz="2400" b="1" dirty="0" err="1">
                <a:solidFill>
                  <a:schemeClr val="accent1"/>
                </a:solidFill>
              </a:rPr>
              <a:t>on</a:t>
            </a:r>
            <a:r>
              <a:rPr lang="es-ES" sz="2400" b="1" dirty="0">
                <a:solidFill>
                  <a:schemeClr val="accent1"/>
                </a:solidFill>
              </a:rPr>
              <a:t> </a:t>
            </a:r>
            <a:r>
              <a:rPr lang="es-ES" sz="2400" b="1" dirty="0" err="1">
                <a:solidFill>
                  <a:schemeClr val="accent1"/>
                </a:solidFill>
              </a:rPr>
              <a:t>investment</a:t>
            </a:r>
            <a:endParaRPr lang="es-ES" sz="2400" b="1" dirty="0">
              <a:solidFill>
                <a:schemeClr val="accent1"/>
              </a:solidFill>
            </a:endParaRPr>
          </a:p>
        </p:txBody>
      </p:sp>
    </p:spTree>
    <p:extLst>
      <p:ext uri="{BB962C8B-B14F-4D97-AF65-F5344CB8AC3E}">
        <p14:creationId xmlns:p14="http://schemas.microsoft.com/office/powerpoint/2010/main" val="1778814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D6D194BCE4BA4A92B2A852D517E666" ma:contentTypeVersion="5" ma:contentTypeDescription="Create a new document." ma:contentTypeScope="" ma:versionID="07a6dbf249cb51be96529060955c928d">
  <xsd:schema xmlns:xsd="http://www.w3.org/2001/XMLSchema" xmlns:xs="http://www.w3.org/2001/XMLSchema" xmlns:p="http://schemas.microsoft.com/office/2006/metadata/properties" xmlns:ns3="5ee44128-3d50-4b9c-aa09-37e8fa8fd955" xmlns:ns4="8dc1d2c1-2c17-48d1-98f5-1d9c4aad5262" targetNamespace="http://schemas.microsoft.com/office/2006/metadata/properties" ma:root="true" ma:fieldsID="022975885b33b7e73d2544af3b3321ab" ns3:_="" ns4:_="">
    <xsd:import namespace="5ee44128-3d50-4b9c-aa09-37e8fa8fd955"/>
    <xsd:import namespace="8dc1d2c1-2c17-48d1-98f5-1d9c4aad52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44128-3d50-4b9c-aa09-37e8fa8fd9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c1d2c1-2c17-48d1-98f5-1d9c4aad52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D1AFA-7F85-4E9F-A10B-BF3AAADD0A0B}">
  <ds:schemaRefs>
    <ds:schemaRef ds:uri="http://schemas.microsoft.com/sharepoint/v3/contenttype/forms"/>
  </ds:schemaRefs>
</ds:datastoreItem>
</file>

<file path=customXml/itemProps2.xml><?xml version="1.0" encoding="utf-8"?>
<ds:datastoreItem xmlns:ds="http://schemas.openxmlformats.org/officeDocument/2006/customXml" ds:itemID="{EA853A5E-DE28-4FED-A837-6B245ACE2251}">
  <ds:schemaRefs>
    <ds:schemaRef ds:uri="http://purl.org/dc/terms/"/>
    <ds:schemaRef ds:uri="http://schemas.openxmlformats.org/package/2006/metadata/core-properties"/>
    <ds:schemaRef ds:uri="http://purl.org/dc/dcmitype/"/>
    <ds:schemaRef ds:uri="8dc1d2c1-2c17-48d1-98f5-1d9c4aad5262"/>
    <ds:schemaRef ds:uri="http://schemas.microsoft.com/office/2006/documentManagement/types"/>
    <ds:schemaRef ds:uri="http://purl.org/dc/elements/1.1/"/>
    <ds:schemaRef ds:uri="http://schemas.microsoft.com/office/2006/metadata/properties"/>
    <ds:schemaRef ds:uri="http://schemas.microsoft.com/office/infopath/2007/PartnerControls"/>
    <ds:schemaRef ds:uri="5ee44128-3d50-4b9c-aa09-37e8fa8fd955"/>
    <ds:schemaRef ds:uri="http://www.w3.org/XML/1998/namespace"/>
  </ds:schemaRefs>
</ds:datastoreItem>
</file>

<file path=customXml/itemProps3.xml><?xml version="1.0" encoding="utf-8"?>
<ds:datastoreItem xmlns:ds="http://schemas.openxmlformats.org/officeDocument/2006/customXml" ds:itemID="{B3BAD649-72BC-446A-82CF-A578C7332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44128-3d50-4b9c-aa09-37e8fa8fd955"/>
    <ds:schemaRef ds:uri="8dc1d2c1-2c17-48d1-98f5-1d9c4aad5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ECA_template_eng</Template>
  <TotalTime>8334</TotalTime>
  <Words>2042</Words>
  <Application>Microsoft Office PowerPoint</Application>
  <PresentationFormat>On-screen Show (4:3)</PresentationFormat>
  <Paragraphs>190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Lato</vt:lpstr>
      <vt:lpstr>MS PGothic</vt:lpstr>
      <vt:lpstr>Arial</vt:lpstr>
      <vt:lpstr>Calibri</vt:lpstr>
      <vt:lpstr>Calibri Light</vt:lpstr>
      <vt:lpstr>Century Gothic</vt:lpstr>
      <vt:lpstr>Lucida Sans</vt:lpstr>
      <vt:lpstr>Wingdings</vt:lpstr>
      <vt:lpstr>Office Theme</vt:lpstr>
      <vt:lpstr>The African Continental Free Trade Area: An update on the establishment of the agreement  and status of negotiations on phase II    Laura Páez, Chief, Market Institutions Section  Regional Integration and Trade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Maraki &amp;  Jane</dc:creator>
  <cp:lastModifiedBy>Laura Paez Heredia</cp:lastModifiedBy>
  <cp:revision>238</cp:revision>
  <cp:lastPrinted>2019-09-16T07:34:27Z</cp:lastPrinted>
  <dcterms:created xsi:type="dcterms:W3CDTF">2019-11-14T13:35:52Z</dcterms:created>
  <dcterms:modified xsi:type="dcterms:W3CDTF">2019-12-11T10:11:37Z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0x0101000CD6D194BCE4BA4A92B2A852D517E666</vt:lpwstr>
  </property>
</Properties>
</file>