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5" r:id="rId28"/>
    <p:sldId id="286" r:id="rId29"/>
    <p:sldId id="287" r:id="rId30"/>
    <p:sldId id="288"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5"/>
    <p:restoredTop sz="94652"/>
  </p:normalViewPr>
  <p:slideViewPr>
    <p:cSldViewPr snapToGrid="0" snapToObjects="1">
      <p:cViewPr varScale="1">
        <p:scale>
          <a:sx n="74" d="100"/>
          <a:sy n="74" d="100"/>
        </p:scale>
        <p:origin x="2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Number of Transactions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Sheet1!$A$4</c:f>
              <c:strCache>
                <c:ptCount val="1"/>
                <c:pt idx="0">
                  <c:v> Transfer Mailo </c:v>
                </c:pt>
              </c:strCache>
            </c:strRef>
          </c:tx>
          <c:spPr>
            <a:ln w="28575" cap="rnd">
              <a:solidFill>
                <a:schemeClr val="accent1"/>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Sheet1!$C$4:$F$4</c:f>
              <c:numCache>
                <c:formatCode>General</c:formatCode>
                <c:ptCount val="4"/>
                <c:pt idx="0">
                  <c:v>17123</c:v>
                </c:pt>
                <c:pt idx="1">
                  <c:v>31599</c:v>
                </c:pt>
                <c:pt idx="2">
                  <c:v>34604</c:v>
                </c:pt>
                <c:pt idx="3">
                  <c:v>30381</c:v>
                </c:pt>
              </c:numCache>
              <c:extLst/>
            </c:numRef>
          </c:val>
          <c:smooth val="0"/>
        </c:ser>
        <c:ser>
          <c:idx val="1"/>
          <c:order val="1"/>
          <c:tx>
            <c:strRef>
              <c:f>Sheet1!$A$5</c:f>
              <c:strCache>
                <c:ptCount val="1"/>
                <c:pt idx="0">
                  <c:v> Transfer Leasehold </c:v>
                </c:pt>
              </c:strCache>
            </c:strRef>
          </c:tx>
          <c:spPr>
            <a:ln w="28575" cap="rnd">
              <a:solidFill>
                <a:schemeClr val="accent2"/>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Sheet1!$C$5:$F$5</c:f>
              <c:numCache>
                <c:formatCode>General</c:formatCode>
                <c:ptCount val="4"/>
                <c:pt idx="0">
                  <c:v>1477</c:v>
                </c:pt>
                <c:pt idx="1">
                  <c:v>2093</c:v>
                </c:pt>
                <c:pt idx="2">
                  <c:v>2078</c:v>
                </c:pt>
                <c:pt idx="3">
                  <c:v>1985</c:v>
                </c:pt>
              </c:numCache>
              <c:extLst/>
            </c:numRef>
          </c:val>
          <c:smooth val="0"/>
        </c:ser>
        <c:ser>
          <c:idx val="2"/>
          <c:order val="2"/>
          <c:tx>
            <c:strRef>
              <c:f>Sheet1!$A$6</c:f>
              <c:strCache>
                <c:ptCount val="1"/>
                <c:pt idx="0">
                  <c:v> Transfer Freehold </c:v>
                </c:pt>
              </c:strCache>
            </c:strRef>
          </c:tx>
          <c:spPr>
            <a:ln w="28575" cap="rnd">
              <a:solidFill>
                <a:schemeClr val="accent3"/>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Sheet1!$C$6:$F$6</c:f>
              <c:numCache>
                <c:formatCode>General</c:formatCode>
                <c:ptCount val="4"/>
                <c:pt idx="0">
                  <c:v>815</c:v>
                </c:pt>
                <c:pt idx="1">
                  <c:v>1646</c:v>
                </c:pt>
                <c:pt idx="2">
                  <c:v>1885</c:v>
                </c:pt>
                <c:pt idx="3">
                  <c:v>1918</c:v>
                </c:pt>
              </c:numCache>
              <c:extLst/>
            </c:numRef>
          </c:val>
          <c:smooth val="0"/>
        </c:ser>
        <c:ser>
          <c:idx val="3"/>
          <c:order val="3"/>
          <c:tx>
            <c:strRef>
              <c:f>Sheet1!$A$7</c:f>
              <c:strCache>
                <c:ptCount val="1"/>
                <c:pt idx="0">
                  <c:v> Search </c:v>
                </c:pt>
              </c:strCache>
            </c:strRef>
          </c:tx>
          <c:spPr>
            <a:ln w="28575" cap="rnd">
              <a:solidFill>
                <a:schemeClr val="accent4"/>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Sheet1!$C$7:$F$7</c:f>
              <c:numCache>
                <c:formatCode>General</c:formatCode>
                <c:ptCount val="4"/>
                <c:pt idx="0">
                  <c:v>10067</c:v>
                </c:pt>
                <c:pt idx="1">
                  <c:v>21521</c:v>
                </c:pt>
                <c:pt idx="2">
                  <c:v>21970</c:v>
                </c:pt>
                <c:pt idx="3">
                  <c:v>24103</c:v>
                </c:pt>
              </c:numCache>
              <c:extLst/>
            </c:numRef>
          </c:val>
          <c:smooth val="0"/>
        </c:ser>
        <c:ser>
          <c:idx val="4"/>
          <c:order val="4"/>
          <c:tx>
            <c:strRef>
              <c:f>Sheet1!$A$8</c:f>
              <c:strCache>
                <c:ptCount val="1"/>
                <c:pt idx="0">
                  <c:v> Grant Freehold </c:v>
                </c:pt>
              </c:strCache>
            </c:strRef>
          </c:tx>
          <c:spPr>
            <a:ln w="28575" cap="rnd">
              <a:solidFill>
                <a:schemeClr val="accent5"/>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Sheet1!$C$8:$F$8</c:f>
              <c:numCache>
                <c:formatCode>General</c:formatCode>
                <c:ptCount val="4"/>
                <c:pt idx="0">
                  <c:v>849</c:v>
                </c:pt>
                <c:pt idx="1">
                  <c:v>1139</c:v>
                </c:pt>
                <c:pt idx="2">
                  <c:v>940</c:v>
                </c:pt>
                <c:pt idx="3">
                  <c:v>542</c:v>
                </c:pt>
              </c:numCache>
              <c:extLst/>
            </c:numRef>
          </c:val>
          <c:smooth val="0"/>
        </c:ser>
        <c:ser>
          <c:idx val="5"/>
          <c:order val="5"/>
          <c:tx>
            <c:strRef>
              <c:f>Sheet1!$A$9</c:f>
              <c:strCache>
                <c:ptCount val="1"/>
                <c:pt idx="0">
                  <c:v> Conversions </c:v>
                </c:pt>
              </c:strCache>
            </c:strRef>
          </c:tx>
          <c:spPr>
            <a:ln w="28575" cap="rnd">
              <a:solidFill>
                <a:schemeClr val="accent6"/>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Sheet1!$C$9:$F$9</c:f>
              <c:numCache>
                <c:formatCode>General</c:formatCode>
                <c:ptCount val="4"/>
                <c:pt idx="0">
                  <c:v>5533</c:v>
                </c:pt>
                <c:pt idx="1">
                  <c:v>9065</c:v>
                </c:pt>
                <c:pt idx="2">
                  <c:v>8288</c:v>
                </c:pt>
                <c:pt idx="3">
                  <c:v>6641</c:v>
                </c:pt>
              </c:numCache>
              <c:extLst/>
            </c:numRef>
          </c:val>
          <c:smooth val="0"/>
        </c:ser>
        <c:ser>
          <c:idx val="6"/>
          <c:order val="6"/>
          <c:tx>
            <c:strRef>
              <c:f>Sheet1!$A$10</c:f>
              <c:strCache>
                <c:ptCount val="1"/>
                <c:pt idx="0">
                  <c:v> Mortgage Charge </c:v>
                </c:pt>
              </c:strCache>
            </c:strRef>
          </c:tx>
          <c:spPr>
            <a:ln w="28575" cap="rnd">
              <a:solidFill>
                <a:schemeClr val="accent1">
                  <a:lumMod val="6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Sheet1!$C$10:$F$10</c:f>
              <c:numCache>
                <c:formatCode>General</c:formatCode>
                <c:ptCount val="4"/>
                <c:pt idx="0">
                  <c:v>9985</c:v>
                </c:pt>
                <c:pt idx="1">
                  <c:v>13721</c:v>
                </c:pt>
                <c:pt idx="2">
                  <c:v>13006</c:v>
                </c:pt>
                <c:pt idx="3">
                  <c:v>10947</c:v>
                </c:pt>
              </c:numCache>
              <c:extLst/>
            </c:numRef>
          </c:val>
          <c:smooth val="0"/>
        </c:ser>
        <c:ser>
          <c:idx val="7"/>
          <c:order val="7"/>
          <c:tx>
            <c:strRef>
              <c:f>Sheet1!$A$11</c:f>
              <c:strCache>
                <c:ptCount val="1"/>
                <c:pt idx="0">
                  <c:v> Mortgage Release </c:v>
                </c:pt>
              </c:strCache>
            </c:strRef>
          </c:tx>
          <c:spPr>
            <a:ln w="28575" cap="rnd">
              <a:solidFill>
                <a:schemeClr val="accent2">
                  <a:lumMod val="6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Sheet1!$C$11:$F$11</c:f>
              <c:numCache>
                <c:formatCode>General</c:formatCode>
                <c:ptCount val="4"/>
                <c:pt idx="0">
                  <c:v>3415</c:v>
                </c:pt>
                <c:pt idx="1">
                  <c:v>4452</c:v>
                </c:pt>
                <c:pt idx="2">
                  <c:v>4154</c:v>
                </c:pt>
                <c:pt idx="3">
                  <c:v>3987</c:v>
                </c:pt>
              </c:numCache>
              <c:extLst/>
            </c:numRef>
          </c:val>
          <c:smooth val="0"/>
        </c:ser>
        <c:ser>
          <c:idx val="8"/>
          <c:order val="8"/>
          <c:tx>
            <c:strRef>
              <c:f>Sheet1!$A$12</c:f>
              <c:strCache>
                <c:ptCount val="1"/>
                <c:pt idx="0">
                  <c:v> Subdivision - Leasehold</c:v>
                </c:pt>
              </c:strCache>
            </c:strRef>
          </c:tx>
          <c:spPr>
            <a:ln w="28575" cap="rnd">
              <a:solidFill>
                <a:schemeClr val="accent3">
                  <a:lumMod val="6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Sheet1!$C$12:$F$12</c:f>
              <c:numCache>
                <c:formatCode>General</c:formatCode>
                <c:ptCount val="4"/>
                <c:pt idx="0">
                  <c:v>0</c:v>
                </c:pt>
                <c:pt idx="1">
                  <c:v>45</c:v>
                </c:pt>
                <c:pt idx="2">
                  <c:v>206</c:v>
                </c:pt>
                <c:pt idx="3">
                  <c:v>237</c:v>
                </c:pt>
              </c:numCache>
              <c:extLst/>
            </c:numRef>
          </c:val>
          <c:smooth val="0"/>
        </c:ser>
        <c:ser>
          <c:idx val="9"/>
          <c:order val="9"/>
          <c:tx>
            <c:strRef>
              <c:f>Sheet1!$A$13</c:f>
              <c:strCache>
                <c:ptCount val="1"/>
                <c:pt idx="0">
                  <c:v> Subdivision - Mailo</c:v>
                </c:pt>
              </c:strCache>
            </c:strRef>
          </c:tx>
          <c:spPr>
            <a:ln w="28575" cap="rnd">
              <a:solidFill>
                <a:schemeClr val="accent4">
                  <a:lumMod val="6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Sheet1!$C$13:$F$13</c:f>
              <c:numCache>
                <c:formatCode>General</c:formatCode>
                <c:ptCount val="4"/>
                <c:pt idx="0">
                  <c:v>3785</c:v>
                </c:pt>
                <c:pt idx="1">
                  <c:v>6815</c:v>
                </c:pt>
                <c:pt idx="2">
                  <c:v>7290</c:v>
                </c:pt>
                <c:pt idx="3">
                  <c:v>8486</c:v>
                </c:pt>
              </c:numCache>
              <c:extLst/>
            </c:numRef>
          </c:val>
          <c:smooth val="0"/>
        </c:ser>
        <c:ser>
          <c:idx val="10"/>
          <c:order val="10"/>
          <c:tx>
            <c:strRef>
              <c:f>Sheet1!#REF!</c:f>
              <c:strCache>
                <c:ptCount val="1"/>
                <c:pt idx="0">
                  <c:v>#REF!</c:v>
                </c:pt>
              </c:strCache>
              <c:extLst xmlns:c15="http://schemas.microsoft.com/office/drawing/2012/chart"/>
            </c:strRef>
          </c:tx>
          <c:spPr>
            <a:ln w="28575" cap="rnd">
              <a:solidFill>
                <a:schemeClr val="accent5">
                  <a:lumMod val="6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Sheet1!#REF!</c:f>
              <c:extLst xmlns:c15="http://schemas.microsoft.com/office/drawing/2012/chart"/>
            </c:numRef>
          </c:val>
          <c:smooth val="0"/>
        </c:ser>
        <c:ser>
          <c:idx val="11"/>
          <c:order val="11"/>
          <c:tx>
            <c:strRef>
              <c:f>Sheet1!#REF!</c:f>
              <c:strCache>
                <c:ptCount val="1"/>
                <c:pt idx="0">
                  <c:v>#REF!</c:v>
                </c:pt>
              </c:strCache>
              <c:extLst xmlns:c15="http://schemas.microsoft.com/office/drawing/2012/chart"/>
            </c:strRef>
          </c:tx>
          <c:spPr>
            <a:ln w="28575" cap="rnd">
              <a:solidFill>
                <a:schemeClr val="accent6">
                  <a:lumMod val="6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Sheet1!#REF!</c:f>
              <c:extLst xmlns:c15="http://schemas.microsoft.com/office/drawing/2012/chart"/>
            </c:numRef>
          </c:val>
          <c:smooth val="0"/>
        </c:ser>
        <c:ser>
          <c:idx val="12"/>
          <c:order val="12"/>
          <c:tx>
            <c:strRef>
              <c:f>Sheet1!$A$14</c:f>
              <c:strCache>
                <c:ptCount val="1"/>
                <c:pt idx="0">
                  <c:v>Other Lease processes</c:v>
                </c:pt>
              </c:strCache>
            </c:strRef>
          </c:tx>
          <c:spPr>
            <a:ln w="28575" cap="rnd">
              <a:solidFill>
                <a:schemeClr val="accent1">
                  <a:lumMod val="80000"/>
                  <a:lumOff val="2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Sheet1!$C$14:$F$14</c:f>
              <c:numCache>
                <c:formatCode>General</c:formatCode>
                <c:ptCount val="4"/>
                <c:pt idx="0">
                  <c:v>1527</c:v>
                </c:pt>
                <c:pt idx="1">
                  <c:v>2343</c:v>
                </c:pt>
                <c:pt idx="2">
                  <c:v>1682</c:v>
                </c:pt>
                <c:pt idx="3">
                  <c:v>1519</c:v>
                </c:pt>
              </c:numCache>
              <c:extLst/>
            </c:numRef>
          </c:val>
          <c:smooth val="0"/>
        </c:ser>
        <c:ser>
          <c:idx val="13"/>
          <c:order val="13"/>
          <c:tx>
            <c:strRef>
              <c:f>Sheet1!$A$15</c:f>
              <c:strCache>
                <c:ptCount val="1"/>
                <c:pt idx="0">
                  <c:v> Other titles </c:v>
                </c:pt>
              </c:strCache>
            </c:strRef>
          </c:tx>
          <c:spPr>
            <a:ln w="28575" cap="rnd">
              <a:solidFill>
                <a:schemeClr val="accent2">
                  <a:lumMod val="80000"/>
                  <a:lumOff val="2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Sheet1!$C$15:$F$15</c:f>
              <c:numCache>
                <c:formatCode>General</c:formatCode>
                <c:ptCount val="4"/>
                <c:pt idx="0">
                  <c:v>1123</c:v>
                </c:pt>
                <c:pt idx="1">
                  <c:v>2324</c:v>
                </c:pt>
                <c:pt idx="2">
                  <c:v>2358</c:v>
                </c:pt>
                <c:pt idx="3">
                  <c:v>2295</c:v>
                </c:pt>
              </c:numCache>
              <c:extLst/>
            </c:numRef>
          </c:val>
          <c:smooth val="0"/>
        </c:ser>
        <c:ser>
          <c:idx val="14"/>
          <c:order val="14"/>
          <c:tx>
            <c:strRef>
              <c:f>Sheet1!$A$16</c:f>
              <c:strCache>
                <c:ptCount val="1"/>
                <c:pt idx="0">
                  <c:v> Caveat Registered </c:v>
                </c:pt>
              </c:strCache>
            </c:strRef>
          </c:tx>
          <c:spPr>
            <a:ln w="28575" cap="rnd">
              <a:solidFill>
                <a:schemeClr val="accent3">
                  <a:lumMod val="80000"/>
                  <a:lumOff val="2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Sheet1!$C$16:$F$16</c:f>
              <c:numCache>
                <c:formatCode>General</c:formatCode>
                <c:ptCount val="4"/>
                <c:pt idx="0">
                  <c:v>1885</c:v>
                </c:pt>
                <c:pt idx="1">
                  <c:v>2907</c:v>
                </c:pt>
                <c:pt idx="2">
                  <c:v>3561</c:v>
                </c:pt>
                <c:pt idx="3">
                  <c:v>4302</c:v>
                </c:pt>
              </c:numCache>
              <c:extLst/>
            </c:numRef>
          </c:val>
          <c:smooth val="0"/>
        </c:ser>
        <c:ser>
          <c:idx val="15"/>
          <c:order val="15"/>
          <c:tx>
            <c:strRef>
              <c:f>Sheet1!$A$17</c:f>
              <c:strCache>
                <c:ptCount val="1"/>
                <c:pt idx="0">
                  <c:v> Caveats withdrawn </c:v>
                </c:pt>
              </c:strCache>
            </c:strRef>
          </c:tx>
          <c:spPr>
            <a:ln w="28575" cap="rnd">
              <a:solidFill>
                <a:schemeClr val="accent4">
                  <a:lumMod val="80000"/>
                  <a:lumOff val="2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Sheet1!$C$17:$F$17</c:f>
              <c:numCache>
                <c:formatCode>General</c:formatCode>
                <c:ptCount val="4"/>
                <c:pt idx="0">
                  <c:v>935</c:v>
                </c:pt>
                <c:pt idx="1">
                  <c:v>1483</c:v>
                </c:pt>
                <c:pt idx="2">
                  <c:v>1692</c:v>
                </c:pt>
                <c:pt idx="3">
                  <c:v>1951</c:v>
                </c:pt>
              </c:numCache>
              <c:extLst/>
            </c:numRef>
          </c:val>
          <c:smooth val="0"/>
        </c:ser>
        <c:ser>
          <c:idx val="16"/>
          <c:order val="16"/>
          <c:tx>
            <c:strRef>
              <c:f>Sheet1!$A$18</c:f>
              <c:strCache>
                <c:ptCount val="1"/>
                <c:pt idx="0">
                  <c:v> Other transaction </c:v>
                </c:pt>
              </c:strCache>
            </c:strRef>
          </c:tx>
          <c:spPr>
            <a:ln w="28575" cap="rnd">
              <a:solidFill>
                <a:schemeClr val="accent5">
                  <a:lumMod val="80000"/>
                  <a:lumOff val="20000"/>
                </a:schemeClr>
              </a:solidFill>
              <a:round/>
            </a:ln>
            <a:effectLst/>
          </c:spPr>
          <c:marker>
            <c:symbol val="none"/>
          </c:marker>
          <c:cat>
            <c:numRef>
              <c:f>Sheet1!$C$3:$F$3</c:f>
              <c:numCache>
                <c:formatCode>General</c:formatCode>
                <c:ptCount val="4"/>
                <c:pt idx="0">
                  <c:v>2014</c:v>
                </c:pt>
                <c:pt idx="1">
                  <c:v>2015</c:v>
                </c:pt>
                <c:pt idx="2">
                  <c:v>2016</c:v>
                </c:pt>
                <c:pt idx="3">
                  <c:v>2017</c:v>
                </c:pt>
              </c:numCache>
              <c:extLst/>
            </c:numRef>
          </c:cat>
          <c:val>
            <c:numRef>
              <c:f>Sheet1!$C$18:$F$18</c:f>
              <c:numCache>
                <c:formatCode>General</c:formatCode>
                <c:ptCount val="4"/>
                <c:pt idx="0">
                  <c:v>3331</c:v>
                </c:pt>
                <c:pt idx="1">
                  <c:v>6288</c:v>
                </c:pt>
                <c:pt idx="2">
                  <c:v>8266</c:v>
                </c:pt>
                <c:pt idx="3">
                  <c:v>7798</c:v>
                </c:pt>
              </c:numCache>
              <c:extLst/>
            </c:numRef>
          </c:val>
          <c:smooth val="0"/>
        </c:ser>
        <c:dLbls>
          <c:showLegendKey val="0"/>
          <c:showVal val="0"/>
          <c:showCatName val="0"/>
          <c:showSerName val="0"/>
          <c:showPercent val="0"/>
          <c:showBubbleSize val="0"/>
        </c:dLbls>
        <c:smooth val="0"/>
        <c:axId val="489941784"/>
        <c:axId val="343471800"/>
        <c:extLst/>
      </c:lineChart>
      <c:catAx>
        <c:axId val="48994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471800"/>
        <c:crosses val="autoZero"/>
        <c:auto val="1"/>
        <c:lblAlgn val="ctr"/>
        <c:lblOffset val="100"/>
        <c:noMultiLvlLbl val="0"/>
      </c:catAx>
      <c:valAx>
        <c:axId val="343471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94178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9EE9230-A810-4610-9980-E200A4F74AFD}" type="datetimeFigureOut">
              <a:rPr lang="en-US"/>
              <a:pPr>
                <a:defRPr/>
              </a:pPr>
              <a:t>11/24/2019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8F5B6AB-0DA9-409F-9E43-004018F579CC}" type="slidenum">
              <a:rPr lang="en-US"/>
              <a:pPr>
                <a:defRPr/>
              </a:pPr>
              <a:t>‹#›</a:t>
            </a:fld>
            <a:endParaRPr lang="en-US"/>
          </a:p>
        </p:txBody>
      </p:sp>
    </p:spTree>
    <p:extLst>
      <p:ext uri="{BB962C8B-B14F-4D97-AF65-F5344CB8AC3E}">
        <p14:creationId xmlns:p14="http://schemas.microsoft.com/office/powerpoint/2010/main" val="10830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72963FF-C139-44D3-92C0-07D8E242B5E9}" type="datetimeFigureOut">
              <a:rPr lang="en-US"/>
              <a:pPr>
                <a:defRPr/>
              </a:pPr>
              <a:t>11/24/2019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979838E-E837-4C37-8B83-F4E0A8F6215E}" type="slidenum">
              <a:rPr lang="en-US"/>
              <a:pPr>
                <a:defRPr/>
              </a:pPr>
              <a:t>‹#›</a:t>
            </a:fld>
            <a:endParaRPr lang="en-US"/>
          </a:p>
        </p:txBody>
      </p:sp>
    </p:spTree>
    <p:extLst>
      <p:ext uri="{BB962C8B-B14F-4D97-AF65-F5344CB8AC3E}">
        <p14:creationId xmlns:p14="http://schemas.microsoft.com/office/powerpoint/2010/main" val="1225876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631825" y="2605088"/>
            <a:ext cx="2840038" cy="4603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41275"/>
            <a:ext cx="2882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l="10989" r="12366"/>
          <a:stretch>
            <a:fillRect/>
          </a:stretch>
        </p:blipFill>
        <p:spPr bwMode="auto">
          <a:xfrm>
            <a:off x="3175" y="2751138"/>
            <a:ext cx="376237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65320" y="388044"/>
            <a:ext cx="7831948" cy="4183955"/>
          </a:xfrm>
        </p:spPr>
        <p:txBody>
          <a:bodyPr anchor="b">
            <a:noAutofit/>
          </a:bodyPr>
          <a:lstStyle>
            <a:lvl1pPr algn="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765319" y="4694663"/>
            <a:ext cx="7831949" cy="1625047"/>
          </a:xfrm>
        </p:spPr>
        <p:txBody>
          <a:bodyPr/>
          <a:lstStyle>
            <a:lvl1pPr marL="0" indent="0" algn="r">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9999663" y="6429375"/>
            <a:ext cx="912812" cy="365125"/>
          </a:xfrm>
        </p:spPr>
        <p:txBody>
          <a:bodyPr/>
          <a:lstStyle>
            <a:lvl1pPr>
              <a:defRPr/>
            </a:lvl1pPr>
          </a:lstStyle>
          <a:p>
            <a:pPr>
              <a:defRPr/>
            </a:pPr>
            <a:fld id="{B3569189-D249-4C97-9280-3EC8B7ADDF96}" type="datetimeFigureOut">
              <a:rPr lang="en-US"/>
              <a:pPr>
                <a:defRPr/>
              </a:pPr>
              <a:t>11/24/2019</a:t>
            </a:fld>
            <a:endParaRPr lang="en-US"/>
          </a:p>
        </p:txBody>
      </p:sp>
      <p:sp>
        <p:nvSpPr>
          <p:cNvPr id="8" name="Footer Placeholder 4"/>
          <p:cNvSpPr>
            <a:spLocks noGrp="1"/>
          </p:cNvSpPr>
          <p:nvPr>
            <p:ph type="ftr" sz="quarter" idx="11"/>
          </p:nvPr>
        </p:nvSpPr>
        <p:spPr>
          <a:xfrm>
            <a:off x="3471863" y="6429375"/>
            <a:ext cx="6297612"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1385550" y="6429375"/>
            <a:ext cx="682625" cy="365125"/>
          </a:xfrm>
        </p:spPr>
        <p:txBody>
          <a:bodyPr/>
          <a:lstStyle>
            <a:lvl1pPr>
              <a:defRPr/>
            </a:lvl1pPr>
          </a:lstStyle>
          <a:p>
            <a:pPr>
              <a:defRPr/>
            </a:pPr>
            <a:fld id="{8FF0DCD8-2926-46CA-BCDC-35D4C77B8ECE}" type="slidenum">
              <a:rPr lang="en-US"/>
              <a:pPr>
                <a:defRPr/>
              </a:pPr>
              <a:t>‹#›</a:t>
            </a:fld>
            <a:endParaRPr lang="en-US"/>
          </a:p>
        </p:txBody>
      </p:sp>
    </p:spTree>
    <p:extLst>
      <p:ext uri="{BB962C8B-B14F-4D97-AF65-F5344CB8AC3E}">
        <p14:creationId xmlns:p14="http://schemas.microsoft.com/office/powerpoint/2010/main" val="320324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B01896-D7A6-466A-A29E-863DB01732D1}"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02E25-3BB1-4AEF-BAE7-775D06E1C3FD}" type="slidenum">
              <a:rPr lang="en-US"/>
              <a:pPr>
                <a:defRPr/>
              </a:pPr>
              <a:t>‹#›</a:t>
            </a:fld>
            <a:endParaRPr lang="en-US"/>
          </a:p>
        </p:txBody>
      </p:sp>
    </p:spTree>
    <p:extLst>
      <p:ext uri="{BB962C8B-B14F-4D97-AF65-F5344CB8AC3E}">
        <p14:creationId xmlns:p14="http://schemas.microsoft.com/office/powerpoint/2010/main" val="279344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p>
        </p:txBody>
      </p:sp>
      <p:sp>
        <p:nvSpPr>
          <p:cNvPr id="6" name="TextBox 18"/>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endParaRPr lang="en-US" altLang="en-US">
              <a:solidFill>
                <a:srgbClr val="C0E474"/>
              </a:solidFill>
              <a:latin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D5773DEA-B545-4386-A998-D330B5212BA2}" type="datetimeFigureOut">
              <a:rPr lang="en-US"/>
              <a:pPr>
                <a:defRPr/>
              </a:pPr>
              <a:t>11/24/2019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7C8D0DA0-1FFB-4576-8F4B-75CE707D652F}" type="slidenum">
              <a:rPr lang="en-US"/>
              <a:pPr>
                <a:defRPr/>
              </a:pPr>
              <a:t>‹#›</a:t>
            </a:fld>
            <a:endParaRPr lang="en-US"/>
          </a:p>
        </p:txBody>
      </p:sp>
    </p:spTree>
    <p:extLst>
      <p:ext uri="{BB962C8B-B14F-4D97-AF65-F5344CB8AC3E}">
        <p14:creationId xmlns:p14="http://schemas.microsoft.com/office/powerpoint/2010/main" val="1346172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576C17B-66AC-4B67-B9CE-8502616196EF}"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37C4FC-47C2-416B-9E49-372FABD04315}" type="slidenum">
              <a:rPr lang="en-US"/>
              <a:pPr>
                <a:defRPr/>
              </a:pPr>
              <a:t>‹#›</a:t>
            </a:fld>
            <a:endParaRPr lang="en-US"/>
          </a:p>
        </p:txBody>
      </p:sp>
    </p:spTree>
    <p:extLst>
      <p:ext uri="{BB962C8B-B14F-4D97-AF65-F5344CB8AC3E}">
        <p14:creationId xmlns:p14="http://schemas.microsoft.com/office/powerpoint/2010/main" val="2752184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p>
        </p:txBody>
      </p:sp>
      <p:sp>
        <p:nvSpPr>
          <p:cNvPr id="6" name="TextBox 18"/>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8CF0BD9A-67C8-489B-B9AA-4F5CEBD23914}" type="datetimeFigureOut">
              <a:rPr lang="en-US"/>
              <a:pPr>
                <a:defRPr/>
              </a:pPr>
              <a:t>11/24/2019</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14A09C6-38E5-44BD-9F32-E57D8C3B9C88}" type="slidenum">
              <a:rPr lang="en-US"/>
              <a:pPr>
                <a:defRPr/>
              </a:pPr>
              <a:t>‹#›</a:t>
            </a:fld>
            <a:endParaRPr lang="en-US"/>
          </a:p>
        </p:txBody>
      </p:sp>
    </p:spTree>
    <p:extLst>
      <p:ext uri="{BB962C8B-B14F-4D97-AF65-F5344CB8AC3E}">
        <p14:creationId xmlns:p14="http://schemas.microsoft.com/office/powerpoint/2010/main" val="411905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FD2B09D0-4436-4243-BDA1-6EE9CAB11D66}" type="datetimeFigureOut">
              <a:rPr lang="en-US"/>
              <a:pPr>
                <a:defRPr/>
              </a:pPr>
              <a:t>11/24/2019</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6879A44-89AD-472E-99EE-D4CE731CF20D}" type="slidenum">
              <a:rPr lang="en-US"/>
              <a:pPr>
                <a:defRPr/>
              </a:pPr>
              <a:t>‹#›</a:t>
            </a:fld>
            <a:endParaRPr lang="en-US"/>
          </a:p>
        </p:txBody>
      </p:sp>
    </p:spTree>
    <p:extLst>
      <p:ext uri="{BB962C8B-B14F-4D97-AF65-F5344CB8AC3E}">
        <p14:creationId xmlns:p14="http://schemas.microsoft.com/office/powerpoint/2010/main" val="134331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C43CF10-1F36-4EAC-A748-B55F1B501EE3}"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C132F8-FEFB-401E-A774-91ED31C3C6CD}" type="slidenum">
              <a:rPr lang="en-US"/>
              <a:pPr>
                <a:defRPr/>
              </a:pPr>
              <a:t>‹#›</a:t>
            </a:fld>
            <a:endParaRPr lang="en-US"/>
          </a:p>
        </p:txBody>
      </p:sp>
    </p:spTree>
    <p:extLst>
      <p:ext uri="{BB962C8B-B14F-4D97-AF65-F5344CB8AC3E}">
        <p14:creationId xmlns:p14="http://schemas.microsoft.com/office/powerpoint/2010/main" val="604004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6877C31-6F32-4E5E-86B0-432D515E87E1}"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AF259-CB31-49AF-9C1D-42ED0BBF95CE}" type="slidenum">
              <a:rPr lang="en-US"/>
              <a:pPr>
                <a:defRPr/>
              </a:pPr>
              <a:t>‹#›</a:t>
            </a:fld>
            <a:endParaRPr lang="en-US"/>
          </a:p>
        </p:txBody>
      </p:sp>
    </p:spTree>
    <p:extLst>
      <p:ext uri="{BB962C8B-B14F-4D97-AF65-F5344CB8AC3E}">
        <p14:creationId xmlns:p14="http://schemas.microsoft.com/office/powerpoint/2010/main" val="224549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4FD6545-CAD2-4221-BF9F-0F2C4F4C1F6E}"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098B58-AF71-43AE-9B9F-619514DCB0AA}" type="slidenum">
              <a:rPr lang="en-US"/>
              <a:pPr>
                <a:defRPr/>
              </a:pPr>
              <a:t>‹#›</a:t>
            </a:fld>
            <a:endParaRPr lang="en-US"/>
          </a:p>
        </p:txBody>
      </p:sp>
    </p:spTree>
    <p:extLst>
      <p:ext uri="{BB962C8B-B14F-4D97-AF65-F5344CB8AC3E}">
        <p14:creationId xmlns:p14="http://schemas.microsoft.com/office/powerpoint/2010/main" val="341847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F47A68-50ED-465D-B84B-AB2DDADEF94A}"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BE5382-2FF9-491A-A03D-A248C61A811A}" type="slidenum">
              <a:rPr lang="en-US"/>
              <a:pPr>
                <a:defRPr/>
              </a:pPr>
              <a:t>‹#›</a:t>
            </a:fld>
            <a:endParaRPr lang="en-US"/>
          </a:p>
        </p:txBody>
      </p:sp>
    </p:spTree>
    <p:extLst>
      <p:ext uri="{BB962C8B-B14F-4D97-AF65-F5344CB8AC3E}">
        <p14:creationId xmlns:p14="http://schemas.microsoft.com/office/powerpoint/2010/main" val="32153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45F68C9-9785-42AB-A053-EB748EF3F7FE}" type="datetimeFigureOut">
              <a:rPr lang="en-US"/>
              <a:pPr>
                <a:defRPr/>
              </a:pPr>
              <a:t>11/24/2019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1AF5FC-2F82-49A4-8820-0439818607E1}" type="slidenum">
              <a:rPr lang="en-US"/>
              <a:pPr>
                <a:defRPr/>
              </a:pPr>
              <a:t>‹#›</a:t>
            </a:fld>
            <a:endParaRPr lang="en-US"/>
          </a:p>
        </p:txBody>
      </p:sp>
    </p:spTree>
    <p:extLst>
      <p:ext uri="{BB962C8B-B14F-4D97-AF65-F5344CB8AC3E}">
        <p14:creationId xmlns:p14="http://schemas.microsoft.com/office/powerpoint/2010/main" val="39063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CF2097F-DB51-4412-A3E8-E91E34582EE8}" type="datetimeFigureOut">
              <a:rPr lang="en-US"/>
              <a:pPr>
                <a:defRPr/>
              </a:pPr>
              <a:t>11/24/2019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59E93F-A57A-4675-816D-FABC43FF68D3}" type="slidenum">
              <a:rPr lang="en-US"/>
              <a:pPr>
                <a:defRPr/>
              </a:pPr>
              <a:t>‹#›</a:t>
            </a:fld>
            <a:endParaRPr lang="en-US"/>
          </a:p>
        </p:txBody>
      </p:sp>
    </p:spTree>
    <p:extLst>
      <p:ext uri="{BB962C8B-B14F-4D97-AF65-F5344CB8AC3E}">
        <p14:creationId xmlns:p14="http://schemas.microsoft.com/office/powerpoint/2010/main" val="214594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F04A8A5-80B4-451A-AABA-CF29F546BBEF}" type="datetimeFigureOut">
              <a:rPr lang="en-US"/>
              <a:pPr>
                <a:defRPr/>
              </a:pPr>
              <a:t>11/24/2019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226457-85CE-4EAD-ACE0-B750EDE9972A}" type="slidenum">
              <a:rPr lang="en-US"/>
              <a:pPr>
                <a:defRPr/>
              </a:pPr>
              <a:t>‹#›</a:t>
            </a:fld>
            <a:endParaRPr lang="en-US"/>
          </a:p>
        </p:txBody>
      </p:sp>
    </p:spTree>
    <p:extLst>
      <p:ext uri="{BB962C8B-B14F-4D97-AF65-F5344CB8AC3E}">
        <p14:creationId xmlns:p14="http://schemas.microsoft.com/office/powerpoint/2010/main" val="35218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2E8E62-421F-482E-869D-A404D45DB100}" type="datetimeFigureOut">
              <a:rPr lang="en-US"/>
              <a:pPr>
                <a:defRPr/>
              </a:pPr>
              <a:t>11/24/2019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8D049C-78EC-41E4-8FF0-CF598839BDFF}" type="slidenum">
              <a:rPr lang="en-US"/>
              <a:pPr>
                <a:defRPr/>
              </a:pPr>
              <a:t>‹#›</a:t>
            </a:fld>
            <a:endParaRPr lang="en-US"/>
          </a:p>
        </p:txBody>
      </p:sp>
    </p:spTree>
    <p:extLst>
      <p:ext uri="{BB962C8B-B14F-4D97-AF65-F5344CB8AC3E}">
        <p14:creationId xmlns:p14="http://schemas.microsoft.com/office/powerpoint/2010/main" val="264259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E87A02F-2D2E-4A60-9BA0-AD833869BF05}" type="datetimeFigureOut">
              <a:rPr lang="en-US"/>
              <a:pPr>
                <a:defRPr/>
              </a:pPr>
              <a:t>11/24/2019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30E351-32A3-4E26-9057-780F71E39BBA}" type="slidenum">
              <a:rPr lang="en-US"/>
              <a:pPr>
                <a:defRPr/>
              </a:pPr>
              <a:t>‹#›</a:t>
            </a:fld>
            <a:endParaRPr lang="en-US"/>
          </a:p>
        </p:txBody>
      </p:sp>
    </p:spTree>
    <p:extLst>
      <p:ext uri="{BB962C8B-B14F-4D97-AF65-F5344CB8AC3E}">
        <p14:creationId xmlns:p14="http://schemas.microsoft.com/office/powerpoint/2010/main" val="106323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D325E31-8D97-4F13-A4EC-DAB77ED60F82}" type="datetimeFigureOut">
              <a:rPr lang="en-US"/>
              <a:pPr>
                <a:defRPr/>
              </a:pPr>
              <a:t>11/24/2019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940FF7-8DCF-49BD-9DDC-DEE3B4ED18CC}" type="slidenum">
              <a:rPr lang="en-US"/>
              <a:pPr>
                <a:defRPr/>
              </a:pPr>
              <a:t>‹#›</a:t>
            </a:fld>
            <a:endParaRPr lang="en-US"/>
          </a:p>
        </p:txBody>
      </p:sp>
    </p:spTree>
    <p:extLst>
      <p:ext uri="{BB962C8B-B14F-4D97-AF65-F5344CB8AC3E}">
        <p14:creationId xmlns:p14="http://schemas.microsoft.com/office/powerpoint/2010/main" val="359467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p:cNvSpPr/>
          <p:nvPr/>
        </p:nvSpPr>
        <p:spPr bwMode="auto">
          <a:xfrm>
            <a:off x="11463338" y="-7938"/>
            <a:ext cx="725487" cy="6865938"/>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bwMode="auto">
          <a:xfrm>
            <a:off x="0" y="4013200"/>
            <a:ext cx="44926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8" name="Title Placeholder 1"/>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E2DD9206-16C3-4017-8A22-52210CB5F1FE}" type="datetimeFigureOut">
              <a:rPr lang="en-US"/>
              <a:pPr>
                <a:defRPr/>
              </a:pPr>
              <a:t>11/24/2019</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C678B6C5-A74E-4C88-9C2E-87DF2AF58D2E}" type="slidenum">
              <a:rPr lang="en-US"/>
              <a:pPr>
                <a:defRPr/>
              </a:pPr>
              <a:t>‹#›</a:t>
            </a:fld>
            <a:endParaRPr lang="en-US"/>
          </a:p>
        </p:txBody>
      </p:sp>
      <p:sp>
        <p:nvSpPr>
          <p:cNvPr id="2" name="TextBox 1"/>
          <p:cNvSpPr txBox="1"/>
          <p:nvPr userDrawn="1"/>
        </p:nvSpPr>
        <p:spPr>
          <a:xfrm>
            <a:off x="10604500" y="1666875"/>
            <a:ext cx="1222375" cy="254000"/>
          </a:xfrm>
          <a:prstGeom prst="rect">
            <a:avLst/>
          </a:prstGeom>
          <a:noFill/>
        </p:spPr>
        <p:txBody>
          <a:bodyPr>
            <a:spAutoFit/>
          </a:bodyPr>
          <a:lstStyle/>
          <a:p>
            <a:pPr>
              <a:defRPr/>
            </a:pPr>
            <a:r>
              <a:rPr lang="en-US" sz="1050" dirty="0">
                <a:latin typeface="Trebuchet MS" panose="020B0703020202090204" pitchFamily="34" charset="0"/>
              </a:rPr>
              <a:t> #CLPA2019</a:t>
            </a:r>
            <a:endParaRPr lang="en-US" sz="1050" dirty="0">
              <a:solidFill>
                <a:schemeClr val="bg2">
                  <a:lumMod val="25000"/>
                </a:schemeClr>
              </a:solidFill>
              <a:latin typeface="Trebuchet MS" charset="0"/>
            </a:endParaRPr>
          </a:p>
        </p:txBody>
      </p:sp>
      <p:pic>
        <p:nvPicPr>
          <p:cNvPr id="1034"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604500" y="579438"/>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2"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903" r:id="rId11"/>
    <p:sldLayoutId id="2147483898" r:id="rId12"/>
    <p:sldLayoutId id="2147483904" r:id="rId13"/>
    <p:sldLayoutId id="2147483899" r:id="rId14"/>
    <p:sldLayoutId id="2147483900" r:id="rId15"/>
    <p:sldLayoutId id="2147483901"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charset="0"/>
        </a:defRPr>
      </a:lvl2pPr>
      <a:lvl3pPr algn="l" defTabSz="457200" rtl="0" eaLnBrk="0" fontAlgn="base" hangingPunct="0">
        <a:spcBef>
          <a:spcPct val="0"/>
        </a:spcBef>
        <a:spcAft>
          <a:spcPct val="0"/>
        </a:spcAft>
        <a:defRPr sz="3600">
          <a:solidFill>
            <a:schemeClr val="accent1"/>
          </a:solidFill>
          <a:latin typeface="Trebuchet MS" charset="0"/>
        </a:defRPr>
      </a:lvl3pPr>
      <a:lvl4pPr algn="l" defTabSz="457200" rtl="0" eaLnBrk="0" fontAlgn="base" hangingPunct="0">
        <a:spcBef>
          <a:spcPct val="0"/>
        </a:spcBef>
        <a:spcAft>
          <a:spcPct val="0"/>
        </a:spcAft>
        <a:defRPr sz="3600">
          <a:solidFill>
            <a:schemeClr val="accent1"/>
          </a:solidFill>
          <a:latin typeface="Trebuchet MS" charset="0"/>
        </a:defRPr>
      </a:lvl4pPr>
      <a:lvl5pPr algn="l" defTabSz="457200" rtl="0" eaLnBrk="0" fontAlgn="base" hangingPunct="0">
        <a:spcBef>
          <a:spcPct val="0"/>
        </a:spcBef>
        <a:spcAft>
          <a:spcPct val="0"/>
        </a:spcAft>
        <a:defRPr sz="3600">
          <a:solidFill>
            <a:schemeClr val="accent1"/>
          </a:solidFill>
          <a:latin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putjr@aim.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oputjr@aim.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763963" y="2384425"/>
            <a:ext cx="7766050" cy="1646238"/>
          </a:xfrm>
        </p:spPr>
        <p:txBody>
          <a:bodyPr/>
          <a:lstStyle/>
          <a:p>
            <a:pPr algn="l" defTabSz="914400" eaLnBrk="1" fontAlgn="auto" hangingPunct="1">
              <a:lnSpc>
                <a:spcPct val="120000"/>
              </a:lnSpc>
              <a:spcBef>
                <a:spcPts val="0"/>
              </a:spcBef>
              <a:spcAft>
                <a:spcPts val="0"/>
              </a:spcAft>
              <a:defRPr/>
            </a:pPr>
            <a:r>
              <a:rPr lang="en-GB" sz="2100" b="1" dirty="0">
                <a:solidFill>
                  <a:prstClr val="black"/>
                </a:solidFill>
                <a:latin typeface="Cambria" panose="02040503050406030204" pitchFamily="18" charset="0"/>
                <a:ea typeface="MS Mincho"/>
                <a:cs typeface="Cambria" panose="02040503050406030204" pitchFamily="18" charset="0"/>
              </a:rPr>
              <a:t>The National Land Information System (NLIS) in </a:t>
            </a:r>
            <a:r>
              <a:rPr lang="en-GB" sz="2100" b="1" dirty="0" smtClean="0">
                <a:solidFill>
                  <a:prstClr val="black"/>
                </a:solidFill>
                <a:latin typeface="Cambria" panose="02040503050406030204" pitchFamily="18" charset="0"/>
                <a:ea typeface="MS Mincho"/>
                <a:cs typeface="Cambria" panose="02040503050406030204" pitchFamily="18" charset="0"/>
              </a:rPr>
              <a:t>Uganda:  </a:t>
            </a:r>
            <a:r>
              <a:rPr lang="en-US" sz="2100" b="1" dirty="0" smtClean="0">
                <a:solidFill>
                  <a:prstClr val="black"/>
                </a:solidFill>
                <a:latin typeface="Courier New" panose="02070309020205020404" pitchFamily="49" charset="0"/>
                <a:ea typeface="MS Mincho"/>
                <a:cs typeface="+mn-cs"/>
              </a:rPr>
              <a:t> </a:t>
            </a:r>
            <a:r>
              <a:rPr lang="en-GB" sz="1500" b="1" dirty="0" smtClean="0">
                <a:solidFill>
                  <a:prstClr val="black"/>
                </a:solidFill>
                <a:latin typeface="Cambria" panose="02040503050406030204" pitchFamily="18" charset="0"/>
                <a:ea typeface="MS Mincho"/>
                <a:cs typeface="Cambria" panose="02040503050406030204" pitchFamily="18" charset="0"/>
              </a:rPr>
              <a:t>Improvements </a:t>
            </a:r>
            <a:r>
              <a:rPr lang="en-GB" sz="1500" b="1" dirty="0">
                <a:solidFill>
                  <a:prstClr val="black"/>
                </a:solidFill>
                <a:latin typeface="Cambria" panose="02040503050406030204" pitchFamily="18" charset="0"/>
                <a:ea typeface="MS Mincho"/>
                <a:cs typeface="Cambria" panose="02040503050406030204" pitchFamily="18" charset="0"/>
              </a:rPr>
              <a:t>in Land Governance and Transparency </a:t>
            </a:r>
            <a:r>
              <a:rPr lang="en-US" sz="1500" b="1" dirty="0">
                <a:solidFill>
                  <a:prstClr val="black"/>
                </a:solidFill>
                <a:latin typeface="Courier New" panose="02070309020205020404" pitchFamily="49" charset="0"/>
                <a:ea typeface="Times New Roman" panose="02020603050405020304" pitchFamily="18" charset="0"/>
                <a:cs typeface="+mn-cs"/>
              </a:rPr>
              <a:t/>
            </a:r>
            <a:br>
              <a:rPr lang="en-US" sz="1500" b="1" dirty="0">
                <a:solidFill>
                  <a:prstClr val="black"/>
                </a:solidFill>
                <a:latin typeface="Courier New" panose="02070309020205020404" pitchFamily="49" charset="0"/>
                <a:ea typeface="Times New Roman" panose="02020603050405020304" pitchFamily="18" charset="0"/>
                <a:cs typeface="+mn-cs"/>
              </a:rPr>
            </a:br>
            <a:endParaRPr lang="en-US" altLang="en-US" dirty="0" smtClean="0"/>
          </a:p>
        </p:txBody>
      </p:sp>
      <p:sp>
        <p:nvSpPr>
          <p:cNvPr id="3" name="Subtitle 2"/>
          <p:cNvSpPr>
            <a:spLocks noGrp="1"/>
          </p:cNvSpPr>
          <p:nvPr>
            <p:ph type="subTitle" idx="1"/>
          </p:nvPr>
        </p:nvSpPr>
        <p:spPr>
          <a:xfrm>
            <a:off x="3549650" y="5408613"/>
            <a:ext cx="7440613" cy="1096962"/>
          </a:xfrm>
        </p:spPr>
        <p:txBody>
          <a:bodyPr rtlCol="0">
            <a:normAutofit/>
          </a:bodyPr>
          <a:lstStyle/>
          <a:p>
            <a:pPr>
              <a:lnSpc>
                <a:spcPct val="110000"/>
              </a:lnSpc>
              <a:defRPr/>
            </a:pPr>
            <a:r>
              <a:rPr lang="en-US" b="1" dirty="0">
                <a:solidFill>
                  <a:srgbClr val="000000"/>
                </a:solidFill>
                <a:latin typeface="Arial" panose="020B0604020202020204" pitchFamily="34" charset="0"/>
                <a:ea typeface="Calibri" panose="020F0502020204030204" pitchFamily="34" charset="0"/>
                <a:cs typeface="Arial" panose="020B0604020202020204" pitchFamily="34" charset="0"/>
              </a:rPr>
              <a:t>25 – 29 November 2019</a:t>
            </a:r>
            <a:endParaRPr lang="en-US" b="1" dirty="0">
              <a:latin typeface="Arial" panose="020B0604020202020204" pitchFamily="34" charset="0"/>
              <a:ea typeface="Times New Roman" panose="02020603050405020304" pitchFamily="18" charset="0"/>
              <a:cs typeface="Arial" panose="020B0604020202020204" pitchFamily="34" charset="0"/>
            </a:endParaRPr>
          </a:p>
          <a:p>
            <a:pPr>
              <a:defRPr/>
            </a:pPr>
            <a:r>
              <a:rPr lang="en-US" b="1" dirty="0">
                <a:latin typeface="Arial" panose="020B0604020202020204" pitchFamily="34" charset="0"/>
                <a:ea typeface="Calibri" panose="020F0502020204030204" pitchFamily="34" charset="0"/>
                <a:cs typeface="Arial" panose="020B0604020202020204" pitchFamily="34" charset="0"/>
              </a:rPr>
              <a:t>Abidjan, Côte d’Ivoire</a:t>
            </a:r>
            <a:endParaRPr lang="en-GB" b="1" dirty="0">
              <a:latin typeface="Arial" panose="020B0604020202020204" pitchFamily="34" charset="0"/>
              <a:cs typeface="Arial" panose="020B0604020202020204" pitchFamily="34" charset="0"/>
            </a:endParaRPr>
          </a:p>
          <a:p>
            <a:pPr eaLnBrk="1" fontAlgn="auto" hangingPunct="1">
              <a:spcAft>
                <a:spcPts val="0"/>
              </a:spcAft>
              <a:buFont typeface="Wingdings 3" charset="2"/>
              <a:buNone/>
              <a:defRPr/>
            </a:pPr>
            <a:endParaRPr lang="en-US" dirty="0"/>
          </a:p>
        </p:txBody>
      </p:sp>
      <p:sp>
        <p:nvSpPr>
          <p:cNvPr id="7172" name="Rectangle 1"/>
          <p:cNvSpPr>
            <a:spLocks noChangeArrowheads="1"/>
          </p:cNvSpPr>
          <p:nvPr/>
        </p:nvSpPr>
        <p:spPr bwMode="auto">
          <a:xfrm>
            <a:off x="3851275" y="3838575"/>
            <a:ext cx="6096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r>
              <a:rPr lang="en-GB" altLang="en-US" sz="1400" b="1" dirty="0">
                <a:latin typeface="Arial" panose="020B0604020202020204" pitchFamily="34" charset="0"/>
                <a:cs typeface="Arial" panose="020B0604020202020204" pitchFamily="34" charset="0"/>
              </a:rPr>
              <a:t>Richard Oput</a:t>
            </a:r>
            <a:r>
              <a:rPr lang="en-GB" altLang="en-US" b="1" dirty="0">
                <a:latin typeface="Arial" panose="020B0604020202020204" pitchFamily="34" charset="0"/>
                <a:cs typeface="Arial" panose="020B0604020202020204" pitchFamily="34" charset="0"/>
              </a:rPr>
              <a:t/>
            </a:r>
            <a:br>
              <a:rPr lang="en-GB" altLang="en-US" b="1" dirty="0">
                <a:latin typeface="Arial" panose="020B0604020202020204" pitchFamily="34" charset="0"/>
                <a:cs typeface="Arial" panose="020B0604020202020204" pitchFamily="34" charset="0"/>
              </a:rPr>
            </a:br>
            <a:r>
              <a:rPr lang="en-US" altLang="en-US" sz="1400" dirty="0">
                <a:latin typeface="Arial" panose="020B0604020202020204" pitchFamily="34" charset="0"/>
                <a:cs typeface="Arial" panose="020B0604020202020204" pitchFamily="34" charset="0"/>
              </a:rPr>
              <a:t>Ministry of Lands, Housing and Urban Development (MLHUD), Uganda</a:t>
            </a:r>
            <a:r>
              <a:rPr lang="en-US" altLang="en-US" dirty="0">
                <a:latin typeface="Arial" panose="020B0604020202020204" pitchFamily="34" charset="0"/>
                <a:cs typeface="Arial" panose="020B0604020202020204" pitchFamily="34" charset="0"/>
              </a:rPr>
              <a:t/>
            </a:r>
            <a:br>
              <a:rPr lang="en-US" altLang="en-US"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hlinkClick r:id="rId2"/>
              </a:rPr>
              <a:t>oputjr@aim.com</a:t>
            </a:r>
            <a:r>
              <a:rPr lang="en-US" altLang="en-US" sz="2400" dirty="0">
                <a:latin typeface="Arial" panose="020B0604020202020204" pitchFamily="34" charset="0"/>
                <a:cs typeface="Arial" panose="020B0604020202020204" pitchFamily="34" charset="0"/>
              </a:rPr>
              <a:t/>
            </a:r>
            <a:br>
              <a:rPr lang="en-US" altLang="en-US" sz="2400" dirty="0">
                <a:latin typeface="Arial" panose="020B0604020202020204" pitchFamily="34" charset="0"/>
                <a:cs typeface="Arial" panose="020B0604020202020204" pitchFamily="34" charset="0"/>
              </a:rPr>
            </a:b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291" y="135228"/>
            <a:ext cx="6415064" cy="948744"/>
          </a:xfrm>
        </p:spPr>
        <p:txBody>
          <a:bodyPr>
            <a:normAutofit fontScale="90000"/>
          </a:bodyPr>
          <a:lstStyle/>
          <a:p>
            <a:pPr algn="ctr"/>
            <a:r>
              <a:rPr lang="en-GB" b="1" dirty="0">
                <a:latin typeface="Arial" panose="020B0604020202020204" pitchFamily="34" charset="0"/>
                <a:cs typeface="Arial" panose="020B0604020202020204" pitchFamily="34" charset="0"/>
              </a:rPr>
              <a:t>COMPONENT 3: Registration and Cadastral Data Integration</a:t>
            </a:r>
            <a:endParaRPr lang="en-US" dirty="0"/>
          </a:p>
        </p:txBody>
      </p:sp>
      <p:sp>
        <p:nvSpPr>
          <p:cNvPr id="4" name="Subtitle 2"/>
          <p:cNvSpPr>
            <a:spLocks noGrp="1"/>
          </p:cNvSpPr>
          <p:nvPr>
            <p:ph idx="1"/>
          </p:nvPr>
        </p:nvSpPr>
        <p:spPr>
          <a:xfrm>
            <a:off x="291497" y="1896197"/>
            <a:ext cx="4396413" cy="2630353"/>
          </a:xfrm>
        </p:spPr>
        <p:txBody>
          <a:bodyPr>
            <a:normAutofit/>
          </a:bodyPr>
          <a:lstStyle/>
          <a:p>
            <a:pPr marL="342900" indent="-342900" algn="l">
              <a:buFont typeface="Arial" panose="020B0604020202020204" pitchFamily="34" charset="0"/>
              <a:buChar char="•"/>
            </a:pPr>
            <a:r>
              <a:rPr lang="en-GB" sz="2200" dirty="0" smtClean="0"/>
              <a:t>Provide each MZO with an integrated, complete and consistent dataset containing Registration, Land Administration, Cadastre, Physical Planning and Valuation data.</a:t>
            </a:r>
            <a:endParaRPr lang="en-US" sz="2200"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32379" y="1896197"/>
            <a:ext cx="3417260" cy="460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0208" y="4822295"/>
            <a:ext cx="2859110" cy="1680692"/>
          </a:xfrm>
          <a:prstGeom prst="rect">
            <a:avLst/>
          </a:prstGeom>
        </p:spPr>
      </p:pic>
    </p:spTree>
    <p:extLst>
      <p:ext uri="{BB962C8B-B14F-4D97-AF65-F5344CB8AC3E}">
        <p14:creationId xmlns:p14="http://schemas.microsoft.com/office/powerpoint/2010/main" val="2983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25604" y="197476"/>
            <a:ext cx="6057788" cy="523741"/>
          </a:xfrm>
        </p:spPr>
        <p:txBody>
          <a:bodyPr>
            <a:noAutofit/>
          </a:bodyPr>
          <a:lstStyle/>
          <a:p>
            <a:r>
              <a:rPr lang="en-GB" sz="2800" b="1" dirty="0" smtClean="0">
                <a:latin typeface="Arial" panose="020B0604020202020204" pitchFamily="34" charset="0"/>
                <a:cs typeface="Arial" panose="020B0604020202020204" pitchFamily="34" charset="0"/>
              </a:rPr>
              <a:t>COMPONENT </a:t>
            </a:r>
            <a:r>
              <a:rPr lang="en-GB" sz="2800" b="1" dirty="0">
                <a:latin typeface="Arial" panose="020B0604020202020204" pitchFamily="34" charset="0"/>
                <a:cs typeface="Arial" panose="020B0604020202020204" pitchFamily="34" charset="0"/>
              </a:rPr>
              <a:t>4: NLIS Deployment</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GB" sz="2800" dirty="0">
              <a:latin typeface="Arial" panose="020B0604020202020204" pitchFamily="34" charset="0"/>
              <a:cs typeface="Arial" panose="020B0604020202020204" pitchFamily="34" charset="0"/>
            </a:endParaRPr>
          </a:p>
        </p:txBody>
      </p:sp>
      <p:sp>
        <p:nvSpPr>
          <p:cNvPr id="5" name="Subtitle 2"/>
          <p:cNvSpPr>
            <a:spLocks noGrp="1"/>
          </p:cNvSpPr>
          <p:nvPr>
            <p:ph idx="1"/>
          </p:nvPr>
        </p:nvSpPr>
        <p:spPr>
          <a:xfrm>
            <a:off x="153909" y="2160588"/>
            <a:ext cx="5538294" cy="3235659"/>
          </a:xfrm>
        </p:spPr>
        <p:txBody>
          <a:bodyPr>
            <a:normAutofit/>
          </a:bodyPr>
          <a:lstStyle/>
          <a:p>
            <a:pPr marL="342900" indent="-342900" algn="l">
              <a:buFont typeface="Arial" panose="020B0604020202020204" pitchFamily="34" charset="0"/>
              <a:buChar char="•"/>
            </a:pPr>
            <a:r>
              <a:rPr lang="en-GB" sz="2200" dirty="0"/>
              <a:t>Roll-out the NLIS to all 21 MZOs, MLHUD HQ, Surveys and Mapping Department and the National Land Information Centre and improve security and reliability of the title registration and cadastral services.  </a:t>
            </a:r>
            <a:endParaRPr lang="en-US" sz="2200"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6529" y="2143036"/>
            <a:ext cx="2535232" cy="1901424"/>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8355" y="2143036"/>
            <a:ext cx="2557459" cy="1921899"/>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2918" y="4333562"/>
            <a:ext cx="2562896" cy="1890441"/>
          </a:xfrm>
          <a:prstGeom prst="rect">
            <a:avLst/>
          </a:prstGeom>
        </p:spPr>
      </p:pic>
    </p:spTree>
    <p:extLst>
      <p:ext uri="{BB962C8B-B14F-4D97-AF65-F5344CB8AC3E}">
        <p14:creationId xmlns:p14="http://schemas.microsoft.com/office/powerpoint/2010/main" val="3708722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4409" y="171718"/>
            <a:ext cx="7229766" cy="1051775"/>
          </a:xfrm>
        </p:spPr>
        <p:txBody>
          <a:bodyPr>
            <a:normAutofit fontScale="90000"/>
          </a:bodyPr>
          <a:lstStyle/>
          <a:p>
            <a:pPr algn="ctr"/>
            <a:r>
              <a:rPr lang="en-GB" b="1" dirty="0">
                <a:latin typeface="Arial" panose="020B0604020202020204" pitchFamily="34" charset="0"/>
                <a:cs typeface="Arial" panose="020B0604020202020204" pitchFamily="34" charset="0"/>
              </a:rPr>
              <a:t>TRAINING AND PUBLIC INFORMATION AND AWARENESS</a:t>
            </a:r>
            <a:endParaRPr lang="en-US" dirty="0"/>
          </a:p>
        </p:txBody>
      </p:sp>
      <p:sp>
        <p:nvSpPr>
          <p:cNvPr id="3" name="Content Placeholder 2"/>
          <p:cNvSpPr>
            <a:spLocks noGrp="1"/>
          </p:cNvSpPr>
          <p:nvPr>
            <p:ph idx="1"/>
          </p:nvPr>
        </p:nvSpPr>
        <p:spPr>
          <a:xfrm>
            <a:off x="504181" y="2160588"/>
            <a:ext cx="5377573" cy="3881437"/>
          </a:xfrm>
        </p:spPr>
        <p:txBody>
          <a:bodyPr/>
          <a:lstStyle/>
          <a:p>
            <a:endParaRPr lang="en-US" dirty="0"/>
          </a:p>
        </p:txBody>
      </p:sp>
      <p:sp>
        <p:nvSpPr>
          <p:cNvPr id="4" name="Subtitle 2"/>
          <p:cNvSpPr txBox="1">
            <a:spLocks/>
          </p:cNvSpPr>
          <p:nvPr/>
        </p:nvSpPr>
        <p:spPr bwMode="auto">
          <a:xfrm>
            <a:off x="244699" y="2160588"/>
            <a:ext cx="5919393" cy="224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0"/>
              </a:spcBef>
              <a:buFont typeface="Arial" panose="020B0604020202020204" pitchFamily="34" charset="0"/>
              <a:buChar char="•"/>
            </a:pPr>
            <a:r>
              <a:rPr lang="en-GB" sz="2200" dirty="0" smtClean="0"/>
              <a:t>Training of staff essential to the sustainability of the NLIS</a:t>
            </a:r>
            <a:endParaRPr lang="en-US" sz="2200" dirty="0" smtClean="0"/>
          </a:p>
          <a:p>
            <a:pPr>
              <a:spcBef>
                <a:spcPts val="0"/>
              </a:spcBef>
              <a:buFont typeface="Arial" panose="020B0604020202020204" pitchFamily="34" charset="0"/>
              <a:buChar char="•"/>
            </a:pPr>
            <a:r>
              <a:rPr lang="en-GB" sz="2200" dirty="0" smtClean="0"/>
              <a:t>Inform the general </a:t>
            </a:r>
          </a:p>
          <a:p>
            <a:pPr marL="0" indent="0">
              <a:spcBef>
                <a:spcPts val="0"/>
              </a:spcBef>
              <a:buNone/>
            </a:pPr>
            <a:r>
              <a:rPr lang="en-GB" sz="2200" dirty="0"/>
              <a:t> </a:t>
            </a:r>
            <a:r>
              <a:rPr lang="en-GB" sz="2200" dirty="0" smtClean="0"/>
              <a:t>   public and </a:t>
            </a:r>
          </a:p>
          <a:p>
            <a:pPr marL="0" indent="0">
              <a:spcBef>
                <a:spcPts val="0"/>
              </a:spcBef>
              <a:buNone/>
            </a:pPr>
            <a:r>
              <a:rPr lang="en-GB" sz="2200" dirty="0"/>
              <a:t> </a:t>
            </a:r>
            <a:r>
              <a:rPr lang="en-GB" sz="2200" dirty="0" smtClean="0"/>
              <a:t>   stakeholders about </a:t>
            </a:r>
          </a:p>
          <a:p>
            <a:pPr marL="0" indent="0">
              <a:spcBef>
                <a:spcPts val="0"/>
              </a:spcBef>
              <a:buNone/>
            </a:pPr>
            <a:r>
              <a:rPr lang="en-GB" sz="2200" dirty="0"/>
              <a:t> </a:t>
            </a:r>
            <a:r>
              <a:rPr lang="en-GB" sz="2200" dirty="0" smtClean="0"/>
              <a:t>   the NLIS </a:t>
            </a:r>
            <a:endParaRPr lang="en-US" sz="2200" dirty="0"/>
          </a:p>
        </p:txBody>
      </p:sp>
      <p:pic>
        <p:nvPicPr>
          <p:cNvPr id="5" name="Picture 4" descr="C:\Users\Chris viva\Desktop\IGN 2015\Newsletters\June Newsletter\Photoa\World Bank Group Open Day.jpg"/>
          <p:cNvPicPr/>
          <p:nvPr/>
        </p:nvPicPr>
        <p:blipFill rotWithShape="1">
          <a:blip r:embed="rId2" cstate="email">
            <a:extLst>
              <a:ext uri="{28A0092B-C50C-407E-A947-70E740481C1C}">
                <a14:useLocalDpi xmlns:a14="http://schemas.microsoft.com/office/drawing/2010/main"/>
              </a:ext>
            </a:extLst>
          </a:blip>
          <a:srcRect/>
          <a:stretch/>
        </p:blipFill>
        <p:spPr bwMode="auto">
          <a:xfrm>
            <a:off x="3301624" y="2898632"/>
            <a:ext cx="2753812" cy="1820697"/>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a:blip r:embed="rId3" cstate="email">
            <a:extLst>
              <a:ext uri="{28A0092B-C50C-407E-A947-70E740481C1C}">
                <a14:useLocalDpi xmlns:a14="http://schemas.microsoft.com/office/drawing/2010/main"/>
              </a:ext>
            </a:extLst>
          </a:blip>
          <a:srcRect/>
          <a:stretch>
            <a:fillRect/>
          </a:stretch>
        </p:blipFill>
        <p:spPr bwMode="auto">
          <a:xfrm>
            <a:off x="5994744" y="2160588"/>
            <a:ext cx="2858135" cy="4058285"/>
          </a:xfrm>
          <a:prstGeom prst="rect">
            <a:avLst/>
          </a:prstGeom>
          <a:noFill/>
          <a:ln>
            <a:no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4876" y="2160588"/>
            <a:ext cx="2438262" cy="1828697"/>
          </a:xfrm>
          <a:prstGeom prst="rect">
            <a:avLst/>
          </a:prstGeom>
        </p:spPr>
      </p:pic>
    </p:spTree>
    <p:extLst>
      <p:ext uri="{BB962C8B-B14F-4D97-AF65-F5344CB8AC3E}">
        <p14:creationId xmlns:p14="http://schemas.microsoft.com/office/powerpoint/2010/main" val="2565761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461791" y="134280"/>
            <a:ext cx="3943504" cy="261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1791" y="2753473"/>
            <a:ext cx="3943504" cy="261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9077" y="3766311"/>
            <a:ext cx="5113577" cy="321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23291" y="156962"/>
            <a:ext cx="5243050" cy="364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0"/>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784419" y="3783942"/>
            <a:ext cx="286392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p:cNvSpPr txBox="1">
            <a:spLocks/>
          </p:cNvSpPr>
          <p:nvPr/>
        </p:nvSpPr>
        <p:spPr bwMode="auto">
          <a:xfrm>
            <a:off x="3886337" y="115590"/>
            <a:ext cx="3924300" cy="36284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0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charset="0"/>
              </a:defRPr>
            </a:lvl2pPr>
            <a:lvl3pPr algn="l" defTabSz="457200" rtl="0" eaLnBrk="0" fontAlgn="base" hangingPunct="0">
              <a:spcBef>
                <a:spcPct val="0"/>
              </a:spcBef>
              <a:spcAft>
                <a:spcPct val="0"/>
              </a:spcAft>
              <a:defRPr sz="3600">
                <a:solidFill>
                  <a:schemeClr val="accent1"/>
                </a:solidFill>
                <a:latin typeface="Trebuchet MS" charset="0"/>
              </a:defRPr>
            </a:lvl3pPr>
            <a:lvl4pPr algn="l" defTabSz="457200" rtl="0" eaLnBrk="0" fontAlgn="base" hangingPunct="0">
              <a:spcBef>
                <a:spcPct val="0"/>
              </a:spcBef>
              <a:spcAft>
                <a:spcPct val="0"/>
              </a:spcAft>
              <a:defRPr sz="3600">
                <a:solidFill>
                  <a:schemeClr val="accent1"/>
                </a:solidFill>
                <a:latin typeface="Trebuchet MS" charset="0"/>
              </a:defRPr>
            </a:lvl4pPr>
            <a:lvl5pPr algn="l" defTabSz="457200" rtl="0" eaLnBrk="0" fontAlgn="base" hangingPunct="0">
              <a:spcBef>
                <a:spcPct val="0"/>
              </a:spcBef>
              <a:spcAft>
                <a:spcPct val="0"/>
              </a:spcAft>
              <a:defRPr sz="3600">
                <a:solidFill>
                  <a:schemeClr val="accent1"/>
                </a:solidFill>
                <a:latin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smtClean="0">
                <a:latin typeface="+mn-lt"/>
              </a:rPr>
              <a:t>Open Registry Days</a:t>
            </a:r>
            <a:endParaRPr lang="fr-FR" b="1" dirty="0">
              <a:latin typeface="+mn-lt"/>
            </a:endParaRPr>
          </a:p>
        </p:txBody>
      </p:sp>
      <p:sp>
        <p:nvSpPr>
          <p:cNvPr id="11" name="TextBox 10"/>
          <p:cNvSpPr txBox="1"/>
          <p:nvPr/>
        </p:nvSpPr>
        <p:spPr>
          <a:xfrm>
            <a:off x="1576917" y="2444207"/>
            <a:ext cx="3689451" cy="923330"/>
          </a:xfrm>
          <a:prstGeom prst="rect">
            <a:avLst/>
          </a:prstGeom>
          <a:solidFill>
            <a:srgbClr val="FFFFCC"/>
          </a:solidFill>
        </p:spPr>
        <p:txBody>
          <a:bodyPr wrap="square" rtlCol="0">
            <a:spAutoFit/>
          </a:bodyPr>
          <a:lstStyle/>
          <a:p>
            <a:pPr fontAlgn="base">
              <a:spcBef>
                <a:spcPct val="0"/>
              </a:spcBef>
              <a:spcAft>
                <a:spcPct val="0"/>
              </a:spcAft>
              <a:defRPr/>
            </a:pPr>
            <a:r>
              <a:rPr lang="en-US" b="1" dirty="0">
                <a:solidFill>
                  <a:prstClr val="black"/>
                </a:solidFill>
                <a:cs typeface="Arial" pitchFamily="34" charset="0"/>
              </a:rPr>
              <a:t>1438 people participated in the verification exercise in Kampala and </a:t>
            </a:r>
            <a:r>
              <a:rPr lang="en-US" b="1" dirty="0" err="1">
                <a:solidFill>
                  <a:prstClr val="black"/>
                </a:solidFill>
                <a:cs typeface="Arial" pitchFamily="34" charset="0"/>
              </a:rPr>
              <a:t>Mukono</a:t>
            </a:r>
            <a:r>
              <a:rPr lang="en-US" b="1" dirty="0">
                <a:solidFill>
                  <a:prstClr val="black"/>
                </a:solidFill>
                <a:cs typeface="Arial" pitchFamily="34" charset="0"/>
              </a:rPr>
              <a:t> districts </a:t>
            </a:r>
          </a:p>
        </p:txBody>
      </p:sp>
      <p:sp>
        <p:nvSpPr>
          <p:cNvPr id="12" name="TextBox 11"/>
          <p:cNvSpPr txBox="1"/>
          <p:nvPr/>
        </p:nvSpPr>
        <p:spPr>
          <a:xfrm>
            <a:off x="6995518" y="3212957"/>
            <a:ext cx="3652827" cy="923330"/>
          </a:xfrm>
          <a:prstGeom prst="rect">
            <a:avLst/>
          </a:prstGeom>
          <a:solidFill>
            <a:srgbClr val="0070C0"/>
          </a:solidFill>
        </p:spPr>
        <p:txBody>
          <a:bodyPr wrap="square" rtlCol="0">
            <a:spAutoFit/>
          </a:bodyPr>
          <a:lstStyle/>
          <a:p>
            <a:pPr fontAlgn="base">
              <a:spcBef>
                <a:spcPct val="0"/>
              </a:spcBef>
              <a:spcAft>
                <a:spcPct val="0"/>
              </a:spcAft>
              <a:defRPr/>
            </a:pPr>
            <a:r>
              <a:rPr lang="en-US" dirty="0">
                <a:solidFill>
                  <a:prstClr val="white"/>
                </a:solidFill>
                <a:cs typeface="Arial" pitchFamily="34" charset="0"/>
              </a:rPr>
              <a:t>Aimed at enhancing </a:t>
            </a:r>
            <a:r>
              <a:rPr lang="en-US" b="1" i="1" dirty="0">
                <a:solidFill>
                  <a:prstClr val="white"/>
                </a:solidFill>
                <a:cs typeface="Arial" pitchFamily="34" charset="0"/>
              </a:rPr>
              <a:t>Transparency</a:t>
            </a:r>
            <a:r>
              <a:rPr lang="en-US" dirty="0">
                <a:solidFill>
                  <a:prstClr val="white"/>
                </a:solidFill>
                <a:cs typeface="Arial" pitchFamily="34" charset="0"/>
              </a:rPr>
              <a:t> of the Land Registry</a:t>
            </a:r>
          </a:p>
        </p:txBody>
      </p:sp>
    </p:spTree>
    <p:extLst>
      <p:ext uri="{BB962C8B-B14F-4D97-AF65-F5344CB8AC3E}">
        <p14:creationId xmlns:p14="http://schemas.microsoft.com/office/powerpoint/2010/main" val="1219219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872" y="287628"/>
            <a:ext cx="7654767" cy="1051775"/>
          </a:xfrm>
        </p:spPr>
        <p:txBody>
          <a:bodyPr>
            <a:normAutofit fontScale="90000"/>
          </a:bodyPr>
          <a:lstStyle/>
          <a:p>
            <a:pPr algn="ctr"/>
            <a:r>
              <a:rPr lang="en-GB" b="1" dirty="0">
                <a:latin typeface="Arial" panose="020B0604020202020204" pitchFamily="34" charset="0"/>
                <a:cs typeface="Arial" panose="020B0604020202020204" pitchFamily="34" charset="0"/>
              </a:rPr>
              <a:t>INTEGRATED WITH OTHER NATIONAL SYSTEMS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391" y="2863293"/>
            <a:ext cx="2687013" cy="2856157"/>
          </a:xfrm>
          <a:prstGeom prst="rect">
            <a:avLst/>
          </a:prstGeom>
        </p:spPr>
      </p:pic>
      <p:sp>
        <p:nvSpPr>
          <p:cNvPr id="5" name="Subtitle 2"/>
          <p:cNvSpPr txBox="1">
            <a:spLocks/>
          </p:cNvSpPr>
          <p:nvPr/>
        </p:nvSpPr>
        <p:spPr bwMode="auto">
          <a:xfrm>
            <a:off x="0" y="1652350"/>
            <a:ext cx="4882583" cy="293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None/>
              <a:defRPr/>
            </a:pPr>
            <a:r>
              <a:rPr lang="en-US" sz="2000" dirty="0" smtClean="0"/>
              <a:t>• NLIS is designed to be integrated with national digital information systems operated by other Government agencies including the Uganda Wildlife Authority (UWA), National Forestry Authority (NFA), National Environmental Management Authority (NEMA), and Uganda National Roads Authority (UNRA), </a:t>
            </a:r>
            <a:r>
              <a:rPr lang="en-US" sz="2000" dirty="0" err="1" smtClean="0"/>
              <a:t>etc</a:t>
            </a:r>
            <a:r>
              <a:rPr lang="en-US" sz="2000" dirty="0" smtClean="0"/>
              <a:t>…</a:t>
            </a:r>
          </a:p>
          <a:p>
            <a:pPr marL="0" indent="0">
              <a:spcBef>
                <a:spcPct val="0"/>
              </a:spcBef>
              <a:buNone/>
              <a:defRPr/>
            </a:pPr>
            <a:r>
              <a:rPr lang="en-US" sz="2000" dirty="0" smtClean="0"/>
              <a:t>	</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162" y="1756563"/>
            <a:ext cx="5758301" cy="1193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5962" y="1943044"/>
            <a:ext cx="1597068" cy="32872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870" y="3469840"/>
            <a:ext cx="2454997" cy="2454997"/>
          </a:xfrm>
          <a:prstGeom prst="rect">
            <a:avLst/>
          </a:prstGeom>
        </p:spPr>
      </p:pic>
    </p:spTree>
    <p:extLst>
      <p:ext uri="{BB962C8B-B14F-4D97-AF65-F5344CB8AC3E}">
        <p14:creationId xmlns:p14="http://schemas.microsoft.com/office/powerpoint/2010/main" val="3250776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024" y="83712"/>
            <a:ext cx="6830520" cy="1051775"/>
          </a:xfrm>
        </p:spPr>
        <p:txBody>
          <a:bodyPr>
            <a:normAutofit fontScale="90000"/>
          </a:bodyPr>
          <a:lstStyle/>
          <a:p>
            <a:pPr algn="ctr"/>
            <a:r>
              <a:rPr lang="en-GB" b="1" dirty="0">
                <a:latin typeface="Arial" panose="020B0604020202020204" pitchFamily="34" charset="0"/>
                <a:cs typeface="Arial" panose="020B0604020202020204" pitchFamily="34" charset="0"/>
              </a:rPr>
              <a:t>INTEROPERABILITY WITH OTHER NATIONAL SYSTEMS</a:t>
            </a:r>
            <a:endParaRPr lang="en-US" dirty="0"/>
          </a:p>
        </p:txBody>
      </p:sp>
      <p:sp>
        <p:nvSpPr>
          <p:cNvPr id="4" name="Subtitle 2"/>
          <p:cNvSpPr>
            <a:spLocks noGrp="1"/>
          </p:cNvSpPr>
          <p:nvPr>
            <p:ph idx="1"/>
          </p:nvPr>
        </p:nvSpPr>
        <p:spPr>
          <a:xfrm>
            <a:off x="136950" y="1671191"/>
            <a:ext cx="6405518" cy="2965203"/>
          </a:xfrm>
        </p:spPr>
        <p:txBody>
          <a:bodyPr>
            <a:normAutofit/>
          </a:bodyPr>
          <a:lstStyle/>
          <a:p>
            <a:pPr marL="0" indent="0" algn="l" defTabSz="457200" eaLnBrk="0" fontAlgn="base" hangingPunct="0">
              <a:spcBef>
                <a:spcPct val="0"/>
              </a:spcBef>
              <a:spcAft>
                <a:spcPct val="0"/>
              </a:spcAft>
              <a:buNone/>
              <a:defRPr/>
            </a:pPr>
            <a:endParaRPr lang="en-US" sz="2000" dirty="0"/>
          </a:p>
          <a:p>
            <a:pPr algn="l" defTabSz="457200" eaLnBrk="0" fontAlgn="base" hangingPunct="0">
              <a:spcBef>
                <a:spcPct val="0"/>
              </a:spcBef>
              <a:spcAft>
                <a:spcPct val="0"/>
              </a:spcAft>
              <a:defRPr/>
            </a:pPr>
            <a:r>
              <a:rPr lang="en-US" sz="2000" dirty="0"/>
              <a:t>• </a:t>
            </a:r>
            <a:r>
              <a:rPr lang="en-US" sz="2000" dirty="0" smtClean="0"/>
              <a:t>The NLIS is designed to be interoperable with other national digital information systems operated by other Government institutions comprising Ministries, Departments and Agencies including Ministry of Water and Environment, National Identification and Registration Authority (NIRA), Uganda Revenue Authority (URA), </a:t>
            </a:r>
            <a:r>
              <a:rPr lang="en-GB" sz="2000" dirty="0"/>
              <a:t>Uganda Registration Services </a:t>
            </a:r>
            <a:r>
              <a:rPr lang="en-GB" sz="2000" dirty="0" smtClean="0"/>
              <a:t>Bureau </a:t>
            </a:r>
            <a:r>
              <a:rPr lang="en-US" sz="2000" dirty="0" smtClean="0"/>
              <a:t>(URSB), etc…</a:t>
            </a:r>
            <a:endParaRPr lang="en-US" sz="2000"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282" y="4182155"/>
            <a:ext cx="3814502" cy="2675845"/>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2618" y="2077532"/>
            <a:ext cx="3816934" cy="13987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31131" y="3628487"/>
            <a:ext cx="3276600" cy="1390650"/>
          </a:xfrm>
          <a:prstGeom prst="rect">
            <a:avLst/>
          </a:prstGeom>
        </p:spPr>
      </p:pic>
    </p:spTree>
    <p:extLst>
      <p:ext uri="{BB962C8B-B14F-4D97-AF65-F5344CB8AC3E}">
        <p14:creationId xmlns:p14="http://schemas.microsoft.com/office/powerpoint/2010/main" val="2778809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5756" y="206061"/>
            <a:ext cx="5851726" cy="613893"/>
          </a:xfrm>
        </p:spPr>
        <p:txBody>
          <a:bodyPr>
            <a:normAutofit fontScale="90000"/>
          </a:bodyPr>
          <a:lstStyle/>
          <a:p>
            <a:pPr algn="ctr"/>
            <a:r>
              <a:rPr lang="en-US" altLang="en-US" b="1" dirty="0"/>
              <a:t>NEW FEATURES FOR THE NLIS</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2523" y="785612"/>
            <a:ext cx="6657388" cy="595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617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661" y="133082"/>
            <a:ext cx="7384312" cy="639651"/>
          </a:xfrm>
        </p:spPr>
        <p:txBody>
          <a:bodyPr>
            <a:normAutofit fontScale="90000"/>
          </a:bodyPr>
          <a:lstStyle/>
          <a:p>
            <a:pPr algn="ctr"/>
            <a:r>
              <a:rPr lang="en-GB" b="1" dirty="0">
                <a:latin typeface="Arial" panose="020B0604020202020204" pitchFamily="34" charset="0"/>
                <a:cs typeface="Arial" panose="020B0604020202020204" pitchFamily="34" charset="0"/>
              </a:rPr>
              <a:t>CHALLENGES TO IMPLEMENTATION</a:t>
            </a:r>
            <a:endParaRPr lang="en-US" dirty="0"/>
          </a:p>
        </p:txBody>
      </p:sp>
      <p:sp>
        <p:nvSpPr>
          <p:cNvPr id="4" name="Subtitle 2"/>
          <p:cNvSpPr>
            <a:spLocks noGrp="1"/>
          </p:cNvSpPr>
          <p:nvPr>
            <p:ph idx="1"/>
          </p:nvPr>
        </p:nvSpPr>
        <p:spPr>
          <a:xfrm>
            <a:off x="304375" y="930598"/>
            <a:ext cx="5721336" cy="2971702"/>
          </a:xfrm>
        </p:spPr>
        <p:txBody>
          <a:bodyPr>
            <a:normAutofit/>
          </a:bodyPr>
          <a:lstStyle/>
          <a:p>
            <a:pPr indent="-342900" algn="l">
              <a:spcBef>
                <a:spcPts val="0"/>
              </a:spcBef>
              <a:buFont typeface="Arial" panose="020B0604020202020204" pitchFamily="34" charset="0"/>
              <a:buChar char="•"/>
            </a:pPr>
            <a:r>
              <a:rPr lang="en-GB" sz="2000" dirty="0"/>
              <a:t>P</a:t>
            </a:r>
            <a:r>
              <a:rPr lang="en-GB" sz="2000" dirty="0" smtClean="0"/>
              <a:t>aucity </a:t>
            </a:r>
            <a:r>
              <a:rPr lang="en-GB" sz="2000" dirty="0"/>
              <a:t>of infrastructure including </a:t>
            </a:r>
            <a:r>
              <a:rPr lang="en-GB" sz="2000" dirty="0" smtClean="0"/>
              <a:t>power supply </a:t>
            </a:r>
            <a:r>
              <a:rPr lang="en-GB" sz="2000" dirty="0"/>
              <a:t>and </a:t>
            </a:r>
            <a:r>
              <a:rPr lang="en-GB" sz="2000" dirty="0" smtClean="0"/>
              <a:t>internet connectivity: addressed with massive Government focus on infrastructural development </a:t>
            </a:r>
          </a:p>
          <a:p>
            <a:pPr indent="-342900" algn="l">
              <a:spcBef>
                <a:spcPts val="0"/>
              </a:spcBef>
              <a:buFont typeface="Arial" panose="020B0604020202020204" pitchFamily="34" charset="0"/>
              <a:buChar char="•"/>
            </a:pPr>
            <a:r>
              <a:rPr lang="en-GB" sz="2000" dirty="0"/>
              <a:t>H</a:t>
            </a:r>
            <a:r>
              <a:rPr lang="en-GB" sz="2000" dirty="0" smtClean="0"/>
              <a:t>uman resources: Addressed with recruitment campaign</a:t>
            </a:r>
          </a:p>
          <a:p>
            <a:pPr indent="-342900" algn="l">
              <a:spcBef>
                <a:spcPts val="0"/>
              </a:spcBef>
              <a:buFont typeface="Arial" panose="020B0604020202020204" pitchFamily="34" charset="0"/>
              <a:buChar char="•"/>
            </a:pPr>
            <a:r>
              <a:rPr lang="en-GB" sz="2000" dirty="0" smtClean="0"/>
              <a:t>Political will: Addressed following early demonstration of successful </a:t>
            </a:r>
          </a:p>
          <a:p>
            <a:pPr marL="0" indent="0" algn="l">
              <a:spcBef>
                <a:spcPts val="0"/>
              </a:spcBef>
              <a:buNone/>
            </a:pPr>
            <a:r>
              <a:rPr lang="en-GB" sz="2000" dirty="0" smtClean="0"/>
              <a:t>     implementation</a:t>
            </a:r>
            <a:endParaRPr lang="en-GB" sz="2200" dirty="0" smtClean="0"/>
          </a:p>
          <a:p>
            <a:pPr marL="342900" indent="-342900" algn="l">
              <a:buFont typeface="Arial" panose="020B0604020202020204" pitchFamily="34" charset="0"/>
              <a:buChar char="•"/>
            </a:pPr>
            <a:endParaRPr lang="en-GB" sz="2200" dirty="0" smtClean="0"/>
          </a:p>
          <a:p>
            <a:pPr marL="342900" indent="-342900" algn="l">
              <a:buFont typeface="Arial" panose="020B0604020202020204" pitchFamily="34" charset="0"/>
              <a:buChar char="•"/>
            </a:pPr>
            <a:endParaRPr lang="en-US" sz="2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4597" y="4215052"/>
            <a:ext cx="3655147" cy="208258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7097" y="4215053"/>
            <a:ext cx="2905931" cy="208258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5711" y="1915853"/>
            <a:ext cx="3606459" cy="2141335"/>
          </a:xfrm>
          <a:prstGeom prst="rect">
            <a:avLst/>
          </a:prstGeom>
        </p:spPr>
      </p:pic>
    </p:spTree>
    <p:extLst>
      <p:ext uri="{BB962C8B-B14F-4D97-AF65-F5344CB8AC3E}">
        <p14:creationId xmlns:p14="http://schemas.microsoft.com/office/powerpoint/2010/main" val="309913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761" y="210355"/>
            <a:ext cx="3791106" cy="588135"/>
          </a:xfrm>
        </p:spPr>
        <p:txBody>
          <a:bodyPr>
            <a:normAutofit fontScale="90000"/>
          </a:bodyPr>
          <a:lstStyle/>
          <a:p>
            <a:pPr algn="ctr"/>
            <a:r>
              <a:rPr lang="en-GB" b="1" dirty="0">
                <a:latin typeface="Arial" panose="020B0604020202020204" pitchFamily="34" charset="0"/>
                <a:cs typeface="Arial" panose="020B0604020202020204" pitchFamily="34" charset="0"/>
              </a:rPr>
              <a:t>IMPACT TO DATE</a:t>
            </a:r>
            <a:endParaRPr lang="en-US" dirty="0"/>
          </a:p>
        </p:txBody>
      </p:sp>
      <p:sp>
        <p:nvSpPr>
          <p:cNvPr id="4" name="Subtitle 2"/>
          <p:cNvSpPr>
            <a:spLocks noGrp="1"/>
          </p:cNvSpPr>
          <p:nvPr>
            <p:ph idx="1"/>
          </p:nvPr>
        </p:nvSpPr>
        <p:spPr>
          <a:xfrm>
            <a:off x="175587" y="1284823"/>
            <a:ext cx="6585821" cy="4575063"/>
          </a:xfrm>
        </p:spPr>
        <p:txBody>
          <a:bodyPr>
            <a:normAutofit fontScale="92500" lnSpcReduction="10000"/>
          </a:bodyPr>
          <a:lstStyle/>
          <a:p>
            <a:pPr marL="342900" indent="-342900" algn="l">
              <a:spcBef>
                <a:spcPts val="0"/>
              </a:spcBef>
              <a:buFont typeface="Arial" panose="020B0604020202020204" pitchFamily="34" charset="0"/>
              <a:buChar char="•"/>
            </a:pPr>
            <a:endParaRPr lang="en-GB" dirty="0"/>
          </a:p>
          <a:p>
            <a:pPr marL="342900" indent="-342900" algn="l">
              <a:spcBef>
                <a:spcPts val="0"/>
              </a:spcBef>
              <a:buFont typeface="Arial" panose="020B0604020202020204" pitchFamily="34" charset="0"/>
              <a:buChar char="•"/>
            </a:pPr>
            <a:r>
              <a:rPr lang="en-GB" dirty="0" smtClean="0"/>
              <a:t>Increase </a:t>
            </a:r>
            <a:r>
              <a:rPr lang="en-GB" dirty="0"/>
              <a:t>in the number of land transactions. </a:t>
            </a:r>
          </a:p>
          <a:p>
            <a:pPr marL="342900" indent="-342900" algn="l">
              <a:spcBef>
                <a:spcPts val="0"/>
              </a:spcBef>
              <a:buFont typeface="Arial" panose="020B0604020202020204" pitchFamily="34" charset="0"/>
              <a:buChar char="•"/>
            </a:pPr>
            <a:r>
              <a:rPr lang="en-GB" dirty="0" smtClean="0"/>
              <a:t>Decentralization </a:t>
            </a:r>
            <a:r>
              <a:rPr lang="en-GB" dirty="0"/>
              <a:t>of the cadastral and registration services, </a:t>
            </a:r>
          </a:p>
          <a:p>
            <a:pPr marL="342900" indent="-342900" algn="l">
              <a:spcBef>
                <a:spcPts val="0"/>
              </a:spcBef>
              <a:buFont typeface="Arial" panose="020B0604020202020204" pitchFamily="34" charset="0"/>
              <a:buChar char="•"/>
            </a:pPr>
            <a:r>
              <a:rPr lang="en-GB" dirty="0" smtClean="0"/>
              <a:t>Securing </a:t>
            </a:r>
            <a:r>
              <a:rPr lang="en-GB" dirty="0"/>
              <a:t>of land records and maps, </a:t>
            </a:r>
          </a:p>
          <a:p>
            <a:pPr marL="342900" indent="-342900" algn="l">
              <a:spcBef>
                <a:spcPts val="0"/>
              </a:spcBef>
              <a:buFont typeface="Arial" panose="020B0604020202020204" pitchFamily="34" charset="0"/>
              <a:buChar char="•"/>
            </a:pPr>
            <a:r>
              <a:rPr lang="en-GB" dirty="0" smtClean="0"/>
              <a:t>Establishment </a:t>
            </a:r>
            <a:r>
              <a:rPr lang="en-GB" dirty="0"/>
              <a:t>of audit trail of land transactions, </a:t>
            </a:r>
          </a:p>
          <a:p>
            <a:pPr marL="342900" indent="-342900" algn="l">
              <a:spcBef>
                <a:spcPts val="0"/>
              </a:spcBef>
              <a:buFont typeface="Arial" panose="020B0604020202020204" pitchFamily="34" charset="0"/>
              <a:buChar char="•"/>
            </a:pPr>
            <a:r>
              <a:rPr lang="en-GB" dirty="0" smtClean="0"/>
              <a:t>Improvement </a:t>
            </a:r>
            <a:r>
              <a:rPr lang="en-GB" dirty="0"/>
              <a:t>in the quality of records and their management, </a:t>
            </a:r>
          </a:p>
          <a:p>
            <a:pPr marL="342900" indent="-342900" algn="l">
              <a:spcBef>
                <a:spcPts val="0"/>
              </a:spcBef>
              <a:buFont typeface="Arial" panose="020B0604020202020204" pitchFamily="34" charset="0"/>
              <a:buChar char="•"/>
            </a:pPr>
            <a:r>
              <a:rPr lang="en-GB" dirty="0" smtClean="0"/>
              <a:t>Instant </a:t>
            </a:r>
            <a:r>
              <a:rPr lang="en-GB" dirty="0"/>
              <a:t>retrieval of land related information, </a:t>
            </a:r>
          </a:p>
          <a:p>
            <a:pPr marL="342900" indent="-342900" algn="l">
              <a:spcBef>
                <a:spcPts val="0"/>
              </a:spcBef>
              <a:buFont typeface="Arial" panose="020B0604020202020204" pitchFamily="34" charset="0"/>
              <a:buChar char="•"/>
            </a:pPr>
            <a:r>
              <a:rPr lang="en-GB" dirty="0" smtClean="0"/>
              <a:t>Better </a:t>
            </a:r>
            <a:r>
              <a:rPr lang="en-GB" dirty="0"/>
              <a:t>service delivery to the stakeholders, </a:t>
            </a:r>
          </a:p>
          <a:p>
            <a:pPr marL="342900" indent="-342900" algn="l">
              <a:spcBef>
                <a:spcPts val="0"/>
              </a:spcBef>
              <a:buFont typeface="Arial" panose="020B0604020202020204" pitchFamily="34" charset="0"/>
              <a:buChar char="•"/>
            </a:pPr>
            <a:r>
              <a:rPr lang="en-GB" dirty="0" smtClean="0"/>
              <a:t>Improvement </a:t>
            </a:r>
            <a:r>
              <a:rPr lang="en-GB" dirty="0"/>
              <a:t>in public perceptions of land service delivery, </a:t>
            </a:r>
          </a:p>
          <a:p>
            <a:pPr marL="342900" indent="-342900" algn="l">
              <a:spcBef>
                <a:spcPts val="0"/>
              </a:spcBef>
              <a:buFont typeface="Arial" panose="020B0604020202020204" pitchFamily="34" charset="0"/>
              <a:buChar char="•"/>
            </a:pPr>
            <a:r>
              <a:rPr lang="en-GB" dirty="0" smtClean="0"/>
              <a:t>Increased </a:t>
            </a:r>
            <a:r>
              <a:rPr lang="en-GB" dirty="0"/>
              <a:t>sustainability of land governance. </a:t>
            </a:r>
          </a:p>
          <a:p>
            <a:pPr marL="342900" indent="-342900" algn="l">
              <a:buFont typeface="Arial" panose="020B0604020202020204" pitchFamily="34" charset="0"/>
              <a:buChar char="•"/>
            </a:pPr>
            <a:endParaRPr lang="en-GB" sz="2200" dirty="0" smtClean="0"/>
          </a:p>
          <a:p>
            <a:pPr marL="342900" indent="-342900" algn="l">
              <a:buFont typeface="Arial" panose="020B0604020202020204" pitchFamily="34" charset="0"/>
              <a:buChar char="•"/>
            </a:pPr>
            <a:endParaRPr lang="en-GB" sz="2200" dirty="0" smtClean="0"/>
          </a:p>
          <a:p>
            <a:pPr marL="342900" indent="-342900" algn="l">
              <a:buFont typeface="Arial" panose="020B0604020202020204" pitchFamily="34" charset="0"/>
              <a:buChar char="•"/>
            </a:pPr>
            <a:endParaRPr lang="en-US" sz="2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61407" y="2462756"/>
            <a:ext cx="4739427" cy="3628951"/>
          </a:xfrm>
          <a:prstGeom prst="rect">
            <a:avLst/>
          </a:prstGeom>
        </p:spPr>
      </p:pic>
    </p:spTree>
    <p:extLst>
      <p:ext uri="{BB962C8B-B14F-4D97-AF65-F5344CB8AC3E}">
        <p14:creationId xmlns:p14="http://schemas.microsoft.com/office/powerpoint/2010/main" val="3966850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505" y="135228"/>
            <a:ext cx="8298712" cy="959476"/>
          </a:xfrm>
        </p:spPr>
        <p:txBody>
          <a:bodyPr>
            <a:normAutofit fontScale="90000"/>
          </a:bodyPr>
          <a:lstStyle/>
          <a:p>
            <a:pPr algn="ctr"/>
            <a:r>
              <a:rPr lang="en-US" b="1" dirty="0"/>
              <a:t>SYNERGIES BETWEEN NLIS, NDSI AND OTHER NATIONAL PROGRAMMES</a:t>
            </a:r>
            <a:endParaRPr lang="en-US" dirty="0"/>
          </a:p>
        </p:txBody>
      </p:sp>
      <p:sp>
        <p:nvSpPr>
          <p:cNvPr id="4" name="Subtitle 2"/>
          <p:cNvSpPr>
            <a:spLocks noGrp="1"/>
          </p:cNvSpPr>
          <p:nvPr>
            <p:ph idx="1"/>
          </p:nvPr>
        </p:nvSpPr>
        <p:spPr>
          <a:xfrm>
            <a:off x="227104" y="1455314"/>
            <a:ext cx="5388086" cy="3284111"/>
          </a:xfrm>
        </p:spPr>
        <p:txBody>
          <a:bodyPr>
            <a:normAutofit/>
          </a:bodyPr>
          <a:lstStyle/>
          <a:p>
            <a:pPr marL="0" indent="0" algn="l">
              <a:spcBef>
                <a:spcPts val="0"/>
              </a:spcBef>
              <a:buNone/>
            </a:pPr>
            <a:r>
              <a:rPr lang="en-US" sz="2000" dirty="0" smtClean="0"/>
              <a:t>With support of the World Bank the NLIS has:</a:t>
            </a:r>
          </a:p>
          <a:p>
            <a:pPr indent="-342900" algn="l">
              <a:spcBef>
                <a:spcPts val="0"/>
              </a:spcBef>
              <a:buFont typeface="Arial" panose="020B0604020202020204" pitchFamily="34" charset="0"/>
              <a:buChar char="•"/>
            </a:pPr>
            <a:r>
              <a:rPr lang="en-US" sz="2000" dirty="0"/>
              <a:t>R</a:t>
            </a:r>
            <a:r>
              <a:rPr lang="en-US" sz="2000" dirty="0" smtClean="0"/>
              <a:t>eceived necessary funding</a:t>
            </a:r>
          </a:p>
          <a:p>
            <a:pPr indent="-342900" algn="l">
              <a:spcBef>
                <a:spcPts val="0"/>
              </a:spcBef>
              <a:buFont typeface="Arial" panose="020B0604020202020204" pitchFamily="34" charset="0"/>
              <a:buChar char="•"/>
            </a:pPr>
            <a:r>
              <a:rPr lang="en-US" sz="2000" dirty="0"/>
              <a:t>D</a:t>
            </a:r>
            <a:r>
              <a:rPr lang="en-US" sz="2000" dirty="0" smtClean="0"/>
              <a:t>emonstrated success in improving         service delivery</a:t>
            </a:r>
          </a:p>
          <a:p>
            <a:pPr indent="-342900" algn="l">
              <a:spcBef>
                <a:spcPts val="0"/>
              </a:spcBef>
              <a:buFont typeface="Arial" panose="020B0604020202020204" pitchFamily="34" charset="0"/>
              <a:buChar char="•"/>
            </a:pPr>
            <a:r>
              <a:rPr lang="en-US" sz="2000" dirty="0"/>
              <a:t>Over 260 MLHUD staff </a:t>
            </a:r>
            <a:r>
              <a:rPr lang="en-US" sz="2000" dirty="0" smtClean="0"/>
              <a:t>trained under the NLIS</a:t>
            </a:r>
          </a:p>
          <a:p>
            <a:pPr indent="-342900" algn="l">
              <a:spcBef>
                <a:spcPts val="0"/>
              </a:spcBef>
              <a:buFont typeface="Arial" panose="020B0604020202020204" pitchFamily="34" charset="0"/>
              <a:buChar char="•"/>
            </a:pPr>
            <a:r>
              <a:rPr lang="en-US" sz="2000" dirty="0" smtClean="0"/>
              <a:t>MLHUD engaged in </a:t>
            </a:r>
            <a:r>
              <a:rPr lang="en-US" sz="2000" dirty="0" err="1" smtClean="0"/>
              <a:t>eBiz</a:t>
            </a:r>
            <a:r>
              <a:rPr lang="en-US" sz="2000" dirty="0" smtClean="0"/>
              <a:t> (Investor platform) and Digital </a:t>
            </a:r>
            <a:r>
              <a:rPr lang="en-US" sz="2000" dirty="0"/>
              <a:t>One Stop </a:t>
            </a:r>
            <a:r>
              <a:rPr lang="en-US" sz="2000" dirty="0" smtClean="0"/>
              <a:t>Centre</a:t>
            </a:r>
          </a:p>
          <a:p>
            <a:pPr indent="-342900" algn="l">
              <a:spcBef>
                <a:spcPts val="0"/>
              </a:spcBef>
              <a:buFont typeface="Arial" panose="020B0604020202020204" pitchFamily="34" charset="0"/>
              <a:buChar char="•"/>
            </a:pPr>
            <a:r>
              <a:rPr lang="en-US" sz="2100" dirty="0" smtClean="0"/>
              <a:t>Been a catalyst for greater integration of spatial data in </a:t>
            </a:r>
            <a:r>
              <a:rPr lang="en-US" sz="2100" dirty="0"/>
              <a:t>U</a:t>
            </a:r>
            <a:r>
              <a:rPr lang="en-US" sz="2100" dirty="0" smtClean="0"/>
              <a:t>ganda</a:t>
            </a:r>
            <a:endParaRPr lang="en-GB" sz="2100" dirty="0" smtClean="0"/>
          </a:p>
          <a:p>
            <a:pPr algn="l">
              <a:spcBef>
                <a:spcPts val="0"/>
              </a:spcBef>
            </a:pPr>
            <a:endParaRPr lang="en-US" sz="2100" dirty="0" smtClean="0"/>
          </a:p>
          <a:p>
            <a:pPr indent="-342900" algn="l">
              <a:spcBef>
                <a:spcPts val="0"/>
              </a:spcBef>
              <a:buFont typeface="Arial" panose="020B0604020202020204" pitchFamily="34" charset="0"/>
              <a:buChar char="•"/>
            </a:pPr>
            <a:endParaRPr lang="en-US" sz="2200" dirty="0"/>
          </a:p>
        </p:txBody>
      </p:sp>
      <p:pic>
        <p:nvPicPr>
          <p:cNvPr id="5" name="Picture 4" descr="Image result for One Stop Centre, uganda, kampala"/>
          <p:cNvPicPr/>
          <p:nvPr/>
        </p:nvPicPr>
        <p:blipFill>
          <a:blip r:embed="rId2">
            <a:extLst>
              <a:ext uri="{28A0092B-C50C-407E-A947-70E740481C1C}">
                <a14:useLocalDpi xmlns:a14="http://schemas.microsoft.com/office/drawing/2010/main" val="0"/>
              </a:ext>
            </a:extLst>
          </a:blip>
          <a:srcRect/>
          <a:stretch>
            <a:fillRect/>
          </a:stretch>
        </p:blipFill>
        <p:spPr bwMode="auto">
          <a:xfrm>
            <a:off x="5715861" y="2630765"/>
            <a:ext cx="5772724" cy="3916717"/>
          </a:xfrm>
          <a:prstGeom prst="rect">
            <a:avLst/>
          </a:prstGeom>
          <a:noFill/>
          <a:ln>
            <a:noFill/>
          </a:ln>
        </p:spPr>
      </p:pic>
    </p:spTree>
    <p:extLst>
      <p:ext uri="{BB962C8B-B14F-4D97-AF65-F5344CB8AC3E}">
        <p14:creationId xmlns:p14="http://schemas.microsoft.com/office/powerpoint/2010/main" val="70003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141663" y="120650"/>
            <a:ext cx="5268912" cy="627063"/>
          </a:xfrm>
        </p:spPr>
        <p:txBody>
          <a:bodyPr/>
          <a:lstStyle/>
          <a:p>
            <a:pPr algn="ctr"/>
            <a:r>
              <a:rPr lang="en-GB" altLang="en-US" sz="2800" b="1" smtClean="0">
                <a:solidFill>
                  <a:srgbClr val="000000"/>
                </a:solidFill>
                <a:latin typeface="Arial" panose="020B0604020202020204" pitchFamily="34" charset="0"/>
                <a:cs typeface="Arial" panose="020B0604020202020204" pitchFamily="34" charset="0"/>
              </a:rPr>
              <a:t>INTRODUCTION</a:t>
            </a:r>
            <a:endParaRPr lang="en-US" altLang="en-US" smtClean="0"/>
          </a:p>
        </p:txBody>
      </p:sp>
      <p:sp>
        <p:nvSpPr>
          <p:cNvPr id="3" name="Content Placeholder 2"/>
          <p:cNvSpPr>
            <a:spLocks noGrp="1"/>
          </p:cNvSpPr>
          <p:nvPr>
            <p:ph idx="1"/>
          </p:nvPr>
        </p:nvSpPr>
        <p:spPr>
          <a:xfrm>
            <a:off x="519113" y="747713"/>
            <a:ext cx="7040562" cy="5859462"/>
          </a:xfrm>
        </p:spPr>
        <p:txBody>
          <a:bodyPr>
            <a:normAutofit fontScale="32500" lnSpcReduction="20000"/>
          </a:bodyPr>
          <a:lstStyle/>
          <a:p>
            <a:pPr>
              <a:defRPr/>
            </a:pPr>
            <a:r>
              <a:rPr lang="en-GB" sz="6000" dirty="0"/>
              <a:t>Uganda – Approx. Area 248,000 Sq. km</a:t>
            </a:r>
          </a:p>
          <a:p>
            <a:pPr>
              <a:defRPr/>
            </a:pPr>
            <a:r>
              <a:rPr lang="en-GB" sz="6000" dirty="0"/>
              <a:t>Population Increase: </a:t>
            </a:r>
            <a:r>
              <a:rPr lang="en-GB" sz="6000" dirty="0">
                <a:solidFill>
                  <a:srgbClr val="92D050"/>
                </a:solidFill>
              </a:rPr>
              <a:t>6 m (1962); </a:t>
            </a:r>
            <a:r>
              <a:rPr lang="en-GB" sz="6000" dirty="0">
                <a:solidFill>
                  <a:srgbClr val="FFFF00"/>
                </a:solidFill>
              </a:rPr>
              <a:t>45.7 m (2019); </a:t>
            </a:r>
            <a:r>
              <a:rPr lang="en-GB" sz="6000" dirty="0">
                <a:solidFill>
                  <a:srgbClr val="FF0000"/>
                </a:solidFill>
              </a:rPr>
              <a:t>50 m (2035</a:t>
            </a:r>
            <a:r>
              <a:rPr lang="en-GB" sz="6000" dirty="0" smtClean="0">
                <a:solidFill>
                  <a:srgbClr val="FF0000"/>
                </a:solidFill>
              </a:rPr>
              <a:t>)</a:t>
            </a:r>
            <a:endParaRPr lang="en-GB" sz="6000" dirty="0">
              <a:solidFill>
                <a:srgbClr val="FF0000"/>
              </a:solidFill>
            </a:endParaRPr>
          </a:p>
          <a:p>
            <a:pPr>
              <a:defRPr/>
            </a:pPr>
            <a:r>
              <a:rPr lang="en-GB" sz="6000" dirty="0" smtClean="0"/>
              <a:t>Rate of urbanization at 5.4% is </a:t>
            </a:r>
            <a:r>
              <a:rPr lang="en-GB" sz="6000" dirty="0"/>
              <a:t>among the highest in the world</a:t>
            </a:r>
          </a:p>
          <a:p>
            <a:pPr>
              <a:defRPr/>
            </a:pPr>
            <a:r>
              <a:rPr lang="en-GB" sz="6000" dirty="0"/>
              <a:t>1995 - A new Constitution of Uganda was promulgated.</a:t>
            </a:r>
          </a:p>
          <a:p>
            <a:pPr>
              <a:defRPr/>
            </a:pPr>
            <a:r>
              <a:rPr lang="en-GB" sz="6000" dirty="0"/>
              <a:t>The Constitution has a number of provisions on Land Administration and Management</a:t>
            </a:r>
          </a:p>
          <a:p>
            <a:pPr>
              <a:defRPr/>
            </a:pPr>
            <a:r>
              <a:rPr lang="en-GB" sz="6000" dirty="0"/>
              <a:t>10 year Land Sector Strategic Plan (LSSP) was developed and provided a framework for implementation of land sector reforms including the Land Act</a:t>
            </a:r>
          </a:p>
          <a:p>
            <a:pPr>
              <a:defRPr/>
            </a:pPr>
            <a:r>
              <a:rPr lang="en-GB" sz="6000" dirty="0"/>
              <a:t>One of the strategies under the LSSP was to improve Land Services delivery through Modernization of the Land Registry </a:t>
            </a:r>
          </a:p>
          <a:p>
            <a:pPr>
              <a:defRPr/>
            </a:pPr>
            <a:r>
              <a:rPr lang="en-GB" sz="6000" dirty="0"/>
              <a:t>One of the activities implemented under the LSSP is the Development of a National Land Information System</a:t>
            </a:r>
          </a:p>
          <a:p>
            <a:pPr>
              <a:defRPr/>
            </a:pPr>
            <a:endParaRPr lang="en-US" dirty="0"/>
          </a:p>
        </p:txBody>
      </p:sp>
      <p:pic>
        <p:nvPicPr>
          <p:cNvPr id="922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32713" y="1871663"/>
            <a:ext cx="37274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547" y="133082"/>
            <a:ext cx="4550960" cy="613893"/>
          </a:xfrm>
        </p:spPr>
        <p:txBody>
          <a:bodyPr>
            <a:normAutofit fontScale="90000"/>
          </a:bodyPr>
          <a:lstStyle/>
          <a:p>
            <a:r>
              <a:rPr lang="en-US" altLang="en-US" b="1" dirty="0">
                <a:solidFill>
                  <a:srgbClr val="FF0000"/>
                </a:solidFill>
              </a:rPr>
              <a:t>ONE STOP SHOP - URSB </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811049"/>
            <a:ext cx="25908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3058950"/>
            <a:ext cx="2590800" cy="208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712" y="800108"/>
            <a:ext cx="5516578" cy="2799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98818" y="3599514"/>
            <a:ext cx="6169182" cy="1077218"/>
          </a:xfrm>
          <a:prstGeom prst="rect">
            <a:avLst/>
          </a:prstGeom>
          <a:noFill/>
        </p:spPr>
        <p:txBody>
          <a:bodyPr wrap="square" rtlCol="0">
            <a:spAutoFit/>
          </a:bodyPr>
          <a:lstStyle/>
          <a:p>
            <a:pPr algn="just"/>
            <a:r>
              <a:rPr lang="en-US" sz="1600" dirty="0">
                <a:solidFill>
                  <a:prstClr val="black"/>
                </a:solidFill>
              </a:rPr>
              <a:t>The creation of a Land Registration Land Verification point at the One Stop Shop has reduced the number of days of obtaining a search letter to  a few hours. All the Land Title verification for all  MZOs  can be done within the One Stop Shop at the URSB </a:t>
            </a:r>
          </a:p>
        </p:txBody>
      </p:sp>
      <p:graphicFrame>
        <p:nvGraphicFramePr>
          <p:cNvPr id="8" name="Table 7"/>
          <p:cNvGraphicFramePr>
            <a:graphicFrameLocks noGrp="1"/>
          </p:cNvGraphicFramePr>
          <p:nvPr>
            <p:extLst>
              <p:ext uri="{D42A27DB-BD31-4B8C-83A1-F6EECF244321}">
                <p14:modId xmlns:p14="http://schemas.microsoft.com/office/powerpoint/2010/main" val="313146821"/>
              </p:ext>
            </p:extLst>
          </p:nvPr>
        </p:nvGraphicFramePr>
        <p:xfrm>
          <a:off x="7658100" y="4634127"/>
          <a:ext cx="2286001" cy="1969283"/>
        </p:xfrm>
        <a:graphic>
          <a:graphicData uri="http://schemas.openxmlformats.org/drawingml/2006/table">
            <a:tbl>
              <a:tblPr>
                <a:tableStyleId>{08FB837D-C827-4EFA-A057-4D05807E0F7C}</a:tableStyleId>
              </a:tblPr>
              <a:tblGrid>
                <a:gridCol w="760778"/>
                <a:gridCol w="1525223"/>
              </a:tblGrid>
              <a:tr h="515768">
                <a:tc>
                  <a:txBody>
                    <a:bodyPr/>
                    <a:lstStyle/>
                    <a:p>
                      <a:pPr algn="l" fontAlgn="b"/>
                      <a:r>
                        <a:rPr lang="en-US" sz="1300" b="1" u="none" strike="noStrike" dirty="0">
                          <a:effectLst/>
                        </a:rPr>
                        <a:t>Months </a:t>
                      </a:r>
                      <a:endParaRPr lang="en-US" sz="1300" b="1" i="0" u="none" strike="noStrike" dirty="0">
                        <a:solidFill>
                          <a:srgbClr val="000000"/>
                        </a:solidFill>
                        <a:effectLst/>
                        <a:latin typeface="Calibri"/>
                      </a:endParaRPr>
                    </a:p>
                  </a:txBody>
                  <a:tcPr marL="9525" marR="9525" marT="9525" marB="0" anchor="b"/>
                </a:tc>
                <a:tc>
                  <a:txBody>
                    <a:bodyPr/>
                    <a:lstStyle/>
                    <a:p>
                      <a:pPr algn="l" fontAlgn="b"/>
                      <a:r>
                        <a:rPr lang="en-US" sz="1300" b="1" u="none" strike="noStrike" dirty="0">
                          <a:effectLst/>
                        </a:rPr>
                        <a:t>Land </a:t>
                      </a:r>
                      <a:r>
                        <a:rPr lang="en-US" sz="1300" b="1" u="none" strike="noStrike" dirty="0" smtClean="0">
                          <a:effectLst/>
                        </a:rPr>
                        <a:t>Verification </a:t>
                      </a:r>
                      <a:r>
                        <a:rPr lang="en-US" sz="1300" b="1" u="none" strike="noStrike" dirty="0">
                          <a:effectLst/>
                        </a:rPr>
                        <a:t>Searches</a:t>
                      </a:r>
                      <a:endParaRPr lang="en-US" sz="1300" b="1" i="0" u="none" strike="noStrike" dirty="0">
                        <a:solidFill>
                          <a:srgbClr val="000000"/>
                        </a:solidFill>
                        <a:effectLst/>
                        <a:latin typeface="Calibri"/>
                      </a:endParaRPr>
                    </a:p>
                  </a:txBody>
                  <a:tcPr marL="9525" marR="9525" marT="9525" marB="0" anchor="b"/>
                </a:tc>
              </a:tr>
              <a:tr h="190500">
                <a:tc>
                  <a:txBody>
                    <a:bodyPr/>
                    <a:lstStyle/>
                    <a:p>
                      <a:pPr algn="r" fontAlgn="b"/>
                      <a:r>
                        <a:rPr lang="en-US" sz="1300" b="1" u="none" strike="noStrike" dirty="0">
                          <a:effectLst/>
                        </a:rPr>
                        <a:t>Oct-17</a:t>
                      </a:r>
                      <a:endParaRPr lang="en-US" sz="1300" b="1" i="0" u="none" strike="noStrike" dirty="0">
                        <a:solidFill>
                          <a:srgbClr val="000000"/>
                        </a:solidFill>
                        <a:effectLst/>
                        <a:latin typeface="Calibri"/>
                      </a:endParaRPr>
                    </a:p>
                  </a:txBody>
                  <a:tcPr marL="9525" marR="9525" marT="9525" marB="0" anchor="b"/>
                </a:tc>
                <a:tc>
                  <a:txBody>
                    <a:bodyPr/>
                    <a:lstStyle/>
                    <a:p>
                      <a:pPr algn="r" fontAlgn="b"/>
                      <a:r>
                        <a:rPr lang="en-US" sz="1300" b="1" u="none" strike="noStrike" dirty="0">
                          <a:effectLst/>
                        </a:rPr>
                        <a:t>25</a:t>
                      </a:r>
                      <a:endParaRPr lang="en-US" sz="1300" b="1" i="0" u="none" strike="noStrike" dirty="0">
                        <a:solidFill>
                          <a:srgbClr val="000000"/>
                        </a:solidFill>
                        <a:effectLst/>
                        <a:latin typeface="Calibri"/>
                      </a:endParaRPr>
                    </a:p>
                  </a:txBody>
                  <a:tcPr marL="9525" marR="9525" marT="9525" marB="0" anchor="b"/>
                </a:tc>
              </a:tr>
              <a:tr h="190500">
                <a:tc>
                  <a:txBody>
                    <a:bodyPr/>
                    <a:lstStyle/>
                    <a:p>
                      <a:pPr algn="r" fontAlgn="b"/>
                      <a:r>
                        <a:rPr lang="en-US" sz="1300" b="1" u="none" strike="noStrike">
                          <a:effectLst/>
                        </a:rPr>
                        <a:t>Nov-17</a:t>
                      </a:r>
                      <a:endParaRPr lang="en-US" sz="1300" b="1" i="0" u="none" strike="noStrike">
                        <a:solidFill>
                          <a:srgbClr val="000000"/>
                        </a:solidFill>
                        <a:effectLst/>
                        <a:latin typeface="Calibri"/>
                      </a:endParaRPr>
                    </a:p>
                  </a:txBody>
                  <a:tcPr marL="9525" marR="9525" marT="9525" marB="0" anchor="b"/>
                </a:tc>
                <a:tc>
                  <a:txBody>
                    <a:bodyPr/>
                    <a:lstStyle/>
                    <a:p>
                      <a:pPr algn="r" fontAlgn="b"/>
                      <a:r>
                        <a:rPr lang="en-US" sz="1300" b="1" u="none" strike="noStrike" dirty="0">
                          <a:effectLst/>
                        </a:rPr>
                        <a:t>127</a:t>
                      </a:r>
                      <a:endParaRPr lang="en-US" sz="1300" b="1" i="0" u="none" strike="noStrike" dirty="0">
                        <a:solidFill>
                          <a:srgbClr val="000000"/>
                        </a:solidFill>
                        <a:effectLst/>
                        <a:latin typeface="Calibri"/>
                      </a:endParaRPr>
                    </a:p>
                  </a:txBody>
                  <a:tcPr marL="9525" marR="9525" marT="9525" marB="0" anchor="b"/>
                </a:tc>
              </a:tr>
              <a:tr h="190500">
                <a:tc>
                  <a:txBody>
                    <a:bodyPr/>
                    <a:lstStyle/>
                    <a:p>
                      <a:pPr algn="r" fontAlgn="b"/>
                      <a:r>
                        <a:rPr lang="en-US" sz="1300" b="1" u="none" strike="noStrike">
                          <a:effectLst/>
                        </a:rPr>
                        <a:t>Dec-17</a:t>
                      </a:r>
                      <a:endParaRPr lang="en-US" sz="1300" b="1" i="0" u="none" strike="noStrike">
                        <a:solidFill>
                          <a:srgbClr val="000000"/>
                        </a:solidFill>
                        <a:effectLst/>
                        <a:latin typeface="Calibri"/>
                      </a:endParaRPr>
                    </a:p>
                  </a:txBody>
                  <a:tcPr marL="9525" marR="9525" marT="9525" marB="0" anchor="b"/>
                </a:tc>
                <a:tc>
                  <a:txBody>
                    <a:bodyPr/>
                    <a:lstStyle/>
                    <a:p>
                      <a:pPr algn="r" fontAlgn="b"/>
                      <a:r>
                        <a:rPr lang="en-US" sz="1300" b="1" u="none" strike="noStrike" dirty="0">
                          <a:effectLst/>
                        </a:rPr>
                        <a:t>189</a:t>
                      </a:r>
                      <a:endParaRPr lang="en-US" sz="1300" b="1" i="0" u="none" strike="noStrike" dirty="0">
                        <a:solidFill>
                          <a:srgbClr val="000000"/>
                        </a:solidFill>
                        <a:effectLst/>
                        <a:latin typeface="Calibri"/>
                      </a:endParaRPr>
                    </a:p>
                  </a:txBody>
                  <a:tcPr marL="9525" marR="9525" marT="9525" marB="0" anchor="b"/>
                </a:tc>
              </a:tr>
              <a:tr h="190500">
                <a:tc>
                  <a:txBody>
                    <a:bodyPr/>
                    <a:lstStyle/>
                    <a:p>
                      <a:pPr algn="r" fontAlgn="b"/>
                      <a:r>
                        <a:rPr lang="en-US" sz="1300" b="1" u="none" strike="noStrike">
                          <a:effectLst/>
                        </a:rPr>
                        <a:t>Jan-18</a:t>
                      </a:r>
                      <a:endParaRPr lang="en-US" sz="1300" b="1" i="0" u="none" strike="noStrike">
                        <a:solidFill>
                          <a:srgbClr val="000000"/>
                        </a:solidFill>
                        <a:effectLst/>
                        <a:latin typeface="Calibri"/>
                      </a:endParaRPr>
                    </a:p>
                  </a:txBody>
                  <a:tcPr marL="9525" marR="9525" marT="9525" marB="0" anchor="b"/>
                </a:tc>
                <a:tc>
                  <a:txBody>
                    <a:bodyPr/>
                    <a:lstStyle/>
                    <a:p>
                      <a:pPr algn="r" fontAlgn="b"/>
                      <a:r>
                        <a:rPr lang="en-US" sz="1300" b="1" u="none" strike="noStrike" dirty="0">
                          <a:effectLst/>
                        </a:rPr>
                        <a:t>291</a:t>
                      </a:r>
                      <a:endParaRPr lang="en-US" sz="1300" b="1" i="0" u="none" strike="noStrike" dirty="0">
                        <a:solidFill>
                          <a:srgbClr val="000000"/>
                        </a:solidFill>
                        <a:effectLst/>
                        <a:latin typeface="Calibri"/>
                      </a:endParaRPr>
                    </a:p>
                  </a:txBody>
                  <a:tcPr marL="9525" marR="9525" marT="9525" marB="0" anchor="b"/>
                </a:tc>
              </a:tr>
              <a:tr h="190500">
                <a:tc>
                  <a:txBody>
                    <a:bodyPr/>
                    <a:lstStyle/>
                    <a:p>
                      <a:pPr algn="r" fontAlgn="b"/>
                      <a:r>
                        <a:rPr lang="en-US" sz="1300" b="1" u="none" strike="noStrike">
                          <a:effectLst/>
                        </a:rPr>
                        <a:t>Feb-18</a:t>
                      </a:r>
                      <a:endParaRPr lang="en-US" sz="1300" b="1" i="0" u="none" strike="noStrike">
                        <a:solidFill>
                          <a:srgbClr val="000000"/>
                        </a:solidFill>
                        <a:effectLst/>
                        <a:latin typeface="Calibri"/>
                      </a:endParaRPr>
                    </a:p>
                  </a:txBody>
                  <a:tcPr marL="9525" marR="9525" marT="9525" marB="0" anchor="b"/>
                </a:tc>
                <a:tc>
                  <a:txBody>
                    <a:bodyPr/>
                    <a:lstStyle/>
                    <a:p>
                      <a:pPr algn="r" fontAlgn="b"/>
                      <a:r>
                        <a:rPr lang="en-US" sz="1300" b="1" u="none" strike="noStrike">
                          <a:effectLst/>
                        </a:rPr>
                        <a:t>377</a:t>
                      </a:r>
                      <a:endParaRPr lang="en-US" sz="1300" b="1" i="0" u="none" strike="noStrike">
                        <a:solidFill>
                          <a:srgbClr val="000000"/>
                        </a:solidFill>
                        <a:effectLst/>
                        <a:latin typeface="Calibri"/>
                      </a:endParaRPr>
                    </a:p>
                  </a:txBody>
                  <a:tcPr marL="9525" marR="9525" marT="9525" marB="0" anchor="b"/>
                </a:tc>
              </a:tr>
              <a:tr h="190500">
                <a:tc>
                  <a:txBody>
                    <a:bodyPr/>
                    <a:lstStyle/>
                    <a:p>
                      <a:pPr algn="r" fontAlgn="b"/>
                      <a:r>
                        <a:rPr lang="en-US" sz="1300" b="1" u="none" strike="noStrike">
                          <a:effectLst/>
                        </a:rPr>
                        <a:t>Mar-18</a:t>
                      </a:r>
                      <a:endParaRPr lang="en-US" sz="1300" b="1" i="0" u="none" strike="noStrike">
                        <a:solidFill>
                          <a:srgbClr val="000000"/>
                        </a:solidFill>
                        <a:effectLst/>
                        <a:latin typeface="Calibri"/>
                      </a:endParaRPr>
                    </a:p>
                  </a:txBody>
                  <a:tcPr marL="9525" marR="9525" marT="9525" marB="0" anchor="b"/>
                </a:tc>
                <a:tc>
                  <a:txBody>
                    <a:bodyPr/>
                    <a:lstStyle/>
                    <a:p>
                      <a:pPr algn="r" fontAlgn="b"/>
                      <a:r>
                        <a:rPr lang="en-US" sz="1300" b="1" u="none" strike="noStrike">
                          <a:effectLst/>
                        </a:rPr>
                        <a:t>223</a:t>
                      </a:r>
                      <a:endParaRPr lang="en-US" sz="1300" b="1" i="0" u="none" strike="noStrike">
                        <a:solidFill>
                          <a:srgbClr val="000000"/>
                        </a:solidFill>
                        <a:effectLst/>
                        <a:latin typeface="Calibri"/>
                      </a:endParaRPr>
                    </a:p>
                  </a:txBody>
                  <a:tcPr marL="9525" marR="9525" marT="9525" marB="0" anchor="b"/>
                </a:tc>
              </a:tr>
              <a:tr h="71089">
                <a:tc>
                  <a:txBody>
                    <a:bodyPr/>
                    <a:lstStyle/>
                    <a:p>
                      <a:pPr algn="r" fontAlgn="b"/>
                      <a:r>
                        <a:rPr lang="en-US" sz="1300" b="1" u="none" strike="noStrike">
                          <a:effectLst/>
                        </a:rPr>
                        <a:t>Apr-18</a:t>
                      </a:r>
                      <a:endParaRPr lang="en-US" sz="1300" b="1" i="0" u="none" strike="noStrike">
                        <a:solidFill>
                          <a:srgbClr val="000000"/>
                        </a:solidFill>
                        <a:effectLst/>
                        <a:latin typeface="Calibri"/>
                      </a:endParaRPr>
                    </a:p>
                  </a:txBody>
                  <a:tcPr marL="9525" marR="9525" marT="9525" marB="0" anchor="b"/>
                </a:tc>
                <a:tc>
                  <a:txBody>
                    <a:bodyPr/>
                    <a:lstStyle/>
                    <a:p>
                      <a:pPr algn="r" fontAlgn="b"/>
                      <a:r>
                        <a:rPr lang="en-US" sz="1300" b="1" u="none" strike="noStrike" dirty="0">
                          <a:effectLst/>
                        </a:rPr>
                        <a:t>216</a:t>
                      </a:r>
                      <a:endParaRPr lang="en-US" sz="1300" b="1" i="0" u="none" strike="noStrike" dirty="0">
                        <a:solidFill>
                          <a:srgbClr val="000000"/>
                        </a:solidFill>
                        <a:effectLst/>
                        <a:latin typeface="Calibri"/>
                      </a:endParaRPr>
                    </a:p>
                  </a:txBody>
                  <a:tcPr marL="9525" marR="9525" marT="9525" marB="0" anchor="b"/>
                </a:tc>
              </a:tr>
            </a:tbl>
          </a:graphicData>
        </a:graphic>
      </p:graphicFrame>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148743"/>
            <a:ext cx="2362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70462" y="4959994"/>
            <a:ext cx="12763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55937" y="6063090"/>
            <a:ext cx="5105400" cy="646331"/>
          </a:xfrm>
          <a:prstGeom prst="rect">
            <a:avLst/>
          </a:prstGeom>
          <a:noFill/>
        </p:spPr>
        <p:txBody>
          <a:bodyPr wrap="square" rtlCol="0">
            <a:spAutoFit/>
          </a:bodyPr>
          <a:lstStyle/>
          <a:p>
            <a:pPr algn="ctr"/>
            <a:r>
              <a:rPr lang="en-US" b="1" dirty="0">
                <a:solidFill>
                  <a:srgbClr val="F79646">
                    <a:lumMod val="75000"/>
                  </a:srgbClr>
                </a:solidFill>
              </a:rPr>
              <a:t>Ministry of Lands, Housing and Urban Development</a:t>
            </a:r>
          </a:p>
        </p:txBody>
      </p:sp>
    </p:spTree>
    <p:extLst>
      <p:ext uri="{BB962C8B-B14F-4D97-AF65-F5344CB8AC3E}">
        <p14:creationId xmlns:p14="http://schemas.microsoft.com/office/powerpoint/2010/main" val="294361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178" y="145960"/>
            <a:ext cx="5297934" cy="691166"/>
          </a:xfrm>
        </p:spPr>
        <p:txBody>
          <a:bodyPr/>
          <a:lstStyle/>
          <a:p>
            <a:r>
              <a:rPr lang="en-GB" altLang="en-US"/>
              <a:t>ONE STOP CENTER(e-Biz)</a:t>
            </a:r>
            <a:endParaRPr lang="en-US" dirty="0"/>
          </a:p>
        </p:txBody>
      </p:sp>
      <p:sp>
        <p:nvSpPr>
          <p:cNvPr id="3" name="Content Placeholder 2"/>
          <p:cNvSpPr>
            <a:spLocks noGrp="1"/>
          </p:cNvSpPr>
          <p:nvPr>
            <p:ph idx="1"/>
          </p:nvPr>
        </p:nvSpPr>
        <p:spPr/>
        <p:txBody>
          <a:bodyPr/>
          <a:lstStyle/>
          <a:p>
            <a:endParaRPr lang="en-US"/>
          </a:p>
        </p:txBody>
      </p:sp>
      <p:pic>
        <p:nvPicPr>
          <p:cNvPr id="4" name="Picture 2" descr="C:\Users\SOLO\Desktop\Open Me\bugs\ebiz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5161" y="1197735"/>
            <a:ext cx="8860664" cy="537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29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897" y="133082"/>
            <a:ext cx="8337348" cy="678287"/>
          </a:xfrm>
        </p:spPr>
        <p:txBody>
          <a:bodyPr/>
          <a:lstStyle/>
          <a:p>
            <a:pPr algn="ctr"/>
            <a:r>
              <a:rPr lang="en-GB" b="1" dirty="0">
                <a:latin typeface="Arial" panose="020B0604020202020204" pitchFamily="34" charset="0"/>
                <a:cs typeface="Arial" panose="020B0604020202020204" pitchFamily="34" charset="0"/>
              </a:rPr>
              <a:t>INCREASE IN LAND TRANSACTIONS</a:t>
            </a:r>
            <a:endParaRPr lang="en-US" dirty="0"/>
          </a:p>
        </p:txBody>
      </p:sp>
      <p:sp>
        <p:nvSpPr>
          <p:cNvPr id="4" name="Subtitle 2"/>
          <p:cNvSpPr>
            <a:spLocks noGrp="1"/>
          </p:cNvSpPr>
          <p:nvPr>
            <p:ph idx="1"/>
          </p:nvPr>
        </p:nvSpPr>
        <p:spPr>
          <a:xfrm>
            <a:off x="317254" y="1584102"/>
            <a:ext cx="3829743" cy="3155323"/>
          </a:xfrm>
        </p:spPr>
        <p:txBody>
          <a:bodyPr>
            <a:normAutofit fontScale="85000" lnSpcReduction="10000"/>
          </a:bodyPr>
          <a:lstStyle/>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r>
              <a:rPr lang="en-US" dirty="0"/>
              <a:t>S</a:t>
            </a:r>
            <a:r>
              <a:rPr lang="en-US" dirty="0" smtClean="0"/>
              <a:t>light </a:t>
            </a:r>
            <a:r>
              <a:rPr lang="en-US" dirty="0"/>
              <a:t>reduction in the transfer of </a:t>
            </a:r>
            <a:r>
              <a:rPr lang="en-US" dirty="0" err="1"/>
              <a:t>mailo</a:t>
            </a:r>
            <a:r>
              <a:rPr lang="en-US" dirty="0"/>
              <a:t> and leasehold titles reflects the dampening effect of the 2016 election period on the national economy and the general economic slowdown experienced in Uganda over the </a:t>
            </a:r>
            <a:r>
              <a:rPr lang="en-US" dirty="0" smtClean="0"/>
              <a:t>period 2016/2017</a:t>
            </a:r>
          </a:p>
          <a:p>
            <a:pPr marL="342900" indent="-342900" algn="l">
              <a:buFont typeface="Arial" panose="020B0604020202020204" pitchFamily="34" charset="0"/>
              <a:buChar char="•"/>
            </a:pPr>
            <a:endParaRPr lang="en-GB" sz="2200" dirty="0"/>
          </a:p>
          <a:p>
            <a:pPr marL="342900" indent="-342900" algn="l">
              <a:buFont typeface="Arial" panose="020B0604020202020204" pitchFamily="34" charset="0"/>
              <a:buChar char="•"/>
            </a:pPr>
            <a:endParaRPr lang="en-GB" sz="2200" dirty="0" smtClean="0"/>
          </a:p>
          <a:p>
            <a:pPr marL="342900" indent="-342900" algn="l">
              <a:buFont typeface="Arial" panose="020B0604020202020204" pitchFamily="34" charset="0"/>
              <a:buChar char="•"/>
            </a:pPr>
            <a:endParaRPr lang="en-GB" sz="2200" dirty="0" smtClean="0"/>
          </a:p>
          <a:p>
            <a:pPr marL="342900" indent="-342900" algn="l">
              <a:buFont typeface="Arial" panose="020B0604020202020204" pitchFamily="34" charset="0"/>
              <a:buChar char="•"/>
            </a:pPr>
            <a:endParaRPr lang="en-US" sz="2200" dirty="0"/>
          </a:p>
        </p:txBody>
      </p:sp>
      <p:graphicFrame>
        <p:nvGraphicFramePr>
          <p:cNvPr id="5" name="Chart 4"/>
          <p:cNvGraphicFramePr/>
          <p:nvPr>
            <p:extLst>
              <p:ext uri="{D42A27DB-BD31-4B8C-83A1-F6EECF244321}">
                <p14:modId xmlns:p14="http://schemas.microsoft.com/office/powerpoint/2010/main" val="2103240114"/>
              </p:ext>
            </p:extLst>
          </p:nvPr>
        </p:nvGraphicFramePr>
        <p:xfrm>
          <a:off x="4468969" y="1938538"/>
          <a:ext cx="6729820" cy="4751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1692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590" y="171718"/>
            <a:ext cx="7461585" cy="639651"/>
          </a:xfrm>
        </p:spPr>
        <p:txBody>
          <a:bodyPr>
            <a:normAutofit fontScale="90000"/>
          </a:bodyPr>
          <a:lstStyle/>
          <a:p>
            <a:pPr algn="ctr"/>
            <a:r>
              <a:rPr lang="en-GB" b="1" dirty="0">
                <a:latin typeface="Arial" panose="020B0604020202020204" pitchFamily="34" charset="0"/>
                <a:cs typeface="Arial" panose="020B0604020202020204" pitchFamily="34" charset="0"/>
              </a:rPr>
              <a:t>INCREASED REVENUE GENERATION</a:t>
            </a:r>
            <a:endParaRPr lang="en-US" dirty="0"/>
          </a:p>
        </p:txBody>
      </p:sp>
      <p:sp>
        <p:nvSpPr>
          <p:cNvPr id="5" name="Subtitle 2"/>
          <p:cNvSpPr>
            <a:spLocks noGrp="1"/>
          </p:cNvSpPr>
          <p:nvPr>
            <p:ph idx="1"/>
          </p:nvPr>
        </p:nvSpPr>
        <p:spPr>
          <a:xfrm>
            <a:off x="162708" y="811369"/>
            <a:ext cx="5555512" cy="3881437"/>
          </a:xfrm>
        </p:spPr>
        <p:txBody>
          <a:bodyPr>
            <a:normAutofit/>
          </a:bodyPr>
          <a:lstStyle/>
          <a:p>
            <a:pPr marL="342900" indent="-342900" algn="l">
              <a:spcBef>
                <a:spcPts val="0"/>
              </a:spcBef>
              <a:buFont typeface="Arial" panose="020B0604020202020204" pitchFamily="34" charset="0"/>
              <a:buChar char="•"/>
            </a:pPr>
            <a:endParaRPr lang="en-GB" dirty="0"/>
          </a:p>
          <a:p>
            <a:pPr marL="342900" indent="-342900" algn="l">
              <a:spcBef>
                <a:spcPts val="0"/>
              </a:spcBef>
              <a:buFont typeface="Arial" panose="020B0604020202020204" pitchFamily="34" charset="0"/>
              <a:buChar char="•"/>
            </a:pPr>
            <a:r>
              <a:rPr lang="en-GB" sz="2000" dirty="0"/>
              <a:t>R</a:t>
            </a:r>
            <a:r>
              <a:rPr lang="en-GB" sz="2000" dirty="0" smtClean="0"/>
              <a:t>evenue </a:t>
            </a:r>
            <a:r>
              <a:rPr lang="en-GB" sz="2000" dirty="0"/>
              <a:t>generated from US$100,000 a month in </a:t>
            </a:r>
            <a:r>
              <a:rPr lang="en-GB" sz="2000" dirty="0" smtClean="0"/>
              <a:t>2012 </a:t>
            </a:r>
            <a:r>
              <a:rPr lang="en-GB" sz="2000" dirty="0"/>
              <a:t>to approximately US$3 million a month in </a:t>
            </a:r>
            <a:r>
              <a:rPr lang="en-GB" sz="2000" dirty="0" smtClean="0"/>
              <a:t>2016/2017 </a:t>
            </a:r>
            <a:r>
              <a:rPr lang="en-GB" sz="2000" dirty="0"/>
              <a:t>with a </a:t>
            </a:r>
            <a:r>
              <a:rPr lang="en-GB" sz="2000" dirty="0" smtClean="0"/>
              <a:t>total </a:t>
            </a:r>
            <a:r>
              <a:rPr lang="en-GB" sz="2000" dirty="0"/>
              <a:t>cumulative </a:t>
            </a:r>
            <a:r>
              <a:rPr lang="en-GB" sz="2000" dirty="0" smtClean="0"/>
              <a:t>generation </a:t>
            </a:r>
            <a:r>
              <a:rPr lang="en-GB" sz="2000" dirty="0"/>
              <a:t>since </a:t>
            </a:r>
            <a:r>
              <a:rPr lang="en-GB" sz="2000" dirty="0" smtClean="0"/>
              <a:t>the </a:t>
            </a:r>
            <a:r>
              <a:rPr lang="en-GB" sz="2000" dirty="0" smtClean="0"/>
              <a:t>inception </a:t>
            </a:r>
            <a:r>
              <a:rPr lang="en-GB" sz="2000" dirty="0"/>
              <a:t>of the NLIS of US$113.5 million </a:t>
            </a:r>
            <a:r>
              <a:rPr lang="en-GB" sz="2000" dirty="0" smtClean="0"/>
              <a:t>by </a:t>
            </a:r>
            <a:r>
              <a:rPr lang="en-GB" sz="2000" dirty="0"/>
              <a:t>June </a:t>
            </a:r>
            <a:r>
              <a:rPr lang="en-GB" sz="2000" dirty="0" smtClean="0"/>
              <a:t>2017</a:t>
            </a:r>
          </a:p>
          <a:p>
            <a:pPr marL="342900" indent="-342900" algn="l">
              <a:spcBef>
                <a:spcPts val="0"/>
              </a:spcBef>
              <a:buFont typeface="Arial" panose="020B0604020202020204" pitchFamily="34" charset="0"/>
              <a:buChar char="•"/>
            </a:pPr>
            <a:r>
              <a:rPr lang="en-US" sz="2000" dirty="0" smtClean="0"/>
              <a:t>Cumulative </a:t>
            </a:r>
            <a:r>
              <a:rPr lang="en-US" sz="2000" dirty="0"/>
              <a:t>generation of US$113.5 million in </a:t>
            </a:r>
            <a:r>
              <a:rPr lang="en-US" sz="2000" dirty="0" smtClean="0"/>
              <a:t>revenue </a:t>
            </a:r>
            <a:r>
              <a:rPr lang="en-US" sz="2000" dirty="0"/>
              <a:t>before completion of the project </a:t>
            </a:r>
            <a:r>
              <a:rPr lang="en-US" sz="2000" dirty="0" smtClean="0"/>
              <a:t>represents </a:t>
            </a:r>
            <a:r>
              <a:rPr lang="en-US" sz="2000" dirty="0"/>
              <a:t>a </a:t>
            </a:r>
            <a:r>
              <a:rPr lang="en-US" sz="2000" dirty="0" smtClean="0"/>
              <a:t>172 </a:t>
            </a:r>
            <a:r>
              <a:rPr lang="en-US" sz="2000" dirty="0"/>
              <a:t>percent return on the </a:t>
            </a:r>
            <a:r>
              <a:rPr lang="en-US" sz="2000" dirty="0" smtClean="0"/>
              <a:t> </a:t>
            </a:r>
            <a:r>
              <a:rPr lang="en-US" sz="2000" dirty="0" smtClean="0"/>
              <a:t>US$66 </a:t>
            </a:r>
            <a:r>
              <a:rPr lang="en-US" sz="2000" dirty="0"/>
              <a:t>million investment </a:t>
            </a:r>
            <a:endParaRPr lang="en-GB" sz="2000" dirty="0" smtClean="0"/>
          </a:p>
          <a:p>
            <a:pPr marL="342900" indent="-342900" algn="l">
              <a:spcBef>
                <a:spcPts val="0"/>
              </a:spcBef>
              <a:buFont typeface="Arial" panose="020B0604020202020204" pitchFamily="34" charset="0"/>
              <a:buChar char="•"/>
            </a:pPr>
            <a:endParaRPr lang="en-GB" sz="2200" dirty="0" smtClean="0"/>
          </a:p>
          <a:p>
            <a:pPr marL="342900" indent="-342900" algn="l">
              <a:spcBef>
                <a:spcPts val="0"/>
              </a:spcBef>
              <a:buFont typeface="Arial" panose="020B0604020202020204" pitchFamily="34" charset="0"/>
              <a:buChar char="•"/>
            </a:pP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178020515"/>
              </p:ext>
            </p:extLst>
          </p:nvPr>
        </p:nvGraphicFramePr>
        <p:xfrm>
          <a:off x="5718220" y="2149880"/>
          <a:ext cx="5795493" cy="3754317"/>
        </p:xfrm>
        <a:graphic>
          <a:graphicData uri="http://schemas.openxmlformats.org/drawingml/2006/table">
            <a:tbl>
              <a:tblPr firstRow="1" firstCol="1" bandRow="1">
                <a:tableStyleId>{5C22544A-7EE6-4342-B048-85BDC9FD1C3A}</a:tableStyleId>
              </a:tblPr>
              <a:tblGrid>
                <a:gridCol w="3620718"/>
                <a:gridCol w="2174775"/>
              </a:tblGrid>
              <a:tr h="536331">
                <a:tc>
                  <a:txBody>
                    <a:bodyPr/>
                    <a:lstStyle/>
                    <a:p>
                      <a:pPr algn="ctr">
                        <a:lnSpc>
                          <a:spcPct val="115000"/>
                        </a:lnSpc>
                        <a:spcAft>
                          <a:spcPts val="0"/>
                        </a:spcAft>
                      </a:pPr>
                      <a:r>
                        <a:rPr lang="en-US" sz="2400" dirty="0">
                          <a:solidFill>
                            <a:schemeClr val="tx1"/>
                          </a:solidFill>
                          <a:effectLst/>
                        </a:rPr>
                        <a:t>Financial Year</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2400" dirty="0">
                          <a:solidFill>
                            <a:schemeClr val="tx1"/>
                          </a:solidFill>
                          <a:effectLst/>
                        </a:rPr>
                        <a:t>Total </a:t>
                      </a:r>
                      <a:r>
                        <a:rPr lang="en-US" sz="2400" dirty="0" smtClean="0">
                          <a:solidFill>
                            <a:schemeClr val="tx1"/>
                          </a:solidFill>
                          <a:effectLst/>
                        </a:rPr>
                        <a:t>Revenue</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r>
              <a:tr h="536331">
                <a:tc>
                  <a:txBody>
                    <a:bodyPr/>
                    <a:lstStyle/>
                    <a:p>
                      <a:pPr algn="l">
                        <a:lnSpc>
                          <a:spcPct val="115000"/>
                        </a:lnSpc>
                        <a:spcAft>
                          <a:spcPts val="0"/>
                        </a:spcAft>
                      </a:pPr>
                      <a:r>
                        <a:rPr lang="en-US" sz="2400" dirty="0">
                          <a:solidFill>
                            <a:schemeClr val="tx1"/>
                          </a:solidFill>
                          <a:effectLst/>
                        </a:rPr>
                        <a:t>FY 2012/13 (4 months)</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400">
                          <a:solidFill>
                            <a:schemeClr val="tx1"/>
                          </a:solidFill>
                          <a:effectLst/>
                        </a:rPr>
                        <a:t>$2,560,000</a:t>
                      </a:r>
                      <a:endParaRPr lang="en-GB" sz="2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r>
              <a:tr h="536331">
                <a:tc>
                  <a:txBody>
                    <a:bodyPr/>
                    <a:lstStyle/>
                    <a:p>
                      <a:pPr algn="l">
                        <a:lnSpc>
                          <a:spcPct val="115000"/>
                        </a:lnSpc>
                        <a:spcAft>
                          <a:spcPts val="0"/>
                        </a:spcAft>
                      </a:pPr>
                      <a:r>
                        <a:rPr lang="en-US" sz="2400" dirty="0">
                          <a:solidFill>
                            <a:schemeClr val="tx1"/>
                          </a:solidFill>
                          <a:effectLst/>
                        </a:rPr>
                        <a:t>FY 2013/14</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400" dirty="0">
                          <a:solidFill>
                            <a:schemeClr val="tx1"/>
                          </a:solidFill>
                          <a:effectLst/>
                        </a:rPr>
                        <a:t>$31,381,000</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r>
              <a:tr h="536331">
                <a:tc>
                  <a:txBody>
                    <a:bodyPr/>
                    <a:lstStyle/>
                    <a:p>
                      <a:pPr algn="l">
                        <a:lnSpc>
                          <a:spcPct val="115000"/>
                        </a:lnSpc>
                        <a:spcAft>
                          <a:spcPts val="0"/>
                        </a:spcAft>
                      </a:pPr>
                      <a:r>
                        <a:rPr lang="en-US" sz="2400" dirty="0">
                          <a:solidFill>
                            <a:schemeClr val="tx1"/>
                          </a:solidFill>
                          <a:effectLst/>
                        </a:rPr>
                        <a:t>FY2014/15</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400" dirty="0">
                          <a:solidFill>
                            <a:schemeClr val="tx1"/>
                          </a:solidFill>
                          <a:effectLst/>
                        </a:rPr>
                        <a:t>$30,141,000</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r>
              <a:tr h="536331">
                <a:tc>
                  <a:txBody>
                    <a:bodyPr/>
                    <a:lstStyle/>
                    <a:p>
                      <a:pPr algn="l">
                        <a:lnSpc>
                          <a:spcPct val="115000"/>
                        </a:lnSpc>
                        <a:spcAft>
                          <a:spcPts val="0"/>
                        </a:spcAft>
                      </a:pPr>
                      <a:r>
                        <a:rPr lang="en-US" sz="2400" dirty="0">
                          <a:solidFill>
                            <a:schemeClr val="tx1"/>
                          </a:solidFill>
                          <a:effectLst/>
                        </a:rPr>
                        <a:t>FY2015/16</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400" dirty="0">
                          <a:solidFill>
                            <a:schemeClr val="tx1"/>
                          </a:solidFill>
                          <a:effectLst/>
                        </a:rPr>
                        <a:t>$13,535,000</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r>
              <a:tr h="536331">
                <a:tc>
                  <a:txBody>
                    <a:bodyPr/>
                    <a:lstStyle/>
                    <a:p>
                      <a:pPr algn="l">
                        <a:lnSpc>
                          <a:spcPct val="115000"/>
                        </a:lnSpc>
                        <a:spcAft>
                          <a:spcPts val="0"/>
                        </a:spcAft>
                      </a:pPr>
                      <a:r>
                        <a:rPr lang="en-US" sz="2400">
                          <a:solidFill>
                            <a:schemeClr val="tx1"/>
                          </a:solidFill>
                          <a:effectLst/>
                        </a:rPr>
                        <a:t>FY2016/17</a:t>
                      </a:r>
                      <a:endParaRPr lang="en-GB" sz="2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400" dirty="0">
                          <a:solidFill>
                            <a:schemeClr val="tx1"/>
                          </a:solidFill>
                          <a:effectLst/>
                        </a:rPr>
                        <a:t>$35,910,928</a:t>
                      </a:r>
                      <a:endParaRPr lang="en-GB" sz="24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r>
              <a:tr h="536331">
                <a:tc>
                  <a:txBody>
                    <a:bodyPr/>
                    <a:lstStyle/>
                    <a:p>
                      <a:pPr algn="r">
                        <a:lnSpc>
                          <a:spcPct val="115000"/>
                        </a:lnSpc>
                        <a:spcAft>
                          <a:spcPts val="0"/>
                        </a:spcAft>
                      </a:pPr>
                      <a:r>
                        <a:rPr lang="en-US" sz="2400">
                          <a:solidFill>
                            <a:schemeClr val="tx1"/>
                          </a:solidFill>
                          <a:effectLst/>
                        </a:rPr>
                        <a:t>Total Revenue</a:t>
                      </a:r>
                      <a:endParaRPr lang="en-GB" sz="240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400" b="1" dirty="0">
                          <a:solidFill>
                            <a:schemeClr val="tx1"/>
                          </a:solidFill>
                          <a:effectLst/>
                        </a:rPr>
                        <a:t>$113,527,928</a:t>
                      </a:r>
                      <a:endParaRPr lang="en-GB" sz="2400" b="1"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328204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689" y="145961"/>
            <a:ext cx="8596312" cy="601014"/>
          </a:xfrm>
        </p:spPr>
        <p:txBody>
          <a:bodyPr>
            <a:normAutofit fontScale="90000"/>
          </a:bodyPr>
          <a:lstStyle/>
          <a:p>
            <a:pPr algn="ctr"/>
            <a:r>
              <a:rPr lang="en-US" altLang="en-US" b="1" dirty="0">
                <a:latin typeface="Arial" charset="0"/>
                <a:cs typeface="Arial" charset="0"/>
              </a:rPr>
              <a:t>LIS Revenue Generation 2013 - 2017</a:t>
            </a:r>
            <a:endParaRPr lang="en-US" dirty="0"/>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bwMode="auto">
          <a:xfrm>
            <a:off x="8046257" y="1688596"/>
            <a:ext cx="3518971" cy="400467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dirty="0" smtClean="0"/>
              <a:t>Steady increment from one Financial Year to another</a:t>
            </a:r>
          </a:p>
          <a:p>
            <a:r>
              <a:rPr lang="en-US" altLang="en-US" dirty="0" smtClean="0"/>
              <a:t>Average annual revenue of USD 28 Million</a:t>
            </a:r>
            <a:endParaRPr lang="en-US" altLang="en-US" dirty="0" smtClean="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3486" y="1688596"/>
            <a:ext cx="7328079" cy="4572370"/>
          </a:xfrm>
          <a:prstGeom prst="rect">
            <a:avLst/>
          </a:prstGeom>
          <a:solidFill>
            <a:srgbClr val="C00000"/>
          </a:solidFill>
          <a:ln>
            <a:solidFill>
              <a:srgbClr val="C00000"/>
            </a:solidFill>
          </a:ln>
          <a:effectLst/>
          <a:extLst/>
        </p:spPr>
      </p:pic>
    </p:spTree>
    <p:extLst>
      <p:ext uri="{BB962C8B-B14F-4D97-AF65-F5344CB8AC3E}">
        <p14:creationId xmlns:p14="http://schemas.microsoft.com/office/powerpoint/2010/main" val="871159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156" y="244697"/>
            <a:ext cx="8596312" cy="755561"/>
          </a:xfrm>
        </p:spPr>
        <p:txBody>
          <a:bodyPr>
            <a:normAutofit fontScale="90000"/>
          </a:bodyPr>
          <a:lstStyle/>
          <a:p>
            <a:pPr algn="ctr"/>
            <a:r>
              <a:rPr lang="en-GB" b="1" dirty="0"/>
              <a:t>Support Activities: UGRF – CORS and NCC</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74265" y="888642"/>
            <a:ext cx="5306095" cy="571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673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018" y="197476"/>
            <a:ext cx="8596312" cy="613893"/>
          </a:xfrm>
        </p:spPr>
        <p:txBody>
          <a:bodyPr>
            <a:normAutofit fontScale="90000"/>
          </a:bodyPr>
          <a:lstStyle/>
          <a:p>
            <a:pPr algn="ctr"/>
            <a:r>
              <a:rPr lang="en-GB" b="1" dirty="0"/>
              <a:t>Support Activities: Base Mapping</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4836" y="1198620"/>
            <a:ext cx="390042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4954" y="2528092"/>
            <a:ext cx="4267201" cy="4307614"/>
          </a:xfrm>
          <a:prstGeom prst="rect">
            <a:avLst/>
          </a:prstGeom>
        </p:spPr>
      </p:pic>
    </p:spTree>
    <p:extLst>
      <p:ext uri="{BB962C8B-B14F-4D97-AF65-F5344CB8AC3E}">
        <p14:creationId xmlns:p14="http://schemas.microsoft.com/office/powerpoint/2010/main" val="780656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28" y="154546"/>
            <a:ext cx="4216109" cy="1609860"/>
          </a:xfrm>
        </p:spPr>
        <p:txBody>
          <a:bodyPr>
            <a:normAutofit fontScale="90000"/>
          </a:bodyPr>
          <a:lstStyle/>
          <a:p>
            <a:r>
              <a:rPr lang="en-US" altLang="en-US" b="1" dirty="0">
                <a:solidFill>
                  <a:prstClr val="black"/>
                </a:solidFill>
                <a:latin typeface="Arial" panose="020B0604020202020204" pitchFamily="34" charset="0"/>
                <a:cs typeface="Arial" panose="020B0604020202020204" pitchFamily="34" charset="0"/>
              </a:rPr>
              <a:t>Significance of the </a:t>
            </a:r>
            <a:r>
              <a:rPr lang="en-US" altLang="en-US" b="1" dirty="0" smtClean="0">
                <a:solidFill>
                  <a:prstClr val="black"/>
                </a:solidFill>
                <a:latin typeface="Arial" panose="020B0604020202020204" pitchFamily="34" charset="0"/>
                <a:cs typeface="Arial" panose="020B0604020202020204" pitchFamily="34" charset="0"/>
              </a:rPr>
              <a:t>BMP Reference </a:t>
            </a:r>
            <a:r>
              <a:rPr lang="en-US" altLang="en-US" b="1" dirty="0">
                <a:solidFill>
                  <a:prstClr val="black"/>
                </a:solidFill>
                <a:latin typeface="Arial" panose="020B0604020202020204" pitchFamily="34" charset="0"/>
                <a:cs typeface="Arial" panose="020B0604020202020204" pitchFamily="34" charset="0"/>
              </a:rPr>
              <a:t>layer for the LIS Database</a:t>
            </a:r>
            <a:endParaRPr lang="en-US" b="1"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4976019" y="154546"/>
            <a:ext cx="5461687" cy="6530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8239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167" y="166033"/>
            <a:ext cx="10307816" cy="656822"/>
          </a:xfrm>
        </p:spPr>
        <p:txBody>
          <a:bodyPr>
            <a:normAutofit fontScale="90000"/>
          </a:bodyPr>
          <a:lstStyle/>
          <a:p>
            <a:r>
              <a:rPr lang="en-GB" dirty="0"/>
              <a:t>Support Activity: </a:t>
            </a:r>
            <a:r>
              <a:rPr lang="en-GB" dirty="0" smtClean="0"/>
              <a:t>Systematic Certification/Registration</a:t>
            </a:r>
            <a:endParaRPr lang="en-US" dirty="0"/>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091438727"/>
              </p:ext>
            </p:extLst>
          </p:nvPr>
        </p:nvGraphicFramePr>
        <p:xfrm>
          <a:off x="2625610" y="1096993"/>
          <a:ext cx="11051883" cy="6008625"/>
        </p:xfrm>
        <a:graphic>
          <a:graphicData uri="http://schemas.openxmlformats.org/presentationml/2006/ole">
            <mc:AlternateContent xmlns:mc="http://schemas.openxmlformats.org/markup-compatibility/2006">
              <mc:Choice xmlns:v="urn:schemas-microsoft-com:vml" Requires="v">
                <p:oleObj spid="_x0000_s29701" name="Document" r:id="rId3" imgW="8858500" imgH="4410935" progId="Word.Document.12">
                  <p:embed/>
                </p:oleObj>
              </mc:Choice>
              <mc:Fallback>
                <p:oleObj name="Document" r:id="rId3" imgW="8858500" imgH="4410935" progId="Word.Document.12">
                  <p:embed/>
                  <p:pic>
                    <p:nvPicPr>
                      <p:cNvPr id="0" name=""/>
                      <p:cNvPicPr/>
                      <p:nvPr/>
                    </p:nvPicPr>
                    <p:blipFill>
                      <a:blip r:embed="rId4"/>
                      <a:stretch>
                        <a:fillRect/>
                      </a:stretch>
                    </p:blipFill>
                    <p:spPr>
                      <a:xfrm>
                        <a:off x="2625610" y="1096993"/>
                        <a:ext cx="11051883" cy="6008625"/>
                      </a:xfrm>
                      <a:prstGeom prst="rect">
                        <a:avLst/>
                      </a:prstGeom>
                    </p:spPr>
                  </p:pic>
                </p:oleObj>
              </mc:Fallback>
            </mc:AlternateContent>
          </a:graphicData>
        </a:graphic>
      </p:graphicFrame>
    </p:spTree>
    <p:extLst>
      <p:ext uri="{BB962C8B-B14F-4D97-AF65-F5344CB8AC3E}">
        <p14:creationId xmlns:p14="http://schemas.microsoft.com/office/powerpoint/2010/main" val="2620896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753" y="42930"/>
            <a:ext cx="6392638" cy="613893"/>
          </a:xfrm>
        </p:spPr>
        <p:txBody>
          <a:bodyPr>
            <a:normAutofit fontScale="90000"/>
          </a:bodyPr>
          <a:lstStyle/>
          <a:p>
            <a:pPr algn="ctr"/>
            <a:r>
              <a:rPr lang="en-GB" b="1" dirty="0">
                <a:latin typeface="Arial" panose="020B0604020202020204" pitchFamily="34" charset="0"/>
                <a:cs typeface="Arial" panose="020B0604020202020204" pitchFamily="34" charset="0"/>
              </a:rPr>
              <a:t>IMPROVED SERVICE DELIVERY</a:t>
            </a:r>
            <a:endParaRPr lang="en-US" dirty="0"/>
          </a:p>
        </p:txBody>
      </p:sp>
      <p:sp>
        <p:nvSpPr>
          <p:cNvPr id="4" name="Subtitle 2"/>
          <p:cNvSpPr>
            <a:spLocks noGrp="1"/>
          </p:cNvSpPr>
          <p:nvPr>
            <p:ph idx="1"/>
          </p:nvPr>
        </p:nvSpPr>
        <p:spPr>
          <a:xfrm>
            <a:off x="187079" y="898458"/>
            <a:ext cx="7398577" cy="4961429"/>
          </a:xfrm>
        </p:spPr>
        <p:txBody>
          <a:bodyPr>
            <a:normAutofit/>
          </a:bodyPr>
          <a:lstStyle/>
          <a:p>
            <a:pPr marL="342900" indent="-342900" algn="l">
              <a:spcBef>
                <a:spcPts val="0"/>
              </a:spcBef>
              <a:buFont typeface="Arial" panose="020B0604020202020204" pitchFamily="34" charset="0"/>
              <a:buChar char="•"/>
            </a:pPr>
            <a:r>
              <a:rPr lang="en-GB" sz="2000" dirty="0"/>
              <a:t>World Bank Cost of Doing Business Report </a:t>
            </a:r>
            <a:r>
              <a:rPr lang="en-GB" sz="2000" dirty="0" smtClean="0"/>
              <a:t>reports the </a:t>
            </a:r>
            <a:r>
              <a:rPr lang="en-GB" sz="2000" dirty="0"/>
              <a:t>number of days to complete a transaction </a:t>
            </a:r>
            <a:r>
              <a:rPr lang="en-GB" sz="2000" dirty="0" smtClean="0"/>
              <a:t>reduced </a:t>
            </a:r>
            <a:r>
              <a:rPr lang="en-GB" sz="2000" dirty="0"/>
              <a:t>from 77 days in 2010 to 42 days in </a:t>
            </a:r>
            <a:r>
              <a:rPr lang="en-GB" sz="2000" dirty="0" smtClean="0"/>
              <a:t>2019.</a:t>
            </a:r>
            <a:endParaRPr lang="en-GB" sz="2000" dirty="0"/>
          </a:p>
          <a:p>
            <a:pPr marL="342900" indent="-342900" algn="l">
              <a:spcBef>
                <a:spcPts val="0"/>
              </a:spcBef>
              <a:buFont typeface="Arial" panose="020B0604020202020204" pitchFamily="34" charset="0"/>
              <a:buChar char="•"/>
            </a:pPr>
            <a:r>
              <a:rPr lang="en-GB" sz="2000" dirty="0" smtClean="0"/>
              <a:t>Prevention</a:t>
            </a:r>
            <a:r>
              <a:rPr lang="en-GB" sz="2000" dirty="0"/>
              <a:t>, reduction or elimination </a:t>
            </a:r>
            <a:r>
              <a:rPr lang="en-GB" sz="2000" dirty="0" smtClean="0"/>
              <a:t>of:</a:t>
            </a:r>
          </a:p>
          <a:p>
            <a:pPr marL="742950" lvl="1" indent="-285750" algn="l">
              <a:spcBef>
                <a:spcPts val="0"/>
              </a:spcBef>
              <a:buFont typeface="Courier New" panose="02070309020205020404" pitchFamily="49" charset="0"/>
              <a:buChar char="o"/>
            </a:pPr>
            <a:r>
              <a:rPr lang="en-GB" dirty="0" smtClean="0"/>
              <a:t>Backdoor transactions</a:t>
            </a:r>
          </a:p>
          <a:p>
            <a:pPr marL="742950" lvl="1" indent="-285750" algn="l">
              <a:spcBef>
                <a:spcPts val="0"/>
              </a:spcBef>
              <a:buFont typeface="Courier New" panose="02070309020205020404" pitchFamily="49" charset="0"/>
              <a:buChar char="o"/>
            </a:pPr>
            <a:r>
              <a:rPr lang="en-GB" dirty="0" smtClean="0"/>
              <a:t>Forgeries </a:t>
            </a:r>
            <a:r>
              <a:rPr lang="en-GB" dirty="0"/>
              <a:t>and graft, and </a:t>
            </a:r>
            <a:endParaRPr lang="en-GB" dirty="0" smtClean="0"/>
          </a:p>
          <a:p>
            <a:pPr marL="742950" lvl="1" indent="-285750" algn="l">
              <a:spcBef>
                <a:spcPts val="0"/>
              </a:spcBef>
              <a:buFont typeface="Courier New" panose="02070309020205020404" pitchFamily="49" charset="0"/>
              <a:buChar char="o"/>
            </a:pPr>
            <a:r>
              <a:rPr lang="en-GB" dirty="0" smtClean="0"/>
              <a:t>Challenges </a:t>
            </a:r>
            <a:r>
              <a:rPr lang="en-GB" dirty="0"/>
              <a:t>associated with missing land records. </a:t>
            </a:r>
            <a:endParaRPr lang="en-GB" dirty="0" smtClean="0"/>
          </a:p>
          <a:p>
            <a:pPr marL="342900" indent="-342900" algn="l">
              <a:spcBef>
                <a:spcPts val="0"/>
              </a:spcBef>
              <a:buFont typeface="Arial" panose="020B0604020202020204" pitchFamily="34" charset="0"/>
              <a:buChar char="•"/>
            </a:pPr>
            <a:r>
              <a:rPr lang="en-US" sz="2000" dirty="0"/>
              <a:t>Transparency International </a:t>
            </a:r>
            <a:r>
              <a:rPr lang="en-US" sz="2000" dirty="0" smtClean="0"/>
              <a:t>reported the p</a:t>
            </a:r>
            <a:r>
              <a:rPr lang="en-GB" sz="2000" dirty="0" smtClean="0"/>
              <a:t>probability </a:t>
            </a:r>
            <a:r>
              <a:rPr lang="en-GB" sz="2000" dirty="0"/>
              <a:t>of paying a bribe for land services plummeted from 46.5 percent in 2014 to 19.2 percent in 2017.  </a:t>
            </a:r>
            <a:endParaRPr lang="en-GB" sz="2000" dirty="0" smtClean="0"/>
          </a:p>
          <a:p>
            <a:pPr marL="342900" indent="-342900" algn="l">
              <a:spcBef>
                <a:spcPts val="0"/>
              </a:spcBef>
              <a:buFont typeface="Arial" panose="020B0604020202020204" pitchFamily="34" charset="0"/>
              <a:buChar char="•"/>
            </a:pPr>
            <a:r>
              <a:rPr lang="en-US" sz="2000" dirty="0"/>
              <a:t>Transparency </a:t>
            </a:r>
            <a:r>
              <a:rPr lang="en-US" sz="2000" dirty="0" smtClean="0"/>
              <a:t>International also reported </a:t>
            </a:r>
            <a:r>
              <a:rPr lang="en-GB" sz="2000" dirty="0" smtClean="0"/>
              <a:t>value </a:t>
            </a:r>
            <a:r>
              <a:rPr lang="en-GB" sz="2000" dirty="0"/>
              <a:t>of bribes </a:t>
            </a:r>
            <a:r>
              <a:rPr lang="en-GB" sz="2000" dirty="0" smtClean="0"/>
              <a:t>dropped by </a:t>
            </a:r>
            <a:r>
              <a:rPr lang="en-GB" sz="2000" dirty="0"/>
              <a:t>76 percent </a:t>
            </a:r>
            <a:r>
              <a:rPr lang="en-GB" sz="2000" dirty="0" smtClean="0"/>
              <a:t>in 3 years</a:t>
            </a:r>
          </a:p>
          <a:p>
            <a:pPr marL="342900" indent="-342900" algn="l">
              <a:spcBef>
                <a:spcPts val="0"/>
              </a:spcBef>
              <a:buFont typeface="Arial" panose="020B0604020202020204" pitchFamily="34" charset="0"/>
              <a:buChar char="•"/>
            </a:pPr>
            <a:endParaRPr lang="en-US" sz="2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5656" y="1523765"/>
            <a:ext cx="2490732" cy="2538862"/>
          </a:xfrm>
          <a:prstGeom prst="rect">
            <a:avLst/>
          </a:prstGeom>
        </p:spPr>
      </p:pic>
    </p:spTree>
    <p:extLst>
      <p:ext uri="{BB962C8B-B14F-4D97-AF65-F5344CB8AC3E}">
        <p14:creationId xmlns:p14="http://schemas.microsoft.com/office/powerpoint/2010/main" val="44064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13" y="347663"/>
            <a:ext cx="8596312" cy="523875"/>
          </a:xfrm>
        </p:spPr>
        <p:txBody>
          <a:bodyPr>
            <a:normAutofit fontScale="90000"/>
          </a:bodyPr>
          <a:lstStyle/>
          <a:p>
            <a:pPr algn="ctr">
              <a:defRPr/>
            </a:pPr>
            <a:r>
              <a:rPr lang="en-GB" b="1" dirty="0">
                <a:latin typeface="Arial" panose="020B0604020202020204" pitchFamily="34" charset="0"/>
                <a:cs typeface="Arial" panose="020B0604020202020204" pitchFamily="34" charset="0"/>
              </a:rPr>
              <a:t>BACKGROUND</a:t>
            </a:r>
            <a:endParaRPr lang="en-US" dirty="0"/>
          </a:p>
        </p:txBody>
      </p:sp>
      <p:sp>
        <p:nvSpPr>
          <p:cNvPr id="11267" name="Subtitle 2"/>
          <p:cNvSpPr>
            <a:spLocks noGrp="1"/>
          </p:cNvSpPr>
          <p:nvPr>
            <p:ph idx="1"/>
          </p:nvPr>
        </p:nvSpPr>
        <p:spPr>
          <a:xfrm>
            <a:off x="677863" y="1331913"/>
            <a:ext cx="7384312" cy="4710112"/>
          </a:xfrm>
        </p:spPr>
        <p:txBody>
          <a:bodyPr/>
          <a:lstStyle/>
          <a:p>
            <a:pPr marL="285750" indent="-285750">
              <a:buFont typeface="Arial" panose="020B0604020202020204" pitchFamily="34" charset="0"/>
              <a:buChar char="•"/>
            </a:pPr>
            <a:r>
              <a:rPr lang="en-GB" altLang="en-US" sz="2000" dirty="0" smtClean="0"/>
              <a:t>A broad range of innovative land administration and management solutions have been implemented to ensure effective and sustainable management of land and strengthen land tenure security. Uganda has embraced technology as an efficient tool in land governance and is computerizing land administration and management operations as a key component of the Competitiveness and Enterprise Development Project (CEDP) to introduce reforms aimed at improvement of the business environment in Uganda.</a:t>
            </a:r>
          </a:p>
          <a:p>
            <a:pPr marL="285750" indent="-285750">
              <a:buFont typeface="Arial" panose="020B0604020202020204" pitchFamily="34" charset="0"/>
              <a:buChar char="•"/>
            </a:pPr>
            <a:r>
              <a:rPr lang="en-GB" altLang="en-US" sz="2000" dirty="0" smtClean="0"/>
              <a:t>MLHUD engaged a Consortium led by IGN FI to implement the Design, Supply, Installation and Implementation of the National LIS Infrastructure (</a:t>
            </a:r>
            <a:r>
              <a:rPr lang="en-GB" altLang="en-US" sz="2000" dirty="0" err="1" smtClean="0"/>
              <a:t>DeSINLISI</a:t>
            </a:r>
            <a:r>
              <a:rPr lang="en-GB" altLang="en-US" sz="2000" dirty="0" smtClean="0"/>
              <a:t>): February 2015 to February 2020 with support of the World Bank.</a:t>
            </a:r>
          </a:p>
        </p:txBody>
      </p:sp>
      <p:pic>
        <p:nvPicPr>
          <p:cNvPr id="1126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445375" y="1716088"/>
            <a:ext cx="4405313"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bwMode="auto">
          <a:xfrm>
            <a:off x="2039457" y="3392076"/>
            <a:ext cx="7857578" cy="161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lnSpcReduction="20000"/>
          </a:bodyPr>
          <a:lst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charset="0"/>
              </a:defRPr>
            </a:lvl2pPr>
            <a:lvl3pPr algn="l" defTabSz="457200" rtl="0" eaLnBrk="0" fontAlgn="base" hangingPunct="0">
              <a:spcBef>
                <a:spcPct val="0"/>
              </a:spcBef>
              <a:spcAft>
                <a:spcPct val="0"/>
              </a:spcAft>
              <a:defRPr sz="3600">
                <a:solidFill>
                  <a:schemeClr val="accent1"/>
                </a:solidFill>
                <a:latin typeface="Trebuchet MS" charset="0"/>
              </a:defRPr>
            </a:lvl3pPr>
            <a:lvl4pPr algn="l" defTabSz="457200" rtl="0" eaLnBrk="0" fontAlgn="base" hangingPunct="0">
              <a:spcBef>
                <a:spcPct val="0"/>
              </a:spcBef>
              <a:spcAft>
                <a:spcPct val="0"/>
              </a:spcAft>
              <a:defRPr sz="3600">
                <a:solidFill>
                  <a:schemeClr val="accent1"/>
                </a:solidFill>
                <a:latin typeface="Trebuchet MS" charset="0"/>
              </a:defRPr>
            </a:lvl4pPr>
            <a:lvl5pPr algn="l" defTabSz="457200" rtl="0" eaLnBrk="0" fontAlgn="base" hangingPunct="0">
              <a:spcBef>
                <a:spcPct val="0"/>
              </a:spcBef>
              <a:spcAft>
                <a:spcPct val="0"/>
              </a:spcAft>
              <a:defRPr sz="3600">
                <a:solidFill>
                  <a:schemeClr val="accent1"/>
                </a:solidFill>
                <a:latin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RICHARD OPUT</a:t>
            </a:r>
            <a:br>
              <a:rPr lang="en-GB" sz="2000" b="1"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Ministry of Lands, Housing and Urban Development (MLHUD), Uganda</a:t>
            </a:r>
            <a:br>
              <a:rPr lang="en-US" sz="2000" dirty="0" smtClean="0">
                <a:latin typeface="Arial" panose="020B0604020202020204" pitchFamily="34" charset="0"/>
                <a:cs typeface="Arial" panose="020B0604020202020204" pitchFamily="34" charset="0"/>
              </a:rPr>
            </a:br>
            <a:r>
              <a:rPr lang="en-US" sz="2000" u="sng" dirty="0" smtClean="0">
                <a:latin typeface="Arial" panose="020B0604020202020204" pitchFamily="34" charset="0"/>
                <a:cs typeface="Arial" panose="020B0604020202020204" pitchFamily="34" charset="0"/>
                <a:hlinkClick r:id="rId2"/>
              </a:rPr>
              <a:t>oputjr@aim.com</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
        <p:nvSpPr>
          <p:cNvPr id="5" name="Title 1"/>
          <p:cNvSpPr txBox="1">
            <a:spLocks/>
          </p:cNvSpPr>
          <p:nvPr/>
        </p:nvSpPr>
        <p:spPr>
          <a:xfrm>
            <a:off x="2637218" y="1285018"/>
            <a:ext cx="6662056"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latin typeface="Arial" panose="020B0604020202020204" pitchFamily="34" charset="0"/>
                <a:cs typeface="Arial" panose="020B0604020202020204" pitchFamily="34" charset="0"/>
              </a:rPr>
              <a:t>THANK YOU FOR YOUR ATTENTION</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40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277" y="217488"/>
            <a:ext cx="6697662" cy="644525"/>
          </a:xfrm>
        </p:spPr>
        <p:txBody>
          <a:bodyPr>
            <a:normAutofit fontScale="90000"/>
          </a:bodyPr>
          <a:lstStyle/>
          <a:p>
            <a:pPr algn="ctr">
              <a:defRPr/>
            </a:pPr>
            <a:r>
              <a:rPr lang="en-GB" b="1" dirty="0">
                <a:latin typeface="Arial" panose="020B0604020202020204" pitchFamily="34" charset="0"/>
                <a:cs typeface="Arial" panose="020B0604020202020204" pitchFamily="34" charset="0"/>
              </a:rPr>
              <a:t>PRINCIPALS OF LAND GOVERNANCE IN UGANDA</a:t>
            </a:r>
            <a:r>
              <a:rPr lang="en-US" sz="2800" dirty="0"/>
              <a:t/>
            </a:r>
            <a:br>
              <a:rPr lang="en-US" sz="2800" dirty="0"/>
            </a:br>
            <a:endParaRPr lang="en-US" dirty="0"/>
          </a:p>
        </p:txBody>
      </p:sp>
      <p:sp>
        <p:nvSpPr>
          <p:cNvPr id="12291" name="Content Placeholder 2"/>
          <p:cNvSpPr>
            <a:spLocks noGrp="1"/>
          </p:cNvSpPr>
          <p:nvPr>
            <p:ph idx="1"/>
          </p:nvPr>
        </p:nvSpPr>
        <p:spPr>
          <a:xfrm>
            <a:off x="407988" y="1362098"/>
            <a:ext cx="6443573" cy="4974308"/>
          </a:xfrm>
        </p:spPr>
        <p:txBody>
          <a:bodyPr/>
          <a:lstStyle/>
          <a:p>
            <a:pPr>
              <a:spcBef>
                <a:spcPct val="0"/>
              </a:spcBef>
            </a:pPr>
            <a:r>
              <a:rPr lang="en-GB" altLang="en-US" dirty="0" smtClean="0"/>
              <a:t>The principles of good land governance being pursued in Uganda </a:t>
            </a:r>
            <a:r>
              <a:rPr lang="en-GB" altLang="en-US" dirty="0" smtClean="0"/>
              <a:t>include:</a:t>
            </a:r>
          </a:p>
          <a:p>
            <a:pPr>
              <a:spcBef>
                <a:spcPct val="0"/>
              </a:spcBef>
            </a:pPr>
            <a:r>
              <a:rPr lang="en-GB" altLang="en-US" dirty="0" smtClean="0"/>
              <a:t>Equitable </a:t>
            </a:r>
            <a:r>
              <a:rPr lang="en-GB" altLang="en-US" dirty="0" smtClean="0"/>
              <a:t>access to </a:t>
            </a:r>
            <a:r>
              <a:rPr lang="en-GB" altLang="en-US" dirty="0" smtClean="0"/>
              <a:t>land;</a:t>
            </a:r>
          </a:p>
          <a:p>
            <a:pPr>
              <a:spcBef>
                <a:spcPct val="0"/>
              </a:spcBef>
            </a:pPr>
            <a:r>
              <a:rPr lang="en-GB" altLang="en-US" dirty="0" smtClean="0"/>
              <a:t>Security </a:t>
            </a:r>
            <a:r>
              <a:rPr lang="en-GB" altLang="en-US" dirty="0" smtClean="0"/>
              <a:t>of tenure to all members of the society with </a:t>
            </a:r>
            <a:r>
              <a:rPr lang="en-GB" altLang="en-US" dirty="0" smtClean="0"/>
              <a:t>      </a:t>
            </a:r>
            <a:r>
              <a:rPr lang="en-GB" altLang="en-US" dirty="0" smtClean="0"/>
              <a:t>specific measures to enhance security of tenure and </a:t>
            </a:r>
            <a:r>
              <a:rPr lang="en-GB" altLang="en-US" dirty="0" smtClean="0"/>
              <a:t>      </a:t>
            </a:r>
            <a:r>
              <a:rPr lang="en-GB" altLang="en-US" dirty="0" smtClean="0"/>
              <a:t>property rights of </a:t>
            </a:r>
            <a:r>
              <a:rPr lang="en-GB" altLang="en-US" dirty="0" smtClean="0"/>
              <a:t>women;</a:t>
            </a:r>
          </a:p>
          <a:p>
            <a:pPr>
              <a:spcBef>
                <a:spcPct val="0"/>
              </a:spcBef>
            </a:pPr>
            <a:r>
              <a:rPr lang="en-GB" altLang="en-US" dirty="0" smtClean="0"/>
              <a:t>Transparent </a:t>
            </a:r>
            <a:r>
              <a:rPr lang="en-GB" altLang="en-US" dirty="0" smtClean="0"/>
              <a:t>decision making regarding land and </a:t>
            </a:r>
            <a:r>
              <a:rPr lang="en-GB" altLang="en-US" dirty="0" smtClean="0"/>
              <a:t>natural       resources;</a:t>
            </a:r>
          </a:p>
          <a:p>
            <a:pPr>
              <a:spcBef>
                <a:spcPct val="0"/>
              </a:spcBef>
            </a:pPr>
            <a:r>
              <a:rPr lang="en-GB" altLang="en-US" dirty="0" smtClean="0"/>
              <a:t>Decentralised </a:t>
            </a:r>
            <a:r>
              <a:rPr lang="en-GB" altLang="en-US" dirty="0" smtClean="0"/>
              <a:t>land administration; </a:t>
            </a:r>
            <a:r>
              <a:rPr lang="en-GB" altLang="en-US" dirty="0" smtClean="0"/>
              <a:t>and</a:t>
            </a:r>
          </a:p>
          <a:p>
            <a:pPr>
              <a:spcBef>
                <a:spcPct val="0"/>
              </a:spcBef>
            </a:pPr>
            <a:r>
              <a:rPr lang="en-GB" altLang="en-US" dirty="0" smtClean="0"/>
              <a:t>Effective</a:t>
            </a:r>
            <a:r>
              <a:rPr lang="en-GB" altLang="en-US" dirty="0" smtClean="0"/>
              <a:t>, efficient and responsive land administration </a:t>
            </a:r>
            <a:r>
              <a:rPr lang="en-GB" altLang="en-US" dirty="0" smtClean="0"/>
              <a:t>      </a:t>
            </a:r>
            <a:r>
              <a:rPr lang="en-GB" altLang="en-US" dirty="0" smtClean="0"/>
              <a:t>services to all citizens. </a:t>
            </a:r>
          </a:p>
          <a:p>
            <a:endParaRPr lang="en-US" altLang="en-US"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1561" y="2643363"/>
            <a:ext cx="4679324" cy="35094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64017"/>
            <a:ext cx="8596312" cy="691166"/>
          </a:xfrm>
        </p:spPr>
        <p:txBody>
          <a:bodyPr>
            <a:normAutofit fontScale="90000"/>
          </a:bodyPr>
          <a:lstStyle/>
          <a:p>
            <a:pPr algn="ctr"/>
            <a:r>
              <a:rPr lang="en-US" b="1" dirty="0" smtClean="0">
                <a:latin typeface="Arial" panose="020B0604020202020204" pitchFamily="34" charset="0"/>
                <a:cs typeface="Arial" panose="020B0604020202020204" pitchFamily="34" charset="0"/>
              </a:rPr>
              <a:t>INTEGRATION OF PRIMARY STATUTORY LAND MANAGEMENT ACTORS</a:t>
            </a:r>
            <a:endParaRPr lang="en-US" dirty="0"/>
          </a:p>
        </p:txBody>
      </p:sp>
      <p:pic>
        <p:nvPicPr>
          <p:cNvPr id="4" name="Content Placeholder 3"/>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a:xfrm>
            <a:off x="677862" y="1700010"/>
            <a:ext cx="9921451" cy="4997003"/>
          </a:xfrm>
          <a:prstGeom prst="rect">
            <a:avLst/>
          </a:prstGeom>
        </p:spPr>
      </p:pic>
    </p:spTree>
    <p:extLst>
      <p:ext uri="{BB962C8B-B14F-4D97-AF65-F5344CB8AC3E}">
        <p14:creationId xmlns:p14="http://schemas.microsoft.com/office/powerpoint/2010/main" val="3459896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210355"/>
            <a:ext cx="8596312" cy="601014"/>
          </a:xfrm>
        </p:spPr>
        <p:txBody>
          <a:bodyPr>
            <a:normAutofit fontScale="90000"/>
          </a:bodyPr>
          <a:lstStyle/>
          <a:p>
            <a:pPr algn="ctr"/>
            <a:r>
              <a:rPr lang="en-GB" b="1" dirty="0">
                <a:latin typeface="Arial" panose="020B0604020202020204" pitchFamily="34" charset="0"/>
                <a:cs typeface="Arial" panose="020B0604020202020204" pitchFamily="34" charset="0"/>
              </a:rPr>
              <a:t>IMPLEMENTATION  TO DATE</a:t>
            </a:r>
            <a:endParaRPr lang="en-US" dirty="0"/>
          </a:p>
        </p:txBody>
      </p:sp>
      <p:sp>
        <p:nvSpPr>
          <p:cNvPr id="4" name="Subtitle 2"/>
          <p:cNvSpPr>
            <a:spLocks noGrp="1"/>
          </p:cNvSpPr>
          <p:nvPr>
            <p:ph idx="1"/>
          </p:nvPr>
        </p:nvSpPr>
        <p:spPr>
          <a:xfrm>
            <a:off x="214224" y="1053005"/>
            <a:ext cx="8221439" cy="3881437"/>
          </a:xfrm>
        </p:spPr>
        <p:txBody>
          <a:bodyPr>
            <a:noAutofit/>
          </a:bodyPr>
          <a:lstStyle/>
          <a:p>
            <a:pPr marL="0" indent="0" algn="l">
              <a:buNone/>
            </a:pPr>
            <a:r>
              <a:rPr lang="en-GB" sz="2200" dirty="0"/>
              <a:t>Project implementation </a:t>
            </a:r>
            <a:r>
              <a:rPr lang="en-GB" sz="2200" dirty="0" smtClean="0"/>
              <a:t>divided </a:t>
            </a:r>
            <a:r>
              <a:rPr lang="en-GB" sz="2200" dirty="0"/>
              <a:t>into four primary components</a:t>
            </a:r>
            <a:r>
              <a:rPr lang="en-GB" sz="2200" dirty="0" smtClean="0"/>
              <a:t>:</a:t>
            </a:r>
            <a:endParaRPr lang="en-US" sz="2200" dirty="0"/>
          </a:p>
          <a:p>
            <a:pPr algn="l"/>
            <a:r>
              <a:rPr lang="en-GB" sz="2200" dirty="0"/>
              <a:t>1) Detailed Design of the System</a:t>
            </a:r>
            <a:endParaRPr lang="en-US" sz="2200" dirty="0"/>
          </a:p>
          <a:p>
            <a:pPr algn="l"/>
            <a:r>
              <a:rPr lang="en-GB" sz="2200" dirty="0"/>
              <a:t>2) Land Records and Data Conversion</a:t>
            </a:r>
            <a:endParaRPr lang="en-US" sz="2200" dirty="0"/>
          </a:p>
          <a:p>
            <a:pPr algn="l"/>
            <a:r>
              <a:rPr lang="en-GB" sz="2200" dirty="0"/>
              <a:t>3) Registration and Cadastral Data Integration</a:t>
            </a:r>
            <a:endParaRPr lang="en-US" sz="2200" dirty="0"/>
          </a:p>
          <a:p>
            <a:pPr algn="l"/>
            <a:r>
              <a:rPr lang="en-GB" sz="2200" dirty="0"/>
              <a:t>4) NLIS </a:t>
            </a:r>
            <a:r>
              <a:rPr lang="en-GB" sz="2200" dirty="0" smtClean="0"/>
              <a:t>Deployment</a:t>
            </a:r>
            <a:endParaRPr lang="en-US" sz="2200" dirty="0"/>
          </a:p>
          <a:p>
            <a:pPr marL="0" indent="0" algn="l">
              <a:buNone/>
            </a:pPr>
            <a:r>
              <a:rPr lang="en-GB" sz="2200" dirty="0" smtClean="0"/>
              <a:t>Training and Public Information and Awareness</a:t>
            </a:r>
            <a:endParaRPr lang="en-US" sz="2200" dirty="0"/>
          </a:p>
        </p:txBody>
      </p:sp>
      <p:pic>
        <p:nvPicPr>
          <p:cNvPr id="5" name="Image 17"/>
          <p:cNvPicPr/>
          <p:nvPr/>
        </p:nvPicPr>
        <p:blipFill>
          <a:blip r:embed="rId2" cstate="email">
            <a:extLst>
              <a:ext uri="{28A0092B-C50C-407E-A947-70E740481C1C}">
                <a14:useLocalDpi xmlns:a14="http://schemas.microsoft.com/office/drawing/2010/main"/>
              </a:ext>
            </a:extLst>
          </a:blip>
          <a:srcRect/>
          <a:stretch>
            <a:fillRect/>
          </a:stretch>
        </p:blipFill>
        <p:spPr bwMode="auto">
          <a:xfrm>
            <a:off x="6259132" y="2868333"/>
            <a:ext cx="5214650" cy="3521075"/>
          </a:xfrm>
          <a:prstGeom prst="rect">
            <a:avLst/>
          </a:prstGeom>
          <a:noFill/>
          <a:ln>
            <a:noFill/>
          </a:ln>
        </p:spPr>
      </p:pic>
    </p:spTree>
    <p:extLst>
      <p:ext uri="{BB962C8B-B14F-4D97-AF65-F5344CB8AC3E}">
        <p14:creationId xmlns:p14="http://schemas.microsoft.com/office/powerpoint/2010/main" val="3020524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892" y="212501"/>
            <a:ext cx="6078829" cy="794197"/>
          </a:xfrm>
        </p:spPr>
        <p:txBody>
          <a:bodyPr>
            <a:normAutofit fontScale="90000"/>
          </a:bodyPr>
          <a:lstStyle/>
          <a:p>
            <a:pPr algn="ctr"/>
            <a:r>
              <a:rPr lang="en-GB" b="1" dirty="0">
                <a:latin typeface="Arial" panose="020B0604020202020204" pitchFamily="34" charset="0"/>
                <a:cs typeface="Arial" panose="020B0604020202020204" pitchFamily="34" charset="0"/>
              </a:rPr>
              <a:t>COMPONENT 1: Detailed Design of the System</a:t>
            </a:r>
            <a:endParaRPr lang="en-US" dirty="0"/>
          </a:p>
        </p:txBody>
      </p:sp>
      <p:sp>
        <p:nvSpPr>
          <p:cNvPr id="4" name="Subtitle 2"/>
          <p:cNvSpPr>
            <a:spLocks noGrp="1"/>
          </p:cNvSpPr>
          <p:nvPr>
            <p:ph idx="1"/>
          </p:nvPr>
        </p:nvSpPr>
        <p:spPr>
          <a:xfrm>
            <a:off x="381649" y="1387856"/>
            <a:ext cx="7680526" cy="2475806"/>
          </a:xfrm>
        </p:spPr>
        <p:txBody>
          <a:bodyPr>
            <a:noAutofit/>
          </a:bodyPr>
          <a:lstStyle/>
          <a:p>
            <a:pPr marL="0" indent="0" algn="l">
              <a:spcBef>
                <a:spcPts val="0"/>
              </a:spcBef>
              <a:buNone/>
            </a:pPr>
            <a:r>
              <a:rPr lang="en-GB" sz="2200" dirty="0" smtClean="0"/>
              <a:t>New </a:t>
            </a:r>
            <a:r>
              <a:rPr lang="en-GB" sz="2200" dirty="0" smtClean="0"/>
              <a:t>system:</a:t>
            </a:r>
            <a:endParaRPr lang="en-GB" sz="2200" dirty="0"/>
          </a:p>
          <a:p>
            <a:pPr indent="6350" algn="l">
              <a:spcBef>
                <a:spcPts val="0"/>
              </a:spcBef>
              <a:buFont typeface="Arial" panose="020B0604020202020204" pitchFamily="34" charset="0"/>
              <a:buChar char="•"/>
            </a:pPr>
            <a:r>
              <a:rPr lang="en-GB" sz="2200" dirty="0" smtClean="0"/>
              <a:t> Reengineered </a:t>
            </a:r>
            <a:r>
              <a:rPr lang="en-GB" sz="2200" dirty="0"/>
              <a:t>software framework to optimise performance using Open Source </a:t>
            </a:r>
            <a:r>
              <a:rPr lang="en-GB" sz="2200" dirty="0" smtClean="0"/>
              <a:t>components</a:t>
            </a:r>
            <a:endParaRPr lang="en-US" sz="2200" dirty="0"/>
          </a:p>
          <a:p>
            <a:pPr indent="6350" algn="l">
              <a:spcBef>
                <a:spcPts val="0"/>
              </a:spcBef>
              <a:buFont typeface="Arial" panose="020B0604020202020204" pitchFamily="34" charset="0"/>
              <a:buChar char="•"/>
            </a:pPr>
            <a:r>
              <a:rPr lang="en-US" sz="2200" dirty="0" smtClean="0"/>
              <a:t> Comprises </a:t>
            </a:r>
            <a:r>
              <a:rPr lang="en-GB" sz="2200" dirty="0"/>
              <a:t>Modules from the </a:t>
            </a:r>
            <a:r>
              <a:rPr lang="en-GB" sz="2200" dirty="0" smtClean="0"/>
              <a:t>Pilot Stage</a:t>
            </a:r>
            <a:endParaRPr lang="en-GB" sz="2200" dirty="0"/>
          </a:p>
          <a:p>
            <a:pPr indent="6350" algn="l">
              <a:spcBef>
                <a:spcPts val="0"/>
              </a:spcBef>
              <a:buFont typeface="Arial" panose="020B0604020202020204" pitchFamily="34" charset="0"/>
              <a:buChar char="•"/>
            </a:pPr>
            <a:r>
              <a:rPr lang="en-US" sz="2200" dirty="0" smtClean="0"/>
              <a:t> Developed </a:t>
            </a:r>
            <a:r>
              <a:rPr lang="en-US" sz="2200" dirty="0"/>
              <a:t>by </a:t>
            </a:r>
            <a:r>
              <a:rPr lang="en-US" sz="2200" dirty="0" err="1"/>
              <a:t>Innola</a:t>
            </a:r>
            <a:r>
              <a:rPr lang="en-US" sz="2200" dirty="0"/>
              <a:t> Solutions and </a:t>
            </a:r>
            <a:r>
              <a:rPr lang="en-US" sz="2200" dirty="0" smtClean="0"/>
              <a:t>GEOFIT</a:t>
            </a:r>
          </a:p>
          <a:p>
            <a:pPr indent="6350" algn="l">
              <a:spcBef>
                <a:spcPts val="0"/>
              </a:spcBef>
              <a:buFont typeface="Arial" panose="020B0604020202020204" pitchFamily="34" charset="0"/>
              <a:buChar char="•"/>
            </a:pPr>
            <a:r>
              <a:rPr lang="en-US" sz="2200" dirty="0" smtClean="0"/>
              <a:t> Web </a:t>
            </a:r>
            <a:r>
              <a:rPr lang="en-US" sz="2200" dirty="0"/>
              <a:t>based </a:t>
            </a:r>
            <a:r>
              <a:rPr lang="en-US" sz="2200" dirty="0" smtClean="0"/>
              <a:t>application</a:t>
            </a:r>
          </a:p>
          <a:p>
            <a:pPr indent="6350" algn="l">
              <a:spcBef>
                <a:spcPts val="0"/>
              </a:spcBef>
              <a:buFont typeface="Arial" panose="020B0604020202020204" pitchFamily="34" charset="0"/>
              <a:buChar char="•"/>
            </a:pPr>
            <a:r>
              <a:rPr lang="en-GB" sz="2200" dirty="0" smtClean="0"/>
              <a:t> LADM </a:t>
            </a:r>
            <a:r>
              <a:rPr lang="en-GB" sz="2200" dirty="0"/>
              <a:t>data model</a:t>
            </a:r>
            <a:endParaRPr lang="en-US" sz="2200" dirty="0"/>
          </a:p>
          <a:p>
            <a:pPr indent="6350" algn="l">
              <a:buFont typeface="Arial" panose="020B0604020202020204" pitchFamily="34" charset="0"/>
              <a:buChar char="•"/>
            </a:pPr>
            <a:endParaRPr lang="en-US" sz="2200" dirty="0"/>
          </a:p>
          <a:p>
            <a:pPr indent="6350" algn="l">
              <a:buFont typeface="Arial" panose="020B0604020202020204" pitchFamily="34" charset="0"/>
              <a:buChar char="•"/>
            </a:pPr>
            <a:endParaRPr lang="en-US" sz="22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7935" y="2690754"/>
            <a:ext cx="5269794" cy="3618411"/>
          </a:xfrm>
          <a:prstGeom prst="rect">
            <a:avLst/>
          </a:prstGeom>
        </p:spPr>
      </p:pic>
    </p:spTree>
    <p:extLst>
      <p:ext uri="{BB962C8B-B14F-4D97-AF65-F5344CB8AC3E}">
        <p14:creationId xmlns:p14="http://schemas.microsoft.com/office/powerpoint/2010/main" val="152393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981" y="210354"/>
            <a:ext cx="6379760" cy="948744"/>
          </a:xfrm>
        </p:spPr>
        <p:txBody>
          <a:bodyPr>
            <a:normAutofit fontScale="90000"/>
          </a:bodyPr>
          <a:lstStyle/>
          <a:p>
            <a:pPr algn="ctr"/>
            <a:r>
              <a:rPr lang="en-GB" b="1" dirty="0">
                <a:latin typeface="Arial" panose="020B0604020202020204" pitchFamily="34" charset="0"/>
                <a:cs typeface="Arial" panose="020B0604020202020204" pitchFamily="34" charset="0"/>
              </a:rPr>
              <a:t>COMPONENT 2: Land Records and Data Conversion</a:t>
            </a:r>
            <a:endParaRPr lang="en-US" dirty="0"/>
          </a:p>
        </p:txBody>
      </p:sp>
      <p:sp>
        <p:nvSpPr>
          <p:cNvPr id="4" name="Subtitle 2"/>
          <p:cNvSpPr>
            <a:spLocks noGrp="1"/>
          </p:cNvSpPr>
          <p:nvPr>
            <p:ph idx="1"/>
          </p:nvPr>
        </p:nvSpPr>
        <p:spPr>
          <a:xfrm>
            <a:off x="523316" y="1687133"/>
            <a:ext cx="4718385" cy="4071558"/>
          </a:xfrm>
        </p:spPr>
        <p:txBody>
          <a:bodyPr>
            <a:normAutofit/>
          </a:bodyPr>
          <a:lstStyle/>
          <a:p>
            <a:pPr marL="342900" indent="-342900" algn="l">
              <a:buFont typeface="Arial" panose="020B0604020202020204" pitchFamily="34" charset="0"/>
              <a:buChar char="•"/>
            </a:pPr>
            <a:r>
              <a:rPr lang="en-GB" sz="2200" dirty="0"/>
              <a:t>Complete the rehabilitation, conversion and securing of land records, cadastral and other land administration data started at the first stage of the NLIS system development. </a:t>
            </a:r>
          </a:p>
          <a:p>
            <a:pPr marL="342900" indent="-342900" algn="l">
              <a:buFont typeface="Arial" panose="020B0604020202020204" pitchFamily="34" charset="0"/>
              <a:buChar char="•"/>
            </a:pPr>
            <a:r>
              <a:rPr lang="en-US" sz="2000" b="1" dirty="0" smtClean="0"/>
              <a:t>Phase </a:t>
            </a:r>
            <a:r>
              <a:rPr lang="en-US" sz="2000" b="1" dirty="0"/>
              <a:t>1</a:t>
            </a:r>
            <a:r>
              <a:rPr lang="en-US" sz="2000" dirty="0"/>
              <a:t>: </a:t>
            </a:r>
            <a:r>
              <a:rPr lang="en-US" sz="2000" dirty="0" smtClean="0"/>
              <a:t>500,000 </a:t>
            </a:r>
            <a:r>
              <a:rPr lang="en-US" sz="2000" dirty="0"/>
              <a:t>Land Titles </a:t>
            </a:r>
            <a:r>
              <a:rPr lang="en-US" sz="2000" dirty="0" smtClean="0"/>
              <a:t>&amp; </a:t>
            </a:r>
            <a:r>
              <a:rPr lang="en-US" sz="2000" dirty="0"/>
              <a:t>Land Administration </a:t>
            </a:r>
            <a:r>
              <a:rPr lang="en-US" sz="2000" dirty="0" smtClean="0"/>
              <a:t>Files / 14,000 Maps 215,000 Parcels</a:t>
            </a:r>
          </a:p>
          <a:p>
            <a:pPr marL="342900" indent="-342900" algn="l">
              <a:buFont typeface="Arial" panose="020B0604020202020204" pitchFamily="34" charset="0"/>
              <a:buChar char="•"/>
            </a:pPr>
            <a:r>
              <a:rPr lang="en-US" sz="2000" b="1" dirty="0" smtClean="0"/>
              <a:t>Phase 2: </a:t>
            </a:r>
            <a:r>
              <a:rPr lang="en-US" sz="2000" dirty="0" smtClean="0"/>
              <a:t>80,000 </a:t>
            </a:r>
            <a:r>
              <a:rPr lang="en-US" sz="2000" dirty="0"/>
              <a:t>Land Titles / </a:t>
            </a:r>
            <a:r>
              <a:rPr lang="en-US" sz="2000" dirty="0" smtClean="0"/>
              <a:t>60,000 </a:t>
            </a:r>
            <a:r>
              <a:rPr lang="en-US" sz="2000" dirty="0"/>
              <a:t>Maps </a:t>
            </a:r>
          </a:p>
          <a:p>
            <a:pPr algn="l"/>
            <a:endParaRPr lang="en-US" sz="22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18119" y="1928769"/>
            <a:ext cx="3059063" cy="185489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205496" y="3039765"/>
            <a:ext cx="3717863" cy="2788398"/>
          </a:xfrm>
          <a:prstGeom prst="rect">
            <a:avLst/>
          </a:prstGeom>
        </p:spPr>
      </p:pic>
    </p:spTree>
    <p:extLst>
      <p:ext uri="{BB962C8B-B14F-4D97-AF65-F5344CB8AC3E}">
        <p14:creationId xmlns:p14="http://schemas.microsoft.com/office/powerpoint/2010/main" val="2692820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771" y="199622"/>
            <a:ext cx="6864440" cy="819955"/>
          </a:xfrm>
        </p:spPr>
        <p:txBody>
          <a:bodyPr>
            <a:normAutofit fontScale="90000"/>
          </a:bodyPr>
          <a:lstStyle/>
          <a:p>
            <a:pPr algn="ctr"/>
            <a:r>
              <a:rPr lang="en-GB" b="1" dirty="0">
                <a:latin typeface="Arial" panose="020B0604020202020204" pitchFamily="34" charset="0"/>
                <a:cs typeface="Arial" panose="020B0604020202020204" pitchFamily="34" charset="0"/>
              </a:rPr>
              <a:t>SOURCES OF INFORMATION FOR THE NLIS</a:t>
            </a:r>
            <a:endParaRPr lang="en-US" dirty="0"/>
          </a:p>
        </p:txBody>
      </p:sp>
      <p:sp>
        <p:nvSpPr>
          <p:cNvPr id="4" name="Subtitle 2"/>
          <p:cNvSpPr>
            <a:spLocks noGrp="1"/>
          </p:cNvSpPr>
          <p:nvPr>
            <p:ph idx="1"/>
          </p:nvPr>
        </p:nvSpPr>
        <p:spPr>
          <a:xfrm>
            <a:off x="285575" y="1635617"/>
            <a:ext cx="3963043" cy="3696236"/>
          </a:xfrm>
        </p:spPr>
        <p:txBody>
          <a:bodyPr>
            <a:normAutofit lnSpcReduction="10000"/>
          </a:bodyPr>
          <a:lstStyle/>
          <a:p>
            <a:pPr algn="l" defTabSz="457200" eaLnBrk="0" fontAlgn="base" hangingPunct="0">
              <a:spcBef>
                <a:spcPct val="0"/>
              </a:spcBef>
              <a:spcAft>
                <a:spcPct val="0"/>
              </a:spcAft>
              <a:buFont typeface="Wingdings" panose="05000000000000000000" pitchFamily="2" charset="2"/>
              <a:buChar char="§"/>
              <a:defRPr/>
            </a:pPr>
            <a:r>
              <a:rPr lang="en-US" sz="2000" dirty="0" smtClean="0"/>
              <a:t>Land </a:t>
            </a:r>
            <a:r>
              <a:rPr lang="en-US" sz="2000" dirty="0"/>
              <a:t>administration and </a:t>
            </a:r>
            <a:r>
              <a:rPr lang="en-US" sz="2000" dirty="0" smtClean="0"/>
              <a:t>registration </a:t>
            </a:r>
            <a:r>
              <a:rPr lang="en-US" sz="2000" dirty="0"/>
              <a:t>documents </a:t>
            </a:r>
            <a:r>
              <a:rPr lang="en-US" sz="2000" dirty="0" smtClean="0"/>
              <a:t>comprising </a:t>
            </a:r>
            <a:r>
              <a:rPr lang="en-US" sz="2000" dirty="0" err="1" smtClean="0"/>
              <a:t>mailo</a:t>
            </a:r>
            <a:r>
              <a:rPr lang="en-US" sz="2000" dirty="0"/>
              <a:t>, </a:t>
            </a:r>
            <a:r>
              <a:rPr lang="en-US" sz="2000" dirty="0" smtClean="0"/>
              <a:t>freehold     </a:t>
            </a:r>
            <a:r>
              <a:rPr lang="en-US" sz="2000" dirty="0"/>
              <a:t>and leasehold </a:t>
            </a:r>
            <a:r>
              <a:rPr lang="en-US" sz="2000" dirty="0" smtClean="0"/>
              <a:t>titles and related </a:t>
            </a:r>
            <a:r>
              <a:rPr lang="en-US" sz="2000" dirty="0" smtClean="0"/>
              <a:t>cadastral data;</a:t>
            </a:r>
          </a:p>
          <a:p>
            <a:pPr>
              <a:spcBef>
                <a:spcPct val="0"/>
              </a:spcBef>
              <a:buFont typeface="Wingdings" panose="05000000000000000000" pitchFamily="2" charset="2"/>
              <a:buChar char="§"/>
              <a:defRPr/>
            </a:pPr>
            <a:r>
              <a:rPr lang="en-US" sz="2000" dirty="0" smtClean="0"/>
              <a:t>Historical </a:t>
            </a:r>
            <a:r>
              <a:rPr lang="en-US" sz="2000" dirty="0" smtClean="0"/>
              <a:t>information comprising </a:t>
            </a:r>
            <a:r>
              <a:rPr lang="en-US" sz="2000" dirty="0" smtClean="0"/>
              <a:t>maps </a:t>
            </a:r>
            <a:r>
              <a:rPr lang="en-US" sz="2000" dirty="0" smtClean="0"/>
              <a:t>and survey information</a:t>
            </a:r>
          </a:p>
          <a:p>
            <a:pPr algn="l" defTabSz="457200" eaLnBrk="0" fontAlgn="base" hangingPunct="0">
              <a:spcBef>
                <a:spcPct val="0"/>
              </a:spcBef>
              <a:spcAft>
                <a:spcPct val="0"/>
              </a:spcAft>
              <a:buFont typeface="Wingdings" panose="05000000000000000000" pitchFamily="2" charset="2"/>
              <a:buChar char="§"/>
              <a:defRPr/>
            </a:pPr>
            <a:r>
              <a:rPr lang="en-US" sz="2000" dirty="0" smtClean="0"/>
              <a:t>Information </a:t>
            </a:r>
            <a:r>
              <a:rPr lang="en-US" sz="2000" dirty="0" smtClean="0"/>
              <a:t>from Sub-Counties on customary land </a:t>
            </a:r>
            <a:r>
              <a:rPr lang="en-US" sz="2000" dirty="0"/>
              <a:t>tenure rights</a:t>
            </a:r>
          </a:p>
          <a:p>
            <a:pPr algn="l" defTabSz="457200" eaLnBrk="0" fontAlgn="base" hangingPunct="0">
              <a:spcBef>
                <a:spcPct val="0"/>
              </a:spcBef>
              <a:spcAft>
                <a:spcPct val="0"/>
              </a:spcAft>
              <a:buFont typeface="Wingdings" panose="05000000000000000000" pitchFamily="2" charset="2"/>
              <a:buChar char="§"/>
              <a:defRPr/>
            </a:pPr>
            <a:r>
              <a:rPr lang="en-US" sz="2000" dirty="0" smtClean="0"/>
              <a:t>Physical </a:t>
            </a:r>
            <a:r>
              <a:rPr lang="en-US" sz="2000" dirty="0"/>
              <a:t>Planning </a:t>
            </a:r>
            <a:r>
              <a:rPr lang="en-US" sz="2000" dirty="0" smtClean="0"/>
              <a:t>information</a:t>
            </a:r>
            <a:endParaRPr lang="en-US" sz="20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735811" y="2523855"/>
            <a:ext cx="2745252" cy="3860497"/>
          </a:xfrm>
          <a:prstGeom prst="rect">
            <a:avLst/>
          </a:prstGeom>
          <a:ln w="25400">
            <a:solidFill>
              <a:schemeClr val="accent1"/>
            </a:solidFill>
          </a:ln>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5769" y="1635617"/>
            <a:ext cx="4552889" cy="2255696"/>
          </a:xfrm>
          <a:prstGeom prst="rect">
            <a:avLst/>
          </a:prstGeom>
        </p:spPr>
      </p:pic>
    </p:spTree>
    <p:extLst>
      <p:ext uri="{BB962C8B-B14F-4D97-AF65-F5344CB8AC3E}">
        <p14:creationId xmlns:p14="http://schemas.microsoft.com/office/powerpoint/2010/main" val="22655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366</TotalTime>
  <Words>1302</Words>
  <Application>Microsoft Office PowerPoint</Application>
  <PresentationFormat>Widescreen</PresentationFormat>
  <Paragraphs>152</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Trebuchet MS</vt:lpstr>
      <vt:lpstr>Arial</vt:lpstr>
      <vt:lpstr>Wingdings 3</vt:lpstr>
      <vt:lpstr>Calibri</vt:lpstr>
      <vt:lpstr>Cambria</vt:lpstr>
      <vt:lpstr>MS Mincho</vt:lpstr>
      <vt:lpstr>Courier New</vt:lpstr>
      <vt:lpstr>Times New Roman</vt:lpstr>
      <vt:lpstr>Facet</vt:lpstr>
      <vt:lpstr>Document</vt:lpstr>
      <vt:lpstr>The National Land Information System (NLIS) in Uganda:   Improvements in Land Governance and Transparency  </vt:lpstr>
      <vt:lpstr>INTRODUCTION</vt:lpstr>
      <vt:lpstr>BACKGROUND</vt:lpstr>
      <vt:lpstr>PRINCIPALS OF LAND GOVERNANCE IN UGANDA </vt:lpstr>
      <vt:lpstr>INTEGRATION OF PRIMARY STATUTORY LAND MANAGEMENT ACTORS</vt:lpstr>
      <vt:lpstr>IMPLEMENTATION  TO DATE</vt:lpstr>
      <vt:lpstr>COMPONENT 1: Detailed Design of the System</vt:lpstr>
      <vt:lpstr>COMPONENT 2: Land Records and Data Conversion</vt:lpstr>
      <vt:lpstr>SOURCES OF INFORMATION FOR THE NLIS</vt:lpstr>
      <vt:lpstr>COMPONENT 3: Registration and Cadastral Data Integration</vt:lpstr>
      <vt:lpstr>COMPONENT 4: NLIS Deployment    </vt:lpstr>
      <vt:lpstr>TRAINING AND PUBLIC INFORMATION AND AWARENESS</vt:lpstr>
      <vt:lpstr>PowerPoint Presentation</vt:lpstr>
      <vt:lpstr>INTEGRATED WITH OTHER NATIONAL SYSTEMS</vt:lpstr>
      <vt:lpstr>INTEROPERABILITY WITH OTHER NATIONAL SYSTEMS</vt:lpstr>
      <vt:lpstr>NEW FEATURES FOR THE NLIS</vt:lpstr>
      <vt:lpstr>CHALLENGES TO IMPLEMENTATION</vt:lpstr>
      <vt:lpstr>IMPACT TO DATE</vt:lpstr>
      <vt:lpstr>SYNERGIES BETWEEN NLIS, NDSI AND OTHER NATIONAL PROGRAMMES</vt:lpstr>
      <vt:lpstr>ONE STOP SHOP - URSB </vt:lpstr>
      <vt:lpstr>ONE STOP CENTER(e-Biz)</vt:lpstr>
      <vt:lpstr>INCREASE IN LAND TRANSACTIONS</vt:lpstr>
      <vt:lpstr>INCREASED REVENUE GENERATION</vt:lpstr>
      <vt:lpstr>LIS Revenue Generation 2013 - 2017</vt:lpstr>
      <vt:lpstr>Support Activities: UGRF – CORS and NCC</vt:lpstr>
      <vt:lpstr>Support Activities: Base Mapping</vt:lpstr>
      <vt:lpstr>Significance of the BMP Reference layer for the LIS Database</vt:lpstr>
      <vt:lpstr>Support Activity: Systematic Certification/Registration</vt:lpstr>
      <vt:lpstr>IMPROVED SERVICE DELIVERY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mtetwa</dc:creator>
  <cp:lastModifiedBy>Oput John Richard</cp:lastModifiedBy>
  <cp:revision>38</cp:revision>
  <dcterms:created xsi:type="dcterms:W3CDTF">2017-11-03T07:18:29Z</dcterms:created>
  <dcterms:modified xsi:type="dcterms:W3CDTF">2019-11-24T01:11:52Z</dcterms:modified>
  <cp:contentStatus/>
</cp:coreProperties>
</file>