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6" r:id="rId2"/>
    <p:sldId id="287" r:id="rId3"/>
    <p:sldId id="288" r:id="rId4"/>
    <p:sldId id="273" r:id="rId5"/>
    <p:sldId id="292" r:id="rId6"/>
    <p:sldId id="279" r:id="rId7"/>
    <p:sldId id="280" r:id="rId8"/>
    <p:sldId id="290" r:id="rId9"/>
    <p:sldId id="291" r:id="rId10"/>
    <p:sldId id="281" r:id="rId11"/>
    <p:sldId id="284" r:id="rId12"/>
    <p:sldId id="28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840"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A8007D-4798-4EAE-B33D-C724818A6F1E}" type="datetimeFigureOut">
              <a:rPr lang="fr-FR" smtClean="0"/>
              <a:pPr/>
              <a:t>23/11/2019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A6C5BF-84B7-4BB1-B837-1EFE0ADF2A1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A6C5BF-84B7-4BB1-B837-1EFE0ADF2A1C}"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AF9D50D-C7B5-44FC-B002-7572B8497F65}" type="datetimeFigureOut">
              <a:rPr lang="fr-FR" smtClean="0"/>
              <a:pPr/>
              <a:t>23/11/2019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1597AD-02BA-49AA-9DDF-2EDA79F798C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F9D50D-C7B5-44FC-B002-7572B8497F65}" type="datetimeFigureOut">
              <a:rPr lang="fr-FR" smtClean="0"/>
              <a:pPr/>
              <a:t>23/11/2019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597AD-02BA-49AA-9DDF-2EDA79F798C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rgbClr val="92D050"/>
          </a:solidFill>
        </p:spPr>
        <p:txBody>
          <a:bodyPr>
            <a:normAutofit/>
          </a:bodyPr>
          <a:lstStyle/>
          <a:p>
            <a:pPr algn="ctr">
              <a:buNone/>
            </a:pPr>
            <a:r>
              <a:rPr lang="fr-FR" sz="2400" b="1" dirty="0" smtClean="0"/>
              <a:t/>
            </a:r>
            <a:br>
              <a:rPr lang="fr-FR" sz="2400" b="1" dirty="0" smtClean="0"/>
            </a:br>
            <a:endParaRPr lang="fr-FR" sz="2400" b="1" dirty="0" smtClean="0"/>
          </a:p>
          <a:p>
            <a:pPr algn="ctr">
              <a:buNone/>
            </a:pPr>
            <a:endParaRPr lang="fr-FR" sz="2400" b="1" dirty="0" smtClean="0">
              <a:latin typeface="Times New Roman" pitchFamily="18" charset="0"/>
              <a:cs typeface="Times New Roman" pitchFamily="18" charset="0"/>
            </a:endParaRPr>
          </a:p>
          <a:p>
            <a:pPr algn="ctr">
              <a:buNone/>
            </a:pPr>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AMELIORATION DE LA GOUVERNANCE FONCIÈRE EN RÉPUBLIQUE DÉMOCRATIQUE DU CONGO ET SECURISATION DES DROITS FONCIERS LOCAUX  POUR AMELIORER LE CLIMAT</a:t>
            </a:r>
            <a:endParaRPr lang="fr-F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latin typeface="Times New Roman" pitchFamily="18" charset="0"/>
                <a:cs typeface="Times New Roman" pitchFamily="18" charset="0"/>
              </a:rPr>
              <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V</a:t>
            </a:r>
            <a:r>
              <a:rPr lang="fr-FR" sz="2400" b="1" dirty="0" smtClean="0">
                <a:latin typeface="Times New Roman" pitchFamily="18" charset="0"/>
                <a:cs typeface="Times New Roman" pitchFamily="18" charset="0"/>
              </a:rPr>
              <a:t>. Le RFC et la protection du climat </a:t>
            </a:r>
            <a:endParaRPr lang="fr-FR" sz="2400" dirty="0"/>
          </a:p>
        </p:txBody>
      </p:sp>
      <p:sp>
        <p:nvSpPr>
          <p:cNvPr id="3" name="Espace réservé du contenu 2"/>
          <p:cNvSpPr>
            <a:spLocks noGrp="1"/>
          </p:cNvSpPr>
          <p:nvPr>
            <p:ph idx="1"/>
          </p:nvPr>
        </p:nvSpPr>
        <p:spPr>
          <a:solidFill>
            <a:srgbClr val="92D050"/>
          </a:solidFill>
        </p:spPr>
        <p:txBody>
          <a:bodyPr>
            <a:normAutofit fontScale="55000" lnSpcReduction="20000"/>
          </a:bodyPr>
          <a:lstStyle/>
          <a:p>
            <a:pPr>
              <a:buNone/>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Le </a:t>
            </a:r>
            <a:r>
              <a:rPr lang="fr-FR" dirty="0" smtClean="0">
                <a:latin typeface="Times New Roman" pitchFamily="18" charset="0"/>
                <a:cs typeface="Times New Roman" pitchFamily="18" charset="0"/>
              </a:rPr>
              <a:t>RFC contribue à la protection du climat via la réduction de la déforestation </a:t>
            </a: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L’effet </a:t>
            </a:r>
            <a:r>
              <a:rPr lang="fr-FR" dirty="0" smtClean="0">
                <a:latin typeface="Times New Roman" pitchFamily="18" charset="0"/>
                <a:cs typeface="Times New Roman" pitchFamily="18" charset="0"/>
              </a:rPr>
              <a:t>6 du plan d’investissement REDD+: « les droits fonciers permettent l’évolution durable de l’exploitation forestière et agricole » La sécurisation foncière au niveau rurale est expérimentée </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dans le cadre de projets intégrés REDD+ selon un nouveau paradigme de « développement vert intégré ». </a:t>
            </a: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La </a:t>
            </a:r>
            <a:r>
              <a:rPr lang="fr-FR" dirty="0" smtClean="0">
                <a:latin typeface="Times New Roman" pitchFamily="18" charset="0"/>
                <a:cs typeface="Times New Roman" pitchFamily="18" charset="0"/>
              </a:rPr>
              <a:t>conduite de la réforme foncière en tandem avec celle de l’aménagement du territoire garantie un développement harmonieux et durable du pays en le dotant de schémas national et provinciaux d’aménagement du territoire basé sur des scénarii prospectifs et des travaux de modélisation de l’utilisation des terres. Cela permettra d’orienter les investissements et atténuer le développement anarchique et destructif des forêts et de l’environnement de façon générale</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 </a:t>
            </a:r>
            <a:r>
              <a:rPr lang="fr-FR" dirty="0" smtClean="0">
                <a:latin typeface="Times New Roman" pitchFamily="18" charset="0"/>
                <a:cs typeface="Times New Roman" pitchFamily="18" charset="0"/>
              </a:rPr>
              <a:t>sécurisation foncière est un atout majeur pour la gestion des divers projets de résilience climatique. Des qu’une fois les terres agricoles sécurisées, collectivement ou individuellement, il s’en suit un engagement communautaire à des actions concertées gestion intégrée de la ressources eau (GIRE),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a:solidFill>
            <a:srgbClr val="92D050"/>
          </a:solidFill>
        </p:spPr>
        <p:txBody>
          <a:bodyPr>
            <a:normAutofit fontScale="85000" lnSpcReduction="10000"/>
          </a:bodyPr>
          <a:lstStyle/>
          <a:p>
            <a:pPr algn="just">
              <a:buFont typeface="Wingdings" pitchFamily="2" charset="2"/>
              <a:buChar char="Ø"/>
            </a:pPr>
            <a:r>
              <a:rPr lang="fr-FR" dirty="0" smtClean="0"/>
              <a:t>L’approche fondée sur le RFC semble </a:t>
            </a:r>
            <a:r>
              <a:rPr lang="fr-FR" dirty="0" smtClean="0"/>
              <a:t>une solution </a:t>
            </a:r>
            <a:r>
              <a:rPr lang="fr-FR" dirty="0" smtClean="0"/>
              <a:t>adaptée au contexte qui pourra être testée avec succès dans le cade de la réforme foncière en </a:t>
            </a:r>
            <a:r>
              <a:rPr lang="fr-FR" dirty="0" smtClean="0"/>
              <a:t>RDC</a:t>
            </a:r>
          </a:p>
          <a:p>
            <a:pPr algn="just">
              <a:buFont typeface="Wingdings" pitchFamily="2" charset="2"/>
              <a:buChar char="Ø"/>
            </a:pPr>
            <a:r>
              <a:rPr lang="fr-FR" dirty="0" smtClean="0"/>
              <a:t>Le </a:t>
            </a:r>
            <a:r>
              <a:rPr lang="fr-FR" dirty="0" smtClean="0"/>
              <a:t>RFC, </a:t>
            </a:r>
            <a:r>
              <a:rPr lang="fr-FR" dirty="0" smtClean="0"/>
              <a:t>doit </a:t>
            </a:r>
            <a:r>
              <a:rPr lang="fr-FR" dirty="0" smtClean="0"/>
              <a:t>toutefois être accepté par les populations et les administrations concernées lesquelles doivent comprendre la finalité et les avantages du système mis en place</a:t>
            </a:r>
            <a:r>
              <a:rPr lang="fr-FR" sz="1900" dirty="0" smtClean="0">
                <a:latin typeface="Times New Roman" pitchFamily="18" charset="0"/>
                <a:cs typeface="Times New Roman" pitchFamily="18" charset="0"/>
              </a:rPr>
              <a:t>.</a:t>
            </a:r>
          </a:p>
          <a:p>
            <a:pPr algn="just">
              <a:buFont typeface="Wingdings" pitchFamily="2" charset="2"/>
              <a:buChar char="Ø"/>
            </a:pPr>
            <a:r>
              <a:rPr lang="fr-FR" dirty="0" smtClean="0">
                <a:latin typeface="Times New Roman" pitchFamily="18" charset="0"/>
                <a:cs typeface="Times New Roman" pitchFamily="18" charset="0"/>
              </a:rPr>
              <a:t> </a:t>
            </a:r>
            <a:r>
              <a:rPr lang="fr-FR" dirty="0" smtClean="0"/>
              <a:t>A </a:t>
            </a:r>
            <a:r>
              <a:rPr lang="fr-FR" dirty="0" smtClean="0"/>
              <a:t>travers </a:t>
            </a:r>
            <a:r>
              <a:rPr lang="fr-FR" dirty="0" smtClean="0"/>
              <a:t>ses composantes juridiques, institutionnelles et spatiales, le RFC constitue un outil permettant une gestion responsable et concertée des terres, des forêts et des pêches par les communautés locales.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a:solidFill>
            <a:srgbClr val="FFFF00"/>
          </a:solidFill>
        </p:spPr>
        <p:txBody>
          <a:bodyPr/>
          <a:lstStyle/>
          <a:p>
            <a:pPr>
              <a:buNone/>
            </a:pPr>
            <a:endParaRPr lang="fr-FR" dirty="0" smtClean="0"/>
          </a:p>
          <a:p>
            <a:pPr>
              <a:buNone/>
            </a:pPr>
            <a:endParaRPr lang="fr-FR" dirty="0" smtClean="0"/>
          </a:p>
          <a:p>
            <a:pPr>
              <a:buNone/>
            </a:pPr>
            <a:endParaRPr lang="fr-FR" dirty="0" smtClean="0"/>
          </a:p>
          <a:p>
            <a:pPr algn="ctr">
              <a:buNone/>
            </a:pPr>
            <a:r>
              <a:rPr lang="fr-FR" dirty="0" smtClean="0"/>
              <a:t>MERCI</a:t>
            </a:r>
          </a:p>
          <a:p>
            <a:pPr algn="ctr">
              <a:buNone/>
            </a:pPr>
            <a:r>
              <a:rPr lang="fr-FR" dirty="0" smtClean="0"/>
              <a:t>THANK YOU</a:t>
            </a:r>
          </a:p>
          <a:p>
            <a:pPr algn="ctr">
              <a:buNone/>
            </a:pPr>
            <a:r>
              <a:rPr lang="fr-FR" dirty="0" smtClean="0"/>
              <a:t>AKSANTI</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a:solidFill>
            <a:srgbClr val="FFFF00"/>
          </a:solidFill>
        </p:spPr>
        <p:txBody>
          <a:bodyPr>
            <a:normAutofit lnSpcReduction="10000"/>
          </a:bodyPr>
          <a:lstStyle/>
          <a:p>
            <a:pPr marL="742950" lvl="0" indent="-742950">
              <a:lnSpc>
                <a:spcPct val="150000"/>
              </a:lnSpc>
              <a:spcBef>
                <a:spcPct val="0"/>
              </a:spcBef>
              <a:buNone/>
            </a:pPr>
            <a:r>
              <a:rPr lang="fr-FR" sz="1800" b="1" dirty="0" smtClean="0">
                <a:latin typeface="Times New Roman" pitchFamily="18" charset="0"/>
                <a:cs typeface="Times New Roman" pitchFamily="18" charset="0"/>
              </a:rPr>
              <a:t>		    Introduction </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I.    Etat des lieux du secteur foncier en RDC </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II.  Opportunités pour Améliorer la Gouvernance </a:t>
            </a:r>
            <a:r>
              <a:rPr lang="fr-FR" sz="1800" b="1" dirty="0" smtClean="0">
                <a:latin typeface="Times New Roman" pitchFamily="18" charset="0"/>
                <a:cs typeface="Times New Roman" pitchFamily="18" charset="0"/>
              </a:rPr>
              <a:t>  </a:t>
            </a:r>
          </a:p>
          <a:p>
            <a:pPr marL="742950" lvl="0" indent="-742950">
              <a:lnSpc>
                <a:spcPct val="150000"/>
              </a:lnSpc>
              <a:spcBef>
                <a:spcPct val="0"/>
              </a:spcBef>
              <a:buNone/>
            </a:pPr>
            <a:r>
              <a:rPr lang="fr-FR" sz="1800" b="1"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                   Foncière </a:t>
            </a:r>
            <a:r>
              <a:rPr lang="fr-FR" sz="1800" b="1" dirty="0" smtClean="0">
                <a:latin typeface="Times New Roman" pitchFamily="18" charset="0"/>
                <a:cs typeface="Times New Roman" pitchFamily="18" charset="0"/>
              </a:rPr>
              <a:t>en RDC </a:t>
            </a:r>
          </a:p>
          <a:p>
            <a:pPr marL="742950" lvl="0" indent="-742950">
              <a:lnSpc>
                <a:spcPct val="150000"/>
              </a:lnSpc>
              <a:spcBef>
                <a:spcPct val="0"/>
              </a:spcBef>
              <a:buNone/>
            </a:pPr>
            <a:r>
              <a:rPr lang="fr-FR" sz="1800" b="1" dirty="0" smtClean="0">
                <a:latin typeface="Times New Roman" pitchFamily="18" charset="0"/>
                <a:cs typeface="Times New Roman" pitchFamily="18" charset="0"/>
              </a:rPr>
              <a:t>	III. Expériences pilotes pour la mise en place d’un </a:t>
            </a:r>
            <a:endParaRPr lang="fr-FR" sz="1800" b="1" dirty="0" smtClean="0">
              <a:latin typeface="Times New Roman" pitchFamily="18" charset="0"/>
              <a:cs typeface="Times New Roman" pitchFamily="18" charset="0"/>
            </a:endParaRPr>
          </a:p>
          <a:p>
            <a:pPr marL="742950" lvl="0" indent="-742950">
              <a:lnSpc>
                <a:spcPct val="150000"/>
              </a:lnSpc>
              <a:spcBef>
                <a:spcPct val="0"/>
              </a:spcBef>
              <a:buNone/>
            </a:pPr>
            <a:r>
              <a:rPr lang="fr-FR" sz="1800" b="1"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                   système d’information </a:t>
            </a:r>
            <a:r>
              <a:rPr lang="fr-FR" sz="1800" b="1" dirty="0" smtClean="0">
                <a:latin typeface="Times New Roman" pitchFamily="18" charset="0"/>
                <a:cs typeface="Times New Roman" pitchFamily="18" charset="0"/>
              </a:rPr>
              <a:t>foncière complet en RDC : </a:t>
            </a:r>
            <a:endParaRPr lang="fr-FR" sz="1800" b="1" dirty="0" smtClean="0">
              <a:latin typeface="Times New Roman" pitchFamily="18" charset="0"/>
              <a:cs typeface="Times New Roman" pitchFamily="18" charset="0"/>
            </a:endParaRPr>
          </a:p>
          <a:p>
            <a:pPr marL="742950" lvl="0" indent="-742950">
              <a:lnSpc>
                <a:spcPct val="150000"/>
              </a:lnSpc>
              <a:spcBef>
                <a:spcPct val="0"/>
              </a:spcBef>
              <a:buNone/>
            </a:pPr>
            <a:r>
              <a:rPr lang="fr-FR" sz="1800" b="1"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	     le </a:t>
            </a:r>
            <a:r>
              <a:rPr lang="fr-FR" sz="1800" b="1" dirty="0" smtClean="0">
                <a:latin typeface="Times New Roman" pitchFamily="18" charset="0"/>
                <a:cs typeface="Times New Roman" pitchFamily="18" charset="0"/>
              </a:rPr>
              <a:t>Registre </a:t>
            </a:r>
            <a:r>
              <a:rPr lang="fr-FR" sz="1800" b="1" dirty="0" smtClean="0">
                <a:latin typeface="Times New Roman" pitchFamily="18" charset="0"/>
                <a:cs typeface="Times New Roman" pitchFamily="18" charset="0"/>
              </a:rPr>
              <a:t>Foncier Communautaire </a:t>
            </a:r>
            <a:r>
              <a:rPr lang="fr-FR" sz="1800" b="1" dirty="0" smtClean="0">
                <a:latin typeface="Times New Roman" pitchFamily="18" charset="0"/>
                <a:cs typeface="Times New Roman" pitchFamily="18" charset="0"/>
              </a:rPr>
              <a:t>(RFC). </a:t>
            </a:r>
            <a:br>
              <a:rPr lang="fr-FR" sz="1800" b="1" dirty="0" smtClean="0">
                <a:latin typeface="Times New Roman" pitchFamily="18" charset="0"/>
                <a:cs typeface="Times New Roman" pitchFamily="18" charset="0"/>
              </a:rPr>
            </a:br>
            <a:r>
              <a:rPr lang="fr-FR" sz="1800" b="1" dirty="0" smtClean="0">
                <a:latin typeface="Times New Roman" pitchFamily="18" charset="0"/>
                <a:cs typeface="Times New Roman" pitchFamily="18" charset="0"/>
              </a:rPr>
              <a:t>IV.  Conditions de succès et étapes de mise en place </a:t>
            </a:r>
            <a:endParaRPr lang="fr-FR" sz="1800" b="1" dirty="0" smtClean="0">
              <a:latin typeface="Times New Roman" pitchFamily="18" charset="0"/>
              <a:cs typeface="Times New Roman" pitchFamily="18" charset="0"/>
            </a:endParaRPr>
          </a:p>
          <a:p>
            <a:pPr marL="742950" lvl="0" indent="-742950">
              <a:lnSpc>
                <a:spcPct val="150000"/>
              </a:lnSpc>
              <a:spcBef>
                <a:spcPct val="0"/>
              </a:spcBef>
              <a:buNone/>
            </a:pPr>
            <a:r>
              <a:rPr lang="fr-FR" sz="1800" b="1"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       </a:t>
            </a:r>
            <a:r>
              <a:rPr lang="fr-FR" sz="1800" b="1" smtClean="0">
                <a:latin typeface="Times New Roman" pitchFamily="18" charset="0"/>
                <a:cs typeface="Times New Roman" pitchFamily="18" charset="0"/>
              </a:rPr>
              <a:t>du RFC</a:t>
            </a:r>
            <a:r>
              <a:rPr lang="fr-FR" sz="1800" b="1" smtClean="0">
                <a:latin typeface="Times New Roman" pitchFamily="18" charset="0"/>
                <a:cs typeface="Times New Roman" pitchFamily="18" charset="0"/>
              </a:rPr>
              <a:t/>
            </a:r>
            <a:br>
              <a:rPr lang="fr-FR" sz="1800" b="1" smtClean="0">
                <a:latin typeface="Times New Roman" pitchFamily="18" charset="0"/>
                <a:cs typeface="Times New Roman" pitchFamily="18" charset="0"/>
              </a:rPr>
            </a:br>
            <a:r>
              <a:rPr lang="fr-FR" sz="1800" b="1" smtClean="0">
                <a:latin typeface="Times New Roman" pitchFamily="18" charset="0"/>
                <a:cs typeface="Times New Roman" pitchFamily="18" charset="0"/>
              </a:rPr>
              <a:t>V. </a:t>
            </a:r>
            <a:r>
              <a:rPr lang="fr-FR" sz="1800" b="1" dirty="0" smtClean="0">
                <a:latin typeface="Times New Roman" pitchFamily="18" charset="0"/>
                <a:cs typeface="Times New Roman" pitchFamily="18" charset="0"/>
              </a:rPr>
              <a:t>Le RFC et la protection du </a:t>
            </a:r>
            <a:r>
              <a:rPr lang="fr-FR" sz="1800" b="1" dirty="0" smtClean="0">
                <a:latin typeface="Times New Roman" pitchFamily="18" charset="0"/>
                <a:cs typeface="Times New Roman" pitchFamily="18" charset="0"/>
              </a:rPr>
              <a:t>climat</a:t>
            </a:r>
          </a:p>
          <a:p>
            <a:pPr marL="742950" lvl="0" indent="-742950">
              <a:lnSpc>
                <a:spcPct val="150000"/>
              </a:lnSpc>
              <a:spcBef>
                <a:spcPct val="0"/>
              </a:spcBef>
              <a:buNone/>
            </a:pPr>
            <a:r>
              <a:rPr lang="fr-FR" sz="1800" b="1" dirty="0" smtClean="0">
                <a:latin typeface="Times New Roman" pitchFamily="18" charset="0"/>
                <a:cs typeface="Times New Roman" pitchFamily="18" charset="0"/>
              </a:rPr>
              <a:t>	</a:t>
            </a:r>
            <a:r>
              <a:rPr lang="fr-FR" sz="1800" b="1" dirty="0" smtClean="0">
                <a:latin typeface="Times New Roman" pitchFamily="18" charset="0"/>
                <a:cs typeface="Times New Roman" pitchFamily="18" charset="0"/>
              </a:rPr>
              <a:t>	   Conclusion</a:t>
            </a:r>
          </a:p>
          <a:p>
            <a:pPr marL="742950" lvl="0" indent="-742950">
              <a:lnSpc>
                <a:spcPct val="150000"/>
              </a:lnSpc>
              <a:spcBef>
                <a:spcPct val="0"/>
              </a:spcBef>
              <a:buNone/>
            </a:pPr>
            <a:endParaRPr lang="fr-FR" sz="1800" dirty="0" smtClean="0"/>
          </a:p>
          <a:p>
            <a:endParaRPr lang="fr-F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116632"/>
            <a:ext cx="5184576" cy="504056"/>
          </a:xfrm>
        </p:spPr>
        <p:txBody>
          <a:bodyPr>
            <a:noAutofit/>
          </a:bodyPr>
          <a:lstStyle/>
          <a:p>
            <a:r>
              <a:rPr lang="fr-FR" sz="2000" b="1" dirty="0" smtClean="0"/>
              <a:t>Introduction</a:t>
            </a:r>
            <a:br>
              <a:rPr lang="fr-FR" sz="2000" b="1" dirty="0" smtClean="0"/>
            </a:br>
            <a:endParaRPr lang="fr-FR" sz="2000" dirty="0"/>
          </a:p>
        </p:txBody>
      </p:sp>
      <p:sp>
        <p:nvSpPr>
          <p:cNvPr id="3" name="Espace réservé du contenu 2"/>
          <p:cNvSpPr>
            <a:spLocks noGrp="1"/>
          </p:cNvSpPr>
          <p:nvPr>
            <p:ph idx="1"/>
          </p:nvPr>
        </p:nvSpPr>
        <p:spPr>
          <a:xfrm>
            <a:off x="457200" y="908720"/>
            <a:ext cx="8229600" cy="5217443"/>
          </a:xfrm>
          <a:solidFill>
            <a:srgbClr val="FFC000"/>
          </a:solidFill>
        </p:spPr>
        <p:txBody>
          <a:bodyPr>
            <a:normAutofit fontScale="25000" lnSpcReduction="20000"/>
          </a:bodyPr>
          <a:lstStyle/>
          <a:p>
            <a:pPr>
              <a:lnSpc>
                <a:spcPct val="120000"/>
              </a:lnSpc>
              <a:buNone/>
            </a:pPr>
            <a:r>
              <a:rPr lang="fr-FR" sz="5600" dirty="0" smtClean="0">
                <a:latin typeface="Times New Roman" pitchFamily="18" charset="0"/>
                <a:cs typeface="Times New Roman" pitchFamily="18" charset="0"/>
              </a:rPr>
              <a:t>	Les </a:t>
            </a:r>
            <a:r>
              <a:rPr lang="fr-FR" sz="5600" dirty="0" smtClean="0">
                <a:latin typeface="Times New Roman" pitchFamily="18" charset="0"/>
                <a:cs typeface="Times New Roman" pitchFamily="18" charset="0"/>
              </a:rPr>
              <a:t>changements provoqués dans la société congolaise par l’action coloniale et les interventions des autorités postcoloniales en matière foncière ont entrainé des recompositions sociales et spatiales lourde de conséquence: </a:t>
            </a:r>
          </a:p>
          <a:p>
            <a:pPr lvl="2">
              <a:lnSpc>
                <a:spcPct val="120000"/>
              </a:lnSpc>
              <a:buFont typeface="Wingdings" pitchFamily="2" charset="2"/>
              <a:buChar char="Ø"/>
            </a:pPr>
            <a:r>
              <a:rPr lang="fr-FR" sz="5600" dirty="0" smtClean="0">
                <a:latin typeface="Times New Roman" pitchFamily="18" charset="0"/>
                <a:cs typeface="Times New Roman" pitchFamily="18" charset="0"/>
              </a:rPr>
              <a:t>A </a:t>
            </a:r>
            <a:r>
              <a:rPr lang="fr-FR" sz="5600" dirty="0" smtClean="0">
                <a:latin typeface="Times New Roman" pitchFamily="18" charset="0"/>
                <a:cs typeface="Times New Roman" pitchFamily="18" charset="0"/>
              </a:rPr>
              <a:t>l’expropriation des communautés indigènes pour constituer les plantations et concessions forestières coloniales, ont succédé la nationalisation du sol la </a:t>
            </a:r>
            <a:r>
              <a:rPr lang="fr-FR" sz="5600" dirty="0" err="1" smtClean="0">
                <a:latin typeface="Times New Roman" pitchFamily="18" charset="0"/>
                <a:cs typeface="Times New Roman" pitchFamily="18" charset="0"/>
              </a:rPr>
              <a:t>domanialisation</a:t>
            </a:r>
            <a:r>
              <a:rPr lang="fr-FR" sz="5600" dirty="0" smtClean="0">
                <a:latin typeface="Times New Roman" pitchFamily="18" charset="0"/>
                <a:cs typeface="Times New Roman" pitchFamily="18" charset="0"/>
              </a:rPr>
              <a:t> des terres des communautés et la mise à l’écart des autorités traditionnelles du rang des gestionnaires des terres.</a:t>
            </a:r>
          </a:p>
          <a:p>
            <a:pPr lvl="2">
              <a:lnSpc>
                <a:spcPct val="120000"/>
              </a:lnSpc>
              <a:buFont typeface="Wingdings" pitchFamily="2" charset="2"/>
              <a:buChar char="Ø"/>
            </a:pPr>
            <a:r>
              <a:rPr lang="fr-FR" sz="5600" dirty="0" smtClean="0">
                <a:latin typeface="Times New Roman" pitchFamily="18" charset="0"/>
                <a:cs typeface="Times New Roman" pitchFamily="18" charset="0"/>
              </a:rPr>
              <a:t> </a:t>
            </a:r>
            <a:r>
              <a:rPr lang="fr-FR" sz="5600" dirty="0" smtClean="0">
                <a:latin typeface="Times New Roman" pitchFamily="18" charset="0"/>
                <a:cs typeface="Times New Roman" pitchFamily="18" charset="0"/>
              </a:rPr>
              <a:t>A la place des gestionnaires coutumiers des terres, une administration spécialisée a été mise en place aux prises avec les chefs coutumiers, lesquels se considèrent comme les légitimes gestionnaires des domaines ancestraux.</a:t>
            </a:r>
          </a:p>
          <a:p>
            <a:pPr lvl="2">
              <a:lnSpc>
                <a:spcPct val="120000"/>
              </a:lnSpc>
              <a:buFont typeface="Wingdings" pitchFamily="2" charset="2"/>
              <a:buChar char="Ø"/>
            </a:pPr>
            <a:r>
              <a:rPr lang="fr-FR" sz="5600" dirty="0" smtClean="0">
                <a:latin typeface="Times New Roman" pitchFamily="18" charset="0"/>
                <a:cs typeface="Times New Roman" pitchFamily="18" charset="0"/>
              </a:rPr>
              <a:t> </a:t>
            </a:r>
            <a:r>
              <a:rPr lang="fr-FR" sz="5600" dirty="0" smtClean="0">
                <a:latin typeface="Times New Roman" pitchFamily="18" charset="0"/>
                <a:cs typeface="Times New Roman" pitchFamily="18" charset="0"/>
              </a:rPr>
              <a:t>Face aux droits fonciers coutumiers se dressent les droits réels fonciers consacrés par l’Etat et protégés par un régime juridique </a:t>
            </a:r>
            <a:r>
              <a:rPr lang="fr-FR" sz="5600" dirty="0" smtClean="0">
                <a:latin typeface="Times New Roman" pitchFamily="18" charset="0"/>
                <a:cs typeface="Times New Roman" pitchFamily="18" charset="0"/>
              </a:rPr>
              <a:t>spécial</a:t>
            </a:r>
            <a:endParaRPr lang="fr-FR" sz="5600" dirty="0" smtClean="0">
              <a:latin typeface="Times New Roman" pitchFamily="18" charset="0"/>
              <a:cs typeface="Times New Roman" pitchFamily="18" charset="0"/>
            </a:endParaRPr>
          </a:p>
          <a:p>
            <a:pPr>
              <a:lnSpc>
                <a:spcPct val="120000"/>
              </a:lnSpc>
              <a:buNone/>
            </a:pPr>
            <a:endParaRPr lang="fr-FR" sz="5600" dirty="0" smtClean="0">
              <a:latin typeface="Times New Roman" pitchFamily="18" charset="0"/>
              <a:cs typeface="Times New Roman" pitchFamily="18" charset="0"/>
            </a:endParaRPr>
          </a:p>
          <a:p>
            <a:pPr>
              <a:lnSpc>
                <a:spcPct val="120000"/>
              </a:lnSpc>
              <a:buNone/>
            </a:pPr>
            <a:r>
              <a:rPr lang="fr-FR" sz="5600" dirty="0" smtClean="0">
                <a:latin typeface="Times New Roman" pitchFamily="18" charset="0"/>
                <a:cs typeface="Times New Roman" pitchFamily="18" charset="0"/>
              </a:rPr>
              <a:t>	</a:t>
            </a:r>
            <a:r>
              <a:rPr lang="fr-FR" sz="5600" dirty="0" smtClean="0">
                <a:latin typeface="Times New Roman" pitchFamily="18" charset="0"/>
                <a:cs typeface="Times New Roman" pitchFamily="18" charset="0"/>
              </a:rPr>
              <a:t>Apres </a:t>
            </a:r>
            <a:r>
              <a:rPr lang="fr-FR" sz="5600" dirty="0" smtClean="0">
                <a:latin typeface="Times New Roman" pitchFamily="18" charset="0"/>
                <a:cs typeface="Times New Roman" pitchFamily="18" charset="0"/>
              </a:rPr>
              <a:t>4 décennies d’indétermination juridique, les droits fonciers coutumiers ont été reconnus enfin par la constitution de </a:t>
            </a:r>
            <a:r>
              <a:rPr lang="fr-FR" sz="5600" dirty="0" smtClean="0">
                <a:latin typeface="Times New Roman" pitchFamily="18" charset="0"/>
                <a:cs typeface="Times New Roman" pitchFamily="18" charset="0"/>
              </a:rPr>
              <a:t>2006. L’incertitude </a:t>
            </a:r>
            <a:r>
              <a:rPr lang="fr-FR" sz="5600" dirty="0" smtClean="0">
                <a:latin typeface="Times New Roman" pitchFamily="18" charset="0"/>
                <a:cs typeface="Times New Roman" pitchFamily="18" charset="0"/>
              </a:rPr>
              <a:t>demeure</a:t>
            </a:r>
            <a:r>
              <a:rPr lang="fr-FR" sz="5600" dirty="0" smtClean="0">
                <a:latin typeface="Times New Roman" pitchFamily="18" charset="0"/>
                <a:cs typeface="Times New Roman" pitchFamily="18" charset="0"/>
              </a:rPr>
              <a:t>, toutefois. Demeurent </a:t>
            </a:r>
            <a:r>
              <a:rPr lang="fr-FR" sz="5600" dirty="0" smtClean="0">
                <a:latin typeface="Times New Roman" pitchFamily="18" charset="0"/>
                <a:cs typeface="Times New Roman" pitchFamily="18" charset="0"/>
              </a:rPr>
              <a:t>indéterminés </a:t>
            </a:r>
            <a:r>
              <a:rPr lang="fr-FR" sz="5600" dirty="0" smtClean="0">
                <a:latin typeface="Times New Roman" pitchFamily="18" charset="0"/>
                <a:cs typeface="Times New Roman" pitchFamily="18" charset="0"/>
              </a:rPr>
              <a:t>juridiquement : </a:t>
            </a:r>
            <a:r>
              <a:rPr lang="fr-FR" sz="5600" dirty="0" smtClean="0">
                <a:latin typeface="Times New Roman" pitchFamily="18" charset="0"/>
                <a:cs typeface="Times New Roman" pitchFamily="18" charset="0"/>
              </a:rPr>
              <a:t>les autorités gestionnaires des terres des communautés, les règles applicables à ces terres, la nature et la portée juridique des droits exercés individuellement ou collectivement en vertu de la coutume</a:t>
            </a:r>
            <a:r>
              <a:rPr lang="fr-FR" sz="5600" dirty="0" smtClean="0">
                <a:latin typeface="Times New Roman" pitchFamily="18" charset="0"/>
                <a:cs typeface="Times New Roman" pitchFamily="18" charset="0"/>
              </a:rPr>
              <a:t>.</a:t>
            </a:r>
          </a:p>
          <a:p>
            <a:pPr>
              <a:buNone/>
            </a:pPr>
            <a:endParaRPr lang="fr-FR" sz="5600" dirty="0" smtClean="0">
              <a:latin typeface="Times New Roman" pitchFamily="18" charset="0"/>
              <a:cs typeface="Times New Roman" pitchFamily="18" charset="0"/>
            </a:endParaRPr>
          </a:p>
          <a:p>
            <a:pPr>
              <a:buNone/>
            </a:pPr>
            <a:r>
              <a:rPr lang="fr-FR" sz="5600" dirty="0" smtClean="0">
                <a:latin typeface="Times New Roman" pitchFamily="18" charset="0"/>
                <a:cs typeface="Times New Roman" pitchFamily="18" charset="0"/>
              </a:rPr>
              <a:t>	 </a:t>
            </a:r>
            <a:r>
              <a:rPr lang="fr-FR" sz="5600" dirty="0" smtClean="0">
                <a:latin typeface="Times New Roman" pitchFamily="18" charset="0"/>
                <a:cs typeface="Times New Roman" pitchFamily="18" charset="0"/>
              </a:rPr>
              <a:t>La réforme foncière offre l’opportunité de mettre fin au chaos qui  En outre, la clarification et la sécurisation des droits fonciers des communautés et des peuples autochtones contribuera à la réduction de la dégradation des forêts et de la déforestation.</a:t>
            </a:r>
          </a:p>
          <a:p>
            <a:pP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rmAutofit fontScale="90000"/>
          </a:bodyPr>
          <a:lstStyle/>
          <a:p>
            <a:r>
              <a:rPr lang="fr-FR" sz="2400" b="1" dirty="0" smtClean="0">
                <a:latin typeface="Times New Roman" pitchFamily="18" charset="0"/>
                <a:cs typeface="Times New Roman" pitchFamily="18" charset="0"/>
              </a:rPr>
              <a:t>I. Etat des lieux du secteur foncier en RDC</a:t>
            </a:r>
            <a:endParaRPr lang="fr-FR" sz="2400" dirty="0"/>
          </a:p>
        </p:txBody>
      </p:sp>
      <p:sp>
        <p:nvSpPr>
          <p:cNvPr id="3" name="Espace réservé du contenu 2"/>
          <p:cNvSpPr>
            <a:spLocks noGrp="1"/>
          </p:cNvSpPr>
          <p:nvPr>
            <p:ph idx="1"/>
          </p:nvPr>
        </p:nvSpPr>
        <p:spPr>
          <a:xfrm>
            <a:off x="457200" y="1052736"/>
            <a:ext cx="7427168" cy="5472608"/>
          </a:xfrm>
          <a:solidFill>
            <a:srgbClr val="FFC000"/>
          </a:solidFill>
        </p:spPr>
        <p:txBody>
          <a:bodyPr>
            <a:noAutofit/>
          </a:bodyPr>
          <a:lstStyle/>
          <a:p>
            <a:pPr marL="514350" indent="-514350">
              <a:lnSpc>
                <a:spcPct val="150000"/>
              </a:lnSpc>
              <a:buFont typeface="Arial" pitchFamily="34" charset="0"/>
              <a:buAutoNum type="arabicPeriod"/>
            </a:pPr>
            <a:r>
              <a:rPr lang="fr-FR" sz="1600" b="1" dirty="0" smtClean="0">
                <a:latin typeface="Times New Roman" pitchFamily="18" charset="0"/>
                <a:cs typeface="Times New Roman" pitchFamily="18" charset="0"/>
              </a:rPr>
              <a:t>Ineffectivité </a:t>
            </a:r>
            <a:r>
              <a:rPr lang="fr-FR" sz="1600" b="1" dirty="0" smtClean="0">
                <a:latin typeface="Times New Roman" pitchFamily="18" charset="0"/>
                <a:cs typeface="Times New Roman" pitchFamily="18" charset="0"/>
              </a:rPr>
              <a:t>de la législation et inefficacité de sa mise en </a:t>
            </a:r>
            <a:r>
              <a:rPr lang="fr-FR" sz="1600" b="1" dirty="0" smtClean="0">
                <a:latin typeface="Times New Roman" pitchFamily="18" charset="0"/>
                <a:cs typeface="Times New Roman" pitchFamily="18" charset="0"/>
              </a:rPr>
              <a:t>œuvre</a:t>
            </a:r>
          </a:p>
          <a:p>
            <a:pPr marL="514350" indent="-514350">
              <a:lnSpc>
                <a:spcPct val="150000"/>
              </a:lnSpc>
              <a:buFont typeface="Arial" pitchFamily="34" charset="0"/>
              <a:buAutoNum type="arabicPeriod"/>
            </a:pPr>
            <a:r>
              <a:rPr lang="fr-FR" sz="1600" b="1" dirty="0" smtClean="0">
                <a:latin typeface="Times New Roman" pitchFamily="18" charset="0"/>
                <a:cs typeface="Times New Roman" pitchFamily="18" charset="0"/>
              </a:rPr>
              <a:t>Marchandisation </a:t>
            </a:r>
            <a:r>
              <a:rPr lang="fr-FR" sz="1600" b="1" dirty="0" smtClean="0">
                <a:latin typeface="Times New Roman" pitchFamily="18" charset="0"/>
                <a:cs typeface="Times New Roman" pitchFamily="18" charset="0"/>
              </a:rPr>
              <a:t>des terres, individualisation des tenures foncières coutumières, et incertitudes foncières </a:t>
            </a:r>
            <a:r>
              <a:rPr lang="fr-FR" sz="1600" b="1" dirty="0" smtClean="0">
                <a:latin typeface="Times New Roman" pitchFamily="18" charset="0"/>
                <a:cs typeface="Times New Roman" pitchFamily="18" charset="0"/>
              </a:rPr>
              <a:t>paysannes</a:t>
            </a:r>
          </a:p>
          <a:p>
            <a:pPr marL="514350" indent="-514350">
              <a:lnSpc>
                <a:spcPct val="150000"/>
              </a:lnSpc>
              <a:buFont typeface="Arial" pitchFamily="34" charset="0"/>
              <a:buAutoNum type="arabicPeriod"/>
            </a:pPr>
            <a:r>
              <a:rPr lang="fr-FR" sz="1600" b="1" dirty="0" smtClean="0">
                <a:latin typeface="Times New Roman" pitchFamily="18" charset="0"/>
                <a:cs typeface="Times New Roman" pitchFamily="18" charset="0"/>
              </a:rPr>
              <a:t>Inefficacité </a:t>
            </a:r>
            <a:r>
              <a:rPr lang="fr-FR" sz="1600" b="1" dirty="0" smtClean="0">
                <a:latin typeface="Times New Roman" pitchFamily="18" charset="0"/>
                <a:cs typeface="Times New Roman" pitchFamily="18" charset="0"/>
              </a:rPr>
              <a:t>de la gestion foncière coutumière et des mécanismes de protection des droits fonciers </a:t>
            </a:r>
            <a:r>
              <a:rPr lang="fr-FR" sz="1600" b="1" dirty="0" smtClean="0">
                <a:latin typeface="Times New Roman" pitchFamily="18" charset="0"/>
                <a:cs typeface="Times New Roman" pitchFamily="18" charset="0"/>
              </a:rPr>
              <a:t>coutumiers</a:t>
            </a:r>
            <a:endParaRPr lang="fr-FR" sz="1600" dirty="0" smtClean="0">
              <a:latin typeface="Times New Roman" pitchFamily="18" charset="0"/>
              <a:cs typeface="Times New Roman" pitchFamily="18" charset="0"/>
            </a:endParaRPr>
          </a:p>
          <a:p>
            <a:pPr marL="514350" indent="-514350">
              <a:lnSpc>
                <a:spcPct val="150000"/>
              </a:lnSpc>
              <a:buFont typeface="Arial" pitchFamily="34" charset="0"/>
              <a:buAutoNum type="arabicPeriod"/>
            </a:pPr>
            <a:r>
              <a:rPr lang="fr-FR" sz="1600" b="1" dirty="0" smtClean="0">
                <a:latin typeface="Times New Roman" pitchFamily="18" charset="0"/>
                <a:cs typeface="Times New Roman" pitchFamily="18" charset="0"/>
              </a:rPr>
              <a:t>Pluralité </a:t>
            </a:r>
            <a:r>
              <a:rPr lang="fr-FR" sz="1600" b="1" dirty="0" smtClean="0">
                <a:latin typeface="Times New Roman" pitchFamily="18" charset="0"/>
                <a:cs typeface="Times New Roman" pitchFamily="18" charset="0"/>
              </a:rPr>
              <a:t>d’instances d’intervention, indigence du service public et corruption rampante au sein de l’administration </a:t>
            </a:r>
            <a:r>
              <a:rPr lang="fr-FR" sz="1600" b="1" dirty="0" smtClean="0">
                <a:latin typeface="Times New Roman" pitchFamily="18" charset="0"/>
                <a:cs typeface="Times New Roman" pitchFamily="18" charset="0"/>
              </a:rPr>
              <a:t>foncière</a:t>
            </a:r>
          </a:p>
          <a:p>
            <a:pPr marL="514350" indent="-514350">
              <a:lnSpc>
                <a:spcPct val="150000"/>
              </a:lnSpc>
              <a:buFont typeface="Arial" pitchFamily="34" charset="0"/>
              <a:buAutoNum type="arabicPeriod"/>
            </a:pPr>
            <a:r>
              <a:rPr lang="fr-FR" sz="1600" b="1" dirty="0" smtClean="0">
                <a:latin typeface="Times New Roman" pitchFamily="18" charset="0"/>
                <a:cs typeface="Times New Roman" pitchFamily="18" charset="0"/>
              </a:rPr>
              <a:t>Une </a:t>
            </a:r>
            <a:r>
              <a:rPr lang="fr-FR" sz="1600" b="1" dirty="0" smtClean="0">
                <a:latin typeface="Times New Roman" pitchFamily="18" charset="0"/>
                <a:cs typeface="Times New Roman" pitchFamily="18" charset="0"/>
              </a:rPr>
              <a:t>gouvernance foncière </a:t>
            </a:r>
            <a:r>
              <a:rPr lang="fr-FR" sz="1600" b="1" dirty="0" smtClean="0">
                <a:latin typeface="Times New Roman" pitchFamily="18" charset="0"/>
                <a:cs typeface="Times New Roman" pitchFamily="18" charset="0"/>
              </a:rPr>
              <a:t>discriminante</a:t>
            </a:r>
          </a:p>
          <a:p>
            <a:pPr marL="514350" indent="-514350">
              <a:lnSpc>
                <a:spcPct val="150000"/>
              </a:lnSpc>
              <a:buFont typeface="Arial" pitchFamily="34" charset="0"/>
              <a:buAutoNum type="arabicPeriod"/>
            </a:pPr>
            <a:r>
              <a:rPr lang="fr-FR" sz="1600" b="1" dirty="0" smtClean="0">
                <a:latin typeface="Times New Roman" pitchFamily="18" charset="0"/>
                <a:cs typeface="Times New Roman" pitchFamily="18" charset="0"/>
              </a:rPr>
              <a:t>Prolifération </a:t>
            </a:r>
            <a:r>
              <a:rPr lang="fr-FR" sz="1600" b="1" dirty="0" smtClean="0">
                <a:latin typeface="Times New Roman" pitchFamily="18" charset="0"/>
                <a:cs typeface="Times New Roman" pitchFamily="18" charset="0"/>
              </a:rPr>
              <a:t>des conflits fonciers interpersonnels</a:t>
            </a:r>
            <a:r>
              <a:rPr lang="fr-FR" sz="1600" dirty="0" smtClean="0">
                <a:latin typeface="Times New Roman" pitchFamily="18" charset="0"/>
                <a:cs typeface="Times New Roman" pitchFamily="18" charset="0"/>
              </a:rPr>
              <a:t> </a:t>
            </a:r>
            <a:endParaRPr lang="fr-FR" sz="1600" dirty="0" smtClean="0">
              <a:latin typeface="Times New Roman" pitchFamily="18" charset="0"/>
              <a:cs typeface="Times New Roman" pitchFamily="18" charset="0"/>
            </a:endParaRPr>
          </a:p>
          <a:p>
            <a:pPr marL="514350" indent="-514350">
              <a:lnSpc>
                <a:spcPct val="150000"/>
              </a:lnSpc>
              <a:buFont typeface="Arial" pitchFamily="34" charset="0"/>
              <a:buAutoNum type="arabicPeriod"/>
            </a:pPr>
            <a:r>
              <a:rPr lang="fr-FR" sz="1600" b="1" dirty="0" smtClean="0">
                <a:latin typeface="Times New Roman" pitchFamily="18" charset="0"/>
                <a:cs typeface="Times New Roman" pitchFamily="18" charset="0"/>
              </a:rPr>
              <a:t>Des </a:t>
            </a:r>
            <a:r>
              <a:rPr lang="fr-FR" sz="1600" b="1" dirty="0" smtClean="0">
                <a:latin typeface="Times New Roman" pitchFamily="18" charset="0"/>
                <a:cs typeface="Times New Roman" pitchFamily="18" charset="0"/>
              </a:rPr>
              <a:t>coutumes discriminatoires continuent à être appliquées, malgré les progrès législatifs</a:t>
            </a:r>
          </a:p>
          <a:p>
            <a:pPr marL="514350" indent="-514350">
              <a:buNone/>
            </a:pPr>
            <a:r>
              <a:rPr lang="fr-FR" sz="1600" b="1"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
            </a:r>
            <a:br>
              <a:rPr lang="fr-FR" sz="1600" dirty="0" smtClean="0">
                <a:latin typeface="Times New Roman" pitchFamily="18" charset="0"/>
                <a:cs typeface="Times New Roman" pitchFamily="18" charset="0"/>
              </a:rPr>
            </a:br>
            <a:endParaRPr lang="fr-F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000" b="1" dirty="0" smtClean="0">
                <a:latin typeface="Times New Roman" pitchFamily="18" charset="0"/>
                <a:cs typeface="Times New Roman" pitchFamily="18" charset="0"/>
              </a:rPr>
              <a:t>II. Opportunités pour Améliorer la Gouvernance Foncière en RDC</a:t>
            </a:r>
            <a:r>
              <a:rPr lang="fr-FR" sz="2400" b="1" dirty="0" smtClean="0">
                <a:latin typeface="Times New Roman" pitchFamily="18" charset="0"/>
                <a:cs typeface="Times New Roman" pitchFamily="18" charset="0"/>
              </a:rPr>
              <a:t> </a:t>
            </a:r>
            <a:endParaRPr lang="fr-FR" sz="2400" dirty="0"/>
          </a:p>
        </p:txBody>
      </p:sp>
      <p:sp>
        <p:nvSpPr>
          <p:cNvPr id="3" name="Espace réservé du contenu 2"/>
          <p:cNvSpPr>
            <a:spLocks noGrp="1"/>
          </p:cNvSpPr>
          <p:nvPr>
            <p:ph idx="1"/>
          </p:nvPr>
        </p:nvSpPr>
        <p:spPr>
          <a:xfrm>
            <a:off x="457200" y="836712"/>
            <a:ext cx="8363272" cy="5544616"/>
          </a:xfrm>
          <a:solidFill>
            <a:schemeClr val="tx2">
              <a:lumMod val="40000"/>
              <a:lumOff val="60000"/>
            </a:schemeClr>
          </a:solidFill>
        </p:spPr>
        <p:txBody>
          <a:bodyPr>
            <a:normAutofit fontScale="25000" lnSpcReduction="20000"/>
          </a:bodyPr>
          <a:lstStyle/>
          <a:p>
            <a:pPr>
              <a:lnSpc>
                <a:spcPct val="170000"/>
              </a:lnSpc>
              <a:buFont typeface="Wingdings" pitchFamily="2" charset="2"/>
              <a:buChar char="Ø"/>
            </a:pPr>
            <a:r>
              <a:rPr lang="fr-FR" sz="6400" b="1" dirty="0" smtClean="0">
                <a:latin typeface="Times New Roman" pitchFamily="18" charset="0"/>
                <a:cs typeface="Times New Roman" pitchFamily="18" charset="0"/>
              </a:rPr>
              <a:t>L</a:t>
            </a:r>
            <a:r>
              <a:rPr lang="fr-FR" sz="6400" dirty="0" smtClean="0">
                <a:latin typeface="Times New Roman" pitchFamily="18" charset="0"/>
                <a:cs typeface="Times New Roman" pitchFamily="18" charset="0"/>
              </a:rPr>
              <a:t>e </a:t>
            </a:r>
            <a:r>
              <a:rPr lang="fr-FR" sz="6400" dirty="0" smtClean="0">
                <a:latin typeface="Times New Roman" pitchFamily="18" charset="0"/>
                <a:cs typeface="Times New Roman" pitchFamily="18" charset="0"/>
              </a:rPr>
              <a:t>cadre et lignes directrices (CLD) de l’Union Africaine (UA) : élaboration de politiques et législations foncières adaptées au contexte national </a:t>
            </a:r>
            <a:endParaRPr lang="fr-FR" sz="6400" dirty="0" smtClean="0">
              <a:latin typeface="Times New Roman" pitchFamily="18" charset="0"/>
              <a:cs typeface="Times New Roman" pitchFamily="18" charset="0"/>
            </a:endParaRPr>
          </a:p>
          <a:p>
            <a:pPr>
              <a:lnSpc>
                <a:spcPct val="170000"/>
              </a:lnSpc>
              <a:buFont typeface="Wingdings" pitchFamily="2" charset="2"/>
              <a:buChar char="Ø"/>
            </a:pPr>
            <a:r>
              <a:rPr lang="fr-FR" sz="6400" dirty="0" smtClean="0">
                <a:latin typeface="Times New Roman" pitchFamily="18" charset="0"/>
                <a:cs typeface="Times New Roman" pitchFamily="18" charset="0"/>
              </a:rPr>
              <a:t>Les </a:t>
            </a:r>
            <a:r>
              <a:rPr lang="fr-FR" sz="6400" dirty="0" smtClean="0">
                <a:latin typeface="Times New Roman" pitchFamily="18" charset="0"/>
                <a:cs typeface="Times New Roman" pitchFamily="18" charset="0"/>
              </a:rPr>
              <a:t>directives volontaires de la FAO pour une gouvernance responsable des terres, des pêches et des forêts(VGGT) : la reconnaissance de tous les droits fonciers légitimes </a:t>
            </a:r>
            <a:endParaRPr lang="fr-FR" sz="6400" dirty="0" smtClean="0">
              <a:latin typeface="Times New Roman" pitchFamily="18" charset="0"/>
              <a:cs typeface="Times New Roman" pitchFamily="18" charset="0"/>
            </a:endParaRPr>
          </a:p>
          <a:p>
            <a:pPr>
              <a:lnSpc>
                <a:spcPct val="170000"/>
              </a:lnSpc>
              <a:buFont typeface="Wingdings" pitchFamily="2" charset="2"/>
              <a:buChar char="Ø"/>
            </a:pPr>
            <a:r>
              <a:rPr lang="fr-FR" sz="6400" dirty="0" smtClean="0">
                <a:latin typeface="Times New Roman" pitchFamily="18" charset="0"/>
                <a:cs typeface="Times New Roman" pitchFamily="18" charset="0"/>
              </a:rPr>
              <a:t>Les </a:t>
            </a:r>
            <a:r>
              <a:rPr lang="fr-FR" sz="6400" dirty="0" smtClean="0">
                <a:latin typeface="Times New Roman" pitchFamily="18" charset="0"/>
                <a:cs typeface="Times New Roman" pitchFamily="18" charset="0"/>
              </a:rPr>
              <a:t>outils développés par le réseau mondial des instruments fonciers (GLTN) : STDM, gestion foncière adaptée au contexte, planification de l’occupation du sol réceptif à la tenure </a:t>
            </a:r>
            <a:endParaRPr lang="fr-FR" sz="6400" dirty="0" smtClean="0">
              <a:latin typeface="Times New Roman" pitchFamily="18" charset="0"/>
              <a:cs typeface="Times New Roman" pitchFamily="18" charset="0"/>
            </a:endParaRPr>
          </a:p>
          <a:p>
            <a:pPr>
              <a:lnSpc>
                <a:spcPct val="170000"/>
              </a:lnSpc>
              <a:buFont typeface="Wingdings" pitchFamily="2" charset="2"/>
              <a:buChar char="Ø"/>
            </a:pPr>
            <a:r>
              <a:rPr lang="fr-FR" sz="6400" dirty="0" smtClean="0">
                <a:latin typeface="Times New Roman" pitchFamily="18" charset="0"/>
                <a:cs typeface="Times New Roman" pitchFamily="18" charset="0"/>
              </a:rPr>
              <a:t>Les leçons </a:t>
            </a:r>
            <a:r>
              <a:rPr lang="fr-FR" sz="6400" dirty="0" smtClean="0">
                <a:latin typeface="Times New Roman" pitchFamily="18" charset="0"/>
                <a:cs typeface="Times New Roman" pitchFamily="18" charset="0"/>
              </a:rPr>
              <a:t>des expériences menées dans certains pays </a:t>
            </a:r>
            <a:r>
              <a:rPr lang="fr-FR" sz="6400" dirty="0" smtClean="0">
                <a:latin typeface="Times New Roman" pitchFamily="18" charset="0"/>
                <a:cs typeface="Times New Roman" pitchFamily="18" charset="0"/>
              </a:rPr>
              <a:t>africains : </a:t>
            </a:r>
            <a:r>
              <a:rPr lang="fr-FR" sz="6400" dirty="0" smtClean="0">
                <a:latin typeface="Times New Roman" pitchFamily="18" charset="0"/>
                <a:cs typeface="Times New Roman" pitchFamily="18" charset="0"/>
              </a:rPr>
              <a:t>les plans fonciers ruraux au </a:t>
            </a:r>
            <a:r>
              <a:rPr lang="fr-FR" sz="6400" dirty="0" smtClean="0">
                <a:latin typeface="Times New Roman" pitchFamily="18" charset="0"/>
                <a:cs typeface="Times New Roman" pitchFamily="18" charset="0"/>
              </a:rPr>
              <a:t>Benin, les </a:t>
            </a:r>
            <a:r>
              <a:rPr lang="fr-FR" sz="6400" dirty="0" smtClean="0">
                <a:latin typeface="Times New Roman" pitchFamily="18" charset="0"/>
                <a:cs typeface="Times New Roman" pitchFamily="18" charset="0"/>
              </a:rPr>
              <a:t>conventions locales de gestion des ressources naturelles au Sénégal, les registres de possessions et chartes foncières locales au Burkina Faso, les guichets fonciers et la certification foncière à Madagascar, la cartographie participative et les enquêtes parcellaires en RDC, les registres fonciers urbains au </a:t>
            </a:r>
            <a:r>
              <a:rPr lang="fr-FR" sz="6400" dirty="0" smtClean="0">
                <a:latin typeface="Times New Roman" pitchFamily="18" charset="0"/>
                <a:cs typeface="Times New Roman" pitchFamily="18" charset="0"/>
              </a:rPr>
              <a:t>Benin</a:t>
            </a:r>
          </a:p>
          <a:p>
            <a:pPr>
              <a:lnSpc>
                <a:spcPct val="170000"/>
              </a:lnSpc>
              <a:buFont typeface="Wingdings" pitchFamily="2" charset="2"/>
              <a:buChar char="Ø"/>
            </a:pPr>
            <a:r>
              <a:rPr lang="fr-FR" sz="6400" dirty="0" smtClean="0">
                <a:latin typeface="Times New Roman" pitchFamily="18" charset="0"/>
                <a:cs typeface="Times New Roman" pitchFamily="18" charset="0"/>
              </a:rPr>
              <a:t>Des </a:t>
            </a:r>
            <a:r>
              <a:rPr lang="fr-FR" sz="6400" dirty="0" smtClean="0">
                <a:latin typeface="Times New Roman" pitchFamily="18" charset="0"/>
                <a:cs typeface="Times New Roman" pitchFamily="18" charset="0"/>
              </a:rPr>
              <a:t>expériences visant à sécuriser la tenure foncière, spécialement en milieu rural codifier les coutumes (SYDIP) enquêtes parcellaires (ASOP, IFDP...) cartographie participative (RRN) en vue de délimiter les parcelles ou les terroirs villageois ; Systèmes d’Information Foncière  </a:t>
            </a:r>
            <a:r>
              <a:rPr lang="fr-FR" sz="6400" dirty="0" smtClean="0">
                <a:latin typeface="Times New Roman" pitchFamily="18" charset="0"/>
                <a:cs typeface="Times New Roman" pitchFamily="18" charset="0"/>
              </a:rPr>
              <a:t>(SIF)</a:t>
            </a:r>
            <a:endParaRPr lang="fr-FR" sz="6400" dirty="0" smtClean="0"/>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sz="2000" b="1" dirty="0" smtClean="0">
                <a:latin typeface="Times New Roman" pitchFamily="18" charset="0"/>
                <a:cs typeface="Times New Roman" pitchFamily="18" charset="0"/>
              </a:rPr>
              <a:t>III. Expériences pilotes pour la mise en place d’un système d’information foncière complet en RDC : le RFC. </a:t>
            </a:r>
            <a:endParaRPr lang="fr-FR" sz="2000" dirty="0"/>
          </a:p>
        </p:txBody>
      </p:sp>
      <p:sp>
        <p:nvSpPr>
          <p:cNvPr id="3" name="Espace réservé du contenu 2"/>
          <p:cNvSpPr>
            <a:spLocks noGrp="1"/>
          </p:cNvSpPr>
          <p:nvPr>
            <p:ph idx="1"/>
          </p:nvPr>
        </p:nvSpPr>
        <p:spPr>
          <a:xfrm>
            <a:off x="457200" y="980728"/>
            <a:ext cx="8229600" cy="5145435"/>
          </a:xfrm>
          <a:solidFill>
            <a:schemeClr val="accent1">
              <a:lumMod val="40000"/>
              <a:lumOff val="60000"/>
            </a:schemeClr>
          </a:solidFill>
        </p:spPr>
        <p:txBody>
          <a:bodyPr>
            <a:normAutofit/>
          </a:bodyPr>
          <a:lstStyle/>
          <a:p>
            <a:pPr>
              <a:lnSpc>
                <a:spcPct val="150000"/>
              </a:lnSpc>
              <a:buFont typeface="Wingdings" pitchFamily="2" charset="2"/>
              <a:buChar char="Ø"/>
            </a:pPr>
            <a:r>
              <a:rPr lang="fr-FR" sz="1800" dirty="0" smtClean="0">
                <a:latin typeface="Times New Roman" pitchFamily="18" charset="0"/>
                <a:cs typeface="Times New Roman" pitchFamily="18" charset="0"/>
              </a:rPr>
              <a:t>Toutes les </a:t>
            </a:r>
            <a:r>
              <a:rPr lang="fr-FR" sz="1800" dirty="0" smtClean="0">
                <a:latin typeface="Times New Roman" pitchFamily="18" charset="0"/>
                <a:cs typeface="Times New Roman" pitchFamily="18" charset="0"/>
              </a:rPr>
              <a:t>expériences innovantes  </a:t>
            </a:r>
            <a:r>
              <a:rPr lang="fr-FR" sz="1800" dirty="0" smtClean="0">
                <a:latin typeface="Times New Roman" pitchFamily="18" charset="0"/>
                <a:cs typeface="Times New Roman" pitchFamily="18" charset="0"/>
              </a:rPr>
              <a:t>visent </a:t>
            </a:r>
            <a:r>
              <a:rPr lang="fr-FR" sz="1800" dirty="0" smtClean="0">
                <a:latin typeface="Times New Roman" pitchFamily="18" charset="0"/>
                <a:cs typeface="Times New Roman" pitchFamily="18" charset="0"/>
              </a:rPr>
              <a:t>de mettre en place un mécanisme de gestion foncière décentralisée qui réconcilie la tradition, la modernité et les bonnes pratiques </a:t>
            </a:r>
            <a:endParaRPr lang="fr-FR" sz="1800" dirty="0" smtClean="0">
              <a:latin typeface="Times New Roman" pitchFamily="18" charset="0"/>
              <a:cs typeface="Times New Roman" pitchFamily="18" charset="0"/>
            </a:endParaRPr>
          </a:p>
          <a:p>
            <a:pPr>
              <a:lnSpc>
                <a:spcPct val="150000"/>
              </a:lnSpc>
              <a:buFont typeface="Wingdings" pitchFamily="2" charset="2"/>
              <a:buChar char="Ø"/>
            </a:pPr>
            <a:r>
              <a:rPr lang="fr-FR" sz="1800" dirty="0" smtClean="0">
                <a:latin typeface="Times New Roman" pitchFamily="18" charset="0"/>
                <a:cs typeface="Times New Roman" pitchFamily="18" charset="0"/>
              </a:rPr>
              <a:t>Toutes postulent la mise </a:t>
            </a:r>
            <a:r>
              <a:rPr lang="fr-FR" sz="1800" dirty="0" smtClean="0">
                <a:latin typeface="Times New Roman" pitchFamily="18" charset="0"/>
                <a:cs typeface="Times New Roman" pitchFamily="18" charset="0"/>
              </a:rPr>
              <a:t>en place d’un outil adapté au contexte </a:t>
            </a:r>
            <a:r>
              <a:rPr lang="fr-FR" sz="1800" dirty="0" smtClean="0">
                <a:latin typeface="Times New Roman" pitchFamily="18" charset="0"/>
                <a:cs typeface="Times New Roman" pitchFamily="18" charset="0"/>
              </a:rPr>
              <a:t>des communautés </a:t>
            </a:r>
            <a:r>
              <a:rPr lang="fr-FR" sz="1800" dirty="0" smtClean="0">
                <a:latin typeface="Times New Roman" pitchFamily="18" charset="0"/>
                <a:cs typeface="Times New Roman" pitchFamily="18" charset="0"/>
              </a:rPr>
              <a:t>locales </a:t>
            </a:r>
            <a:r>
              <a:rPr lang="fr-FR" sz="1800" dirty="0" smtClean="0">
                <a:latin typeface="Times New Roman" pitchFamily="18" charset="0"/>
                <a:cs typeface="Times New Roman" pitchFamily="18" charset="0"/>
              </a:rPr>
              <a:t>en RDC : le </a:t>
            </a:r>
            <a:r>
              <a:rPr lang="fr-FR" sz="1800" dirty="0" smtClean="0">
                <a:latin typeface="Times New Roman" pitchFamily="18" charset="0"/>
                <a:cs typeface="Times New Roman" pitchFamily="18" charset="0"/>
              </a:rPr>
              <a:t>registre foncier communautaire (</a:t>
            </a:r>
            <a:r>
              <a:rPr lang="fr-FR" sz="1800" dirty="0" smtClean="0">
                <a:latin typeface="Times New Roman" pitchFamily="18" charset="0"/>
                <a:cs typeface="Times New Roman" pitchFamily="18" charset="0"/>
              </a:rPr>
              <a:t>RFC) destiné </a:t>
            </a:r>
            <a:r>
              <a:rPr lang="fr-FR" sz="1800" dirty="0" smtClean="0">
                <a:latin typeface="Times New Roman" pitchFamily="18" charset="0"/>
                <a:cs typeface="Times New Roman" pitchFamily="18" charset="0"/>
              </a:rPr>
              <a:t>à compléter le cadastre et en faire un Système d’information foncière (SIF) </a:t>
            </a:r>
            <a:r>
              <a:rPr lang="fr-FR" sz="1800" dirty="0" smtClean="0">
                <a:latin typeface="Times New Roman" pitchFamily="18" charset="0"/>
                <a:cs typeface="Times New Roman" pitchFamily="18" charset="0"/>
              </a:rPr>
              <a:t>complet. Cet </a:t>
            </a:r>
            <a:r>
              <a:rPr lang="fr-FR" sz="1800" dirty="0" smtClean="0">
                <a:latin typeface="Times New Roman" pitchFamily="18" charset="0"/>
                <a:cs typeface="Times New Roman" pitchFamily="18" charset="0"/>
              </a:rPr>
              <a:t>outil permettra en effet d’intégrer </a:t>
            </a:r>
            <a:r>
              <a:rPr lang="fr-FR" sz="1800" dirty="0" smtClean="0">
                <a:latin typeface="Times New Roman" pitchFamily="18" charset="0"/>
                <a:cs typeface="Times New Roman" pitchFamily="18" charset="0"/>
              </a:rPr>
              <a:t>toutes les informations foncières, </a:t>
            </a:r>
            <a:r>
              <a:rPr lang="fr-FR" sz="1800" dirty="0" smtClean="0">
                <a:latin typeface="Times New Roman" pitchFamily="18" charset="0"/>
                <a:cs typeface="Times New Roman" pitchFamily="18" charset="0"/>
              </a:rPr>
              <a:t>y compris les </a:t>
            </a:r>
            <a:r>
              <a:rPr lang="fr-FR" sz="1800" dirty="0" smtClean="0">
                <a:latin typeface="Times New Roman" pitchFamily="18" charset="0"/>
                <a:cs typeface="Times New Roman" pitchFamily="18" charset="0"/>
              </a:rPr>
              <a:t>droits fonciers coutumiers et informels</a:t>
            </a:r>
          </a:p>
          <a:p>
            <a:pPr>
              <a:lnSpc>
                <a:spcPct val="150000"/>
              </a:lnSpc>
              <a:buFont typeface="Wingdings" pitchFamily="2" charset="2"/>
              <a:buChar char="Ø"/>
            </a:pPr>
            <a:r>
              <a:rPr lang="fr-FR" sz="1800" dirty="0" smtClean="0">
                <a:latin typeface="Times New Roman" pitchFamily="18" charset="0"/>
                <a:cs typeface="Times New Roman" pitchFamily="18" charset="0"/>
              </a:rPr>
              <a:t>Expérimentation </a:t>
            </a:r>
            <a:r>
              <a:rPr lang="fr-FR" sz="1800" dirty="0" smtClean="0">
                <a:latin typeface="Times New Roman" pitchFamily="18" charset="0"/>
                <a:cs typeface="Times New Roman" pitchFamily="18" charset="0"/>
              </a:rPr>
              <a:t>d’une approche de sécurisation des droits fonciers des communautés locales en lien avec la décentralisation de la gestion foncière</a:t>
            </a:r>
            <a:endParaRPr lang="fr-FR"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a:bodyPr>
          <a:lstStyle/>
          <a:p>
            <a:r>
              <a:rPr lang="fr-FR" sz="2400" dirty="0" smtClean="0"/>
              <a:t>Fondements historiques et juridiques du RFC</a:t>
            </a:r>
            <a:endParaRPr lang="fr-FR" sz="2400" dirty="0"/>
          </a:p>
        </p:txBody>
      </p:sp>
      <p:sp>
        <p:nvSpPr>
          <p:cNvPr id="3" name="Espace réservé du contenu 2"/>
          <p:cNvSpPr>
            <a:spLocks noGrp="1"/>
          </p:cNvSpPr>
          <p:nvPr>
            <p:ph idx="1"/>
          </p:nvPr>
        </p:nvSpPr>
        <p:spPr>
          <a:xfrm>
            <a:off x="457200" y="1124744"/>
            <a:ext cx="8435280" cy="5733256"/>
          </a:xfrm>
          <a:solidFill>
            <a:schemeClr val="tx2">
              <a:lumMod val="40000"/>
              <a:lumOff val="60000"/>
            </a:schemeClr>
          </a:solidFill>
        </p:spPr>
        <p:txBody>
          <a:bodyPr>
            <a:noAutofit/>
          </a:bodyPr>
          <a:lstStyle/>
          <a:p>
            <a:pPr>
              <a:lnSpc>
                <a:spcPct val="150000"/>
              </a:lnSpc>
              <a:buNone/>
            </a:pPr>
            <a:r>
              <a:rPr lang="fr-FR" sz="1600" dirty="0" smtClean="0">
                <a:latin typeface="Times New Roman" pitchFamily="18" charset="0"/>
                <a:cs typeface="Times New Roman" pitchFamily="18" charset="0"/>
              </a:rPr>
              <a:t>	Le </a:t>
            </a:r>
            <a:r>
              <a:rPr lang="fr-FR" sz="1600" dirty="0" smtClean="0">
                <a:latin typeface="Times New Roman" pitchFamily="18" charset="0"/>
                <a:cs typeface="Times New Roman" pitchFamily="18" charset="0"/>
              </a:rPr>
              <a:t>RFC trouve d’abord son fondement de façon historique dans le projet de cadastre rural au Congo Belge (Lotissements agricoles ou </a:t>
            </a:r>
            <a:r>
              <a:rPr lang="fr-FR" sz="1600" dirty="0" smtClean="0">
                <a:latin typeface="Times New Roman" pitchFamily="18" charset="0"/>
                <a:cs typeface="Times New Roman" pitchFamily="18" charset="0"/>
              </a:rPr>
              <a:t>paysannats)</a:t>
            </a:r>
          </a:p>
          <a:p>
            <a:pPr>
              <a:lnSpc>
                <a:spcPct val="150000"/>
              </a:lnSpc>
              <a:buNone/>
            </a:pPr>
            <a:endParaRPr lang="fr-FR" sz="1600" dirty="0" smtClean="0">
              <a:latin typeface="Times New Roman" pitchFamily="18" charset="0"/>
              <a:cs typeface="Times New Roman" pitchFamily="18" charset="0"/>
            </a:endParaRPr>
          </a:p>
          <a:p>
            <a:pPr>
              <a:lnSpc>
                <a:spcPct val="150000"/>
              </a:lnSpc>
              <a:buNone/>
            </a:pPr>
            <a:r>
              <a:rPr lang="fr-FR" sz="1600" dirty="0" smtClean="0">
                <a:latin typeface="Times New Roman" pitchFamily="18" charset="0"/>
                <a:cs typeface="Times New Roman" pitchFamily="18" charset="0"/>
              </a:rPr>
              <a:t>	Le </a:t>
            </a:r>
            <a:r>
              <a:rPr lang="fr-FR" sz="1600" dirty="0" smtClean="0">
                <a:latin typeface="Times New Roman" pitchFamily="18" charset="0"/>
                <a:cs typeface="Times New Roman" pitchFamily="18" charset="0"/>
              </a:rPr>
              <a:t>RFC trouve un fondement juridique dans la loi portant principes fondamentaux relatifs à l’agriculture le gouverneur de </a:t>
            </a:r>
            <a:r>
              <a:rPr lang="fr-FR" sz="1600" dirty="0" smtClean="0">
                <a:latin typeface="Times New Roman" pitchFamily="18" charset="0"/>
                <a:cs typeface="Times New Roman" pitchFamily="18" charset="0"/>
              </a:rPr>
              <a:t>province. Le </a:t>
            </a:r>
            <a:r>
              <a:rPr lang="fr-FR" sz="1600" dirty="0" smtClean="0">
                <a:latin typeface="Times New Roman" pitchFamily="18" charset="0"/>
                <a:cs typeface="Times New Roman" pitchFamily="18" charset="0"/>
              </a:rPr>
              <a:t>RFC constitue une composante </a:t>
            </a:r>
            <a:r>
              <a:rPr lang="fr-FR" sz="1600" dirty="0" smtClean="0">
                <a:latin typeface="Times New Roman" pitchFamily="18" charset="0"/>
                <a:cs typeface="Times New Roman" pitchFamily="18" charset="0"/>
              </a:rPr>
              <a:t>du </a:t>
            </a:r>
            <a:r>
              <a:rPr lang="fr-FR" sz="1600" dirty="0" smtClean="0">
                <a:latin typeface="Times New Roman" pitchFamily="18" charset="0"/>
                <a:cs typeface="Times New Roman" pitchFamily="18" charset="0"/>
              </a:rPr>
              <a:t>cadastre </a:t>
            </a:r>
            <a:r>
              <a:rPr lang="fr-FR" sz="1600" dirty="0" smtClean="0">
                <a:latin typeface="Times New Roman" pitchFamily="18" charset="0"/>
                <a:cs typeface="Times New Roman" pitchFamily="18" charset="0"/>
              </a:rPr>
              <a:t>agricole. Si le </a:t>
            </a:r>
            <a:r>
              <a:rPr lang="fr-FR" sz="1600" dirty="0" smtClean="0">
                <a:latin typeface="Times New Roman" pitchFamily="18" charset="0"/>
                <a:cs typeface="Times New Roman" pitchFamily="18" charset="0"/>
              </a:rPr>
              <a:t>RCA assure la bonne administration des terres destinées à l’exploitation </a:t>
            </a:r>
            <a:r>
              <a:rPr lang="fr-FR" sz="1600" dirty="0" smtClean="0">
                <a:latin typeface="Times New Roman" pitchFamily="18" charset="0"/>
                <a:cs typeface="Times New Roman" pitchFamily="18" charset="0"/>
              </a:rPr>
              <a:t>agricole, le RFC </a:t>
            </a:r>
            <a:r>
              <a:rPr lang="fr-FR" sz="1600" dirty="0" smtClean="0">
                <a:latin typeface="Times New Roman" pitchFamily="18" charset="0"/>
                <a:cs typeface="Times New Roman" pitchFamily="18" charset="0"/>
              </a:rPr>
              <a:t>exerce, mutatis mutandis, les mêmes attributions sur « l’ensemble des terres reconnues à chaque communauté locale […] </a:t>
            </a:r>
            <a:endParaRPr lang="fr-FR" sz="1600" dirty="0" smtClean="0">
              <a:latin typeface="Times New Roman" pitchFamily="18" charset="0"/>
              <a:cs typeface="Times New Roman" pitchFamily="18" charset="0"/>
            </a:endParaRPr>
          </a:p>
          <a:p>
            <a:pPr>
              <a:lnSpc>
                <a:spcPct val="150000"/>
              </a:lnSpc>
              <a:buNone/>
            </a:pPr>
            <a:endParaRPr lang="fr-FR" sz="1600" dirty="0" smtClean="0">
              <a:latin typeface="Times New Roman" pitchFamily="18" charset="0"/>
              <a:cs typeface="Times New Roman" pitchFamily="18" charset="0"/>
            </a:endParaRPr>
          </a:p>
          <a:p>
            <a:pPr>
              <a:lnSpc>
                <a:spcPct val="150000"/>
              </a:lnSpc>
              <a:buNone/>
            </a:pPr>
            <a:r>
              <a:rPr lang="fr-FR" sz="1600" dirty="0" smtClean="0">
                <a:latin typeface="Times New Roman" pitchFamily="18" charset="0"/>
                <a:cs typeface="Times New Roman" pitchFamily="18" charset="0"/>
              </a:rPr>
              <a:t>	Le </a:t>
            </a:r>
            <a:r>
              <a:rPr lang="fr-FR" sz="1600" dirty="0" smtClean="0">
                <a:latin typeface="Times New Roman" pitchFamily="18" charset="0"/>
                <a:cs typeface="Times New Roman" pitchFamily="18" charset="0"/>
              </a:rPr>
              <a:t>RFC permettra en outre de protéger concrètement les droits fonciers et forestiers des PA Pygmées</a:t>
            </a:r>
            <a:r>
              <a:rPr lang="fr-FR" sz="1400" dirty="0" smtClean="0"/>
              <a:t> </a:t>
            </a:r>
            <a:endParaRPr lang="fr-FR"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latin typeface="Times New Roman" pitchFamily="18" charset="0"/>
                <a:cs typeface="Times New Roman" pitchFamily="18" charset="0"/>
              </a:rPr>
              <a:t>IV. Condition de succès et étapes de mise en place du RFC</a:t>
            </a:r>
            <a:endParaRPr lang="fr-FR" sz="2000" dirty="0"/>
          </a:p>
        </p:txBody>
      </p:sp>
      <p:sp>
        <p:nvSpPr>
          <p:cNvPr id="3" name="Espace réservé du contenu 2"/>
          <p:cNvSpPr>
            <a:spLocks noGrp="1"/>
          </p:cNvSpPr>
          <p:nvPr>
            <p:ph idx="1"/>
          </p:nvPr>
        </p:nvSpPr>
        <p:spPr>
          <a:solidFill>
            <a:schemeClr val="tx2">
              <a:lumMod val="40000"/>
              <a:lumOff val="60000"/>
            </a:schemeClr>
          </a:solidFill>
        </p:spPr>
        <p:txBody>
          <a:bodyPr>
            <a:normAutofit fontScale="47500" lnSpcReduction="20000"/>
          </a:bodyPr>
          <a:lstStyle/>
          <a:p>
            <a:pPr>
              <a:buFont typeface="Wingdings" pitchFamily="2" charset="2"/>
              <a:buChar char="Ø"/>
            </a:pPr>
            <a:r>
              <a:rPr lang="fr-FR" dirty="0" smtClean="0">
                <a:latin typeface="Times New Roman" pitchFamily="18" charset="0"/>
                <a:cs typeface="Times New Roman" pitchFamily="18" charset="0"/>
              </a:rPr>
              <a:t>Prévoir </a:t>
            </a:r>
            <a:r>
              <a:rPr lang="fr-FR" dirty="0" smtClean="0">
                <a:latin typeface="Times New Roman" pitchFamily="18" charset="0"/>
                <a:cs typeface="Times New Roman" pitchFamily="18" charset="0"/>
              </a:rPr>
              <a:t>un réaménagement du cadre juridique, dans le cadre de la réforme, pour y intégrer les conditions favorables à sa formalisation et à sa généralisation dans le contexte national</a:t>
            </a:r>
            <a:r>
              <a:rPr lang="fr-FR" dirty="0" smtClean="0">
                <a:latin typeface="Times New Roman" pitchFamily="18" charset="0"/>
                <a:cs typeface="Times New Roman" pitchFamily="18" charset="0"/>
              </a:rPr>
              <a:t>,</a:t>
            </a:r>
          </a:p>
          <a:p>
            <a:pPr>
              <a:buFont typeface="Wingdings" pitchFamily="2" charset="2"/>
              <a:buChar char="Ø"/>
            </a:pPr>
            <a:endParaRPr lang="fr-FR" dirty="0" smtClean="0">
              <a:latin typeface="Times New Roman" pitchFamily="18" charset="0"/>
              <a:cs typeface="Times New Roman" pitchFamily="18" charset="0"/>
            </a:endParaRPr>
          </a:p>
          <a:p>
            <a:pPr>
              <a:buFont typeface="Wingdings" pitchFamily="2" charset="2"/>
              <a:buChar char="Ø"/>
            </a:pPr>
            <a:r>
              <a:rPr lang="fr-FR" dirty="0" smtClean="0">
                <a:latin typeface="Times New Roman" pitchFamily="18" charset="0"/>
                <a:cs typeface="Times New Roman" pitchFamily="18" charset="0"/>
              </a:rPr>
              <a:t>Des </a:t>
            </a:r>
            <a:r>
              <a:rPr lang="fr-FR" dirty="0" smtClean="0">
                <a:latin typeface="Times New Roman" pitchFamily="18" charset="0"/>
                <a:cs typeface="Times New Roman" pitchFamily="18" charset="0"/>
              </a:rPr>
              <a:t>mesures législatives et/ou réglementaires permettant de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1. organiser les modalités de gestion foncière décentralisée </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2. organiser la procédure de délimitation des terres agricoles et des terres des communautés</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locales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3. organiser et opérationnaliser le cadastre agricole et des registres fonciers communautaires </a:t>
            </a:r>
            <a:endParaRPr lang="fr-FR" dirty="0" smtClean="0">
              <a:latin typeface="Times New Roman" pitchFamily="18" charset="0"/>
              <a:cs typeface="Times New Roman" pitchFamily="18" charset="0"/>
            </a:endParaRPr>
          </a:p>
          <a:p>
            <a:pPr>
              <a:buFont typeface="Wingdings" pitchFamily="2" charset="2"/>
              <a:buChar char="Ø"/>
            </a:pPr>
            <a:endParaRPr lang="fr-FR" dirty="0" smtClean="0">
              <a:latin typeface="Times New Roman" pitchFamily="18" charset="0"/>
              <a:cs typeface="Times New Roman" pitchFamily="18" charset="0"/>
            </a:endParaRPr>
          </a:p>
          <a:p>
            <a:pPr>
              <a:buFont typeface="Wingdings" pitchFamily="2" charset="2"/>
              <a:buChar char="Ø"/>
            </a:pPr>
            <a:r>
              <a:rPr lang="fr-FR" dirty="0" smtClean="0">
                <a:latin typeface="Times New Roman" pitchFamily="18" charset="0"/>
                <a:cs typeface="Times New Roman" pitchFamily="18" charset="0"/>
              </a:rPr>
              <a:t>Mettre </a:t>
            </a:r>
            <a:r>
              <a:rPr lang="fr-FR" dirty="0" smtClean="0">
                <a:latin typeface="Times New Roman" pitchFamily="18" charset="0"/>
                <a:cs typeface="Times New Roman" pitchFamily="18" charset="0"/>
              </a:rPr>
              <a:t>en place une procédure d’élaboration des conventions locales de gestion des ressources naturelles afin de permettre aux communautés de gérer de façon autonome les terres et autres ressources naturelles de leurs terroirs</a:t>
            </a:r>
            <a:endParaRPr lang="fr-FR" dirty="0" smtClean="0"/>
          </a:p>
          <a:p>
            <a:pPr>
              <a:buFont typeface="Wingdings" pitchFamily="2" charset="2"/>
              <a:buChar char="Ø"/>
            </a:pPr>
            <a:endParaRPr lang="fr-FR" dirty="0" smtClean="0">
              <a:latin typeface="Times New Roman" pitchFamily="18" charset="0"/>
              <a:cs typeface="Times New Roman" pitchFamily="18" charset="0"/>
            </a:endParaRPr>
          </a:p>
          <a:p>
            <a:pPr>
              <a:buFont typeface="Wingdings" pitchFamily="2" charset="2"/>
              <a:buChar char="Ø"/>
            </a:pPr>
            <a:r>
              <a:rPr lang="fr-FR" dirty="0" smtClean="0">
                <a:latin typeface="Times New Roman" pitchFamily="18" charset="0"/>
                <a:cs typeface="Times New Roman" pitchFamily="18" charset="0"/>
              </a:rPr>
              <a:t>La </a:t>
            </a:r>
            <a:r>
              <a:rPr lang="fr-FR" dirty="0" smtClean="0">
                <a:latin typeface="Times New Roman" pitchFamily="18" charset="0"/>
                <a:cs typeface="Times New Roman" pitchFamily="18" charset="0"/>
              </a:rPr>
              <a:t>décentralisation comme nouveau mode de gestion du pays, tend à faciliter la mise en place de cadre légal favorable à une telle innovation. un système de gestion foncière décentralisée parait s’adapter le mieux à l’évolution sociopolitique </a:t>
            </a:r>
            <a:r>
              <a:rPr lang="fr-FR" dirty="0" smtClean="0">
                <a:latin typeface="Times New Roman" pitchFamily="18" charset="0"/>
                <a:cs typeface="Times New Roman" pitchFamily="18" charset="0"/>
              </a:rPr>
              <a:t>actuelle</a:t>
            </a:r>
            <a:endParaRPr lang="fr-FR" dirty="0" smtClean="0">
              <a:latin typeface="Times New Roman" pitchFamily="18" charset="0"/>
              <a:cs typeface="Times New Roman" pitchFamily="18" charset="0"/>
            </a:endParaRPr>
          </a:p>
          <a:p>
            <a:pP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rmAutofit/>
          </a:bodyPr>
          <a:lstStyle/>
          <a:p>
            <a:r>
              <a:rPr lang="fr-FR" sz="2000" b="1" dirty="0" smtClean="0">
                <a:latin typeface="Times New Roman" pitchFamily="18" charset="0"/>
                <a:cs typeface="Times New Roman" pitchFamily="18" charset="0"/>
              </a:rPr>
              <a:t>Processus </a:t>
            </a:r>
            <a:r>
              <a:rPr lang="fr-FR" sz="2000" b="1" dirty="0" smtClean="0">
                <a:latin typeface="Times New Roman" pitchFamily="18" charset="0"/>
                <a:cs typeface="Times New Roman" pitchFamily="18" charset="0"/>
              </a:rPr>
              <a:t>de mise en place du RFC</a:t>
            </a:r>
            <a:endParaRPr lang="fr-FR" sz="2000" dirty="0"/>
          </a:p>
        </p:txBody>
      </p:sp>
      <p:sp>
        <p:nvSpPr>
          <p:cNvPr id="3" name="Espace réservé du contenu 2"/>
          <p:cNvSpPr>
            <a:spLocks noGrp="1"/>
          </p:cNvSpPr>
          <p:nvPr>
            <p:ph idx="1"/>
          </p:nvPr>
        </p:nvSpPr>
        <p:spPr>
          <a:xfrm>
            <a:off x="457200" y="836712"/>
            <a:ext cx="8229600" cy="5289451"/>
          </a:xfrm>
          <a:solidFill>
            <a:srgbClr val="92D050"/>
          </a:solidFill>
        </p:spPr>
        <p:txBody>
          <a:bodyPr>
            <a:normAutofit/>
          </a:bodyPr>
          <a:lstStyle/>
          <a:p>
            <a:pPr>
              <a:lnSpc>
                <a:spcPct val="150000"/>
              </a:lnSpc>
              <a:buNone/>
            </a:pPr>
            <a:r>
              <a:rPr lang="fr-FR" sz="1600" dirty="0" smtClean="0">
                <a:latin typeface="Times New Roman" pitchFamily="18" charset="0"/>
                <a:cs typeface="Times New Roman" pitchFamily="18" charset="0"/>
              </a:rPr>
              <a:t>	Etape </a:t>
            </a:r>
            <a:r>
              <a:rPr lang="fr-FR" sz="1600" dirty="0" smtClean="0">
                <a:latin typeface="Times New Roman" pitchFamily="18" charset="0"/>
                <a:cs typeface="Times New Roman" pitchFamily="18" charset="0"/>
              </a:rPr>
              <a:t>1. Organisation des sessions d’information, de sensibilisation et de mobilisation des acteurs provinciaux et locaux (explication de la démarche)</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2. Identification des acteurs à impliquer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3. Mise en place des instances locales de gestion foncière (comités fonciers locaux)</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4. Mise en œuvre de la procédure d'énumération et de certification communautaires des droits fonciers non titrés (enquêtes parcellaires dans les sites choisis) </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5. Cartographie participative des terroirs</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6. Elaboration des chartes foncières locales</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7. Mise en place des livres fonciers (Registre des communs et Registre des parcelles/champs)</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8. Délivrance des certificats fonciers coutumiers</a:t>
            </a:r>
            <a:br>
              <a:rPr lang="fr-FR" sz="1600" dirty="0" smtClean="0">
                <a:latin typeface="Times New Roman" pitchFamily="18" charset="0"/>
                <a:cs typeface="Times New Roman" pitchFamily="18" charset="0"/>
              </a:rPr>
            </a:br>
            <a:r>
              <a:rPr lang="fr-FR" sz="1600" dirty="0" smtClean="0">
                <a:latin typeface="Times New Roman" pitchFamily="18" charset="0"/>
                <a:cs typeface="Times New Roman" pitchFamily="18" charset="0"/>
              </a:rPr>
              <a:t>Etape 9. Transmission des données au chef de Division du Cadastre</a:t>
            </a:r>
            <a:endParaRPr lang="fr-FR" sz="16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1578</TotalTime>
  <Words>585</Words>
  <Application>Microsoft Office PowerPoint</Application>
  <PresentationFormat>Affichage à l'écran (4:3)</PresentationFormat>
  <Paragraphs>72</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sommaire</vt:lpstr>
      <vt:lpstr>Introduction </vt:lpstr>
      <vt:lpstr>I. Etat des lieux du secteur foncier en RDC</vt:lpstr>
      <vt:lpstr>II. Opportunités pour Améliorer la Gouvernance Foncière en RDC </vt:lpstr>
      <vt:lpstr>III. Expériences pilotes pour la mise en place d’un système d’information foncière complet en RDC : le RFC. </vt:lpstr>
      <vt:lpstr>Fondements historiques et juridiques du RFC</vt:lpstr>
      <vt:lpstr>IV. Condition de succès et étapes de mise en place du RFC</vt:lpstr>
      <vt:lpstr>Processus de mise en place du RFC</vt:lpstr>
      <vt:lpstr> V. Le RFC et la protection du climat </vt:lpstr>
      <vt:lpstr>conclusion</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AMELIORATION DE LA GOUVERNANCE FONCIERE EN REPUBLIQUE DEMOCRATIQUE DU CONGO ET SECURISATION DES DROITS FONCIERS LOCAUX POUR PROTEGER LE CLIMAT</dc:title>
  <dc:creator>Yollande</dc:creator>
  <cp:lastModifiedBy>severin mugangu</cp:lastModifiedBy>
  <cp:revision>85</cp:revision>
  <dcterms:created xsi:type="dcterms:W3CDTF">2019-11-23T12:15:08Z</dcterms:created>
  <dcterms:modified xsi:type="dcterms:W3CDTF">2019-11-24T17:33:33Z</dcterms:modified>
</cp:coreProperties>
</file>