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56" r:id="rId2"/>
    <p:sldId id="276" r:id="rId3"/>
    <p:sldId id="257" r:id="rId4"/>
    <p:sldId id="259" r:id="rId5"/>
    <p:sldId id="260" r:id="rId6"/>
    <p:sldId id="274" r:id="rId7"/>
    <p:sldId id="258" r:id="rId8"/>
    <p:sldId id="275" r:id="rId9"/>
    <p:sldId id="261" r:id="rId10"/>
    <p:sldId id="262" r:id="rId11"/>
    <p:sldId id="263" r:id="rId12"/>
    <p:sldId id="277" r:id="rId13"/>
    <p:sldId id="265"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97" autoAdjust="0"/>
    <p:restoredTop sz="94652"/>
  </p:normalViewPr>
  <p:slideViewPr>
    <p:cSldViewPr snapToGrid="0" snapToObjects="1">
      <p:cViewPr>
        <p:scale>
          <a:sx n="77" d="100"/>
          <a:sy n="77" d="100"/>
        </p:scale>
        <p:origin x="-96"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50B81C8E-F14D-4547-B884-DE9B388C6840}" type="datetimeFigureOut">
              <a:rPr lang="en-US" altLang="en-US"/>
              <a:pPr/>
              <a:t>11/24/2019</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DCC9F54-2624-4563-A798-8A8C89B51572}" type="slidenum">
              <a:rPr lang="en-US" altLang="en-US"/>
              <a:pPr/>
              <a:t>‹#›</a:t>
            </a:fld>
            <a:endParaRPr lang="en-US" altLang="en-US"/>
          </a:p>
        </p:txBody>
      </p:sp>
    </p:spTree>
    <p:extLst>
      <p:ext uri="{BB962C8B-B14F-4D97-AF65-F5344CB8AC3E}">
        <p14:creationId xmlns:p14="http://schemas.microsoft.com/office/powerpoint/2010/main" val="458861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88AC99D0-FB03-4C17-9EDB-5520F7C6566A}" type="datetimeFigureOut">
              <a:rPr lang="en-US" altLang="en-US"/>
              <a:pPr/>
              <a:t>11/24/2019</a:t>
            </a:fld>
            <a:endParaRPr lang="en-US"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2D5AA9A0-7EE7-477B-98D0-16AA32D6AE35}" type="slidenum">
              <a:rPr lang="en-US" altLang="en-US"/>
              <a:pPr/>
              <a:t>‹#›</a:t>
            </a:fld>
            <a:endParaRPr lang="en-US" altLang="en-US"/>
          </a:p>
        </p:txBody>
      </p:sp>
    </p:spTree>
    <p:extLst>
      <p:ext uri="{BB962C8B-B14F-4D97-AF65-F5344CB8AC3E}">
        <p14:creationId xmlns:p14="http://schemas.microsoft.com/office/powerpoint/2010/main" val="2664687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631825" y="2605088"/>
            <a:ext cx="2840038" cy="4603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endParaRPr lang="en-US" altLang="en-US">
              <a:solidFill>
                <a:srgbClr val="FFFFFF"/>
              </a:solidFill>
            </a:endParaRPr>
          </a:p>
        </p:txBody>
      </p:sp>
      <p:pic>
        <p:nvPicPr>
          <p:cNvPr id="5" name="Picture 1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41275"/>
            <a:ext cx="28829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l="10989" r="12366"/>
          <a:stretch>
            <a:fillRect/>
          </a:stretch>
        </p:blipFill>
        <p:spPr bwMode="auto">
          <a:xfrm>
            <a:off x="3175" y="2751138"/>
            <a:ext cx="3762375" cy="41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65320" y="388044"/>
            <a:ext cx="7831948" cy="4183955"/>
          </a:xfrm>
        </p:spPr>
        <p:txBody>
          <a:bodyPr anchor="b">
            <a:noAutofit/>
          </a:bodyPr>
          <a:lstStyle>
            <a:lvl1pPr algn="r">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765319" y="4694663"/>
            <a:ext cx="7831949" cy="1625047"/>
          </a:xfrm>
        </p:spPr>
        <p:txBody>
          <a:bodyPr/>
          <a:lstStyle>
            <a:lvl1pPr marL="0" indent="0" algn="r">
              <a:buNone/>
              <a:defRPr sz="20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a:xfrm>
            <a:off x="9999663" y="6429375"/>
            <a:ext cx="912812" cy="365125"/>
          </a:xfrm>
        </p:spPr>
        <p:txBody>
          <a:bodyPr/>
          <a:lstStyle>
            <a:lvl1pPr>
              <a:defRPr/>
            </a:lvl1pPr>
          </a:lstStyle>
          <a:p>
            <a:fld id="{8D46CF1C-7C3B-419D-BDDC-0D0289CE2EC4}" type="datetimeFigureOut">
              <a:rPr lang="en-US" altLang="en-US"/>
              <a:pPr/>
              <a:t>11/24/2019</a:t>
            </a:fld>
            <a:endParaRPr lang="en-US" altLang="en-US"/>
          </a:p>
        </p:txBody>
      </p:sp>
      <p:sp>
        <p:nvSpPr>
          <p:cNvPr id="8" name="Footer Placeholder 4"/>
          <p:cNvSpPr>
            <a:spLocks noGrp="1"/>
          </p:cNvSpPr>
          <p:nvPr>
            <p:ph type="ftr" sz="quarter" idx="11"/>
          </p:nvPr>
        </p:nvSpPr>
        <p:spPr>
          <a:xfrm>
            <a:off x="3471863" y="6429375"/>
            <a:ext cx="6297612" cy="365125"/>
          </a:xfrm>
        </p:spPr>
        <p:txBody>
          <a:bodyPr/>
          <a:lstStyle>
            <a:lvl1pPr>
              <a:defRPr/>
            </a:lvl1pPr>
          </a:lstStyle>
          <a:p>
            <a:endParaRPr lang="en-US" altLang="en-US"/>
          </a:p>
        </p:txBody>
      </p:sp>
      <p:sp>
        <p:nvSpPr>
          <p:cNvPr id="9" name="Slide Number Placeholder 5"/>
          <p:cNvSpPr>
            <a:spLocks noGrp="1"/>
          </p:cNvSpPr>
          <p:nvPr>
            <p:ph type="sldNum" sz="quarter" idx="12"/>
          </p:nvPr>
        </p:nvSpPr>
        <p:spPr>
          <a:xfrm>
            <a:off x="11385550" y="6429375"/>
            <a:ext cx="682625" cy="365125"/>
          </a:xfrm>
        </p:spPr>
        <p:txBody>
          <a:bodyPr/>
          <a:lstStyle>
            <a:lvl1pPr>
              <a:defRPr/>
            </a:lvl1pPr>
          </a:lstStyle>
          <a:p>
            <a:fld id="{D47CE0A4-795C-4725-87B8-3509FAFE6CD5}" type="slidenum">
              <a:rPr lang="en-US" altLang="en-US"/>
              <a:pPr/>
              <a:t>‹#›</a:t>
            </a:fld>
            <a:endParaRPr lang="en-US" altLang="en-US"/>
          </a:p>
        </p:txBody>
      </p:sp>
    </p:spTree>
    <p:extLst>
      <p:ext uri="{BB962C8B-B14F-4D97-AF65-F5344CB8AC3E}">
        <p14:creationId xmlns:p14="http://schemas.microsoft.com/office/powerpoint/2010/main" val="79869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2E9A26A-2BDA-42B8-B875-AF97CF408408}" type="datetimeFigureOut">
              <a:rPr lang="en-US" altLang="en-US"/>
              <a:pPr/>
              <a:t>11/24/2019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B3D36FC-D5DC-4332-8E37-0E7D99941147}" type="slidenum">
              <a:rPr lang="en-US" altLang="en-US"/>
              <a:pPr/>
              <a:t>‹#›</a:t>
            </a:fld>
            <a:endParaRPr lang="en-US" altLang="en-US"/>
          </a:p>
        </p:txBody>
      </p:sp>
    </p:spTree>
    <p:extLst>
      <p:ext uri="{BB962C8B-B14F-4D97-AF65-F5344CB8AC3E}">
        <p14:creationId xmlns:p14="http://schemas.microsoft.com/office/powerpoint/2010/main" val="261516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altLang="en-US" sz="8000">
                <a:solidFill>
                  <a:srgbClr val="C0E474"/>
                </a:solidFill>
                <a:latin typeface="Arial" charset="0"/>
              </a:rPr>
              <a:t>“</a:t>
            </a:r>
          </a:p>
        </p:txBody>
      </p:sp>
      <p:sp>
        <p:nvSpPr>
          <p:cNvPr id="6" name="TextBox 18"/>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altLang="en-US" sz="8000">
                <a:solidFill>
                  <a:srgbClr val="C0E474"/>
                </a:solidFill>
                <a:latin typeface="Arial" charset="0"/>
              </a:rPr>
              <a:t>”</a:t>
            </a:r>
            <a:endParaRPr lang="en-US" altLang="en-US">
              <a:solidFill>
                <a:srgbClr val="C0E474"/>
              </a:solidFill>
              <a:latin typeface="Arial"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fld id="{5FCDFE73-92A9-4D7C-96CA-ABD3164A1E01}" type="datetimeFigureOut">
              <a:rPr lang="en-US" altLang="en-US"/>
              <a:pPr/>
              <a:t>11/24/2019</a:t>
            </a:fld>
            <a:endParaRPr lang="en-US" altLang="en-US"/>
          </a:p>
        </p:txBody>
      </p:sp>
      <p:sp>
        <p:nvSpPr>
          <p:cNvPr id="8" name="Footer Placeholder 4"/>
          <p:cNvSpPr>
            <a:spLocks noGrp="1"/>
          </p:cNvSpPr>
          <p:nvPr>
            <p:ph type="ftr" sz="quarter" idx="15"/>
          </p:nvPr>
        </p:nvSpPr>
        <p:spPr/>
        <p:txBody>
          <a:bodyPr/>
          <a:lstStyle>
            <a:lvl1pPr>
              <a:defRPr/>
            </a:lvl1pPr>
          </a:lstStyle>
          <a:p>
            <a:endParaRPr lang="en-US" altLang="en-US"/>
          </a:p>
        </p:txBody>
      </p:sp>
      <p:sp>
        <p:nvSpPr>
          <p:cNvPr id="9" name="Slide Number Placeholder 5"/>
          <p:cNvSpPr>
            <a:spLocks noGrp="1"/>
          </p:cNvSpPr>
          <p:nvPr>
            <p:ph type="sldNum" sz="quarter" idx="16"/>
          </p:nvPr>
        </p:nvSpPr>
        <p:spPr/>
        <p:txBody>
          <a:bodyPr/>
          <a:lstStyle>
            <a:lvl1pPr>
              <a:defRPr/>
            </a:lvl1pPr>
          </a:lstStyle>
          <a:p>
            <a:fld id="{795F26A9-7FB5-4F1B-83A7-DD768ACFA87A}" type="slidenum">
              <a:rPr lang="en-US" altLang="en-US"/>
              <a:pPr/>
              <a:t>‹#›</a:t>
            </a:fld>
            <a:endParaRPr lang="en-US" altLang="en-US"/>
          </a:p>
        </p:txBody>
      </p:sp>
    </p:spTree>
    <p:extLst>
      <p:ext uri="{BB962C8B-B14F-4D97-AF65-F5344CB8AC3E}">
        <p14:creationId xmlns:p14="http://schemas.microsoft.com/office/powerpoint/2010/main" val="2827933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D86D60D-2BA6-4387-8FF7-AD1852C8AF41}" type="datetimeFigureOut">
              <a:rPr lang="en-US" altLang="en-US"/>
              <a:pPr/>
              <a:t>11/24/2019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F099020-7391-447B-862B-18137A543D6B}" type="slidenum">
              <a:rPr lang="en-US" altLang="en-US"/>
              <a:pPr/>
              <a:t>‹#›</a:t>
            </a:fld>
            <a:endParaRPr lang="en-US" altLang="en-US"/>
          </a:p>
        </p:txBody>
      </p:sp>
    </p:spTree>
    <p:extLst>
      <p:ext uri="{BB962C8B-B14F-4D97-AF65-F5344CB8AC3E}">
        <p14:creationId xmlns:p14="http://schemas.microsoft.com/office/powerpoint/2010/main" val="2673044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altLang="en-US" sz="8000">
                <a:solidFill>
                  <a:srgbClr val="C0E474"/>
                </a:solidFill>
                <a:latin typeface="Arial" charset="0"/>
              </a:rPr>
              <a:t>“</a:t>
            </a:r>
          </a:p>
        </p:txBody>
      </p:sp>
      <p:sp>
        <p:nvSpPr>
          <p:cNvPr id="6" name="TextBox 18"/>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altLang="en-US" sz="8000">
                <a:solidFill>
                  <a:srgbClr val="C0E474"/>
                </a:solidFill>
                <a:latin typeface="Arial"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fld id="{554313EA-BF00-422A-9D13-5F58D2C0295A}" type="datetimeFigureOut">
              <a:rPr lang="en-US" altLang="en-US"/>
              <a:pPr/>
              <a:t>11/24/2019</a:t>
            </a:fld>
            <a:endParaRPr lang="en-US" altLang="en-US"/>
          </a:p>
        </p:txBody>
      </p:sp>
      <p:sp>
        <p:nvSpPr>
          <p:cNvPr id="8" name="Footer Placeholder 4"/>
          <p:cNvSpPr>
            <a:spLocks noGrp="1"/>
          </p:cNvSpPr>
          <p:nvPr>
            <p:ph type="ftr" sz="quarter" idx="15"/>
          </p:nvPr>
        </p:nvSpPr>
        <p:spPr/>
        <p:txBody>
          <a:bodyPr/>
          <a:lstStyle>
            <a:lvl1pPr>
              <a:defRPr/>
            </a:lvl1pPr>
          </a:lstStyle>
          <a:p>
            <a:endParaRPr lang="en-US" altLang="en-US"/>
          </a:p>
        </p:txBody>
      </p:sp>
      <p:sp>
        <p:nvSpPr>
          <p:cNvPr id="9" name="Slide Number Placeholder 5"/>
          <p:cNvSpPr>
            <a:spLocks noGrp="1"/>
          </p:cNvSpPr>
          <p:nvPr>
            <p:ph type="sldNum" sz="quarter" idx="16"/>
          </p:nvPr>
        </p:nvSpPr>
        <p:spPr/>
        <p:txBody>
          <a:bodyPr/>
          <a:lstStyle>
            <a:lvl1pPr>
              <a:defRPr/>
            </a:lvl1pPr>
          </a:lstStyle>
          <a:p>
            <a:fld id="{7FA22386-0A05-4255-B5EE-8BD27492F1EA}" type="slidenum">
              <a:rPr lang="en-US" altLang="en-US"/>
              <a:pPr/>
              <a:t>‹#›</a:t>
            </a:fld>
            <a:endParaRPr lang="en-US" altLang="en-US"/>
          </a:p>
        </p:txBody>
      </p:sp>
    </p:spTree>
    <p:extLst>
      <p:ext uri="{BB962C8B-B14F-4D97-AF65-F5344CB8AC3E}">
        <p14:creationId xmlns:p14="http://schemas.microsoft.com/office/powerpoint/2010/main" val="4244008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fld id="{9AABFC7E-AF41-43EB-98EE-CC5F12796897}" type="datetimeFigureOut">
              <a:rPr lang="en-US" altLang="en-US"/>
              <a:pPr/>
              <a:t>11/24/2019</a:t>
            </a:fld>
            <a:endParaRPr lang="en-US" altLang="en-US"/>
          </a:p>
        </p:txBody>
      </p:sp>
      <p:sp>
        <p:nvSpPr>
          <p:cNvPr id="6" name="Footer Placeholder 4"/>
          <p:cNvSpPr>
            <a:spLocks noGrp="1"/>
          </p:cNvSpPr>
          <p:nvPr>
            <p:ph type="ftr" sz="quarter" idx="15"/>
          </p:nvPr>
        </p:nvSpPr>
        <p:spPr/>
        <p:txBody>
          <a:bodyPr/>
          <a:lstStyle>
            <a:lvl1pPr>
              <a:defRPr/>
            </a:lvl1pPr>
          </a:lstStyle>
          <a:p>
            <a:endParaRPr lang="en-US" altLang="en-US"/>
          </a:p>
        </p:txBody>
      </p:sp>
      <p:sp>
        <p:nvSpPr>
          <p:cNvPr id="7" name="Slide Number Placeholder 5"/>
          <p:cNvSpPr>
            <a:spLocks noGrp="1"/>
          </p:cNvSpPr>
          <p:nvPr>
            <p:ph type="sldNum" sz="quarter" idx="16"/>
          </p:nvPr>
        </p:nvSpPr>
        <p:spPr/>
        <p:txBody>
          <a:bodyPr/>
          <a:lstStyle>
            <a:lvl1pPr>
              <a:defRPr/>
            </a:lvl1pPr>
          </a:lstStyle>
          <a:p>
            <a:fld id="{2A772A3E-998A-47CF-B86B-71A0D4A344DF}" type="slidenum">
              <a:rPr lang="en-US" altLang="en-US"/>
              <a:pPr/>
              <a:t>‹#›</a:t>
            </a:fld>
            <a:endParaRPr lang="en-US" altLang="en-US"/>
          </a:p>
        </p:txBody>
      </p:sp>
    </p:spTree>
    <p:extLst>
      <p:ext uri="{BB962C8B-B14F-4D97-AF65-F5344CB8AC3E}">
        <p14:creationId xmlns:p14="http://schemas.microsoft.com/office/powerpoint/2010/main" val="1299511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9FB829F3-9B0F-4A9A-BABA-FC5B016DB5D3}" type="datetimeFigureOut">
              <a:rPr lang="en-US" altLang="en-US"/>
              <a:pPr/>
              <a:t>11/24/2019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7D32E58-BD83-401A-B354-A22F87C82441}" type="slidenum">
              <a:rPr lang="en-US" altLang="en-US"/>
              <a:pPr/>
              <a:t>‹#›</a:t>
            </a:fld>
            <a:endParaRPr lang="en-US" altLang="en-US"/>
          </a:p>
        </p:txBody>
      </p:sp>
    </p:spTree>
    <p:extLst>
      <p:ext uri="{BB962C8B-B14F-4D97-AF65-F5344CB8AC3E}">
        <p14:creationId xmlns:p14="http://schemas.microsoft.com/office/powerpoint/2010/main" val="3467071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66A2965F-A2F7-462D-A932-7EB6C207A627}" type="datetimeFigureOut">
              <a:rPr lang="en-US" altLang="en-US"/>
              <a:pPr/>
              <a:t>11/24/2019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40D1CF-51F1-4567-A370-5F7E49FB05F9}" type="slidenum">
              <a:rPr lang="en-US" altLang="en-US"/>
              <a:pPr/>
              <a:t>‹#›</a:t>
            </a:fld>
            <a:endParaRPr lang="en-US" altLang="en-US"/>
          </a:p>
        </p:txBody>
      </p:sp>
    </p:spTree>
    <p:extLst>
      <p:ext uri="{BB962C8B-B14F-4D97-AF65-F5344CB8AC3E}">
        <p14:creationId xmlns:p14="http://schemas.microsoft.com/office/powerpoint/2010/main" val="1945013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100BC1ED-1D4B-41BA-8234-FD1031162F58}" type="datetimeFigureOut">
              <a:rPr lang="en-US" altLang="en-US"/>
              <a:pPr/>
              <a:t>11/24/2019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26A84B-4C26-48B5-B319-2D85C31B7557}" type="slidenum">
              <a:rPr lang="en-US" altLang="en-US"/>
              <a:pPr/>
              <a:t>‹#›</a:t>
            </a:fld>
            <a:endParaRPr lang="en-US" altLang="en-US"/>
          </a:p>
        </p:txBody>
      </p:sp>
    </p:spTree>
    <p:extLst>
      <p:ext uri="{BB962C8B-B14F-4D97-AF65-F5344CB8AC3E}">
        <p14:creationId xmlns:p14="http://schemas.microsoft.com/office/powerpoint/2010/main" val="184061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C29C22C-72BD-48ED-A596-F3E0E9094D16}" type="datetimeFigureOut">
              <a:rPr lang="en-US" altLang="en-US"/>
              <a:pPr/>
              <a:t>11/24/2019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7AFD26C-2129-4E83-874E-3224BC0ED0A5}" type="slidenum">
              <a:rPr lang="en-US" altLang="en-US"/>
              <a:pPr/>
              <a:t>‹#›</a:t>
            </a:fld>
            <a:endParaRPr lang="en-US" altLang="en-US"/>
          </a:p>
        </p:txBody>
      </p:sp>
    </p:spTree>
    <p:extLst>
      <p:ext uri="{BB962C8B-B14F-4D97-AF65-F5344CB8AC3E}">
        <p14:creationId xmlns:p14="http://schemas.microsoft.com/office/powerpoint/2010/main" val="206907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F91C2961-E94F-4107-A001-B728BDF43C1C}" type="datetimeFigureOut">
              <a:rPr lang="en-US" altLang="en-US"/>
              <a:pPr/>
              <a:t>11/24/2019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010D0ED7-9429-4B5B-8C28-EFAB9DD0E37E}" type="slidenum">
              <a:rPr lang="en-US" altLang="en-US"/>
              <a:pPr/>
              <a:t>‹#›</a:t>
            </a:fld>
            <a:endParaRPr lang="en-US" altLang="en-US"/>
          </a:p>
        </p:txBody>
      </p:sp>
    </p:spTree>
    <p:extLst>
      <p:ext uri="{BB962C8B-B14F-4D97-AF65-F5344CB8AC3E}">
        <p14:creationId xmlns:p14="http://schemas.microsoft.com/office/powerpoint/2010/main" val="203754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fld id="{6330ABDE-D7AA-4341-921C-F0E3B88D1177}" type="datetimeFigureOut">
              <a:rPr lang="en-US" altLang="en-US"/>
              <a:pPr/>
              <a:t>11/24/2019</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072B84B2-071C-4B56-A776-074DB126922C}" type="slidenum">
              <a:rPr lang="en-US" altLang="en-US"/>
              <a:pPr/>
              <a:t>‹#›</a:t>
            </a:fld>
            <a:endParaRPr lang="en-US" altLang="en-US"/>
          </a:p>
        </p:txBody>
      </p:sp>
    </p:spTree>
    <p:extLst>
      <p:ext uri="{BB962C8B-B14F-4D97-AF65-F5344CB8AC3E}">
        <p14:creationId xmlns:p14="http://schemas.microsoft.com/office/powerpoint/2010/main" val="250210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328EA4BA-CABC-406F-8FE1-A62A785DEBA4}" type="datetimeFigureOut">
              <a:rPr lang="en-US" altLang="en-US"/>
              <a:pPr/>
              <a:t>11/24/2019</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91FD7B3D-2EB3-4978-8E2C-41DE15E84A63}" type="slidenum">
              <a:rPr lang="en-US" altLang="en-US"/>
              <a:pPr/>
              <a:t>‹#›</a:t>
            </a:fld>
            <a:endParaRPr lang="en-US" altLang="en-US"/>
          </a:p>
        </p:txBody>
      </p:sp>
    </p:spTree>
    <p:extLst>
      <p:ext uri="{BB962C8B-B14F-4D97-AF65-F5344CB8AC3E}">
        <p14:creationId xmlns:p14="http://schemas.microsoft.com/office/powerpoint/2010/main" val="57417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FD886A5-D21C-4742-9153-834E6876CEAB}" type="datetimeFigureOut">
              <a:rPr lang="en-US" altLang="en-US"/>
              <a:pPr/>
              <a:t>11/24/2019</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4544B491-4492-46AC-9585-55878BA830BD}" type="slidenum">
              <a:rPr lang="en-US" altLang="en-US"/>
              <a:pPr/>
              <a:t>‹#›</a:t>
            </a:fld>
            <a:endParaRPr lang="en-US" altLang="en-US"/>
          </a:p>
        </p:txBody>
      </p:sp>
    </p:spTree>
    <p:extLst>
      <p:ext uri="{BB962C8B-B14F-4D97-AF65-F5344CB8AC3E}">
        <p14:creationId xmlns:p14="http://schemas.microsoft.com/office/powerpoint/2010/main" val="813983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4AE7C8E-FFE9-4E4C-BE79-64BAA586600A}" type="datetimeFigureOut">
              <a:rPr lang="en-US" altLang="en-US"/>
              <a:pPr/>
              <a:t>11/24/2019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B62D8580-E820-4769-8511-2E8604A017E1}" type="slidenum">
              <a:rPr lang="en-US" altLang="en-US"/>
              <a:pPr/>
              <a:t>‹#›</a:t>
            </a:fld>
            <a:endParaRPr lang="en-US" altLang="en-US"/>
          </a:p>
        </p:txBody>
      </p:sp>
    </p:spTree>
    <p:extLst>
      <p:ext uri="{BB962C8B-B14F-4D97-AF65-F5344CB8AC3E}">
        <p14:creationId xmlns:p14="http://schemas.microsoft.com/office/powerpoint/2010/main" val="4669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DD9D02D-8804-4AF4-A2E2-E2366C8F3087}" type="datetimeFigureOut">
              <a:rPr lang="en-US" altLang="en-US"/>
              <a:pPr/>
              <a:t>11/24/2019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27E690C6-8B51-4E59-ADDC-9E670358376E}" type="slidenum">
              <a:rPr lang="en-US" altLang="en-US"/>
              <a:pPr/>
              <a:t>‹#›</a:t>
            </a:fld>
            <a:endParaRPr lang="en-US" altLang="en-US"/>
          </a:p>
        </p:txBody>
      </p:sp>
    </p:spTree>
    <p:extLst>
      <p:ext uri="{BB962C8B-B14F-4D97-AF65-F5344CB8AC3E}">
        <p14:creationId xmlns:p14="http://schemas.microsoft.com/office/powerpoint/2010/main" val="318144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8"/>
          <p:cNvSpPr/>
          <p:nvPr/>
        </p:nvSpPr>
        <p:spPr bwMode="auto">
          <a:xfrm>
            <a:off x="11463338" y="-7938"/>
            <a:ext cx="725487" cy="6865938"/>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bwMode="auto">
          <a:xfrm>
            <a:off x="0" y="4013200"/>
            <a:ext cx="44926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8"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655E8685-A16F-4659-B9F6-BC350FCFA5C8}" type="datetimeFigureOut">
              <a:rPr lang="en-US" altLang="en-US"/>
              <a:pPr/>
              <a:t>11/24/2019</a:t>
            </a:fld>
            <a:endParaRPr lang="en-US" alt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defRPr>
            </a:lvl1pPr>
          </a:lstStyle>
          <a:p>
            <a:endParaRPr lang="en-US" alt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fld id="{87344AE4-A1B1-4D24-915E-96FE84BE1852}" type="slidenum">
              <a:rPr lang="en-US" altLang="en-US"/>
              <a:pPr/>
              <a:t>‹#›</a:t>
            </a:fld>
            <a:endParaRPr lang="en-US" altLang="en-US"/>
          </a:p>
        </p:txBody>
      </p:sp>
      <p:sp>
        <p:nvSpPr>
          <p:cNvPr id="2" name="TextBox 1"/>
          <p:cNvSpPr txBox="1"/>
          <p:nvPr userDrawn="1"/>
        </p:nvSpPr>
        <p:spPr>
          <a:xfrm>
            <a:off x="10604500" y="1666875"/>
            <a:ext cx="1222375" cy="254000"/>
          </a:xfrm>
          <a:prstGeom prst="rect">
            <a:avLst/>
          </a:prstGeom>
          <a:noFill/>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r>
              <a:rPr lang="en-US" altLang="en-US" sz="1000"/>
              <a:t> #CLPA2019</a:t>
            </a:r>
            <a:endParaRPr lang="en-US" altLang="en-US" sz="1000">
              <a:solidFill>
                <a:srgbClr val="3B3B3B"/>
              </a:solidFill>
            </a:endParaRPr>
          </a:p>
        </p:txBody>
      </p:sp>
      <p:pic>
        <p:nvPicPr>
          <p:cNvPr id="1034" name="Picture 10"/>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604500" y="579438"/>
            <a:ext cx="12223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3"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84" r:id="rId11"/>
    <p:sldLayoutId id="2147483879" r:id="rId12"/>
    <p:sldLayoutId id="2147483885" r:id="rId13"/>
    <p:sldLayoutId id="2147483880" r:id="rId14"/>
    <p:sldLayoutId id="2147483881" r:id="rId15"/>
    <p:sldLayoutId id="2147483882"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charset="0"/>
        </a:defRPr>
      </a:lvl2pPr>
      <a:lvl3pPr algn="l" defTabSz="457200" rtl="0" eaLnBrk="0" fontAlgn="base" hangingPunct="0">
        <a:spcBef>
          <a:spcPct val="0"/>
        </a:spcBef>
        <a:spcAft>
          <a:spcPct val="0"/>
        </a:spcAft>
        <a:defRPr sz="3600">
          <a:solidFill>
            <a:schemeClr val="accent1"/>
          </a:solidFill>
          <a:latin typeface="Trebuchet MS" charset="0"/>
        </a:defRPr>
      </a:lvl3pPr>
      <a:lvl4pPr algn="l" defTabSz="457200" rtl="0" eaLnBrk="0" fontAlgn="base" hangingPunct="0">
        <a:spcBef>
          <a:spcPct val="0"/>
        </a:spcBef>
        <a:spcAft>
          <a:spcPct val="0"/>
        </a:spcAft>
        <a:defRPr sz="3600">
          <a:solidFill>
            <a:schemeClr val="accent1"/>
          </a:solidFill>
          <a:latin typeface="Trebuchet MS" charset="0"/>
        </a:defRPr>
      </a:lvl4pPr>
      <a:lvl5pPr algn="l" defTabSz="457200" rtl="0" eaLnBrk="0" fontAlgn="base" hangingPunct="0">
        <a:spcBef>
          <a:spcPct val="0"/>
        </a:spcBef>
        <a:spcAft>
          <a:spcPct val="0"/>
        </a:spcAft>
        <a:defRPr sz="3600">
          <a:solidFill>
            <a:schemeClr val="accent1"/>
          </a:solidFill>
          <a:latin typeface="Trebuchet MS"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sz="24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20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4164227" y="3498850"/>
            <a:ext cx="7030994" cy="1646238"/>
          </a:xfrm>
        </p:spPr>
        <p:txBody>
          <a:bodyPr/>
          <a:lstStyle/>
          <a:p>
            <a:pPr algn="ctr" eaLnBrk="1" hangingPunct="1"/>
            <a:r>
              <a:rPr lang="x-none" sz="3200" b="1"/>
              <a:t>Analysis of Dispute resolution systems as a means of fighting Land Corruption and promoting Access to Justice: The case of Kenya and Ghana</a:t>
            </a:r>
            <a:endParaRPr lang="en-US" altLang="en-US" sz="3200" dirty="0" smtClean="0"/>
          </a:p>
        </p:txBody>
      </p:sp>
      <p:sp>
        <p:nvSpPr>
          <p:cNvPr id="3" name="Subtitle 2"/>
          <p:cNvSpPr>
            <a:spLocks noGrp="1"/>
          </p:cNvSpPr>
          <p:nvPr>
            <p:ph type="subTitle" idx="1"/>
          </p:nvPr>
        </p:nvSpPr>
        <p:spPr>
          <a:xfrm>
            <a:off x="3471863" y="5222875"/>
            <a:ext cx="7440612" cy="1096963"/>
          </a:xfrm>
        </p:spPr>
        <p:txBody>
          <a:bodyPr>
            <a:normAutofit/>
          </a:bodyPr>
          <a:lstStyle/>
          <a:p>
            <a:pPr marL="342900" indent="-342900" algn="ctr" eaLnBrk="1" hangingPunct="1">
              <a:buFont typeface="Arial" panose="020B0604020202020204" pitchFamily="34" charset="0"/>
              <a:buChar char="•"/>
            </a:pPr>
            <a:r>
              <a:rPr lang="en-US" altLang="en-US" b="1" dirty="0" smtClean="0">
                <a:solidFill>
                  <a:schemeClr val="tx1"/>
                </a:solidFill>
              </a:rPr>
              <a:t>SAMUEL KIMEU; MARY MANENO  - TRANSPARENCY INTERNATIONAL KENYA</a:t>
            </a:r>
            <a:endParaRPr lang="en-US" altLang="en-US" b="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b="1" dirty="0" smtClean="0"/>
              <a:t>RECOMMENDATIONS…</a:t>
            </a:r>
            <a:endParaRPr lang="en-US" altLang="en-US" b="1" dirty="0" smtClean="0"/>
          </a:p>
        </p:txBody>
      </p:sp>
      <p:sp>
        <p:nvSpPr>
          <p:cNvPr id="8195" name="Content Placeholder 2"/>
          <p:cNvSpPr>
            <a:spLocks noGrp="1"/>
          </p:cNvSpPr>
          <p:nvPr>
            <p:ph idx="1"/>
          </p:nvPr>
        </p:nvSpPr>
        <p:spPr>
          <a:xfrm>
            <a:off x="677863" y="1717590"/>
            <a:ext cx="8596312" cy="4324436"/>
          </a:xfrm>
        </p:spPr>
        <p:txBody>
          <a:bodyPr/>
          <a:lstStyle/>
          <a:p>
            <a:pPr lvl="0" algn="just">
              <a:lnSpc>
                <a:spcPct val="115000"/>
              </a:lnSpc>
              <a:spcAft>
                <a:spcPts val="0"/>
              </a:spcAft>
              <a:buFont typeface="Symbol"/>
              <a:buChar char=""/>
            </a:pPr>
            <a:r>
              <a:rPr lang="en-GB" sz="2000" dirty="0" smtClean="0">
                <a:latin typeface="Arial" panose="020B0604020202020204" pitchFamily="34" charset="0"/>
                <a:ea typeface="Calibri"/>
                <a:cs typeface="Arial" panose="020B0604020202020204" pitchFamily="34" charset="0"/>
              </a:rPr>
              <a:t>A functioning justice chain that is gender responsive should be encouraged, so as to take cognisance of the gender issues at play in access to justice in land matters. </a:t>
            </a:r>
            <a:endParaRPr lang="en-GB" sz="2000" dirty="0" smtClean="0">
              <a:latin typeface="Arial" panose="020B0604020202020204" pitchFamily="34" charset="0"/>
              <a:cs typeface="Arial" panose="020B0604020202020204" pitchFamily="34" charset="0"/>
            </a:endParaRPr>
          </a:p>
          <a:p>
            <a:pPr lvl="0" algn="just">
              <a:lnSpc>
                <a:spcPct val="115000"/>
              </a:lnSpc>
              <a:spcAft>
                <a:spcPts val="0"/>
              </a:spcAft>
              <a:buFont typeface="Symbol"/>
              <a:buChar char=""/>
            </a:pPr>
            <a:r>
              <a:rPr lang="en-GB" sz="2000" dirty="0" smtClean="0">
                <a:latin typeface="Arial" panose="020B0604020202020204" pitchFamily="34" charset="0"/>
                <a:ea typeface="Times New Roman"/>
                <a:cs typeface="Arial" panose="020B0604020202020204" pitchFamily="34" charset="0"/>
              </a:rPr>
              <a:t>There is need to sensitize chiefs and their communities about the impact of their actions in land transfers and illegal land dealings; to promote transparency of land transactions; and improving access to dispute resolution mechanisms. </a:t>
            </a:r>
            <a:endParaRPr lang="en-GB" sz="2000" dirty="0" smtClean="0">
              <a:latin typeface="Arial" panose="020B0604020202020204" pitchFamily="34" charset="0"/>
              <a:cs typeface="Arial" panose="020B0604020202020204" pitchFamily="34" charset="0"/>
            </a:endParaRPr>
          </a:p>
          <a:p>
            <a:pPr lvl="0" algn="just">
              <a:lnSpc>
                <a:spcPct val="115000"/>
              </a:lnSpc>
              <a:spcAft>
                <a:spcPts val="0"/>
              </a:spcAft>
              <a:buFont typeface="Symbol"/>
              <a:buChar char=""/>
            </a:pPr>
            <a:r>
              <a:rPr lang="en-GB" sz="2000" dirty="0" smtClean="0">
                <a:latin typeface="Arial" panose="020B0604020202020204" pitchFamily="34" charset="0"/>
                <a:ea typeface="Times New Roman"/>
                <a:cs typeface="Arial" panose="020B0604020202020204" pitchFamily="34" charset="0"/>
              </a:rPr>
              <a:t>There is need for the civil society and parliament to engage in oversight to strengthen overall accountability in the justice system. </a:t>
            </a:r>
            <a:endParaRPr lang="en-GB" sz="2000" dirty="0" smtClean="0">
              <a:latin typeface="Arial" panose="020B0604020202020204" pitchFamily="34" charset="0"/>
              <a:cs typeface="Arial" panose="020B0604020202020204" pitchFamily="34" charset="0"/>
            </a:endParaRPr>
          </a:p>
          <a:p>
            <a:pPr lvl="0" algn="just">
              <a:lnSpc>
                <a:spcPct val="115000"/>
              </a:lnSpc>
              <a:spcAft>
                <a:spcPts val="0"/>
              </a:spcAft>
              <a:buFont typeface="Symbol"/>
              <a:buChar char=""/>
              <a:tabLst>
                <a:tab pos="2914650" algn="l"/>
              </a:tabLst>
            </a:pPr>
            <a:r>
              <a:rPr lang="en-GB" sz="2000" dirty="0" smtClean="0">
                <a:latin typeface="Arial" panose="020B0604020202020204" pitchFamily="34" charset="0"/>
                <a:ea typeface="Calibri"/>
                <a:cs typeface="Arial" panose="020B0604020202020204" pitchFamily="34" charset="0"/>
              </a:rPr>
              <a:t>ADR can also be replicated and expanded to the national level while maintaining adequate human and financial resources.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117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b="1" dirty="0" smtClean="0"/>
              <a:t>CONCLUSION</a:t>
            </a:r>
            <a:endParaRPr lang="en-US" altLang="en-US" b="1" dirty="0" smtClean="0"/>
          </a:p>
        </p:txBody>
      </p:sp>
      <p:sp>
        <p:nvSpPr>
          <p:cNvPr id="8195" name="Content Placeholder 2"/>
          <p:cNvSpPr>
            <a:spLocks noGrp="1"/>
          </p:cNvSpPr>
          <p:nvPr>
            <p:ph idx="1"/>
          </p:nvPr>
        </p:nvSpPr>
        <p:spPr/>
        <p:txBody>
          <a:bodyPr/>
          <a:lstStyle/>
          <a:p>
            <a:pPr algn="just"/>
            <a:r>
              <a:rPr lang="en-GB" dirty="0" smtClean="0"/>
              <a:t>The sustained implementation of Constitutions in Kenya and Ghana is indeed critical to ensuring the necessary raft of land reforms required to achieve sustainable peace, development and prosperity. </a:t>
            </a:r>
          </a:p>
          <a:p>
            <a:pPr algn="just"/>
            <a:r>
              <a:rPr lang="en-GB" dirty="0" smtClean="0"/>
              <a:t>Despite the enactment of many laws to safeguard access to justice, the law in action paints a different picture from what is well espoused in books and legislation. </a:t>
            </a:r>
          </a:p>
          <a:p>
            <a:pPr algn="just"/>
            <a:r>
              <a:rPr lang="en-GB" dirty="0" smtClean="0"/>
              <a:t>Much </a:t>
            </a:r>
            <a:r>
              <a:rPr lang="en-GB" dirty="0" smtClean="0"/>
              <a:t>more remains to be done to address the long existing challenges experienced by average citizens in accessing justice over land cases. More of this particularly relates to a strict implementation of laws on access to justice to the latter. </a:t>
            </a:r>
          </a:p>
        </p:txBody>
      </p:sp>
    </p:spTree>
    <p:extLst>
      <p:ext uri="{BB962C8B-B14F-4D97-AF65-F5344CB8AC3E}">
        <p14:creationId xmlns:p14="http://schemas.microsoft.com/office/powerpoint/2010/main" val="3881188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altLang="en-US" dirty="0" smtClean="0"/>
          </a:p>
        </p:txBody>
      </p:sp>
      <p:sp>
        <p:nvSpPr>
          <p:cNvPr id="8195" name="Content Placeholder 2"/>
          <p:cNvSpPr>
            <a:spLocks noGrp="1"/>
          </p:cNvSpPr>
          <p:nvPr>
            <p:ph idx="1"/>
          </p:nvPr>
        </p:nvSpPr>
        <p:spPr/>
        <p:txBody>
          <a:bodyPr/>
          <a:lstStyle/>
          <a:p>
            <a:pPr marL="0" indent="0" algn="ctr">
              <a:buNone/>
            </a:pPr>
            <a:r>
              <a:rPr lang="en-GB" i="1" dirty="0"/>
              <a:t>….We have learned that the rule of law delayed is lasting peace denied, and that justice is a handmaiden of true peace. We must take a comprehensive approach to Justice and the Rule of Law. It should encompass the entire criminal justice chain, not only police, but lawyers, prosecutors, judges, prison officers[…] a “one-size-fits-all” does not work. Local actors must be involved from the start…” - </a:t>
            </a:r>
            <a:r>
              <a:rPr lang="en-GB" b="1" i="1" dirty="0"/>
              <a:t>Kofi Annan, </a:t>
            </a:r>
            <a:r>
              <a:rPr lang="en-GB" b="1" i="1" dirty="0" smtClean="0"/>
              <a:t>Former UN </a:t>
            </a:r>
            <a:r>
              <a:rPr lang="en-GB" b="1" i="1" dirty="0"/>
              <a:t>Secretary-General</a:t>
            </a:r>
            <a:endParaRPr lang="en-GB" dirty="0"/>
          </a:p>
        </p:txBody>
      </p:sp>
    </p:spTree>
    <p:extLst>
      <p:ext uri="{BB962C8B-B14F-4D97-AF65-F5344CB8AC3E}">
        <p14:creationId xmlns:p14="http://schemas.microsoft.com/office/powerpoint/2010/main" val="285956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altLang="en-US" dirty="0" smtClean="0"/>
          </a:p>
        </p:txBody>
      </p:sp>
      <p:sp>
        <p:nvSpPr>
          <p:cNvPr id="8195" name="Content Placeholder 2"/>
          <p:cNvSpPr>
            <a:spLocks noGrp="1"/>
          </p:cNvSpPr>
          <p:nvPr>
            <p:ph idx="1"/>
          </p:nvPr>
        </p:nvSpPr>
        <p:spPr/>
        <p:txBody>
          <a:bodyPr/>
          <a:lstStyle/>
          <a:p>
            <a:pPr marL="0" indent="0" algn="ctr" eaLnBrk="1" hangingPunct="1">
              <a:buNone/>
            </a:pPr>
            <a:r>
              <a:rPr lang="en-US" altLang="en-US" sz="3600" dirty="0" smtClean="0">
                <a:solidFill>
                  <a:srgbClr val="90C226"/>
                </a:solidFill>
                <a:ea typeface="+mj-ea"/>
                <a:cs typeface="+mj-cs"/>
              </a:rPr>
              <a:t>THE </a:t>
            </a:r>
            <a:r>
              <a:rPr lang="en-US" altLang="en-US" sz="3600" dirty="0">
                <a:solidFill>
                  <a:srgbClr val="90C226"/>
                </a:solidFill>
                <a:ea typeface="+mj-ea"/>
                <a:cs typeface="+mj-cs"/>
              </a:rPr>
              <a:t>END</a:t>
            </a:r>
            <a:endParaRPr lang="en-US" altLang="en-US" dirty="0"/>
          </a:p>
          <a:p>
            <a:pPr marL="0" indent="0" algn="ctr" eaLnBrk="1" hangingPunct="1">
              <a:buNone/>
            </a:pPr>
            <a:endParaRPr lang="en-US" altLang="en-US" sz="2800" b="1" i="1" dirty="0" smtClean="0"/>
          </a:p>
          <a:p>
            <a:pPr marL="0" indent="0" algn="ctr" eaLnBrk="1" hangingPunct="1">
              <a:buNone/>
            </a:pPr>
            <a:r>
              <a:rPr lang="en-US" altLang="en-US" sz="2800" b="1" i="1" dirty="0" smtClean="0"/>
              <a:t>THANK YOU!</a:t>
            </a:r>
          </a:p>
          <a:p>
            <a:pPr marL="0" indent="0" algn="ctr" eaLnBrk="1" hangingPunct="1">
              <a:buNone/>
            </a:pPr>
            <a:r>
              <a:rPr lang="en-US" altLang="en-US" sz="2800" b="1" i="1" dirty="0" smtClean="0"/>
              <a:t>MERCI BEAUCOUP!</a:t>
            </a:r>
          </a:p>
          <a:p>
            <a:pPr marL="0" indent="0" algn="ctr" eaLnBrk="1" hangingPunct="1">
              <a:buNone/>
            </a:pPr>
            <a:r>
              <a:rPr lang="en-US" altLang="en-US" sz="2800" b="1" i="1" dirty="0" smtClean="0"/>
              <a:t>ASANTE SANA!</a:t>
            </a:r>
            <a:endParaRPr lang="en-US" altLang="en-US" sz="2800" b="1" i="1" dirty="0" smtClean="0"/>
          </a:p>
        </p:txBody>
      </p:sp>
    </p:spTree>
    <p:extLst>
      <p:ext uri="{BB962C8B-B14F-4D97-AF65-F5344CB8AC3E}">
        <p14:creationId xmlns:p14="http://schemas.microsoft.com/office/powerpoint/2010/main" val="208644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LAND CORRUPTION DEFINED</a:t>
            </a:r>
            <a:endParaRPr lang="en-GB" b="1" dirty="0"/>
          </a:p>
        </p:txBody>
      </p:sp>
      <p:sp>
        <p:nvSpPr>
          <p:cNvPr id="3" name="Content Placeholder 2"/>
          <p:cNvSpPr>
            <a:spLocks noGrp="1"/>
          </p:cNvSpPr>
          <p:nvPr>
            <p:ph idx="1"/>
          </p:nvPr>
        </p:nvSpPr>
        <p:spPr>
          <a:xfrm>
            <a:off x="677863" y="1643450"/>
            <a:ext cx="8596312" cy="4398576"/>
          </a:xfrm>
        </p:spPr>
        <p:txBody>
          <a:bodyPr/>
          <a:lstStyle/>
          <a:p>
            <a:pPr algn="just"/>
            <a:r>
              <a:rPr lang="en-US" dirty="0"/>
              <a:t>The abuse of entrusted power for private gain within land administration and </a:t>
            </a:r>
            <a:r>
              <a:rPr lang="en-US" dirty="0" smtClean="0"/>
              <a:t>management.</a:t>
            </a:r>
          </a:p>
          <a:p>
            <a:pPr marL="457200" indent="-457200" algn="just">
              <a:buFont typeface="+mj-lt"/>
              <a:buAutoNum type="arabicPeriod"/>
            </a:pPr>
            <a:r>
              <a:rPr lang="en-US" dirty="0" smtClean="0"/>
              <a:t>Citizens </a:t>
            </a:r>
            <a:r>
              <a:rPr lang="en-US" dirty="0"/>
              <a:t>being forced to pay bribes to register their </a:t>
            </a:r>
            <a:r>
              <a:rPr lang="en-US" dirty="0" smtClean="0"/>
              <a:t>property</a:t>
            </a:r>
          </a:p>
          <a:p>
            <a:pPr marL="457200" indent="-457200" algn="just">
              <a:buFont typeface="+mj-lt"/>
              <a:buAutoNum type="arabicPeriod"/>
            </a:pPr>
            <a:r>
              <a:rPr lang="en-US" dirty="0"/>
              <a:t>T</a:t>
            </a:r>
            <a:r>
              <a:rPr lang="en-US" dirty="0" smtClean="0"/>
              <a:t>he </a:t>
            </a:r>
            <a:r>
              <a:rPr lang="en-US" dirty="0"/>
              <a:t>sexual extortion of women in return for land </a:t>
            </a:r>
            <a:r>
              <a:rPr lang="en-US" dirty="0" smtClean="0"/>
              <a:t>access</a:t>
            </a:r>
          </a:p>
          <a:p>
            <a:pPr marL="457200" indent="-457200" algn="just">
              <a:buFont typeface="+mj-lt"/>
              <a:buAutoNum type="arabicPeriod"/>
            </a:pPr>
            <a:r>
              <a:rPr lang="en-US" dirty="0"/>
              <a:t>S</a:t>
            </a:r>
            <a:r>
              <a:rPr lang="en-US" dirty="0" smtClean="0"/>
              <a:t>ecretive </a:t>
            </a:r>
            <a:r>
              <a:rPr lang="en-US" dirty="0"/>
              <a:t>deals between investors and </a:t>
            </a:r>
            <a:r>
              <a:rPr lang="en-US" dirty="0" smtClean="0"/>
              <a:t>authorities</a:t>
            </a:r>
          </a:p>
          <a:p>
            <a:pPr marL="457200" indent="-457200" algn="just">
              <a:buFont typeface="+mj-lt"/>
              <a:buAutoNum type="arabicPeriod"/>
            </a:pPr>
            <a:r>
              <a:rPr lang="en-US" dirty="0"/>
              <a:t>U</a:t>
            </a:r>
            <a:r>
              <a:rPr lang="en-US" dirty="0" smtClean="0"/>
              <a:t>naccountable </a:t>
            </a:r>
            <a:r>
              <a:rPr lang="en-US" dirty="0"/>
              <a:t>urban </a:t>
            </a:r>
            <a:r>
              <a:rPr lang="en-US" dirty="0" smtClean="0"/>
              <a:t>planning</a:t>
            </a:r>
          </a:p>
          <a:p>
            <a:pPr marL="457200" indent="-457200" algn="just">
              <a:buFont typeface="+mj-lt"/>
              <a:buAutoNum type="arabicPeriod"/>
            </a:pPr>
            <a:r>
              <a:rPr lang="en-US" dirty="0"/>
              <a:t>C</a:t>
            </a:r>
            <a:r>
              <a:rPr lang="en-US" dirty="0" smtClean="0"/>
              <a:t>ustomary </a:t>
            </a:r>
            <a:r>
              <a:rPr lang="en-US" dirty="0"/>
              <a:t>laws that deny land rights to vulnerable </a:t>
            </a:r>
            <a:r>
              <a:rPr lang="en-US" dirty="0" smtClean="0"/>
              <a:t>groups.</a:t>
            </a:r>
          </a:p>
          <a:p>
            <a:pPr marL="457200" indent="-457200" algn="just">
              <a:buFont typeface="+mj-lt"/>
              <a:buAutoNum type="arabicPeriod"/>
            </a:pPr>
            <a:r>
              <a:rPr lang="en-US" dirty="0" smtClean="0"/>
              <a:t>Exclusion of women and youths in land decision making processes</a:t>
            </a:r>
            <a:endParaRPr lang="en-GB" dirty="0"/>
          </a:p>
          <a:p>
            <a:endParaRPr lang="en-GB" dirty="0"/>
          </a:p>
        </p:txBody>
      </p:sp>
    </p:spTree>
    <p:extLst>
      <p:ext uri="{BB962C8B-B14F-4D97-AF65-F5344CB8AC3E}">
        <p14:creationId xmlns:p14="http://schemas.microsoft.com/office/powerpoint/2010/main" val="3604298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b="1" dirty="0"/>
              <a:t>THE RIGHT TO LEGAL AID</a:t>
            </a:r>
            <a:endParaRPr lang="en-US" altLang="en-US" dirty="0" smtClean="0"/>
          </a:p>
        </p:txBody>
      </p:sp>
      <p:sp>
        <p:nvSpPr>
          <p:cNvPr id="8195" name="Content Placeholder 2"/>
          <p:cNvSpPr>
            <a:spLocks noGrp="1"/>
          </p:cNvSpPr>
          <p:nvPr>
            <p:ph idx="1"/>
          </p:nvPr>
        </p:nvSpPr>
        <p:spPr/>
        <p:txBody>
          <a:bodyPr/>
          <a:lstStyle/>
          <a:p>
            <a:pPr algn="just"/>
            <a:r>
              <a:rPr lang="en-GB" dirty="0" smtClean="0">
                <a:latin typeface="Arial" panose="020B0604020202020204" pitchFamily="34" charset="0"/>
                <a:cs typeface="Arial" panose="020B0604020202020204" pitchFamily="34" charset="0"/>
              </a:rPr>
              <a:t>The right to free legal aid for citizens who cannot afford legal representation is an essential component of the right to a fair trial. </a:t>
            </a:r>
          </a:p>
          <a:p>
            <a:pPr algn="just"/>
            <a:r>
              <a:rPr lang="en-GB" dirty="0" smtClean="0">
                <a:latin typeface="Arial" panose="020B0604020202020204" pitchFamily="34" charset="0"/>
                <a:cs typeface="Arial" panose="020B0604020202020204" pitchFamily="34" charset="0"/>
              </a:rPr>
              <a:t>In line with the International Covenant on Civil and Political Rights (ICCPR)  and the UN Principles and Guidelines , many countries, have enacted laws that provide for and guarantee the right to free legal representation for indigent and vulnerable persons.</a:t>
            </a:r>
          </a:p>
          <a:p>
            <a:pPr algn="just"/>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b="1" dirty="0"/>
              <a:t>THE RIGHT TO LEGAL AID</a:t>
            </a:r>
            <a:endParaRPr lang="en-US" altLang="en-US" dirty="0" smtClean="0"/>
          </a:p>
        </p:txBody>
      </p:sp>
      <p:sp>
        <p:nvSpPr>
          <p:cNvPr id="8195" name="Content Placeholder 2"/>
          <p:cNvSpPr>
            <a:spLocks noGrp="1"/>
          </p:cNvSpPr>
          <p:nvPr>
            <p:ph idx="1"/>
          </p:nvPr>
        </p:nvSpPr>
        <p:spPr/>
        <p:txBody>
          <a:bodyPr/>
          <a:lstStyle/>
          <a:p>
            <a:pPr lvl="0" algn="just">
              <a:buClr>
                <a:srgbClr val="90C226"/>
              </a:buClr>
            </a:pPr>
            <a:r>
              <a:rPr lang="en-GB" dirty="0">
                <a:latin typeface="Arial" panose="020B0604020202020204" pitchFamily="34" charset="0"/>
                <a:cs typeface="Arial" panose="020B0604020202020204" pitchFamily="34" charset="0"/>
              </a:rPr>
              <a:t> The Constitution of Kenya 2010 recognises access to justice for all as a fundamental right and obliges the State to not only respect and protect, but also promote its realization in the fullest sense. </a:t>
            </a:r>
          </a:p>
          <a:p>
            <a:pPr lvl="0" algn="just">
              <a:buClr>
                <a:srgbClr val="90C226"/>
              </a:buClr>
            </a:pPr>
            <a:r>
              <a:rPr lang="en-GB" dirty="0">
                <a:latin typeface="Arial" panose="020B0604020202020204" pitchFamily="34" charset="0"/>
                <a:cs typeface="Arial" panose="020B0604020202020204" pitchFamily="34" charset="0"/>
              </a:rPr>
              <a:t>To enhance access to justice, the Kenyan government enacted the Legal Aid Act 2016 to facilitate the provision of legal aid to the poor. Besides the Act, there also exists the National Action Plan on Legal Aid (2017-2022) whose underlying spirit is ‘Towards access to justice for all in Kenya.’ </a:t>
            </a:r>
          </a:p>
        </p:txBody>
      </p:sp>
    </p:spTree>
    <p:extLst>
      <p:ext uri="{BB962C8B-B14F-4D97-AF65-F5344CB8AC3E}">
        <p14:creationId xmlns:p14="http://schemas.microsoft.com/office/powerpoint/2010/main" val="74163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b="1" dirty="0"/>
              <a:t>SDGs and Access to Justice</a:t>
            </a:r>
            <a:endParaRPr lang="en-US" altLang="en-US" b="1" dirty="0" smtClean="0"/>
          </a:p>
        </p:txBody>
      </p:sp>
      <p:sp>
        <p:nvSpPr>
          <p:cNvPr id="8195" name="Content Placeholder 2"/>
          <p:cNvSpPr>
            <a:spLocks noGrp="1"/>
          </p:cNvSpPr>
          <p:nvPr>
            <p:ph idx="1"/>
          </p:nvPr>
        </p:nvSpPr>
        <p:spPr>
          <a:xfrm>
            <a:off x="677863" y="1458098"/>
            <a:ext cx="8596312" cy="4583928"/>
          </a:xfrm>
        </p:spPr>
        <p:txBody>
          <a:bodyPr/>
          <a:lstStyle/>
          <a:p>
            <a:pPr algn="just"/>
            <a:r>
              <a:rPr lang="en-GB" dirty="0" smtClean="0"/>
              <a:t>The Sustainable Development Goals give particular emphasis to land rights, urban land and corruption, particularly Goal 16 which provides for </a:t>
            </a:r>
            <a:r>
              <a:rPr lang="en-GB" b="1" dirty="0" smtClean="0"/>
              <a:t>Peace, justice and strong institutions</a:t>
            </a:r>
            <a:r>
              <a:rPr lang="en-GB" dirty="0" smtClean="0"/>
              <a:t>. </a:t>
            </a:r>
          </a:p>
          <a:p>
            <a:pPr algn="just"/>
            <a:r>
              <a:rPr lang="en-GB" dirty="0" smtClean="0"/>
              <a:t>Promote peaceful and inclusive societies… provide access to justice for all. Targets include substantially reducing corruption and bribery and developing effective, accountable and transparent institutions, among others.</a:t>
            </a:r>
          </a:p>
          <a:p>
            <a:pPr eaLnBrk="1" hangingPunct="1"/>
            <a:endParaRPr lang="en-US" altLang="en-US" dirty="0" smtClean="0"/>
          </a:p>
        </p:txBody>
      </p:sp>
    </p:spTree>
    <p:extLst>
      <p:ext uri="{BB962C8B-B14F-4D97-AF65-F5344CB8AC3E}">
        <p14:creationId xmlns:p14="http://schemas.microsoft.com/office/powerpoint/2010/main" val="208561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CHALLENGES WITH FORMAL JUSTICE SYSTEMS</a:t>
            </a:r>
            <a:endParaRPr lang="en-GB" sz="2800" dirty="0"/>
          </a:p>
        </p:txBody>
      </p:sp>
      <p:sp>
        <p:nvSpPr>
          <p:cNvPr id="3" name="Content Placeholder 2"/>
          <p:cNvSpPr>
            <a:spLocks noGrp="1"/>
          </p:cNvSpPr>
          <p:nvPr>
            <p:ph idx="1"/>
          </p:nvPr>
        </p:nvSpPr>
        <p:spPr>
          <a:xfrm>
            <a:off x="677863" y="1297460"/>
            <a:ext cx="8596312" cy="4744566"/>
          </a:xfrm>
        </p:spPr>
        <p:txBody>
          <a:bodyPr/>
          <a:lstStyle/>
          <a:p>
            <a:pPr algn="just"/>
            <a:r>
              <a:rPr lang="en-GB" dirty="0" smtClean="0"/>
              <a:t>The justice sector is characterised by legal, institutional, structural, procedural, economic, political and socio-cultural challenges. </a:t>
            </a:r>
          </a:p>
          <a:p>
            <a:pPr algn="just"/>
            <a:r>
              <a:rPr lang="en-GB" dirty="0" smtClean="0"/>
              <a:t>Land cases in their very nature are quite technical and complex hence require legal expertise that can only be availed through legal representation or through adequate capacity building. </a:t>
            </a:r>
          </a:p>
          <a:p>
            <a:pPr algn="just"/>
            <a:r>
              <a:rPr lang="en-GB" dirty="0" smtClean="0"/>
              <a:t>Technical land laws, overlapping or conflicting customary and statutory legal frameworks compound matters for vulnerable groups. </a:t>
            </a:r>
          </a:p>
          <a:p>
            <a:pPr algn="just"/>
            <a:r>
              <a:rPr lang="en-GB" dirty="0" smtClean="0"/>
              <a:t>Institutional weaknesses due to poor accountability mechanisms are a precursor that allows corruption to thrive at the expense of justice for all (Corruption in Judiciaries). </a:t>
            </a:r>
            <a:endParaRPr lang="en-GB" dirty="0"/>
          </a:p>
        </p:txBody>
      </p:sp>
    </p:spTree>
    <p:extLst>
      <p:ext uri="{BB962C8B-B14F-4D97-AF65-F5344CB8AC3E}">
        <p14:creationId xmlns:p14="http://schemas.microsoft.com/office/powerpoint/2010/main" val="368038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b="1" dirty="0" smtClean="0"/>
              <a:t>THE CASE </a:t>
            </a:r>
            <a:r>
              <a:rPr lang="en-GB" b="1" dirty="0"/>
              <a:t>OF KENYA AND </a:t>
            </a:r>
            <a:r>
              <a:rPr lang="en-GB" b="1" dirty="0" smtClean="0"/>
              <a:t>GHANA </a:t>
            </a:r>
            <a:endParaRPr lang="en-US" altLang="en-US" b="1" dirty="0" smtClean="0"/>
          </a:p>
        </p:txBody>
      </p:sp>
      <p:sp>
        <p:nvSpPr>
          <p:cNvPr id="8195" name="Content Placeholder 2"/>
          <p:cNvSpPr>
            <a:spLocks noGrp="1"/>
          </p:cNvSpPr>
          <p:nvPr>
            <p:ph idx="1"/>
          </p:nvPr>
        </p:nvSpPr>
        <p:spPr/>
        <p:txBody>
          <a:bodyPr/>
          <a:lstStyle/>
          <a:p>
            <a:pPr algn="just"/>
            <a:r>
              <a:rPr lang="en-GB" dirty="0" smtClean="0"/>
              <a:t>Ownership Rights</a:t>
            </a:r>
          </a:p>
          <a:p>
            <a:pPr algn="just"/>
            <a:r>
              <a:rPr lang="en-GB" dirty="0" smtClean="0"/>
              <a:t>Custodian of land</a:t>
            </a:r>
          </a:p>
          <a:p>
            <a:pPr algn="just"/>
            <a:r>
              <a:rPr lang="en-GB" dirty="0" smtClean="0"/>
              <a:t>The Role of </a:t>
            </a:r>
            <a:r>
              <a:rPr lang="en-GB" dirty="0" err="1" smtClean="0"/>
              <a:t>Tindana</a:t>
            </a:r>
            <a:r>
              <a:rPr lang="en-GB" dirty="0" smtClean="0"/>
              <a:t>/ Chiefs</a:t>
            </a:r>
            <a:endParaRPr lang="en-GB" dirty="0" smtClean="0"/>
          </a:p>
          <a:p>
            <a:pPr algn="just"/>
            <a:r>
              <a:rPr lang="en-GB" dirty="0" smtClean="0"/>
              <a:t>Dispute Resolution – Formal Vis a vis Informal Institutions</a:t>
            </a:r>
          </a:p>
          <a:p>
            <a:pPr algn="just"/>
            <a:r>
              <a:rPr lang="en-GB" dirty="0" smtClean="0"/>
              <a:t>Shift towards  Alternative Dispute Resolution/ Informal Systems in resolving land corruption cases? What will it take?</a:t>
            </a:r>
          </a:p>
          <a:p>
            <a:pPr marL="0" indent="0" eaLnBrk="1" hangingPunct="1">
              <a:buNone/>
            </a:pPr>
            <a:endParaRPr lang="en-US" altLang="en-US" dirty="0" smtClean="0"/>
          </a:p>
        </p:txBody>
      </p:sp>
    </p:spTree>
    <p:extLst>
      <p:ext uri="{BB962C8B-B14F-4D97-AF65-F5344CB8AC3E}">
        <p14:creationId xmlns:p14="http://schemas.microsoft.com/office/powerpoint/2010/main" val="143114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b="1" dirty="0" smtClean="0"/>
              <a:t>Alternative Dispute Resolution?</a:t>
            </a:r>
            <a:endParaRPr lang="en-US" altLang="en-US" b="1" dirty="0" smtClean="0"/>
          </a:p>
        </p:txBody>
      </p:sp>
      <p:sp>
        <p:nvSpPr>
          <p:cNvPr id="8195" name="Content Placeholder 2"/>
          <p:cNvSpPr>
            <a:spLocks noGrp="1"/>
          </p:cNvSpPr>
          <p:nvPr>
            <p:ph idx="1"/>
          </p:nvPr>
        </p:nvSpPr>
        <p:spPr/>
        <p:txBody>
          <a:bodyPr/>
          <a:lstStyle/>
          <a:p>
            <a:pPr eaLnBrk="1" hangingPunct="1"/>
            <a:endParaRPr lang="en-US" altLang="en-US"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54659"/>
            <a:ext cx="9274175" cy="510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83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algn="just" eaLnBrk="1" hangingPunct="1"/>
            <a:r>
              <a:rPr lang="en-US" altLang="en-US" sz="2800" b="1" dirty="0" smtClean="0">
                <a:latin typeface="Arial" panose="020B0604020202020204" pitchFamily="34" charset="0"/>
                <a:cs typeface="Arial" panose="020B0604020202020204" pitchFamily="34" charset="0"/>
              </a:rPr>
              <a:t>RECOMMENDATIONS TO </a:t>
            </a:r>
            <a:r>
              <a:rPr lang="en-GB" sz="2800" b="1" dirty="0" smtClean="0">
                <a:latin typeface="Arial" panose="020B0604020202020204" pitchFamily="34" charset="0"/>
                <a:cs typeface="Arial" panose="020B0604020202020204" pitchFamily="34" charset="0"/>
              </a:rPr>
              <a:t>ADDRESS CHALLENGES TO ACCESS TO JUSTICE</a:t>
            </a:r>
            <a:endParaRPr lang="en-US" altLang="en-US" sz="2800" b="1" dirty="0" smtClean="0">
              <a:latin typeface="Arial" panose="020B0604020202020204" pitchFamily="34" charset="0"/>
              <a:cs typeface="Arial" panose="020B0604020202020204" pitchFamily="34" charset="0"/>
            </a:endParaRPr>
          </a:p>
        </p:txBody>
      </p:sp>
      <p:sp>
        <p:nvSpPr>
          <p:cNvPr id="8195" name="Content Placeholder 2"/>
          <p:cNvSpPr>
            <a:spLocks noGrp="1"/>
          </p:cNvSpPr>
          <p:nvPr>
            <p:ph idx="1"/>
          </p:nvPr>
        </p:nvSpPr>
        <p:spPr/>
        <p:txBody>
          <a:bodyPr/>
          <a:lstStyle/>
          <a:p>
            <a:pPr lvl="0" algn="just">
              <a:lnSpc>
                <a:spcPct val="115000"/>
              </a:lnSpc>
              <a:spcAft>
                <a:spcPts val="0"/>
              </a:spcAft>
              <a:buFont typeface="Symbol"/>
              <a:buChar char=""/>
            </a:pPr>
            <a:r>
              <a:rPr lang="en-GB" sz="2000" dirty="0" smtClean="0">
                <a:latin typeface="Arial" panose="020B0604020202020204" pitchFamily="34" charset="0"/>
                <a:ea typeface="Calibri"/>
                <a:cs typeface="Arial" panose="020B0604020202020204" pitchFamily="34" charset="0"/>
              </a:rPr>
              <a:t>G</a:t>
            </a:r>
            <a:r>
              <a:rPr lang="en-GB" sz="2000" dirty="0" smtClean="0">
                <a:latin typeface="Arial" panose="020B0604020202020204" pitchFamily="34" charset="0"/>
                <a:ea typeface="Calibri"/>
                <a:cs typeface="Arial" panose="020B0604020202020204" pitchFamily="34" charset="0"/>
              </a:rPr>
              <a:t>overnments should encourage and institutionalise alternative dispute resolution to ease the backlog in courts and ensure expedient resolution of justice. </a:t>
            </a:r>
          </a:p>
          <a:p>
            <a:pPr lvl="0" algn="just">
              <a:lnSpc>
                <a:spcPct val="115000"/>
              </a:lnSpc>
              <a:spcAft>
                <a:spcPts val="0"/>
              </a:spcAft>
              <a:buFont typeface="Symbol"/>
              <a:buChar char=""/>
            </a:pPr>
            <a:r>
              <a:rPr lang="en-GB" sz="2000" dirty="0" smtClean="0">
                <a:latin typeface="Arial" panose="020B0604020202020204" pitchFamily="34" charset="0"/>
                <a:ea typeface="Calibri"/>
                <a:cs typeface="Arial" panose="020B0604020202020204" pitchFamily="34" charset="0"/>
              </a:rPr>
              <a:t>There should be clearly defined structures to recognise and affect customary systems of justice, as a beneficial way to increase access to justice for all citizens.</a:t>
            </a:r>
            <a:endParaRPr lang="en-GB" sz="2000" dirty="0" smtClean="0">
              <a:latin typeface="Arial" panose="020B0604020202020204" pitchFamily="34" charset="0"/>
              <a:cs typeface="Arial" panose="020B0604020202020204" pitchFamily="34" charset="0"/>
            </a:endParaRPr>
          </a:p>
          <a:p>
            <a:pPr lvl="0" algn="just">
              <a:lnSpc>
                <a:spcPct val="115000"/>
              </a:lnSpc>
              <a:spcAft>
                <a:spcPts val="0"/>
              </a:spcAft>
              <a:buFont typeface="Symbol"/>
              <a:buChar char=""/>
            </a:pPr>
            <a:r>
              <a:rPr lang="en-GB" sz="2000" dirty="0" smtClean="0">
                <a:latin typeface="Arial" panose="020B0604020202020204" pitchFamily="34" charset="0"/>
                <a:ea typeface="Calibri"/>
                <a:cs typeface="Arial" panose="020B0604020202020204" pitchFamily="34" charset="0"/>
              </a:rPr>
              <a:t>The government should collaborate with civil society and the private sector, to educate citizens on their land rights and assisting them in accessing justice. </a:t>
            </a:r>
            <a:endParaRPr lang="en-GB" sz="2000" dirty="0" smtClean="0">
              <a:latin typeface="Arial" panose="020B0604020202020204" pitchFamily="34" charset="0"/>
              <a:cs typeface="Arial" panose="020B0604020202020204" pitchFamily="34" charset="0"/>
            </a:endParaRPr>
          </a:p>
          <a:p>
            <a:pPr lvl="0" algn="just">
              <a:lnSpc>
                <a:spcPct val="115000"/>
              </a:lnSpc>
              <a:spcAft>
                <a:spcPts val="0"/>
              </a:spcAft>
              <a:buFont typeface="Symbol"/>
              <a:buChar char=""/>
            </a:pPr>
            <a:r>
              <a:rPr lang="en-GB" sz="2000" dirty="0" smtClean="0">
                <a:latin typeface="Arial" panose="020B0604020202020204" pitchFamily="34" charset="0"/>
                <a:ea typeface="Calibri"/>
                <a:cs typeface="Arial" panose="020B0604020202020204" pitchFamily="34" charset="0"/>
              </a:rPr>
              <a:t>There should be establishment of legislative and administrative frameworks for compliance with the objectives of human rights treaties and implementing the rulings of regional courts.</a:t>
            </a:r>
            <a:endParaRPr lang="en-GB"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8782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262</TotalTime>
  <Words>908</Words>
  <Application>Microsoft Office PowerPoint</Application>
  <PresentationFormat>Custom</PresentationFormat>
  <Paragraphs>51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Trebuchet MS</vt:lpstr>
      <vt:lpstr>Arial</vt:lpstr>
      <vt:lpstr>Wingdings 3</vt:lpstr>
      <vt:lpstr>Calibri</vt:lpstr>
      <vt:lpstr>Facet</vt:lpstr>
      <vt:lpstr>Analysis of Dispute resolution systems as a means of fighting Land Corruption and promoting Access to Justice: The case of Kenya and Ghana</vt:lpstr>
      <vt:lpstr>LAND CORRUPTION DEFINED</vt:lpstr>
      <vt:lpstr>THE RIGHT TO LEGAL AID</vt:lpstr>
      <vt:lpstr>THE RIGHT TO LEGAL AID</vt:lpstr>
      <vt:lpstr>SDGs and Access to Justice</vt:lpstr>
      <vt:lpstr>CHALLENGES WITH FORMAL JUSTICE SYSTEMS</vt:lpstr>
      <vt:lpstr>THE CASE OF KENYA AND GHANA </vt:lpstr>
      <vt:lpstr>Alternative Dispute Resolution?</vt:lpstr>
      <vt:lpstr>RECOMMENDATIONS TO ADDRESS CHALLENGES TO ACCESS TO JUSTICE</vt:lpstr>
      <vt:lpstr>RECOMMENDATIONS…</vt:lpstr>
      <vt:lpstr>CONCLUSION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mtetwa</dc:creator>
  <cp:lastModifiedBy>Maneno</cp:lastModifiedBy>
  <cp:revision>27</cp:revision>
  <dcterms:created xsi:type="dcterms:W3CDTF">2017-11-03T07:18:29Z</dcterms:created>
  <dcterms:modified xsi:type="dcterms:W3CDTF">2019-11-24T13:49:30Z</dcterms:modified>
</cp:coreProperties>
</file>