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278" r:id="rId6"/>
    <p:sldId id="260" r:id="rId7"/>
    <p:sldId id="308" r:id="rId8"/>
    <p:sldId id="294" r:id="rId9"/>
    <p:sldId id="305" r:id="rId10"/>
    <p:sldId id="306" r:id="rId11"/>
    <p:sldId id="296" r:id="rId12"/>
    <p:sldId id="295" r:id="rId13"/>
    <p:sldId id="301" r:id="rId14"/>
    <p:sldId id="304" r:id="rId15"/>
    <p:sldId id="30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5914"/>
    <a:srgbClr val="E5E5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986416-60D6-461A-AB2D-C5700D25B702}" v="44" dt="2019-11-26T17:51:57.9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90" autoAdjust="0"/>
    <p:restoredTop sz="86694" autoAdjust="0"/>
  </p:normalViewPr>
  <p:slideViewPr>
    <p:cSldViewPr snapToGrid="0" snapToObjects="1">
      <p:cViewPr varScale="1">
        <p:scale>
          <a:sx n="58" d="100"/>
          <a:sy n="58" d="100"/>
        </p:scale>
        <p:origin x="8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ph Feyertag" userId="cb86ec80-6200-43c6-aea0-746b8a3644d5" providerId="ADAL" clId="{BB43A8E3-37BA-4CDB-8C72-2824B5D9508D}"/>
    <pc:docChg chg="undo custSel addSld delSld modSld sldOrd">
      <pc:chgData name="Joseph Feyertag" userId="cb86ec80-6200-43c6-aea0-746b8a3644d5" providerId="ADAL" clId="{BB43A8E3-37BA-4CDB-8C72-2824B5D9508D}" dt="2019-11-25T17:39:11.029" v="2816" actId="207"/>
      <pc:docMkLst>
        <pc:docMk/>
      </pc:docMkLst>
      <pc:sldChg chg="modSp ord">
        <pc:chgData name="Joseph Feyertag" userId="cb86ec80-6200-43c6-aea0-746b8a3644d5" providerId="ADAL" clId="{BB43A8E3-37BA-4CDB-8C72-2824B5D9508D}" dt="2019-11-25T14:57:02.151" v="1221" actId="20577"/>
        <pc:sldMkLst>
          <pc:docMk/>
          <pc:sldMk cId="2222190092" sldId="260"/>
        </pc:sldMkLst>
        <pc:spChg chg="mod">
          <ac:chgData name="Joseph Feyertag" userId="cb86ec80-6200-43c6-aea0-746b8a3644d5" providerId="ADAL" clId="{BB43A8E3-37BA-4CDB-8C72-2824B5D9508D}" dt="2019-11-25T14:53:25.468" v="969" actId="20577"/>
          <ac:spMkLst>
            <pc:docMk/>
            <pc:sldMk cId="2222190092" sldId="260"/>
            <ac:spMk id="2" creationId="{2E2BA83B-F0D1-5F4B-B5B5-319EBC59A1A7}"/>
          </ac:spMkLst>
        </pc:spChg>
        <pc:spChg chg="mod">
          <ac:chgData name="Joseph Feyertag" userId="cb86ec80-6200-43c6-aea0-746b8a3644d5" providerId="ADAL" clId="{BB43A8E3-37BA-4CDB-8C72-2824B5D9508D}" dt="2019-11-25T14:57:02.151" v="1221" actId="20577"/>
          <ac:spMkLst>
            <pc:docMk/>
            <pc:sldMk cId="2222190092" sldId="260"/>
            <ac:spMk id="3" creationId="{BCF46C71-44D6-4D48-B743-8F39B7FBBD27}"/>
          </ac:spMkLst>
        </pc:spChg>
      </pc:sldChg>
      <pc:sldChg chg="modSp">
        <pc:chgData name="Joseph Feyertag" userId="cb86ec80-6200-43c6-aea0-746b8a3644d5" providerId="ADAL" clId="{BB43A8E3-37BA-4CDB-8C72-2824B5D9508D}" dt="2019-11-25T15:06:20.148" v="1743" actId="20577"/>
        <pc:sldMkLst>
          <pc:docMk/>
          <pc:sldMk cId="153159551" sldId="278"/>
        </pc:sldMkLst>
        <pc:spChg chg="mod">
          <ac:chgData name="Joseph Feyertag" userId="cb86ec80-6200-43c6-aea0-746b8a3644d5" providerId="ADAL" clId="{BB43A8E3-37BA-4CDB-8C72-2824B5D9508D}" dt="2019-11-25T15:06:20.148" v="1743" actId="20577"/>
          <ac:spMkLst>
            <pc:docMk/>
            <pc:sldMk cId="153159551" sldId="278"/>
            <ac:spMk id="3" creationId="{BCF46C71-44D6-4D48-B743-8F39B7FBBD27}"/>
          </ac:spMkLst>
        </pc:spChg>
      </pc:sldChg>
      <pc:sldChg chg="modSp">
        <pc:chgData name="Joseph Feyertag" userId="cb86ec80-6200-43c6-aea0-746b8a3644d5" providerId="ADAL" clId="{BB43A8E3-37BA-4CDB-8C72-2824B5D9508D}" dt="2019-11-25T11:54:04.642" v="169" actId="113"/>
        <pc:sldMkLst>
          <pc:docMk/>
          <pc:sldMk cId="3335811447" sldId="294"/>
        </pc:sldMkLst>
        <pc:spChg chg="mod">
          <ac:chgData name="Joseph Feyertag" userId="cb86ec80-6200-43c6-aea0-746b8a3644d5" providerId="ADAL" clId="{BB43A8E3-37BA-4CDB-8C72-2824B5D9508D}" dt="2019-11-25T11:54:04.642" v="169" actId="113"/>
          <ac:spMkLst>
            <pc:docMk/>
            <pc:sldMk cId="3335811447" sldId="294"/>
            <ac:spMk id="94" creationId="{EE7C6007-5EC1-4C5E-BF4A-0617D386F909}"/>
          </ac:spMkLst>
        </pc:spChg>
        <pc:spChg chg="mod">
          <ac:chgData name="Joseph Feyertag" userId="cb86ec80-6200-43c6-aea0-746b8a3644d5" providerId="ADAL" clId="{BB43A8E3-37BA-4CDB-8C72-2824B5D9508D}" dt="2019-11-25T11:54:02.031" v="168" actId="113"/>
          <ac:spMkLst>
            <pc:docMk/>
            <pc:sldMk cId="3335811447" sldId="294"/>
            <ac:spMk id="95" creationId="{F87EA179-1294-4A47-9936-8658765E3D81}"/>
          </ac:spMkLst>
        </pc:spChg>
      </pc:sldChg>
      <pc:sldChg chg="addSp modSp modAnim">
        <pc:chgData name="Joseph Feyertag" userId="cb86ec80-6200-43c6-aea0-746b8a3644d5" providerId="ADAL" clId="{BB43A8E3-37BA-4CDB-8C72-2824B5D9508D}" dt="2019-11-25T16:17:46.877" v="2134"/>
        <pc:sldMkLst>
          <pc:docMk/>
          <pc:sldMk cId="1438096911" sldId="295"/>
        </pc:sldMkLst>
        <pc:spChg chg="mod">
          <ac:chgData name="Joseph Feyertag" userId="cb86ec80-6200-43c6-aea0-746b8a3644d5" providerId="ADAL" clId="{BB43A8E3-37BA-4CDB-8C72-2824B5D9508D}" dt="2019-11-25T15:18:25.609" v="1896" actId="1076"/>
          <ac:spMkLst>
            <pc:docMk/>
            <pc:sldMk cId="1438096911" sldId="295"/>
            <ac:spMk id="6" creationId="{9EA49E67-4B8B-4661-80F5-F198348764E4}"/>
          </ac:spMkLst>
        </pc:spChg>
        <pc:spChg chg="mod">
          <ac:chgData name="Joseph Feyertag" userId="cb86ec80-6200-43c6-aea0-746b8a3644d5" providerId="ADAL" clId="{BB43A8E3-37BA-4CDB-8C72-2824B5D9508D}" dt="2019-11-25T16:13:24.131" v="2057" actId="20577"/>
          <ac:spMkLst>
            <pc:docMk/>
            <pc:sldMk cId="1438096911" sldId="295"/>
            <ac:spMk id="7" creationId="{EB015D05-C9B6-481C-B580-65E927D65B71}"/>
          </ac:spMkLst>
        </pc:spChg>
        <pc:spChg chg="mod">
          <ac:chgData name="Joseph Feyertag" userId="cb86ec80-6200-43c6-aea0-746b8a3644d5" providerId="ADAL" clId="{BB43A8E3-37BA-4CDB-8C72-2824B5D9508D}" dt="2019-11-25T15:17:33.683" v="1895" actId="1035"/>
          <ac:spMkLst>
            <pc:docMk/>
            <pc:sldMk cId="1438096911" sldId="295"/>
            <ac:spMk id="8" creationId="{3B2051B9-9A1C-48BB-AB3D-8BB39A94BCB3}"/>
          </ac:spMkLst>
        </pc:spChg>
        <pc:spChg chg="add mod">
          <ac:chgData name="Joseph Feyertag" userId="cb86ec80-6200-43c6-aea0-746b8a3644d5" providerId="ADAL" clId="{BB43A8E3-37BA-4CDB-8C72-2824B5D9508D}" dt="2019-11-25T16:16:45.103" v="2132" actId="20577"/>
          <ac:spMkLst>
            <pc:docMk/>
            <pc:sldMk cId="1438096911" sldId="295"/>
            <ac:spMk id="10" creationId="{4F6CD2EC-CC94-4F41-9E2B-ED0C9484B700}"/>
          </ac:spMkLst>
        </pc:spChg>
        <pc:spChg chg="mod">
          <ac:chgData name="Joseph Feyertag" userId="cb86ec80-6200-43c6-aea0-746b8a3644d5" providerId="ADAL" clId="{BB43A8E3-37BA-4CDB-8C72-2824B5D9508D}" dt="2019-11-25T15:14:59.085" v="1815" actId="14100"/>
          <ac:spMkLst>
            <pc:docMk/>
            <pc:sldMk cId="1438096911" sldId="295"/>
            <ac:spMk id="15" creationId="{8D31DCB6-3528-496E-A4DE-933B99F6BDEA}"/>
          </ac:spMkLst>
        </pc:spChg>
        <pc:graphicFrameChg chg="mod modGraphic">
          <ac:chgData name="Joseph Feyertag" userId="cb86ec80-6200-43c6-aea0-746b8a3644d5" providerId="ADAL" clId="{BB43A8E3-37BA-4CDB-8C72-2824B5D9508D}" dt="2019-11-25T15:16:32.417" v="1852" actId="113"/>
          <ac:graphicFrameMkLst>
            <pc:docMk/>
            <pc:sldMk cId="1438096911" sldId="295"/>
            <ac:graphicFrameMk id="4" creationId="{CF77FE2C-F8C7-4335-AB17-BAE11F9969F3}"/>
          </ac:graphicFrameMkLst>
        </pc:graphicFrameChg>
        <pc:graphicFrameChg chg="add mod">
          <ac:chgData name="Joseph Feyertag" userId="cb86ec80-6200-43c6-aea0-746b8a3644d5" providerId="ADAL" clId="{BB43A8E3-37BA-4CDB-8C72-2824B5D9508D}" dt="2019-11-25T16:14:07.968" v="2059" actId="1076"/>
          <ac:graphicFrameMkLst>
            <pc:docMk/>
            <pc:sldMk cId="1438096911" sldId="295"/>
            <ac:graphicFrameMk id="9" creationId="{3F8AC92C-CA15-43F0-A242-E19DBBE44580}"/>
          </ac:graphicFrameMkLst>
        </pc:graphicFrameChg>
      </pc:sldChg>
      <pc:sldChg chg="addSp delSp modSp modAnim">
        <pc:chgData name="Joseph Feyertag" userId="cb86ec80-6200-43c6-aea0-746b8a3644d5" providerId="ADAL" clId="{BB43A8E3-37BA-4CDB-8C72-2824B5D9508D}" dt="2019-11-25T16:52:04.264" v="2219"/>
        <pc:sldMkLst>
          <pc:docMk/>
          <pc:sldMk cId="2920133231" sldId="296"/>
        </pc:sldMkLst>
        <pc:spChg chg="mod">
          <ac:chgData name="Joseph Feyertag" userId="cb86ec80-6200-43c6-aea0-746b8a3644d5" providerId="ADAL" clId="{BB43A8E3-37BA-4CDB-8C72-2824B5D9508D}" dt="2019-11-25T16:50:24.060" v="2203" actId="20577"/>
          <ac:spMkLst>
            <pc:docMk/>
            <pc:sldMk cId="2920133231" sldId="296"/>
            <ac:spMk id="6" creationId="{560D610E-7218-496E-ACD5-1E1DBC1BD6D1}"/>
          </ac:spMkLst>
        </pc:spChg>
        <pc:spChg chg="add mod">
          <ac:chgData name="Joseph Feyertag" userId="cb86ec80-6200-43c6-aea0-746b8a3644d5" providerId="ADAL" clId="{BB43A8E3-37BA-4CDB-8C72-2824B5D9508D}" dt="2019-11-25T16:51:32.571" v="2215" actId="14100"/>
          <ac:spMkLst>
            <pc:docMk/>
            <pc:sldMk cId="2920133231" sldId="296"/>
            <ac:spMk id="9" creationId="{FCCACFC8-0143-4C32-BF5A-68C98BEC5F34}"/>
          </ac:spMkLst>
        </pc:spChg>
        <pc:spChg chg="add mod">
          <ac:chgData name="Joseph Feyertag" userId="cb86ec80-6200-43c6-aea0-746b8a3644d5" providerId="ADAL" clId="{BB43A8E3-37BA-4CDB-8C72-2824B5D9508D}" dt="2019-11-25T16:51:57.633" v="2218" actId="14100"/>
          <ac:spMkLst>
            <pc:docMk/>
            <pc:sldMk cId="2920133231" sldId="296"/>
            <ac:spMk id="10" creationId="{A94DC370-39AD-41B0-9072-9CC82B190F9B}"/>
          </ac:spMkLst>
        </pc:spChg>
        <pc:picChg chg="add del mod">
          <ac:chgData name="Joseph Feyertag" userId="cb86ec80-6200-43c6-aea0-746b8a3644d5" providerId="ADAL" clId="{BB43A8E3-37BA-4CDB-8C72-2824B5D9508D}" dt="2019-11-25T16:49:40.775" v="2147" actId="478"/>
          <ac:picMkLst>
            <pc:docMk/>
            <pc:sldMk cId="2920133231" sldId="296"/>
            <ac:picMk id="2" creationId="{7F623211-DE2A-41B8-B311-C25B1B116008}"/>
          </ac:picMkLst>
        </pc:picChg>
        <pc:picChg chg="add del mod">
          <ac:chgData name="Joseph Feyertag" userId="cb86ec80-6200-43c6-aea0-746b8a3644d5" providerId="ADAL" clId="{BB43A8E3-37BA-4CDB-8C72-2824B5D9508D}" dt="2019-11-25T16:48:49.815" v="2142" actId="478"/>
          <ac:picMkLst>
            <pc:docMk/>
            <pc:sldMk cId="2920133231" sldId="296"/>
            <ac:picMk id="3" creationId="{8D446517-D9C8-462E-A13A-CCDB059FC3F3}"/>
          </ac:picMkLst>
        </pc:picChg>
        <pc:picChg chg="del">
          <ac:chgData name="Joseph Feyertag" userId="cb86ec80-6200-43c6-aea0-746b8a3644d5" providerId="ADAL" clId="{BB43A8E3-37BA-4CDB-8C72-2824B5D9508D}" dt="2019-11-25T16:43:13.512" v="2139" actId="478"/>
          <ac:picMkLst>
            <pc:docMk/>
            <pc:sldMk cId="2920133231" sldId="296"/>
            <ac:picMk id="4" creationId="{3241053D-3166-4D9E-ABEB-41A8B25C9DFC}"/>
          </ac:picMkLst>
        </pc:picChg>
        <pc:picChg chg="del">
          <ac:chgData name="Joseph Feyertag" userId="cb86ec80-6200-43c6-aea0-746b8a3644d5" providerId="ADAL" clId="{BB43A8E3-37BA-4CDB-8C72-2824B5D9508D}" dt="2019-11-25T16:43:05.085" v="2136" actId="478"/>
          <ac:picMkLst>
            <pc:docMk/>
            <pc:sldMk cId="2920133231" sldId="296"/>
            <ac:picMk id="5" creationId="{DDCCD15E-3BB2-40FF-8986-DA984961E7DD}"/>
          </ac:picMkLst>
        </pc:picChg>
        <pc:picChg chg="add mod">
          <ac:chgData name="Joseph Feyertag" userId="cb86ec80-6200-43c6-aea0-746b8a3644d5" providerId="ADAL" clId="{BB43A8E3-37BA-4CDB-8C72-2824B5D9508D}" dt="2019-11-25T16:48:58.122" v="2145" actId="1076"/>
          <ac:picMkLst>
            <pc:docMk/>
            <pc:sldMk cId="2920133231" sldId="296"/>
            <ac:picMk id="7" creationId="{3A673918-65B8-4D6B-862F-25C291E61BB2}"/>
          </ac:picMkLst>
        </pc:picChg>
        <pc:picChg chg="add mod">
          <ac:chgData name="Joseph Feyertag" userId="cb86ec80-6200-43c6-aea0-746b8a3644d5" providerId="ADAL" clId="{BB43A8E3-37BA-4CDB-8C72-2824B5D9508D}" dt="2019-11-25T16:49:52.792" v="2152" actId="1076"/>
          <ac:picMkLst>
            <pc:docMk/>
            <pc:sldMk cId="2920133231" sldId="296"/>
            <ac:picMk id="8" creationId="{9C34E3E7-950A-4BD2-8AA1-A12B1DC955E8}"/>
          </ac:picMkLst>
        </pc:picChg>
      </pc:sldChg>
      <pc:sldChg chg="modSp">
        <pc:chgData name="Joseph Feyertag" userId="cb86ec80-6200-43c6-aea0-746b8a3644d5" providerId="ADAL" clId="{BB43A8E3-37BA-4CDB-8C72-2824B5D9508D}" dt="2019-11-25T17:26:54.420" v="2377" actId="20577"/>
        <pc:sldMkLst>
          <pc:docMk/>
          <pc:sldMk cId="3788581749" sldId="301"/>
        </pc:sldMkLst>
        <pc:spChg chg="mod">
          <ac:chgData name="Joseph Feyertag" userId="cb86ec80-6200-43c6-aea0-746b8a3644d5" providerId="ADAL" clId="{BB43A8E3-37BA-4CDB-8C72-2824B5D9508D}" dt="2019-11-25T17:26:54.420" v="2377" actId="20577"/>
          <ac:spMkLst>
            <pc:docMk/>
            <pc:sldMk cId="3788581749" sldId="301"/>
            <ac:spMk id="5" creationId="{1E8D38E1-C1B5-468D-AACF-F230794D616C}"/>
          </ac:spMkLst>
        </pc:spChg>
        <pc:spChg chg="mod">
          <ac:chgData name="Joseph Feyertag" userId="cb86ec80-6200-43c6-aea0-746b8a3644d5" providerId="ADAL" clId="{BB43A8E3-37BA-4CDB-8C72-2824B5D9508D}" dt="2019-11-25T17:26:32.676" v="2328" actId="20577"/>
          <ac:spMkLst>
            <pc:docMk/>
            <pc:sldMk cId="3788581749" sldId="301"/>
            <ac:spMk id="12" creationId="{DC7FB276-AB37-4253-813A-AC27B76D3C0A}"/>
          </ac:spMkLst>
        </pc:spChg>
        <pc:graphicFrameChg chg="modGraphic">
          <ac:chgData name="Joseph Feyertag" userId="cb86ec80-6200-43c6-aea0-746b8a3644d5" providerId="ADAL" clId="{BB43A8E3-37BA-4CDB-8C72-2824B5D9508D}" dt="2019-11-25T17:02:44.839" v="2317" actId="113"/>
          <ac:graphicFrameMkLst>
            <pc:docMk/>
            <pc:sldMk cId="3788581749" sldId="301"/>
            <ac:graphicFrameMk id="4" creationId="{49D7F034-BCAC-4FF3-8CF6-B322E5DD2214}"/>
          </ac:graphicFrameMkLst>
        </pc:graphicFrameChg>
      </pc:sldChg>
      <pc:sldChg chg="modSp">
        <pc:chgData name="Joseph Feyertag" userId="cb86ec80-6200-43c6-aea0-746b8a3644d5" providerId="ADAL" clId="{BB43A8E3-37BA-4CDB-8C72-2824B5D9508D}" dt="2019-11-25T17:38:10.723" v="2785" actId="6549"/>
        <pc:sldMkLst>
          <pc:docMk/>
          <pc:sldMk cId="1154052026" sldId="302"/>
        </pc:sldMkLst>
        <pc:spChg chg="mod">
          <ac:chgData name="Joseph Feyertag" userId="cb86ec80-6200-43c6-aea0-746b8a3644d5" providerId="ADAL" clId="{BB43A8E3-37BA-4CDB-8C72-2824B5D9508D}" dt="2019-11-25T17:38:10.723" v="2785" actId="6549"/>
          <ac:spMkLst>
            <pc:docMk/>
            <pc:sldMk cId="1154052026" sldId="302"/>
            <ac:spMk id="5" creationId="{1E8D38E1-C1B5-468D-AACF-F230794D616C}"/>
          </ac:spMkLst>
        </pc:spChg>
      </pc:sldChg>
      <pc:sldChg chg="addSp modSp modAnim">
        <pc:chgData name="Joseph Feyertag" userId="cb86ec80-6200-43c6-aea0-746b8a3644d5" providerId="ADAL" clId="{BB43A8E3-37BA-4CDB-8C72-2824B5D9508D}" dt="2019-11-25T17:29:49.332" v="2390"/>
        <pc:sldMkLst>
          <pc:docMk/>
          <pc:sldMk cId="4188700608" sldId="304"/>
        </pc:sldMkLst>
        <pc:spChg chg="add mod">
          <ac:chgData name="Joseph Feyertag" userId="cb86ec80-6200-43c6-aea0-746b8a3644d5" providerId="ADAL" clId="{BB43A8E3-37BA-4CDB-8C72-2824B5D9508D}" dt="2019-11-25T17:29:27.130" v="2388" actId="14100"/>
          <ac:spMkLst>
            <pc:docMk/>
            <pc:sldMk cId="4188700608" sldId="304"/>
            <ac:spMk id="13" creationId="{8A0A52AD-A68B-46FF-84BD-FED45BE17032}"/>
          </ac:spMkLst>
        </pc:spChg>
      </pc:sldChg>
      <pc:sldChg chg="modSp">
        <pc:chgData name="Joseph Feyertag" userId="cb86ec80-6200-43c6-aea0-746b8a3644d5" providerId="ADAL" clId="{BB43A8E3-37BA-4CDB-8C72-2824B5D9508D}" dt="2019-11-25T17:38:36.747" v="2814" actId="20577"/>
        <pc:sldMkLst>
          <pc:docMk/>
          <pc:sldMk cId="1839545430" sldId="305"/>
        </pc:sldMkLst>
        <pc:spChg chg="mod">
          <ac:chgData name="Joseph Feyertag" userId="cb86ec80-6200-43c6-aea0-746b8a3644d5" providerId="ADAL" clId="{BB43A8E3-37BA-4CDB-8C72-2824B5D9508D}" dt="2019-11-25T17:38:36.747" v="2814" actId="20577"/>
          <ac:spMkLst>
            <pc:docMk/>
            <pc:sldMk cId="1839545430" sldId="305"/>
            <ac:spMk id="2" creationId="{2E2BA83B-F0D1-5F4B-B5B5-319EBC59A1A7}"/>
          </ac:spMkLst>
        </pc:spChg>
        <pc:spChg chg="mod">
          <ac:chgData name="Joseph Feyertag" userId="cb86ec80-6200-43c6-aea0-746b8a3644d5" providerId="ADAL" clId="{BB43A8E3-37BA-4CDB-8C72-2824B5D9508D}" dt="2019-11-25T11:54:12.113" v="170" actId="113"/>
          <ac:spMkLst>
            <pc:docMk/>
            <pc:sldMk cId="1839545430" sldId="305"/>
            <ac:spMk id="94" creationId="{EE7C6007-5EC1-4C5E-BF4A-0617D386F909}"/>
          </ac:spMkLst>
        </pc:spChg>
        <pc:spChg chg="mod">
          <ac:chgData name="Joseph Feyertag" userId="cb86ec80-6200-43c6-aea0-746b8a3644d5" providerId="ADAL" clId="{BB43A8E3-37BA-4CDB-8C72-2824B5D9508D}" dt="2019-11-25T11:54:14.133" v="171" actId="113"/>
          <ac:spMkLst>
            <pc:docMk/>
            <pc:sldMk cId="1839545430" sldId="305"/>
            <ac:spMk id="95" creationId="{F87EA179-1294-4A47-9936-8658765E3D81}"/>
          </ac:spMkLst>
        </pc:spChg>
      </pc:sldChg>
      <pc:sldChg chg="modSp add">
        <pc:chgData name="Joseph Feyertag" userId="cb86ec80-6200-43c6-aea0-746b8a3644d5" providerId="ADAL" clId="{BB43A8E3-37BA-4CDB-8C72-2824B5D9508D}" dt="2019-11-25T17:39:11.029" v="2816" actId="207"/>
        <pc:sldMkLst>
          <pc:docMk/>
          <pc:sldMk cId="1818211980" sldId="306"/>
        </pc:sldMkLst>
        <pc:spChg chg="mod">
          <ac:chgData name="Joseph Feyertag" userId="cb86ec80-6200-43c6-aea0-746b8a3644d5" providerId="ADAL" clId="{BB43A8E3-37BA-4CDB-8C72-2824B5D9508D}" dt="2019-11-25T17:39:11.029" v="2816" actId="207"/>
          <ac:spMkLst>
            <pc:docMk/>
            <pc:sldMk cId="1818211980" sldId="306"/>
            <ac:spMk id="2" creationId="{2E2BA83B-F0D1-5F4B-B5B5-319EBC59A1A7}"/>
          </ac:spMkLst>
        </pc:spChg>
        <pc:spChg chg="mod">
          <ac:chgData name="Joseph Feyertag" userId="cb86ec80-6200-43c6-aea0-746b8a3644d5" providerId="ADAL" clId="{BB43A8E3-37BA-4CDB-8C72-2824B5D9508D}" dt="2019-11-25T11:55:34.142" v="194" actId="20577"/>
          <ac:spMkLst>
            <pc:docMk/>
            <pc:sldMk cId="1818211980" sldId="306"/>
            <ac:spMk id="50" creationId="{679FAF6D-E845-47E2-B7E0-4C035BCC65FC}"/>
          </ac:spMkLst>
        </pc:spChg>
        <pc:spChg chg="mod">
          <ac:chgData name="Joseph Feyertag" userId="cb86ec80-6200-43c6-aea0-746b8a3644d5" providerId="ADAL" clId="{BB43A8E3-37BA-4CDB-8C72-2824B5D9508D}" dt="2019-11-25T11:55:50.969" v="202" actId="20577"/>
          <ac:spMkLst>
            <pc:docMk/>
            <pc:sldMk cId="1818211980" sldId="306"/>
            <ac:spMk id="51" creationId="{293B4E66-8C2E-4CE6-B424-429E88B18027}"/>
          </ac:spMkLst>
        </pc:spChg>
        <pc:spChg chg="mod">
          <ac:chgData name="Joseph Feyertag" userId="cb86ec80-6200-43c6-aea0-746b8a3644d5" providerId="ADAL" clId="{BB43A8E3-37BA-4CDB-8C72-2824B5D9508D}" dt="2019-11-25T11:56:10.224" v="208" actId="20577"/>
          <ac:spMkLst>
            <pc:docMk/>
            <pc:sldMk cId="1818211980" sldId="306"/>
            <ac:spMk id="53" creationId="{072C220B-7435-4A23-A59E-A9B0BDDDB116}"/>
          </ac:spMkLst>
        </pc:spChg>
        <pc:spChg chg="mod">
          <ac:chgData name="Joseph Feyertag" userId="cb86ec80-6200-43c6-aea0-746b8a3644d5" providerId="ADAL" clId="{BB43A8E3-37BA-4CDB-8C72-2824B5D9508D}" dt="2019-11-25T12:26:04.376" v="362" actId="20577"/>
          <ac:spMkLst>
            <pc:docMk/>
            <pc:sldMk cId="1818211980" sldId="306"/>
            <ac:spMk id="68" creationId="{D3936D26-371A-4B19-8A2E-D4509C3DA87B}"/>
          </ac:spMkLst>
        </pc:spChg>
        <pc:spChg chg="mod">
          <ac:chgData name="Joseph Feyertag" userId="cb86ec80-6200-43c6-aea0-746b8a3644d5" providerId="ADAL" clId="{BB43A8E3-37BA-4CDB-8C72-2824B5D9508D}" dt="2019-11-25T12:25:23.960" v="340" actId="6549"/>
          <ac:spMkLst>
            <pc:docMk/>
            <pc:sldMk cId="1818211980" sldId="306"/>
            <ac:spMk id="69" creationId="{058FB484-422A-4283-8621-B0BD9E9C4489}"/>
          </ac:spMkLst>
        </pc:spChg>
        <pc:spChg chg="mod">
          <ac:chgData name="Joseph Feyertag" userId="cb86ec80-6200-43c6-aea0-746b8a3644d5" providerId="ADAL" clId="{BB43A8E3-37BA-4CDB-8C72-2824B5D9508D}" dt="2019-11-25T12:26:12.976" v="370" actId="20577"/>
          <ac:spMkLst>
            <pc:docMk/>
            <pc:sldMk cId="1818211980" sldId="306"/>
            <ac:spMk id="85" creationId="{A0656091-7CBA-44DE-8C9E-3FB35033C99F}"/>
          </ac:spMkLst>
        </pc:spChg>
        <pc:spChg chg="mod">
          <ac:chgData name="Joseph Feyertag" userId="cb86ec80-6200-43c6-aea0-746b8a3644d5" providerId="ADAL" clId="{BB43A8E3-37BA-4CDB-8C72-2824B5D9508D}" dt="2019-11-25T12:25:40.072" v="350" actId="20577"/>
          <ac:spMkLst>
            <pc:docMk/>
            <pc:sldMk cId="1818211980" sldId="306"/>
            <ac:spMk id="86" creationId="{F3E25E33-A189-4061-A74E-3787AF9750DF}"/>
          </ac:spMkLst>
        </pc:spChg>
        <pc:spChg chg="mod">
          <ac:chgData name="Joseph Feyertag" userId="cb86ec80-6200-43c6-aea0-746b8a3644d5" providerId="ADAL" clId="{BB43A8E3-37BA-4CDB-8C72-2824B5D9508D}" dt="2019-11-25T12:26:22.110" v="378" actId="20577"/>
          <ac:spMkLst>
            <pc:docMk/>
            <pc:sldMk cId="1818211980" sldId="306"/>
            <ac:spMk id="88" creationId="{6C3BE95C-4260-4922-889C-5D33B7055B65}"/>
          </ac:spMkLst>
        </pc:spChg>
        <pc:spChg chg="mod">
          <ac:chgData name="Joseph Feyertag" userId="cb86ec80-6200-43c6-aea0-746b8a3644d5" providerId="ADAL" clId="{BB43A8E3-37BA-4CDB-8C72-2824B5D9508D}" dt="2019-11-25T12:25:50.412" v="358" actId="20577"/>
          <ac:spMkLst>
            <pc:docMk/>
            <pc:sldMk cId="1818211980" sldId="306"/>
            <ac:spMk id="89" creationId="{4C1B1D8F-1441-4F70-9F71-6C466EB899E4}"/>
          </ac:spMkLst>
        </pc:spChg>
        <pc:spChg chg="mod">
          <ac:chgData name="Joseph Feyertag" userId="cb86ec80-6200-43c6-aea0-746b8a3644d5" providerId="ADAL" clId="{BB43A8E3-37BA-4CDB-8C72-2824B5D9508D}" dt="2019-11-25T12:24:29.847" v="326" actId="20577"/>
          <ac:spMkLst>
            <pc:docMk/>
            <pc:sldMk cId="1818211980" sldId="306"/>
            <ac:spMk id="91" creationId="{A0D1C4EF-C466-497C-ACC4-46C8EA0EB00D}"/>
          </ac:spMkLst>
        </pc:spChg>
        <pc:spChg chg="mod">
          <ac:chgData name="Joseph Feyertag" userId="cb86ec80-6200-43c6-aea0-746b8a3644d5" providerId="ADAL" clId="{BB43A8E3-37BA-4CDB-8C72-2824B5D9508D}" dt="2019-11-25T12:24:38.229" v="334" actId="20577"/>
          <ac:spMkLst>
            <pc:docMk/>
            <pc:sldMk cId="1818211980" sldId="306"/>
            <ac:spMk id="92" creationId="{C182F052-6F1D-46EC-9DF8-550920594E2B}"/>
          </ac:spMkLst>
        </pc:spChg>
        <pc:spChg chg="mod">
          <ac:chgData name="Joseph Feyertag" userId="cb86ec80-6200-43c6-aea0-746b8a3644d5" providerId="ADAL" clId="{BB43A8E3-37BA-4CDB-8C72-2824B5D9508D}" dt="2019-11-25T12:07:01.644" v="222" actId="20577"/>
          <ac:spMkLst>
            <pc:docMk/>
            <pc:sldMk cId="1818211980" sldId="306"/>
            <ac:spMk id="94" creationId="{EE7C6007-5EC1-4C5E-BF4A-0617D386F909}"/>
          </ac:spMkLst>
        </pc:spChg>
        <pc:spChg chg="mod">
          <ac:chgData name="Joseph Feyertag" userId="cb86ec80-6200-43c6-aea0-746b8a3644d5" providerId="ADAL" clId="{BB43A8E3-37BA-4CDB-8C72-2824B5D9508D}" dt="2019-11-25T12:07:11.998" v="228" actId="20577"/>
          <ac:spMkLst>
            <pc:docMk/>
            <pc:sldMk cId="1818211980" sldId="306"/>
            <ac:spMk id="95" creationId="{F87EA179-1294-4A47-9936-8658765E3D81}"/>
          </ac:spMkLst>
        </pc:spChg>
        <pc:spChg chg="mod">
          <ac:chgData name="Joseph Feyertag" userId="cb86ec80-6200-43c6-aea0-746b8a3644d5" providerId="ADAL" clId="{BB43A8E3-37BA-4CDB-8C72-2824B5D9508D}" dt="2019-11-25T12:12:18.022" v="320" actId="20577"/>
          <ac:spMkLst>
            <pc:docMk/>
            <pc:sldMk cId="1818211980" sldId="306"/>
            <ac:spMk id="97" creationId="{3D4BDCF4-3B3F-41EF-B494-4658366E8C23}"/>
          </ac:spMkLst>
        </pc:spChg>
        <pc:spChg chg="mod">
          <ac:chgData name="Joseph Feyertag" userId="cb86ec80-6200-43c6-aea0-746b8a3644d5" providerId="ADAL" clId="{BB43A8E3-37BA-4CDB-8C72-2824B5D9508D}" dt="2019-11-25T12:12:09.306" v="310" actId="20577"/>
          <ac:spMkLst>
            <pc:docMk/>
            <pc:sldMk cId="1818211980" sldId="306"/>
            <ac:spMk id="98" creationId="{270A7991-6FC8-4996-B0C3-643CAE50AE5B}"/>
          </ac:spMkLst>
        </pc:spChg>
        <pc:spChg chg="mod">
          <ac:chgData name="Joseph Feyertag" userId="cb86ec80-6200-43c6-aea0-746b8a3644d5" providerId="ADAL" clId="{BB43A8E3-37BA-4CDB-8C72-2824B5D9508D}" dt="2019-11-25T12:11:56.324" v="308" actId="20577"/>
          <ac:spMkLst>
            <pc:docMk/>
            <pc:sldMk cId="1818211980" sldId="306"/>
            <ac:spMk id="112" creationId="{C42324E7-BD47-4EEF-B2E7-8DC128A0A876}"/>
          </ac:spMkLst>
        </pc:spChg>
        <pc:spChg chg="mod">
          <ac:chgData name="Joseph Feyertag" userId="cb86ec80-6200-43c6-aea0-746b8a3644d5" providerId="ADAL" clId="{BB43A8E3-37BA-4CDB-8C72-2824B5D9508D}" dt="2019-11-25T12:11:46.403" v="298" actId="20577"/>
          <ac:spMkLst>
            <pc:docMk/>
            <pc:sldMk cId="1818211980" sldId="306"/>
            <ac:spMk id="113" creationId="{022F1019-C35F-4738-B071-A4652B516F0B}"/>
          </ac:spMkLst>
        </pc:spChg>
        <pc:spChg chg="mod">
          <ac:chgData name="Joseph Feyertag" userId="cb86ec80-6200-43c6-aea0-746b8a3644d5" providerId="ADAL" clId="{BB43A8E3-37BA-4CDB-8C72-2824B5D9508D}" dt="2019-11-25T12:11:42.176" v="294" actId="20577"/>
          <ac:spMkLst>
            <pc:docMk/>
            <pc:sldMk cId="1818211980" sldId="306"/>
            <ac:spMk id="115" creationId="{5EC39D04-FE90-4DAF-AB75-A0F7952E50D0}"/>
          </ac:spMkLst>
        </pc:spChg>
        <pc:spChg chg="mod">
          <ac:chgData name="Joseph Feyertag" userId="cb86ec80-6200-43c6-aea0-746b8a3644d5" providerId="ADAL" clId="{BB43A8E3-37BA-4CDB-8C72-2824B5D9508D}" dt="2019-11-25T12:11:37.657" v="290" actId="20577"/>
          <ac:spMkLst>
            <pc:docMk/>
            <pc:sldMk cId="1818211980" sldId="306"/>
            <ac:spMk id="116" creationId="{8A7A13F8-029A-4DAF-BC79-217103F9F581}"/>
          </ac:spMkLst>
        </pc:spChg>
        <pc:spChg chg="mod">
          <ac:chgData name="Joseph Feyertag" userId="cb86ec80-6200-43c6-aea0-746b8a3644d5" providerId="ADAL" clId="{BB43A8E3-37BA-4CDB-8C72-2824B5D9508D}" dt="2019-11-25T12:04:52.237" v="212" actId="20577"/>
          <ac:spMkLst>
            <pc:docMk/>
            <pc:sldMk cId="1818211980" sldId="306"/>
            <ac:spMk id="119" creationId="{BEE72119-6FE5-4A22-BF12-A04787210FB7}"/>
          </ac:spMkLst>
        </pc:spChg>
        <pc:spChg chg="mod">
          <ac:chgData name="Joseph Feyertag" userId="cb86ec80-6200-43c6-aea0-746b8a3644d5" providerId="ADAL" clId="{BB43A8E3-37BA-4CDB-8C72-2824B5D9508D}" dt="2019-11-25T12:04:59.624" v="216" actId="20577"/>
          <ac:spMkLst>
            <pc:docMk/>
            <pc:sldMk cId="1818211980" sldId="306"/>
            <ac:spMk id="120" creationId="{BEB9AE35-58A9-4E9A-8573-F14726526638}"/>
          </ac:spMkLst>
        </pc:spChg>
      </pc:sldChg>
      <pc:sldChg chg="modSp add del">
        <pc:chgData name="Joseph Feyertag" userId="cb86ec80-6200-43c6-aea0-746b8a3644d5" providerId="ADAL" clId="{BB43A8E3-37BA-4CDB-8C72-2824B5D9508D}" dt="2019-11-25T15:14:26.015" v="1759" actId="2696"/>
        <pc:sldMkLst>
          <pc:docMk/>
          <pc:sldMk cId="673277904" sldId="307"/>
        </pc:sldMkLst>
        <pc:spChg chg="mod">
          <ac:chgData name="Joseph Feyertag" userId="cb86ec80-6200-43c6-aea0-746b8a3644d5" providerId="ADAL" clId="{BB43A8E3-37BA-4CDB-8C72-2824B5D9508D}" dt="2019-11-25T14:45:18.146" v="401" actId="20577"/>
          <ac:spMkLst>
            <pc:docMk/>
            <pc:sldMk cId="673277904" sldId="307"/>
            <ac:spMk id="2" creationId="{5707CB02-CAA2-4AB6-A4AE-7B9950931516}"/>
          </ac:spMkLst>
        </pc:spChg>
      </pc:sldChg>
      <pc:sldChg chg="modSp add">
        <pc:chgData name="Joseph Feyertag" userId="cb86ec80-6200-43c6-aea0-746b8a3644d5" providerId="ADAL" clId="{BB43A8E3-37BA-4CDB-8C72-2824B5D9508D}" dt="2019-11-25T15:14:12.891" v="1758" actId="20577"/>
        <pc:sldMkLst>
          <pc:docMk/>
          <pc:sldMk cId="3191911788" sldId="308"/>
        </pc:sldMkLst>
        <pc:spChg chg="mod">
          <ac:chgData name="Joseph Feyertag" userId="cb86ec80-6200-43c6-aea0-746b8a3644d5" providerId="ADAL" clId="{BB43A8E3-37BA-4CDB-8C72-2824B5D9508D}" dt="2019-11-25T14:46:50.775" v="473" actId="207"/>
          <ac:spMkLst>
            <pc:docMk/>
            <pc:sldMk cId="3191911788" sldId="308"/>
            <ac:spMk id="2" creationId="{2E2BA83B-F0D1-5F4B-B5B5-319EBC59A1A7}"/>
          </ac:spMkLst>
        </pc:spChg>
        <pc:spChg chg="mod">
          <ac:chgData name="Joseph Feyertag" userId="cb86ec80-6200-43c6-aea0-746b8a3644d5" providerId="ADAL" clId="{BB43A8E3-37BA-4CDB-8C72-2824B5D9508D}" dt="2019-11-25T15:14:12.891" v="1758" actId="20577"/>
          <ac:spMkLst>
            <pc:docMk/>
            <pc:sldMk cId="3191911788" sldId="308"/>
            <ac:spMk id="3" creationId="{BCF46C71-44D6-4D48-B743-8F39B7FBBD27}"/>
          </ac:spMkLst>
        </pc:spChg>
      </pc:sldChg>
      <pc:sldChg chg="modSp add del">
        <pc:chgData name="Joseph Feyertag" userId="cb86ec80-6200-43c6-aea0-746b8a3644d5" providerId="ADAL" clId="{BB43A8E3-37BA-4CDB-8C72-2824B5D9508D}" dt="2019-11-25T16:18:05.681" v="2135" actId="2696"/>
        <pc:sldMkLst>
          <pc:docMk/>
          <pc:sldMk cId="2808907467" sldId="309"/>
        </pc:sldMkLst>
        <pc:graphicFrameChg chg="modGraphic">
          <ac:chgData name="Joseph Feyertag" userId="cb86ec80-6200-43c6-aea0-746b8a3644d5" providerId="ADAL" clId="{BB43A8E3-37BA-4CDB-8C72-2824B5D9508D}" dt="2019-11-25T16:11:56.757" v="2005" actId="20577"/>
          <ac:graphicFrameMkLst>
            <pc:docMk/>
            <pc:sldMk cId="2808907467" sldId="309"/>
            <ac:graphicFrameMk id="4" creationId="{CF77FE2C-F8C7-4335-AB17-BAE11F9969F3}"/>
          </ac:graphicFrameMkLst>
        </pc:graphicFrameChg>
      </pc:sldChg>
    </pc:docChg>
  </pc:docChgLst>
  <pc:docChgLst>
    <pc:chgData name="Joseph Feyertag" userId="cb86ec80-6200-43c6-aea0-746b8a3644d5" providerId="ADAL" clId="{68986416-60D6-461A-AB2D-C5700D25B702}"/>
    <pc:docChg chg="undo custSel modSld sldOrd">
      <pc:chgData name="Joseph Feyertag" userId="cb86ec80-6200-43c6-aea0-746b8a3644d5" providerId="ADAL" clId="{68986416-60D6-461A-AB2D-C5700D25B702}" dt="2019-11-26T22:46:15.096" v="3185" actId="20577"/>
      <pc:docMkLst>
        <pc:docMk/>
      </pc:docMkLst>
      <pc:sldChg chg="addSp modSp">
        <pc:chgData name="Joseph Feyertag" userId="cb86ec80-6200-43c6-aea0-746b8a3644d5" providerId="ADAL" clId="{68986416-60D6-461A-AB2D-C5700D25B702}" dt="2019-11-26T21:24:26.610" v="3127" actId="14100"/>
        <pc:sldMkLst>
          <pc:docMk/>
          <pc:sldMk cId="2935687663" sldId="256"/>
        </pc:sldMkLst>
        <pc:spChg chg="mod">
          <ac:chgData name="Joseph Feyertag" userId="cb86ec80-6200-43c6-aea0-746b8a3644d5" providerId="ADAL" clId="{68986416-60D6-461A-AB2D-C5700D25B702}" dt="2019-11-26T21:24:26.610" v="3127" actId="14100"/>
          <ac:spMkLst>
            <pc:docMk/>
            <pc:sldMk cId="2935687663" sldId="256"/>
            <ac:spMk id="2" creationId="{FAE7CA30-1C9F-584A-AC0A-655C41C89CCC}"/>
          </ac:spMkLst>
        </pc:spChg>
        <pc:spChg chg="add mod">
          <ac:chgData name="Joseph Feyertag" userId="cb86ec80-6200-43c6-aea0-746b8a3644d5" providerId="ADAL" clId="{68986416-60D6-461A-AB2D-C5700D25B702}" dt="2019-11-25T22:27:56.651" v="40" actId="121"/>
          <ac:spMkLst>
            <pc:docMk/>
            <pc:sldMk cId="2935687663" sldId="256"/>
            <ac:spMk id="13" creationId="{72A4E609-FA51-4021-AA9F-D17FDC8F1FFE}"/>
          </ac:spMkLst>
        </pc:spChg>
      </pc:sldChg>
      <pc:sldChg chg="modSp">
        <pc:chgData name="Joseph Feyertag" userId="cb86ec80-6200-43c6-aea0-746b8a3644d5" providerId="ADAL" clId="{68986416-60D6-461A-AB2D-C5700D25B702}" dt="2019-11-26T22:46:15.096" v="3185" actId="20577"/>
        <pc:sldMkLst>
          <pc:docMk/>
          <pc:sldMk cId="2222190092" sldId="260"/>
        </pc:sldMkLst>
        <pc:spChg chg="mod">
          <ac:chgData name="Joseph Feyertag" userId="cb86ec80-6200-43c6-aea0-746b8a3644d5" providerId="ADAL" clId="{68986416-60D6-461A-AB2D-C5700D25B702}" dt="2019-11-26T22:46:15.096" v="3185" actId="20577"/>
          <ac:spMkLst>
            <pc:docMk/>
            <pc:sldMk cId="2222190092" sldId="260"/>
            <ac:spMk id="3" creationId="{BCF46C71-44D6-4D48-B743-8F39B7FBBD27}"/>
          </ac:spMkLst>
        </pc:spChg>
      </pc:sldChg>
      <pc:sldChg chg="modSp modNotesTx">
        <pc:chgData name="Joseph Feyertag" userId="cb86ec80-6200-43c6-aea0-746b8a3644d5" providerId="ADAL" clId="{68986416-60D6-461A-AB2D-C5700D25B702}" dt="2019-11-26T22:44:14.755" v="3175" actId="113"/>
        <pc:sldMkLst>
          <pc:docMk/>
          <pc:sldMk cId="153159551" sldId="278"/>
        </pc:sldMkLst>
        <pc:spChg chg="mod">
          <ac:chgData name="Joseph Feyertag" userId="cb86ec80-6200-43c6-aea0-746b8a3644d5" providerId="ADAL" clId="{68986416-60D6-461A-AB2D-C5700D25B702}" dt="2019-11-26T22:44:14.755" v="3175" actId="113"/>
          <ac:spMkLst>
            <pc:docMk/>
            <pc:sldMk cId="153159551" sldId="278"/>
            <ac:spMk id="3" creationId="{BCF46C71-44D6-4D48-B743-8F39B7FBBD27}"/>
          </ac:spMkLst>
        </pc:spChg>
      </pc:sldChg>
      <pc:sldChg chg="addSp modSp modAnim">
        <pc:chgData name="Joseph Feyertag" userId="cb86ec80-6200-43c6-aea0-746b8a3644d5" providerId="ADAL" clId="{68986416-60D6-461A-AB2D-C5700D25B702}" dt="2019-11-25T23:05:47.966" v="83"/>
        <pc:sldMkLst>
          <pc:docMk/>
          <pc:sldMk cId="3335811447" sldId="294"/>
        </pc:sldMkLst>
        <pc:spChg chg="mod">
          <ac:chgData name="Joseph Feyertag" userId="cb86ec80-6200-43c6-aea0-746b8a3644d5" providerId="ADAL" clId="{68986416-60D6-461A-AB2D-C5700D25B702}" dt="2019-11-25T23:05:22.941" v="82" actId="164"/>
          <ac:spMkLst>
            <pc:docMk/>
            <pc:sldMk cId="3335811447" sldId="294"/>
            <ac:spMk id="65" creationId="{CDCC2D99-5ADC-408B-8E2B-24B4889E441C}"/>
          </ac:spMkLst>
        </pc:spChg>
        <pc:grpChg chg="add mod">
          <ac:chgData name="Joseph Feyertag" userId="cb86ec80-6200-43c6-aea0-746b8a3644d5" providerId="ADAL" clId="{68986416-60D6-461A-AB2D-C5700D25B702}" dt="2019-11-25T23:05:22.941" v="82" actId="164"/>
          <ac:grpSpMkLst>
            <pc:docMk/>
            <pc:sldMk cId="3335811447" sldId="294"/>
            <ac:grpSpMk id="3" creationId="{56E95DFD-674D-44EF-844E-7D9CD812B643}"/>
          </ac:grpSpMkLst>
        </pc:grpChg>
        <pc:cxnChg chg="mod">
          <ac:chgData name="Joseph Feyertag" userId="cb86ec80-6200-43c6-aea0-746b8a3644d5" providerId="ADAL" clId="{68986416-60D6-461A-AB2D-C5700D25B702}" dt="2019-11-25T23:05:22.941" v="82" actId="164"/>
          <ac:cxnSpMkLst>
            <pc:docMk/>
            <pc:sldMk cId="3335811447" sldId="294"/>
            <ac:cxnSpMk id="66" creationId="{9FC14E61-B606-44F3-9346-9BF572115281}"/>
          </ac:cxnSpMkLst>
        </pc:cxnChg>
      </pc:sldChg>
      <pc:sldChg chg="modSp">
        <pc:chgData name="Joseph Feyertag" userId="cb86ec80-6200-43c6-aea0-746b8a3644d5" providerId="ADAL" clId="{68986416-60D6-461A-AB2D-C5700D25B702}" dt="2019-11-26T18:00:46.321" v="3121" actId="20577"/>
        <pc:sldMkLst>
          <pc:docMk/>
          <pc:sldMk cId="1438096911" sldId="295"/>
        </pc:sldMkLst>
        <pc:spChg chg="mod">
          <ac:chgData name="Joseph Feyertag" userId="cb86ec80-6200-43c6-aea0-746b8a3644d5" providerId="ADAL" clId="{68986416-60D6-461A-AB2D-C5700D25B702}" dt="2019-11-26T18:00:46.321" v="3121" actId="20577"/>
          <ac:spMkLst>
            <pc:docMk/>
            <pc:sldMk cId="1438096911" sldId="295"/>
            <ac:spMk id="6" creationId="{9EA49E67-4B8B-4661-80F5-F198348764E4}"/>
          </ac:spMkLst>
        </pc:spChg>
        <pc:spChg chg="mod">
          <ac:chgData name="Joseph Feyertag" userId="cb86ec80-6200-43c6-aea0-746b8a3644d5" providerId="ADAL" clId="{68986416-60D6-461A-AB2D-C5700D25B702}" dt="2019-11-26T15:20:22.975" v="921" actId="20577"/>
          <ac:spMkLst>
            <pc:docMk/>
            <pc:sldMk cId="1438096911" sldId="295"/>
            <ac:spMk id="15" creationId="{8D31DCB6-3528-496E-A4DE-933B99F6BDEA}"/>
          </ac:spMkLst>
        </pc:spChg>
      </pc:sldChg>
      <pc:sldChg chg="ord">
        <pc:chgData name="Joseph Feyertag" userId="cb86ec80-6200-43c6-aea0-746b8a3644d5" providerId="ADAL" clId="{68986416-60D6-461A-AB2D-C5700D25B702}" dt="2019-11-26T15:17:09.485" v="893"/>
        <pc:sldMkLst>
          <pc:docMk/>
          <pc:sldMk cId="2920133231" sldId="296"/>
        </pc:sldMkLst>
      </pc:sldChg>
      <pc:sldChg chg="modSp">
        <pc:chgData name="Joseph Feyertag" userId="cb86ec80-6200-43c6-aea0-746b8a3644d5" providerId="ADAL" clId="{68986416-60D6-461A-AB2D-C5700D25B702}" dt="2019-11-26T18:00:33.584" v="3119" actId="1076"/>
        <pc:sldMkLst>
          <pc:docMk/>
          <pc:sldMk cId="3788581749" sldId="301"/>
        </pc:sldMkLst>
        <pc:spChg chg="mod">
          <ac:chgData name="Joseph Feyertag" userId="cb86ec80-6200-43c6-aea0-746b8a3644d5" providerId="ADAL" clId="{68986416-60D6-461A-AB2D-C5700D25B702}" dt="2019-11-26T17:57:46.773" v="3089" actId="20577"/>
          <ac:spMkLst>
            <pc:docMk/>
            <pc:sldMk cId="3788581749" sldId="301"/>
            <ac:spMk id="5" creationId="{1E8D38E1-C1B5-468D-AACF-F230794D616C}"/>
          </ac:spMkLst>
        </pc:spChg>
        <pc:spChg chg="mod">
          <ac:chgData name="Joseph Feyertag" userId="cb86ec80-6200-43c6-aea0-746b8a3644d5" providerId="ADAL" clId="{68986416-60D6-461A-AB2D-C5700D25B702}" dt="2019-11-26T18:00:04.354" v="3117" actId="1076"/>
          <ac:spMkLst>
            <pc:docMk/>
            <pc:sldMk cId="3788581749" sldId="301"/>
            <ac:spMk id="6" creationId="{F7DCC7A9-C16C-43F0-823F-006FA81AA0B3}"/>
          </ac:spMkLst>
        </pc:spChg>
        <pc:spChg chg="mod">
          <ac:chgData name="Joseph Feyertag" userId="cb86ec80-6200-43c6-aea0-746b8a3644d5" providerId="ADAL" clId="{68986416-60D6-461A-AB2D-C5700D25B702}" dt="2019-11-26T18:00:33.584" v="3119" actId="1076"/>
          <ac:spMkLst>
            <pc:docMk/>
            <pc:sldMk cId="3788581749" sldId="301"/>
            <ac:spMk id="7" creationId="{1BA1D531-475D-470E-89C7-24D42D7AAEFB}"/>
          </ac:spMkLst>
        </pc:spChg>
        <pc:graphicFrameChg chg="mod modGraphic">
          <ac:chgData name="Joseph Feyertag" userId="cb86ec80-6200-43c6-aea0-746b8a3644d5" providerId="ADAL" clId="{68986416-60D6-461A-AB2D-C5700D25B702}" dt="2019-11-26T18:00:00.258" v="3116" actId="1076"/>
          <ac:graphicFrameMkLst>
            <pc:docMk/>
            <pc:sldMk cId="3788581749" sldId="301"/>
            <ac:graphicFrameMk id="4" creationId="{49D7F034-BCAC-4FF3-8CF6-B322E5DD2214}"/>
          </ac:graphicFrameMkLst>
        </pc:graphicFrameChg>
      </pc:sldChg>
      <pc:sldChg chg="modSp">
        <pc:chgData name="Joseph Feyertag" userId="cb86ec80-6200-43c6-aea0-746b8a3644d5" providerId="ADAL" clId="{68986416-60D6-461A-AB2D-C5700D25B702}" dt="2019-11-26T17:52:48.228" v="2720" actId="27636"/>
        <pc:sldMkLst>
          <pc:docMk/>
          <pc:sldMk cId="1154052026" sldId="302"/>
        </pc:sldMkLst>
        <pc:spChg chg="mod">
          <ac:chgData name="Joseph Feyertag" userId="cb86ec80-6200-43c6-aea0-746b8a3644d5" providerId="ADAL" clId="{68986416-60D6-461A-AB2D-C5700D25B702}" dt="2019-11-26T17:52:48.228" v="2720" actId="27636"/>
          <ac:spMkLst>
            <pc:docMk/>
            <pc:sldMk cId="1154052026" sldId="302"/>
            <ac:spMk id="5" creationId="{1E8D38E1-C1B5-468D-AACF-F230794D616C}"/>
          </ac:spMkLst>
        </pc:spChg>
      </pc:sldChg>
      <pc:sldChg chg="modSp">
        <pc:chgData name="Joseph Feyertag" userId="cb86ec80-6200-43c6-aea0-746b8a3644d5" providerId="ADAL" clId="{68986416-60D6-461A-AB2D-C5700D25B702}" dt="2019-11-26T16:00:02.366" v="1521" actId="1038"/>
        <pc:sldMkLst>
          <pc:docMk/>
          <pc:sldMk cId="4188700608" sldId="304"/>
        </pc:sldMkLst>
        <pc:spChg chg="mod">
          <ac:chgData name="Joseph Feyertag" userId="cb86ec80-6200-43c6-aea0-746b8a3644d5" providerId="ADAL" clId="{68986416-60D6-461A-AB2D-C5700D25B702}" dt="2019-11-26T16:00:02.366" v="1521" actId="1038"/>
          <ac:spMkLst>
            <pc:docMk/>
            <pc:sldMk cId="4188700608" sldId="304"/>
            <ac:spMk id="12" creationId="{6FA7FA92-F1E2-47FF-89C8-C3342B5980C7}"/>
          </ac:spMkLst>
        </pc:spChg>
      </pc:sldChg>
      <pc:sldChg chg="modSp">
        <pc:chgData name="Joseph Feyertag" userId="cb86ec80-6200-43c6-aea0-746b8a3644d5" providerId="ADAL" clId="{68986416-60D6-461A-AB2D-C5700D25B702}" dt="2019-11-25T23:35:01.589" v="85" actId="207"/>
        <pc:sldMkLst>
          <pc:docMk/>
          <pc:sldMk cId="1818211980" sldId="306"/>
        </pc:sldMkLst>
        <pc:spChg chg="mod">
          <ac:chgData name="Joseph Feyertag" userId="cb86ec80-6200-43c6-aea0-746b8a3644d5" providerId="ADAL" clId="{68986416-60D6-461A-AB2D-C5700D25B702}" dt="2019-11-25T23:35:01.589" v="85" actId="207"/>
          <ac:spMkLst>
            <pc:docMk/>
            <pc:sldMk cId="1818211980" sldId="306"/>
            <ac:spMk id="2" creationId="{2E2BA83B-F0D1-5F4B-B5B5-319EBC59A1A7}"/>
          </ac:spMkLst>
        </pc:spChg>
      </pc:sldChg>
      <pc:sldChg chg="modSp">
        <pc:chgData name="Joseph Feyertag" userId="cb86ec80-6200-43c6-aea0-746b8a3644d5" providerId="ADAL" clId="{68986416-60D6-461A-AB2D-C5700D25B702}" dt="2019-11-26T15:04:29.223" v="892" actId="20577"/>
        <pc:sldMkLst>
          <pc:docMk/>
          <pc:sldMk cId="3191911788" sldId="308"/>
        </pc:sldMkLst>
        <pc:spChg chg="mod">
          <ac:chgData name="Joseph Feyertag" userId="cb86ec80-6200-43c6-aea0-746b8a3644d5" providerId="ADAL" clId="{68986416-60D6-461A-AB2D-C5700D25B702}" dt="2019-11-26T15:04:29.223" v="892" actId="20577"/>
          <ac:spMkLst>
            <pc:docMk/>
            <pc:sldMk cId="3191911788" sldId="308"/>
            <ac:spMk id="3" creationId="{BCF46C71-44D6-4D48-B743-8F39B7FBBD2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2685E-AFF4-423C-BC83-CDFFC46E90AC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117D0-0DA3-45D2-8D52-AC39F8A59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900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200" b="1" dirty="0">
                <a:solidFill>
                  <a:schemeClr val="tx1"/>
                </a:solidFill>
              </a:rPr>
              <a:t>Why?</a:t>
            </a:r>
          </a:p>
          <a:p>
            <a:pPr marL="457200" indent="-457200">
              <a:buAutoNum type="arabicPeriod"/>
            </a:pPr>
            <a:r>
              <a:rPr lang="en-GB" sz="1200" dirty="0">
                <a:solidFill>
                  <a:schemeClr val="tx1"/>
                </a:solidFill>
              </a:rPr>
              <a:t>Measure the “tenure security gap” between formal/legal &amp; informal/customary tenure regimes</a:t>
            </a:r>
          </a:p>
          <a:p>
            <a:pPr marL="457200" indent="-457200">
              <a:buAutoNum type="arabicPeriod"/>
            </a:pPr>
            <a:r>
              <a:rPr lang="en-GB" sz="1200" dirty="0">
                <a:solidFill>
                  <a:schemeClr val="tx1"/>
                </a:solidFill>
              </a:rPr>
              <a:t>Assess the link between policy interventions and social, economic and environmental outcomes. </a:t>
            </a:r>
            <a:r>
              <a:rPr lang="en-GB" sz="1200" b="1" dirty="0">
                <a:solidFill>
                  <a:schemeClr val="tx1"/>
                </a:solidFill>
              </a:rPr>
              <a:t>Perceptions influence behaviour</a:t>
            </a:r>
            <a:r>
              <a:rPr lang="en-GB" sz="1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C117D0-0DA3-45D2-8D52-AC39F8A5909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613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C117D0-0DA3-45D2-8D52-AC39F8A5909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037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C117D0-0DA3-45D2-8D52-AC39F8A5909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476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A8E08-E6C9-5642-A9FB-92F4FEC891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0407DB-F594-E44F-AB93-2019098B41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01851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07EF7-1851-234B-A4AA-6ED57DACFA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419948-294A-F142-B84C-4DA9A8EAD4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1016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324742-90AE-DE47-98F9-16593B198674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FE158A-23BB-6541-9CE4-DB1F56674A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766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DDB4A-F1C0-0346-BE56-4000EE6BED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C2EAD-3E21-9849-95E5-45BA77B3F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244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FFE30-435A-BA4E-BBAF-2655D74234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5B89C3-2ECB-4E4D-A269-3028B9AEE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5647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C10E8-B703-8547-AB85-8A5AAB5B6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93AA6-B615-9340-945B-2A490FCD1C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24AD0-FE11-2B4A-8839-1ACA9996AE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4886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EBECE-5414-3149-982B-EE279CB1C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CBE6C2-58AE-5C4A-BD1C-34A1A2434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34E1BE-1988-BD4A-899A-9EF3C2E7B3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758BC3-EEF6-5A41-B23F-5EEBB091CF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03CB16-98F2-894D-A20C-5412BEC610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5838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18C5F-330D-D346-9461-7ADDF50FD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775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648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FEA13-F051-6144-88BA-F3E79CD06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4D037-CF9F-604D-B8E0-6AE85CDCC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C130DB-339A-F544-9ED6-5BEE1F85C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6023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0A3F0-C5E1-EB41-A947-2E9A6C9297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ABF423-F588-D548-B200-E118C295B5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061EDD-540D-7640-8991-4D9A26158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0855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5BB939-5237-1443-9343-7E57450B0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F46BF366-CDCB-CF4C-B5F7-FA382DA88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014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Rubik" pitchFamily="2" charset="-79"/>
          <a:ea typeface="+mj-ea"/>
          <a:cs typeface="Rubik" pitchFamily="2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Rubik" pitchFamily="2" charset="-79"/>
          <a:ea typeface="+mn-ea"/>
          <a:cs typeface="Rubik" pitchFamily="2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Rubik" pitchFamily="2" charset="-79"/>
          <a:ea typeface="+mn-ea"/>
          <a:cs typeface="Rubik" pitchFamily="2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Rubik" pitchFamily="2" charset="-79"/>
          <a:ea typeface="+mn-ea"/>
          <a:cs typeface="Rubik" pitchFamily="2" charset="-79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Rubik" pitchFamily="2" charset="-79"/>
          <a:ea typeface="+mn-ea"/>
          <a:cs typeface="Rubik" pitchFamily="2" charset="-79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Rubik" pitchFamily="2" charset="-79"/>
          <a:ea typeface="+mn-ea"/>
          <a:cs typeface="Rubik" pitchFamily="2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j.Feyertag@odi.org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D09B23-12C7-644A-857F-A27111100A4C}"/>
              </a:ext>
            </a:extLst>
          </p:cNvPr>
          <p:cNvGrpSpPr/>
          <p:nvPr/>
        </p:nvGrpSpPr>
        <p:grpSpPr>
          <a:xfrm>
            <a:off x="0" y="1843089"/>
            <a:ext cx="6272213" cy="5014912"/>
            <a:chOff x="0" y="1843089"/>
            <a:chExt cx="6272213" cy="501491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67B3AF2-0DBB-7147-A555-927E55C95A11}"/>
                </a:ext>
              </a:extLst>
            </p:cNvPr>
            <p:cNvSpPr/>
            <p:nvPr/>
          </p:nvSpPr>
          <p:spPr>
            <a:xfrm>
              <a:off x="0" y="2171701"/>
              <a:ext cx="896030" cy="4686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D89D9C-9E97-8E4C-A9C6-4950DCAE0979}"/>
                </a:ext>
              </a:extLst>
            </p:cNvPr>
            <p:cNvSpPr/>
            <p:nvPr/>
          </p:nvSpPr>
          <p:spPr>
            <a:xfrm>
              <a:off x="896030" y="4943474"/>
              <a:ext cx="896030" cy="1914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E302B46-06DB-064E-B86C-6B8B41EEEAA3}"/>
                </a:ext>
              </a:extLst>
            </p:cNvPr>
            <p:cNvSpPr/>
            <p:nvPr/>
          </p:nvSpPr>
          <p:spPr>
            <a:xfrm>
              <a:off x="1792061" y="1843089"/>
              <a:ext cx="896030" cy="50149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86E44A3-B9FB-8741-B76C-7BC1D5375A4A}"/>
                </a:ext>
              </a:extLst>
            </p:cNvPr>
            <p:cNvSpPr/>
            <p:nvPr/>
          </p:nvSpPr>
          <p:spPr>
            <a:xfrm>
              <a:off x="2688091" y="3857625"/>
              <a:ext cx="896030" cy="30003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8C90860-B176-C543-A10D-FA9963EA1A32}"/>
                </a:ext>
              </a:extLst>
            </p:cNvPr>
            <p:cNvSpPr/>
            <p:nvPr/>
          </p:nvSpPr>
          <p:spPr>
            <a:xfrm>
              <a:off x="3584122" y="4800600"/>
              <a:ext cx="896030" cy="2057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F6A742E-43E3-0C4B-89F9-C248AC2BA308}"/>
                </a:ext>
              </a:extLst>
            </p:cNvPr>
            <p:cNvSpPr/>
            <p:nvPr/>
          </p:nvSpPr>
          <p:spPr>
            <a:xfrm>
              <a:off x="4480152" y="4057650"/>
              <a:ext cx="896030" cy="28003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90C56D6-1D55-1A43-B8FD-9EBF30BE2054}"/>
                </a:ext>
              </a:extLst>
            </p:cNvPr>
            <p:cNvSpPr/>
            <p:nvPr/>
          </p:nvSpPr>
          <p:spPr>
            <a:xfrm>
              <a:off x="5376183" y="3601957"/>
              <a:ext cx="896030" cy="32560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D952B1E9-B512-BD4F-A9C8-C133CC48E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4825" y="214312"/>
            <a:ext cx="1800000" cy="23450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E7CA30-1C9F-584A-AC0A-655C41C89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6799" y="5306400"/>
            <a:ext cx="5685413" cy="1184400"/>
          </a:xfrm>
        </p:spPr>
        <p:txBody>
          <a:bodyPr lIns="90000" anchor="ctr" anchorCtr="0">
            <a:normAutofit fontScale="90000"/>
          </a:bodyPr>
          <a:lstStyle/>
          <a:p>
            <a:pPr algn="l"/>
            <a:r>
              <a:rPr lang="en-US" sz="4200" dirty="0">
                <a:solidFill>
                  <a:schemeClr val="tx1"/>
                </a:solidFill>
              </a:rPr>
              <a:t>Gender and perceived tenure security (PTS)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2A4E609-FA51-4021-AA9F-D17FDC8F1FFE}"/>
              </a:ext>
            </a:extLst>
          </p:cNvPr>
          <p:cNvSpPr txBox="1">
            <a:spLocks/>
          </p:cNvSpPr>
          <p:nvPr/>
        </p:nvSpPr>
        <p:spPr>
          <a:xfrm>
            <a:off x="6718425" y="5229979"/>
            <a:ext cx="5216400" cy="1184400"/>
          </a:xfrm>
          <a:prstGeom prst="rect">
            <a:avLst/>
          </a:prstGeom>
        </p:spPr>
        <p:txBody>
          <a:bodyPr vert="horz" lIns="90000" tIns="45720" rIns="91440" bIns="45720" rtlCol="0" anchor="ctr" anchorCtr="0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Rubik" pitchFamily="2" charset="-79"/>
                <a:ea typeface="+mj-ea"/>
                <a:cs typeface="Rubik" pitchFamily="2" charset="-79"/>
              </a:defRPr>
            </a:lvl1pPr>
          </a:lstStyle>
          <a:p>
            <a:pPr algn="r"/>
            <a:r>
              <a:rPr lang="en-US" sz="4200" b="0" dirty="0">
                <a:solidFill>
                  <a:schemeClr val="tx1"/>
                </a:solidFill>
              </a:rPr>
              <a:t>Evidence from 33 countries</a:t>
            </a:r>
          </a:p>
        </p:txBody>
      </p:sp>
    </p:spTree>
    <p:extLst>
      <p:ext uri="{BB962C8B-B14F-4D97-AF65-F5344CB8AC3E}">
        <p14:creationId xmlns:p14="http://schemas.microsoft.com/office/powerpoint/2010/main" val="2935687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1E8D38E1-C1B5-468D-AACF-F230794D616C}"/>
              </a:ext>
            </a:extLst>
          </p:cNvPr>
          <p:cNvSpPr txBox="1">
            <a:spLocks/>
          </p:cNvSpPr>
          <p:nvPr/>
        </p:nvSpPr>
        <p:spPr>
          <a:xfrm>
            <a:off x="838799" y="1247775"/>
            <a:ext cx="11220449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Rubik" pitchFamily="2" charset="-79"/>
                <a:ea typeface="+mn-ea"/>
                <a:cs typeface="Rubik" pitchFamily="2" charset="-79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Rubik" pitchFamily="2" charset="-79"/>
                <a:ea typeface="+mn-ea"/>
                <a:cs typeface="Rubik" pitchFamily="2" charset="-79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Rubik" pitchFamily="2" charset="-79"/>
                <a:ea typeface="+mn-ea"/>
                <a:cs typeface="Rubik" pitchFamily="2" charset="-79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Rubik" pitchFamily="2" charset="-79"/>
                <a:ea typeface="+mn-ea"/>
                <a:cs typeface="Rubik" pitchFamily="2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/>
              <a:t>Globally = formalisation only positively associated with PTS among owners using likelihood &amp; worry question (not in divorce/spousal death scenarios)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/>
              <a:t>Africa = weak effect, except among female owners in a divorce scenario </a:t>
            </a:r>
            <a:r>
              <a:rPr lang="en-GB" sz="2400" u="sng" dirty="0"/>
              <a:t>where joint titling is crucial</a:t>
            </a:r>
            <a:endParaRPr lang="en-GB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9D7F034-BCAC-4FF3-8CF6-B322E5DD22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3493265"/>
              </p:ext>
            </p:extLst>
          </p:nvPr>
        </p:nvGraphicFramePr>
        <p:xfrm>
          <a:off x="367228" y="3429000"/>
          <a:ext cx="11457544" cy="31464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05809">
                  <a:extLst>
                    <a:ext uri="{9D8B030D-6E8A-4147-A177-3AD203B41FA5}">
                      <a16:colId xmlns:a16="http://schemas.microsoft.com/office/drawing/2014/main" val="2181508878"/>
                    </a:ext>
                  </a:extLst>
                </a:gridCol>
                <a:gridCol w="3151782">
                  <a:extLst>
                    <a:ext uri="{9D8B030D-6E8A-4147-A177-3AD203B41FA5}">
                      <a16:colId xmlns:a16="http://schemas.microsoft.com/office/drawing/2014/main" val="2522696643"/>
                    </a:ext>
                  </a:extLst>
                </a:gridCol>
                <a:gridCol w="2556234">
                  <a:extLst>
                    <a:ext uri="{9D8B030D-6E8A-4147-A177-3AD203B41FA5}">
                      <a16:colId xmlns:a16="http://schemas.microsoft.com/office/drawing/2014/main" val="3415110537"/>
                    </a:ext>
                  </a:extLst>
                </a:gridCol>
                <a:gridCol w="3943719">
                  <a:extLst>
                    <a:ext uri="{9D8B030D-6E8A-4147-A177-3AD203B41FA5}">
                      <a16:colId xmlns:a16="http://schemas.microsoft.com/office/drawing/2014/main" val="1701469377"/>
                    </a:ext>
                  </a:extLst>
                </a:gridCol>
              </a:tblGrid>
              <a:tr h="323575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Tenure 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Women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Men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Observed among both (examples)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596039"/>
                  </a:ext>
                </a:extLst>
              </a:tr>
              <a:tr h="1264884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Owners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600" b="1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Formal documentation (+)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600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Framing (+)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600" b="0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Property inherited (+)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600" b="0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Right to inherit (+)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600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Children in HH (-)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600" b="1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Named formal document (+)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600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Age (+)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600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Wealth (+)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600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De facto security (+)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600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Opinion shifters (+)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600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Property bought/constructed (+)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600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Low income (-)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600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Land used productively (-)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606002"/>
                  </a:ext>
                </a:extLst>
              </a:tr>
              <a:tr h="558902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Tenants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600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Land used productively (-)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GB" sz="1600" dirty="0">
                        <a:latin typeface="Rubik" panose="00000500000000000000" pitchFamily="2" charset="-79"/>
                        <a:cs typeface="Rubik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 De facto security (+)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600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Low income (-)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470968"/>
                  </a:ext>
                </a:extLst>
              </a:tr>
              <a:tr h="921398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Stay with permission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600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Water connection (+)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600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Children in HH (-)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600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HH head (-)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Rubik" panose="00000500000000000000" pitchFamily="2" charset="-79"/>
                        <a:cs typeface="Rubik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600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Formal documentation (+)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600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De facto security (+)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600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Low income (-)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03225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7DCC7A9-C16C-43F0-823F-006FA81AA0B3}"/>
              </a:ext>
            </a:extLst>
          </p:cNvPr>
          <p:cNvSpPr txBox="1"/>
          <p:nvPr/>
        </p:nvSpPr>
        <p:spPr>
          <a:xfrm>
            <a:off x="385591" y="3042682"/>
            <a:ext cx="11549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accent4"/>
                </a:solidFill>
              </a:rPr>
              <a:t>Significant controls of PTS for models run separately between women and men in 30 countries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A1D531-475D-470E-89C7-24D42D7AAEFB}"/>
              </a:ext>
            </a:extLst>
          </p:cNvPr>
          <p:cNvSpPr txBox="1"/>
          <p:nvPr/>
        </p:nvSpPr>
        <p:spPr>
          <a:xfrm>
            <a:off x="367228" y="6575438"/>
            <a:ext cx="110979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>
                <a:solidFill>
                  <a:schemeClr val="accent4"/>
                </a:solidFill>
              </a:rPr>
              <a:t>(+) positive coefficient; (-) negative coefficient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C7FB276-AB37-4253-813A-AC27B76D3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99" y="619200"/>
            <a:ext cx="10515001" cy="1072800"/>
          </a:xfrm>
        </p:spPr>
        <p:txBody>
          <a:bodyPr anchor="t" anchorCtr="0">
            <a:normAutofit/>
          </a:bodyPr>
          <a:lstStyle/>
          <a:p>
            <a:r>
              <a:rPr lang="en-US" sz="3000" cap="all" dirty="0">
                <a:solidFill>
                  <a:schemeClr val="accent3"/>
                </a:solidFill>
              </a:rPr>
              <a:t>Q2</a:t>
            </a:r>
            <a:r>
              <a:rPr lang="en-US" sz="3000" b="0" cap="all" dirty="0">
                <a:solidFill>
                  <a:schemeClr val="accent3"/>
                </a:solidFill>
              </a:rPr>
              <a:t> FORMALISATION PRIMARILY affects owners</a:t>
            </a:r>
            <a:endParaRPr lang="en-US" sz="3000" b="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581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BA83B-F0D1-5F4B-B5B5-319EBC59A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619200"/>
            <a:ext cx="10857900" cy="1072800"/>
          </a:xfrm>
        </p:spPr>
        <p:txBody>
          <a:bodyPr anchor="t" anchorCtr="0">
            <a:normAutofit/>
          </a:bodyPr>
          <a:lstStyle/>
          <a:p>
            <a:r>
              <a:rPr lang="en-US" sz="3000" cap="all" dirty="0">
                <a:solidFill>
                  <a:schemeClr val="accent1"/>
                </a:solidFill>
              </a:rPr>
              <a:t>Q3 </a:t>
            </a:r>
            <a:r>
              <a:rPr lang="en-US" sz="3000" b="0" cap="all" dirty="0">
                <a:solidFill>
                  <a:schemeClr val="accent1"/>
                </a:solidFill>
              </a:rPr>
              <a:t>Institutions clearly play a role</a:t>
            </a:r>
            <a:endParaRPr lang="en-US" sz="3000" b="0" dirty="0">
              <a:solidFill>
                <a:schemeClr val="accent1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F1324DC-1954-41B9-B3BE-DAB7E0DC99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6787165"/>
              </p:ext>
            </p:extLst>
          </p:nvPr>
        </p:nvGraphicFramePr>
        <p:xfrm>
          <a:off x="428624" y="1834019"/>
          <a:ext cx="11268075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836">
                  <a:extLst>
                    <a:ext uri="{9D8B030D-6E8A-4147-A177-3AD203B41FA5}">
                      <a16:colId xmlns:a16="http://schemas.microsoft.com/office/drawing/2014/main" val="348340649"/>
                    </a:ext>
                  </a:extLst>
                </a:gridCol>
                <a:gridCol w="2649339">
                  <a:extLst>
                    <a:ext uri="{9D8B030D-6E8A-4147-A177-3AD203B41FA5}">
                      <a16:colId xmlns:a16="http://schemas.microsoft.com/office/drawing/2014/main" val="1445343121"/>
                    </a:ext>
                  </a:extLst>
                </a:gridCol>
                <a:gridCol w="1102312">
                  <a:extLst>
                    <a:ext uri="{9D8B030D-6E8A-4147-A177-3AD203B41FA5}">
                      <a16:colId xmlns:a16="http://schemas.microsoft.com/office/drawing/2014/main" val="3135159778"/>
                    </a:ext>
                  </a:extLst>
                </a:gridCol>
                <a:gridCol w="2201436">
                  <a:extLst>
                    <a:ext uri="{9D8B030D-6E8A-4147-A177-3AD203B41FA5}">
                      <a16:colId xmlns:a16="http://schemas.microsoft.com/office/drawing/2014/main" val="1777695386"/>
                    </a:ext>
                  </a:extLst>
                </a:gridCol>
                <a:gridCol w="2109576">
                  <a:extLst>
                    <a:ext uri="{9D8B030D-6E8A-4147-A177-3AD203B41FA5}">
                      <a16:colId xmlns:a16="http://schemas.microsoft.com/office/drawing/2014/main" val="2178612980"/>
                    </a:ext>
                  </a:extLst>
                </a:gridCol>
                <a:gridCol w="2109576">
                  <a:extLst>
                    <a:ext uri="{9D8B030D-6E8A-4147-A177-3AD203B41FA5}">
                      <a16:colId xmlns:a16="http://schemas.microsoft.com/office/drawing/2014/main" val="7484519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Measure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Owners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Tenants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SWP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819935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GB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Formal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% formalisation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Prindex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Men (+)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Women (+)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Same (+)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26617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Rule of Law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WJP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Same (+)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Same (+)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Women (+)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80232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Gov’t effectiveness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WB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Men (+)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Women (+)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Same (+)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0671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Corruption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WB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Same (+)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Same (+)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Women (+)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685109"/>
                  </a:ext>
                </a:extLst>
              </a:tr>
              <a:tr h="370840">
                <a:tc rowSpan="7">
                  <a:txBody>
                    <a:bodyPr/>
                    <a:lstStyle/>
                    <a:p>
                      <a:r>
                        <a:rPr lang="en-GB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Informal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SIGI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OECD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Insignificant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Insignificant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Women (+)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88981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Family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OECD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Insignificant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Men (-)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Insignificant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88549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Physical integrity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OECD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Men (+)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Same (-)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Same (-)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35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Access to resources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OECD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Same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Same (+)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Men (-)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33445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% female educated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OECD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Women (+)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Men (-)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Women (+)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32246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WPS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WPS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Women (+)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Same (+)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Women (+)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63476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Financial inclusion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WPS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Women (+)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Insignificant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Women (+)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75924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50BC668-1B32-4EB4-9F10-8826C3DD6CC8}"/>
              </a:ext>
            </a:extLst>
          </p:cNvPr>
          <p:cNvSpPr txBox="1"/>
          <p:nvPr/>
        </p:nvSpPr>
        <p:spPr>
          <a:xfrm>
            <a:off x="628650" y="1389481"/>
            <a:ext cx="1156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Differences between women and men in the interaction between institutions and de jure tenure security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77A6AF-0A75-4980-9AE3-2C466B5E2A72}"/>
              </a:ext>
            </a:extLst>
          </p:cNvPr>
          <p:cNvSpPr txBox="1"/>
          <p:nvPr/>
        </p:nvSpPr>
        <p:spPr>
          <a:xfrm>
            <a:off x="837600" y="6343787"/>
            <a:ext cx="110979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(+) stronger/significant positive effect; (-) stronger/significant negative effect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7ADB405-B3A0-4848-971A-83E9EA3C8CF7}"/>
              </a:ext>
            </a:extLst>
          </p:cNvPr>
          <p:cNvSpPr/>
          <p:nvPr/>
        </p:nvSpPr>
        <p:spPr>
          <a:xfrm>
            <a:off x="5048251" y="2143125"/>
            <a:ext cx="1790700" cy="1183919"/>
          </a:xfrm>
          <a:prstGeom prst="ellipse">
            <a:avLst/>
          </a:prstGeom>
          <a:solidFill>
            <a:srgbClr val="E5E5DF">
              <a:alpha val="50196"/>
            </a:srgbClr>
          </a:solidFill>
          <a:ln w="3810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D436C9E-6E5A-4053-ADB6-0F14EC4DFBBF}"/>
              </a:ext>
            </a:extLst>
          </p:cNvPr>
          <p:cNvSpPr/>
          <p:nvPr/>
        </p:nvSpPr>
        <p:spPr>
          <a:xfrm>
            <a:off x="7162801" y="2143126"/>
            <a:ext cx="1790700" cy="1183918"/>
          </a:xfrm>
          <a:prstGeom prst="ellipse">
            <a:avLst/>
          </a:prstGeom>
          <a:solidFill>
            <a:srgbClr val="E5E5DF">
              <a:alpha val="50196"/>
            </a:srgbClr>
          </a:solidFill>
          <a:ln w="3810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578FE90-4C42-4C1A-819E-B6CE4C8463A5}"/>
              </a:ext>
            </a:extLst>
          </p:cNvPr>
          <p:cNvSpPr/>
          <p:nvPr/>
        </p:nvSpPr>
        <p:spPr>
          <a:xfrm>
            <a:off x="4981575" y="5073430"/>
            <a:ext cx="2181225" cy="1285875"/>
          </a:xfrm>
          <a:prstGeom prst="ellipse">
            <a:avLst/>
          </a:prstGeom>
          <a:solidFill>
            <a:schemeClr val="accent2">
              <a:lumMod val="60000"/>
              <a:lumOff val="40000"/>
              <a:alpha val="50196"/>
            </a:schemeClr>
          </a:solidFill>
          <a:ln w="3810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FA7FA92-F1E2-47FF-89C8-C3342B5980C7}"/>
              </a:ext>
            </a:extLst>
          </p:cNvPr>
          <p:cNvSpPr/>
          <p:nvPr/>
        </p:nvSpPr>
        <p:spPr>
          <a:xfrm>
            <a:off x="9151807" y="5107431"/>
            <a:ext cx="2181225" cy="1285875"/>
          </a:xfrm>
          <a:prstGeom prst="ellipse">
            <a:avLst/>
          </a:prstGeom>
          <a:solidFill>
            <a:srgbClr val="E5E5DF">
              <a:alpha val="50196"/>
            </a:srgbClr>
          </a:solidFill>
          <a:ln w="3810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A0A52AD-A68B-46FF-84BD-FED45BE17032}"/>
              </a:ext>
            </a:extLst>
          </p:cNvPr>
          <p:cNvSpPr/>
          <p:nvPr/>
        </p:nvSpPr>
        <p:spPr>
          <a:xfrm>
            <a:off x="9277352" y="3238500"/>
            <a:ext cx="1943098" cy="885825"/>
          </a:xfrm>
          <a:prstGeom prst="ellipse">
            <a:avLst/>
          </a:prstGeom>
          <a:solidFill>
            <a:srgbClr val="E5E5DF">
              <a:alpha val="50196"/>
            </a:srgbClr>
          </a:solidFill>
          <a:ln w="3810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70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1E8D38E1-C1B5-468D-AACF-F230794D616C}"/>
              </a:ext>
            </a:extLst>
          </p:cNvPr>
          <p:cNvSpPr txBox="1">
            <a:spLocks/>
          </p:cNvSpPr>
          <p:nvPr/>
        </p:nvSpPr>
        <p:spPr>
          <a:xfrm>
            <a:off x="838200" y="1438275"/>
            <a:ext cx="11220449" cy="505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Rubik" pitchFamily="2" charset="-79"/>
                <a:ea typeface="+mn-ea"/>
                <a:cs typeface="Rubik" pitchFamily="2" charset="-79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Rubik" pitchFamily="2" charset="-79"/>
                <a:ea typeface="+mn-ea"/>
                <a:cs typeface="Rubik" pitchFamily="2" charset="-79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Rubik" pitchFamily="2" charset="-79"/>
                <a:ea typeface="+mn-ea"/>
                <a:cs typeface="Rubik" pitchFamily="2" charset="-79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Rubik" pitchFamily="2" charset="-79"/>
                <a:ea typeface="+mn-ea"/>
                <a:cs typeface="Rubik" pitchFamily="2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GB" sz="2400" b="1" dirty="0"/>
              <a:t>Policy implications:</a:t>
            </a:r>
          </a:p>
          <a:p>
            <a:pPr marL="914400" lvl="1" indent="-457200">
              <a:buAutoNum type="alphaLcParenR"/>
            </a:pPr>
            <a:r>
              <a:rPr lang="en-GB" sz="2000" b="1" dirty="0"/>
              <a:t>Strengthening gender-equal informal institutions has disproportionate impact on improving women’s tenure security</a:t>
            </a:r>
            <a:r>
              <a:rPr lang="en-GB" sz="2000" dirty="0"/>
              <a:t>. Titling or legal changes are in themselves not sufficient and awareness-raising campaigns, educational measures and other interventions aimed at social and customary norms may be more efficient</a:t>
            </a:r>
          </a:p>
          <a:p>
            <a:pPr marL="914400" lvl="1" indent="-457200">
              <a:buAutoNum type="alphaLcParenR"/>
            </a:pPr>
            <a:endParaRPr lang="en-GB" sz="2000" b="1" dirty="0"/>
          </a:p>
          <a:p>
            <a:pPr marL="914400" lvl="1" indent="-457200">
              <a:buAutoNum type="alphaLcParenR"/>
            </a:pPr>
            <a:r>
              <a:rPr lang="en-GB" sz="2000" b="1" dirty="0"/>
              <a:t>PTS can help identify targeted policy interventions: </a:t>
            </a:r>
            <a:r>
              <a:rPr lang="en-GB" sz="2000" dirty="0"/>
              <a:t>e.g. among married females who are worried about divorce or spousal death scenarios. In Africa, they </a:t>
            </a:r>
            <a:r>
              <a:rPr lang="en-GB" sz="2000" u="sng" dirty="0"/>
              <a:t>need</a:t>
            </a:r>
            <a:r>
              <a:rPr lang="en-GB" sz="2000" dirty="0"/>
              <a:t> to be targeted with joint titles.</a:t>
            </a:r>
            <a:endParaRPr lang="en-GB" sz="2000" b="1" dirty="0"/>
          </a:p>
          <a:p>
            <a:pPr marL="457200" indent="-457200">
              <a:buFont typeface="+mj-lt"/>
              <a:buAutoNum type="arabicPeriod"/>
            </a:pPr>
            <a:r>
              <a:rPr lang="en-GB" sz="2400" b="1" dirty="0"/>
              <a:t>Research implications: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GB" sz="2000" b="1" dirty="0"/>
              <a:t>Results are country-specific: </a:t>
            </a:r>
            <a:r>
              <a:rPr lang="en-GB" sz="2000" dirty="0"/>
              <a:t>need more country-specific deep-dive studies (contact: </a:t>
            </a:r>
            <a:r>
              <a:rPr lang="en-GB" sz="2000" b="1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j.feyertag@odi.org.uk</a:t>
            </a:r>
            <a:r>
              <a:rPr lang="en-GB" sz="2000" dirty="0"/>
              <a:t>)</a:t>
            </a:r>
          </a:p>
          <a:p>
            <a:pPr marL="914400" lvl="1" indent="-457200">
              <a:buFont typeface="+mj-lt"/>
              <a:buAutoNum type="alphaLcParenR"/>
            </a:pPr>
            <a:endParaRPr lang="en-GB" sz="2000" b="1" dirty="0"/>
          </a:p>
          <a:p>
            <a:pPr marL="914400" lvl="1" indent="-457200">
              <a:buFont typeface="+mj-lt"/>
              <a:buAutoNum type="alphaLcParenR"/>
            </a:pPr>
            <a:r>
              <a:rPr lang="en-GB" sz="2000" b="1" dirty="0"/>
              <a:t>Important pathways for gender-sensitive research on tenure security</a:t>
            </a:r>
            <a:r>
              <a:rPr lang="en-GB" sz="2000" dirty="0"/>
              <a:t>. How do these results link to development outcomes?</a:t>
            </a:r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A7AEE2C-7685-4F7B-92B6-8421A3654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99" y="619200"/>
            <a:ext cx="10515001" cy="1072800"/>
          </a:xfrm>
        </p:spPr>
        <p:txBody>
          <a:bodyPr anchor="t" anchorCtr="0">
            <a:normAutofit/>
          </a:bodyPr>
          <a:lstStyle/>
          <a:p>
            <a:r>
              <a:rPr lang="en-US" sz="3000" cap="all" dirty="0">
                <a:solidFill>
                  <a:schemeClr val="accent3"/>
                </a:solidFill>
              </a:rPr>
              <a:t>CONCLUSIONS &amp; IMPLICATIONS</a:t>
            </a:r>
            <a:endParaRPr lang="en-US" sz="3000" b="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052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BA83B-F0D1-5F4B-B5B5-319EBC59A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99" y="619200"/>
            <a:ext cx="9210269" cy="1072800"/>
          </a:xfrm>
        </p:spPr>
        <p:txBody>
          <a:bodyPr anchor="t" anchorCtr="0">
            <a:normAutofit/>
          </a:bodyPr>
          <a:lstStyle/>
          <a:p>
            <a:r>
              <a:rPr lang="en-GB" sz="3000" cap="all" dirty="0">
                <a:solidFill>
                  <a:schemeClr val="bg2"/>
                </a:solidFill>
              </a:rPr>
              <a:t>CONTEXT &amp; EVIDENCE BASE</a:t>
            </a:r>
            <a:endParaRPr lang="en-US" sz="3000" dirty="0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46C71-44D6-4D48-B743-8F39B7FBB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798" y="1825625"/>
            <a:ext cx="10515001" cy="4640489"/>
          </a:xfrm>
        </p:spPr>
        <p:txBody>
          <a:bodyPr wrap="square" numCol="1" spcCol="360000" anchor="ctr" anchorCtr="0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400" dirty="0"/>
              <a:t>Women face restricted access/control to productive land and property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Securing women’s land rights is linked to overwhelmingly positive social, environmental and economic outcomes</a:t>
            </a:r>
          </a:p>
          <a:p>
            <a:pPr marL="0" indent="0">
              <a:buNone/>
            </a:pPr>
            <a:r>
              <a:rPr lang="en-GB" sz="2400" dirty="0"/>
              <a:t>Obvious policy implication: making access and user rights more secure - through both formal and informal means – to provide greater access to productive land and property for women. For example:</a:t>
            </a:r>
          </a:p>
          <a:p>
            <a:pPr lvl="1"/>
            <a:r>
              <a:rPr lang="en-GB" dirty="0"/>
              <a:t>Awarding titles</a:t>
            </a:r>
          </a:p>
          <a:p>
            <a:pPr lvl="1"/>
            <a:r>
              <a:rPr lang="en-GB" dirty="0"/>
              <a:t>Changing attitudes, norms and legal frameworks </a:t>
            </a:r>
          </a:p>
          <a:p>
            <a:pPr lvl="1"/>
            <a:r>
              <a:rPr lang="en-GB" dirty="0"/>
              <a:t>Raising awareness through legal empowerment</a:t>
            </a:r>
          </a:p>
          <a:p>
            <a:pPr marL="0" indent="0">
              <a:buNone/>
            </a:pPr>
            <a:r>
              <a:rPr lang="en-GB" sz="2400" b="1" dirty="0"/>
              <a:t>Problem: </a:t>
            </a:r>
            <a:r>
              <a:rPr lang="en-GB" sz="2400" dirty="0"/>
              <a:t>most data and evidence comes from few and specific case studies, which does not allow for larger scale comparison. Global data on PTS can help as </a:t>
            </a:r>
            <a:r>
              <a:rPr lang="en-GB" sz="2400" b="1" dirty="0"/>
              <a:t>perceptions influence behaviour.</a:t>
            </a:r>
            <a:endParaRPr lang="en-GB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59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BA83B-F0D1-5F4B-B5B5-319EBC59A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619200"/>
            <a:ext cx="8800500" cy="1072800"/>
          </a:xfrm>
        </p:spPr>
        <p:txBody>
          <a:bodyPr anchor="t" anchorCtr="0">
            <a:normAutofit/>
          </a:bodyPr>
          <a:lstStyle/>
          <a:p>
            <a:r>
              <a:rPr lang="en-US" sz="3000" cap="all" dirty="0">
                <a:solidFill>
                  <a:schemeClr val="accent1"/>
                </a:solidFill>
              </a:rPr>
              <a:t>Data and MEASURES</a:t>
            </a:r>
            <a:endParaRPr lang="en-US" sz="30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46C71-44D6-4D48-B743-8F39B7FBB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800" y="1219200"/>
            <a:ext cx="10515600" cy="45291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chemeClr val="tx1"/>
                </a:solidFill>
              </a:rPr>
              <a:t>Data</a:t>
            </a:r>
            <a:r>
              <a:rPr lang="en-GB" sz="2400" dirty="0">
                <a:solidFill>
                  <a:schemeClr val="tx1"/>
                </a:solidFill>
              </a:rPr>
              <a:t>: </a:t>
            </a:r>
          </a:p>
          <a:p>
            <a:r>
              <a:rPr lang="en-GB" sz="2400" dirty="0">
                <a:solidFill>
                  <a:schemeClr val="tx1"/>
                </a:solidFill>
              </a:rPr>
              <a:t>Prindex data from 33 countries: 25,048 men and 28,132 women (~15,000 each are located in Africa) </a:t>
            </a:r>
          </a:p>
          <a:p>
            <a:r>
              <a:rPr lang="en-GB" sz="2400">
                <a:solidFill>
                  <a:schemeClr val="tx1"/>
                </a:solidFill>
              </a:rPr>
              <a:t>Global indicators: </a:t>
            </a:r>
            <a:endParaRPr lang="en-GB" sz="2400" dirty="0">
              <a:solidFill>
                <a:schemeClr val="tx1"/>
              </a:solidFill>
            </a:endParaRP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World Bank government effectiveness, ‘Women Business and the Law’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OECD Social, Inequality and Gender Index, 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World Justice Project ‘Rule of Law’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Georgetown Institute’s Women, Peace and Security Index</a:t>
            </a:r>
          </a:p>
          <a:p>
            <a:pPr marL="0" indent="0">
              <a:buNone/>
            </a:pPr>
            <a:r>
              <a:rPr lang="en-GB" sz="2400" b="1" dirty="0">
                <a:solidFill>
                  <a:schemeClr val="tx1"/>
                </a:solidFill>
              </a:rPr>
              <a:t>Measures</a:t>
            </a:r>
            <a:r>
              <a:rPr lang="en-GB" sz="2400" dirty="0">
                <a:solidFill>
                  <a:schemeClr val="tx1"/>
                </a:solidFill>
              </a:rPr>
              <a:t>: </a:t>
            </a:r>
          </a:p>
          <a:p>
            <a:r>
              <a:rPr lang="en-GB" sz="2400" dirty="0">
                <a:solidFill>
                  <a:schemeClr val="tx1"/>
                </a:solidFill>
              </a:rPr>
              <a:t>Perceived </a:t>
            </a:r>
            <a:r>
              <a:rPr lang="en-GB" sz="2400" b="1" dirty="0">
                <a:solidFill>
                  <a:schemeClr val="tx1"/>
                </a:solidFill>
              </a:rPr>
              <a:t>risk</a:t>
            </a:r>
            <a:r>
              <a:rPr lang="en-GB" sz="2400" dirty="0">
                <a:solidFill>
                  <a:schemeClr val="tx1"/>
                </a:solidFill>
              </a:rPr>
              <a:t> of eviction:</a:t>
            </a:r>
          </a:p>
          <a:p>
            <a:pPr marL="457200" lvl="1" indent="0">
              <a:buNone/>
            </a:pPr>
            <a:r>
              <a:rPr lang="en-GB" sz="2000" i="1" dirty="0">
                <a:solidFill>
                  <a:schemeClr val="tx1"/>
                </a:solidFill>
              </a:rPr>
              <a:t>In the next five years, how likely or unlikely is it that you could lose the right to use this property, or part of this property, against your will?</a:t>
            </a:r>
          </a:p>
          <a:p>
            <a:r>
              <a:rPr lang="en-GB" sz="2400" dirty="0">
                <a:solidFill>
                  <a:schemeClr val="tx1"/>
                </a:solidFill>
              </a:rPr>
              <a:t>Perceived worry of eviction (incl. in divorce/spousal death scenarios)</a:t>
            </a:r>
          </a:p>
        </p:txBody>
      </p:sp>
    </p:spTree>
    <p:extLst>
      <p:ext uri="{BB962C8B-B14F-4D97-AF65-F5344CB8AC3E}">
        <p14:creationId xmlns:p14="http://schemas.microsoft.com/office/powerpoint/2010/main" val="2222190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BA83B-F0D1-5F4B-B5B5-319EBC59A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99" y="619200"/>
            <a:ext cx="9210269" cy="1072800"/>
          </a:xfrm>
        </p:spPr>
        <p:txBody>
          <a:bodyPr anchor="t" anchorCtr="0">
            <a:normAutofit/>
          </a:bodyPr>
          <a:lstStyle/>
          <a:p>
            <a:r>
              <a:rPr lang="en-GB" sz="3000" cap="all" dirty="0">
                <a:solidFill>
                  <a:schemeClr val="accent4"/>
                </a:solidFill>
              </a:rPr>
              <a:t>RESEARCH QUESTIONS</a:t>
            </a:r>
            <a:endParaRPr lang="en-US" sz="3000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46C71-44D6-4D48-B743-8F39B7FBB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798" y="1825625"/>
            <a:ext cx="10515001" cy="4640489"/>
          </a:xfrm>
        </p:spPr>
        <p:txBody>
          <a:bodyPr wrap="square" numCol="1" spcCol="360000" anchor="ctr" anchorCtr="0">
            <a:noAutofit/>
          </a:bodyPr>
          <a:lstStyle/>
          <a:p>
            <a:pPr marL="514350" indent="-514350">
              <a:buAutoNum type="arabicPeriod"/>
            </a:pPr>
            <a:r>
              <a:rPr lang="en-US" sz="3000" dirty="0">
                <a:solidFill>
                  <a:schemeClr val="accent4"/>
                </a:solidFill>
              </a:rPr>
              <a:t>Do men and women feel more or less secure about their land and property?</a:t>
            </a:r>
          </a:p>
          <a:p>
            <a:pPr marL="514350" indent="-514350">
              <a:buAutoNum type="arabicPeriod"/>
            </a:pPr>
            <a:endParaRPr lang="en-US" sz="3000" dirty="0">
              <a:solidFill>
                <a:schemeClr val="accent4"/>
              </a:solidFill>
            </a:endParaRPr>
          </a:p>
          <a:p>
            <a:pPr marL="514350" indent="-514350">
              <a:buAutoNum type="arabicPeriod"/>
            </a:pPr>
            <a:r>
              <a:rPr lang="en-GB" sz="3000" dirty="0">
                <a:solidFill>
                  <a:schemeClr val="accent4"/>
                </a:solidFill>
              </a:rPr>
              <a:t>Does formalization help decrease gender gaps in perceived tenure security?</a:t>
            </a:r>
          </a:p>
          <a:p>
            <a:pPr marL="514350" indent="-514350">
              <a:buAutoNum type="arabicPeriod"/>
            </a:pPr>
            <a:endParaRPr lang="en-GB" sz="3000" dirty="0">
              <a:solidFill>
                <a:schemeClr val="accent4"/>
              </a:solidFill>
            </a:endParaRPr>
          </a:p>
          <a:p>
            <a:pPr marL="514350" indent="-514350">
              <a:buAutoNum type="arabicPeriod"/>
            </a:pPr>
            <a:r>
              <a:rPr lang="en-US" sz="3000" dirty="0">
                <a:solidFill>
                  <a:schemeClr val="accent4"/>
                </a:solidFill>
              </a:rPr>
              <a:t>Does institutional variation (both formal and informal) help explain cross-country differences?</a:t>
            </a:r>
            <a:endParaRPr lang="en-GB" sz="3000" dirty="0">
              <a:solidFill>
                <a:schemeClr val="accent4"/>
              </a:solidFill>
            </a:endParaRPr>
          </a:p>
          <a:p>
            <a:endParaRPr lang="en-GB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911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BA83B-F0D1-5F4B-B5B5-319EBC59A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99" y="619200"/>
            <a:ext cx="10210201" cy="1072800"/>
          </a:xfrm>
        </p:spPr>
        <p:txBody>
          <a:bodyPr anchor="t" anchorCtr="0">
            <a:normAutofit/>
          </a:bodyPr>
          <a:lstStyle/>
          <a:p>
            <a:r>
              <a:rPr lang="en-GB" sz="3000" cap="all" dirty="0" err="1">
                <a:solidFill>
                  <a:schemeClr val="accent4"/>
                </a:solidFill>
              </a:rPr>
              <a:t>BACKGround</a:t>
            </a:r>
            <a:r>
              <a:rPr lang="en-GB" sz="3000" cap="all" dirty="0">
                <a:solidFill>
                  <a:schemeClr val="accent4"/>
                </a:solidFill>
              </a:rPr>
              <a:t> </a:t>
            </a:r>
            <a:r>
              <a:rPr lang="en-GB" sz="3000" b="0" cap="all" dirty="0">
                <a:solidFill>
                  <a:schemeClr val="accent4"/>
                </a:solidFill>
              </a:rPr>
              <a:t>making sense of PTS &amp; GENDER</a:t>
            </a:r>
            <a:endParaRPr lang="en-US" sz="3000" b="0" dirty="0">
              <a:solidFill>
                <a:schemeClr val="accent4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7F0E2B1-27FB-4A13-8C78-1EBD9B7BE103}"/>
              </a:ext>
            </a:extLst>
          </p:cNvPr>
          <p:cNvGrpSpPr/>
          <p:nvPr/>
        </p:nvGrpSpPr>
        <p:grpSpPr>
          <a:xfrm>
            <a:off x="1393470" y="1234953"/>
            <a:ext cx="3533776" cy="5813029"/>
            <a:chOff x="1142239" y="1229540"/>
            <a:chExt cx="3533776" cy="581302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CEF804-6CD8-4625-88C7-E47876D87F56}"/>
                </a:ext>
              </a:extLst>
            </p:cNvPr>
            <p:cNvSpPr txBox="1"/>
            <p:nvPr/>
          </p:nvSpPr>
          <p:spPr>
            <a:xfrm>
              <a:off x="1142239" y="5949962"/>
              <a:ext cx="3533776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cap="all" dirty="0">
                  <a:solidFill>
                    <a:schemeClr val="accent1"/>
                  </a:solidFill>
                  <a:latin typeface="Rubik" pitchFamily="2" charset="-79"/>
                  <a:ea typeface="+mj-ea"/>
                  <a:cs typeface="Rubik" pitchFamily="2" charset="-79"/>
                </a:rPr>
                <a:t>MEDIATORS</a:t>
              </a:r>
            </a:p>
            <a:p>
              <a:pPr algn="ctr"/>
              <a:endParaRPr lang="en-GB" sz="300" b="1" cap="all" dirty="0">
                <a:solidFill>
                  <a:schemeClr val="accent1"/>
                </a:solidFill>
                <a:latin typeface="Rubik" pitchFamily="2" charset="-79"/>
                <a:ea typeface="+mj-ea"/>
                <a:cs typeface="Rubik" pitchFamily="2" charset="-79"/>
              </a:endParaRPr>
            </a:p>
            <a:p>
              <a:pPr algn="ctr"/>
              <a:r>
                <a:rPr lang="en-GB" sz="1200" dirty="0">
                  <a:solidFill>
                    <a:schemeClr val="accent1"/>
                  </a:solidFill>
                  <a:latin typeface="Rubik" pitchFamily="2" charset="-79"/>
                  <a:ea typeface="+mj-ea"/>
                  <a:cs typeface="Rubik" pitchFamily="2" charset="-79"/>
                </a:rPr>
                <a:t>e.g. socioeconomic disadvantage or unequal life chances</a:t>
              </a:r>
            </a:p>
            <a:p>
              <a:pPr algn="ctr"/>
              <a:endParaRPr lang="en-GB" sz="2000" b="1" cap="all" dirty="0">
                <a:solidFill>
                  <a:schemeClr val="bg2"/>
                </a:solidFill>
                <a:latin typeface="Rubik" pitchFamily="2" charset="-79"/>
                <a:ea typeface="+mj-ea"/>
                <a:cs typeface="Rubik" pitchFamily="2" charset="-79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B587794-AE2D-469C-85F8-B23554084E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96747" y="1229540"/>
              <a:ext cx="24761" cy="4749887"/>
            </a:xfrm>
            <a:prstGeom prst="line">
              <a:avLst/>
            </a:prstGeom>
            <a:ln w="38100" cap="flat" cmpd="sng" algn="ctr">
              <a:solidFill>
                <a:schemeClr val="accent6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679FAF6D-E845-47E2-B7E0-4C035BCC65FC}"/>
              </a:ext>
            </a:extLst>
          </p:cNvPr>
          <p:cNvSpPr/>
          <p:nvPr/>
        </p:nvSpPr>
        <p:spPr>
          <a:xfrm>
            <a:off x="3547935" y="2251464"/>
            <a:ext cx="2256160" cy="72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4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Owners</a:t>
            </a:r>
          </a:p>
          <a:p>
            <a:pPr algn="ctr"/>
            <a:r>
              <a:rPr lang="en-GB" dirty="0">
                <a:solidFill>
                  <a:schemeClr val="accent4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43.5% (m) 36.8% (f)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93B4E66-8C2E-4CE6-B424-429E88B18027}"/>
              </a:ext>
            </a:extLst>
          </p:cNvPr>
          <p:cNvSpPr/>
          <p:nvPr/>
        </p:nvSpPr>
        <p:spPr>
          <a:xfrm>
            <a:off x="3547935" y="3191034"/>
            <a:ext cx="2256160" cy="72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4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SWP</a:t>
            </a:r>
          </a:p>
          <a:p>
            <a:pPr algn="ctr"/>
            <a:r>
              <a:rPr lang="en-GB" dirty="0">
                <a:solidFill>
                  <a:schemeClr val="accent4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28.8% (m) 39.5% (f)</a:t>
            </a:r>
          </a:p>
        </p:txBody>
      </p:sp>
      <p:sp>
        <p:nvSpPr>
          <p:cNvPr id="52" name="Rectangle: Top Corners Snipped 51">
            <a:extLst>
              <a:ext uri="{FF2B5EF4-FFF2-40B4-BE49-F238E27FC236}">
                <a16:creationId xmlns:a16="http://schemas.microsoft.com/office/drawing/2014/main" id="{BD2BC3E5-0299-4B66-9D1C-2D8B87C873A5}"/>
              </a:ext>
            </a:extLst>
          </p:cNvPr>
          <p:cNvSpPr/>
          <p:nvPr/>
        </p:nvSpPr>
        <p:spPr>
          <a:xfrm>
            <a:off x="9547709" y="1311894"/>
            <a:ext cx="2256160" cy="720000"/>
          </a:xfrm>
          <a:prstGeom prst="snip2Same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Rubik" panose="00000500000000000000" pitchFamily="2" charset="-79"/>
                <a:cs typeface="Rubik" panose="00000500000000000000" pitchFamily="2" charset="-79"/>
              </a:rPr>
              <a:t>PERCEIVED TENURE SECURITY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72C220B-7435-4A23-A59E-A9B0BDDDB116}"/>
              </a:ext>
            </a:extLst>
          </p:cNvPr>
          <p:cNvSpPr/>
          <p:nvPr/>
        </p:nvSpPr>
        <p:spPr>
          <a:xfrm>
            <a:off x="3547935" y="4130604"/>
            <a:ext cx="2256160" cy="72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4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Tenants</a:t>
            </a:r>
          </a:p>
          <a:p>
            <a:pPr algn="ctr"/>
            <a:r>
              <a:rPr lang="en-GB" dirty="0">
                <a:solidFill>
                  <a:schemeClr val="accent4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21.6% (m) 17.0% (f)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D0459E1-98D2-4F4C-A5DE-E4E1C2EF5A83}"/>
              </a:ext>
            </a:extLst>
          </p:cNvPr>
          <p:cNvSpPr/>
          <p:nvPr/>
        </p:nvSpPr>
        <p:spPr>
          <a:xfrm>
            <a:off x="3547935" y="5066694"/>
            <a:ext cx="2256160" cy="720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Rubik" panose="00000500000000000000" pitchFamily="2" charset="-79"/>
                <a:cs typeface="Rubik" panose="00000500000000000000" pitchFamily="2" charset="-79"/>
              </a:rPr>
              <a:t>Total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6E95DFD-674D-44EF-844E-7D9CD812B643}"/>
              </a:ext>
            </a:extLst>
          </p:cNvPr>
          <p:cNvGrpSpPr/>
          <p:nvPr/>
        </p:nvGrpSpPr>
        <p:grpSpPr>
          <a:xfrm>
            <a:off x="5096847" y="1199866"/>
            <a:ext cx="4979047" cy="5817301"/>
            <a:chOff x="5096847" y="1199866"/>
            <a:chExt cx="4979047" cy="5817301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DCC2D99-5ADC-408B-8E2B-24B4889E441C}"/>
                </a:ext>
              </a:extLst>
            </p:cNvPr>
            <p:cNvSpPr txBox="1"/>
            <p:nvPr/>
          </p:nvSpPr>
          <p:spPr>
            <a:xfrm>
              <a:off x="5096847" y="5924560"/>
              <a:ext cx="4979047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cap="all" dirty="0">
                  <a:solidFill>
                    <a:schemeClr val="accent1"/>
                  </a:solidFill>
                  <a:latin typeface="Rubik" pitchFamily="2" charset="-79"/>
                  <a:ea typeface="+mj-ea"/>
                  <a:cs typeface="Rubik" pitchFamily="2" charset="-79"/>
                </a:rPr>
                <a:t>MEDIATORS</a:t>
              </a:r>
            </a:p>
            <a:p>
              <a:pPr algn="ctr"/>
              <a:endParaRPr lang="en-GB" sz="300" b="1" cap="all" dirty="0">
                <a:solidFill>
                  <a:schemeClr val="accent1"/>
                </a:solidFill>
                <a:latin typeface="Rubik" pitchFamily="2" charset="-79"/>
                <a:ea typeface="+mj-ea"/>
                <a:cs typeface="Rubik" pitchFamily="2" charset="-79"/>
              </a:endParaRPr>
            </a:p>
            <a:p>
              <a:pPr algn="ctr"/>
              <a:r>
                <a:rPr lang="en-GB" sz="1200" dirty="0">
                  <a:solidFill>
                    <a:schemeClr val="accent1"/>
                  </a:solidFill>
                  <a:latin typeface="Rubik" pitchFamily="2" charset="-79"/>
                  <a:ea typeface="+mj-ea"/>
                  <a:cs typeface="Rubik" pitchFamily="2" charset="-79"/>
                </a:rPr>
                <a:t>e.g. discriminatory laws, weak governance, opinion shifters, de facto security (e.g. past experience of eviction)</a:t>
              </a:r>
            </a:p>
            <a:p>
              <a:pPr algn="ctr"/>
              <a:endParaRPr lang="en-GB" sz="2000" b="1" cap="all" dirty="0">
                <a:solidFill>
                  <a:schemeClr val="bg2"/>
                </a:solidFill>
                <a:latin typeface="Rubik" pitchFamily="2" charset="-79"/>
                <a:ea typeface="+mj-ea"/>
                <a:cs typeface="Rubik" pitchFamily="2" charset="-79"/>
              </a:endParaRP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FC14E61-B606-44F3-9346-9BF5721152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73991" y="1199866"/>
              <a:ext cx="24761" cy="4749887"/>
            </a:xfrm>
            <a:prstGeom prst="line">
              <a:avLst/>
            </a:prstGeom>
            <a:ln w="38100" cap="flat" cmpd="sng" algn="ctr">
              <a:solidFill>
                <a:schemeClr val="accent6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D3F6C8A4-53E0-4949-9EF7-899D8A8D46F6}"/>
              </a:ext>
            </a:extLst>
          </p:cNvPr>
          <p:cNvGrpSpPr/>
          <p:nvPr/>
        </p:nvGrpSpPr>
        <p:grpSpPr>
          <a:xfrm>
            <a:off x="9547709" y="5066694"/>
            <a:ext cx="2256160" cy="717278"/>
            <a:chOff x="6547822" y="2251464"/>
            <a:chExt cx="2256160" cy="71727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EE7C6007-5EC1-4C5E-BF4A-0617D386F909}"/>
                </a:ext>
              </a:extLst>
            </p:cNvPr>
            <p:cNvSpPr/>
            <p:nvPr/>
          </p:nvSpPr>
          <p:spPr>
            <a:xfrm>
              <a:off x="6547822" y="2251464"/>
              <a:ext cx="2256160" cy="360000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accent4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Men: 72.1%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F87EA179-1294-4A47-9936-8658765E3D81}"/>
                </a:ext>
              </a:extLst>
            </p:cNvPr>
            <p:cNvSpPr/>
            <p:nvPr/>
          </p:nvSpPr>
          <p:spPr>
            <a:xfrm>
              <a:off x="6547822" y="2608742"/>
              <a:ext cx="2256160" cy="360000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accent4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Women: 69.3%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0A956750-0C7F-4491-87A7-67FF6CE31D3E}"/>
              </a:ext>
            </a:extLst>
          </p:cNvPr>
          <p:cNvGrpSpPr/>
          <p:nvPr/>
        </p:nvGrpSpPr>
        <p:grpSpPr>
          <a:xfrm>
            <a:off x="9547709" y="4129243"/>
            <a:ext cx="2256160" cy="717278"/>
            <a:chOff x="6547822" y="2251464"/>
            <a:chExt cx="2256160" cy="71727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3D4BDCF4-3B3F-41EF-B494-4658366E8C23}"/>
                </a:ext>
              </a:extLst>
            </p:cNvPr>
            <p:cNvSpPr/>
            <p:nvPr/>
          </p:nvSpPr>
          <p:spPr>
            <a:xfrm>
              <a:off x="6547822" y="2251464"/>
              <a:ext cx="2256160" cy="360000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4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Men: 54.5% 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270A7991-6FC8-4996-B0C3-643CAE50AE5B}"/>
                </a:ext>
              </a:extLst>
            </p:cNvPr>
            <p:cNvSpPr/>
            <p:nvPr/>
          </p:nvSpPr>
          <p:spPr>
            <a:xfrm>
              <a:off x="6547822" y="2608742"/>
              <a:ext cx="2256160" cy="360000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4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Women: 48.5%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C557574-C1CF-49A0-964A-578A4983376C}"/>
              </a:ext>
            </a:extLst>
          </p:cNvPr>
          <p:cNvGrpSpPr/>
          <p:nvPr/>
        </p:nvGrpSpPr>
        <p:grpSpPr>
          <a:xfrm>
            <a:off x="9547709" y="3196813"/>
            <a:ext cx="2256160" cy="717278"/>
            <a:chOff x="6547822" y="2251464"/>
            <a:chExt cx="2256160" cy="71727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C42324E7-BD47-4EEF-B2E7-8DC128A0A876}"/>
                </a:ext>
              </a:extLst>
            </p:cNvPr>
            <p:cNvSpPr/>
            <p:nvPr/>
          </p:nvSpPr>
          <p:spPr>
            <a:xfrm>
              <a:off x="6547822" y="2251464"/>
              <a:ext cx="2256160" cy="360000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4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Men: 72.4%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022F1019-C35F-4738-B071-A4652B516F0B}"/>
                </a:ext>
              </a:extLst>
            </p:cNvPr>
            <p:cNvSpPr/>
            <p:nvPr/>
          </p:nvSpPr>
          <p:spPr>
            <a:xfrm>
              <a:off x="6547822" y="2608742"/>
              <a:ext cx="2256160" cy="360000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4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Women: 69.2%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3D5FD1D1-C41F-46F3-B29A-BB1BB99C57E7}"/>
              </a:ext>
            </a:extLst>
          </p:cNvPr>
          <p:cNvGrpSpPr/>
          <p:nvPr/>
        </p:nvGrpSpPr>
        <p:grpSpPr>
          <a:xfrm>
            <a:off x="9547709" y="2232846"/>
            <a:ext cx="2256160" cy="717278"/>
            <a:chOff x="6547822" y="2251464"/>
            <a:chExt cx="2256160" cy="71727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EC39D04-FE90-4DAF-AB75-A0F7952E50D0}"/>
                </a:ext>
              </a:extLst>
            </p:cNvPr>
            <p:cNvSpPr/>
            <p:nvPr/>
          </p:nvSpPr>
          <p:spPr>
            <a:xfrm>
              <a:off x="6547822" y="2251464"/>
              <a:ext cx="2256160" cy="360000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4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Men: 80.3%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8A7A13F8-029A-4DAF-BC79-217103F9F581}"/>
                </a:ext>
              </a:extLst>
            </p:cNvPr>
            <p:cNvSpPr/>
            <p:nvPr/>
          </p:nvSpPr>
          <p:spPr>
            <a:xfrm>
              <a:off x="6547822" y="2608742"/>
              <a:ext cx="2256160" cy="360000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4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Women: 78.2%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D63F837-A7A2-48B1-9758-26FE0F475F53}"/>
              </a:ext>
            </a:extLst>
          </p:cNvPr>
          <p:cNvGrpSpPr/>
          <p:nvPr/>
        </p:nvGrpSpPr>
        <p:grpSpPr>
          <a:xfrm>
            <a:off x="362809" y="2349810"/>
            <a:ext cx="2381806" cy="1086610"/>
            <a:chOff x="227001" y="1127297"/>
            <a:chExt cx="2381806" cy="1086610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0EB67FEA-8BDD-41D7-90FE-18CA01B19249}"/>
                </a:ext>
              </a:extLst>
            </p:cNvPr>
            <p:cNvGrpSpPr/>
            <p:nvPr/>
          </p:nvGrpSpPr>
          <p:grpSpPr>
            <a:xfrm>
              <a:off x="298819" y="1496629"/>
              <a:ext cx="2256160" cy="717278"/>
              <a:chOff x="6547822" y="2251464"/>
              <a:chExt cx="2256160" cy="717278"/>
            </a:xfrm>
            <a:solidFill>
              <a:schemeClr val="accent5">
                <a:lumMod val="95000"/>
              </a:schemeClr>
            </a:solidFill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BEE72119-6FE5-4A22-BF12-A04787210FB7}"/>
                  </a:ext>
                </a:extLst>
              </p:cNvPr>
              <p:cNvSpPr/>
              <p:nvPr/>
            </p:nvSpPr>
            <p:spPr>
              <a:xfrm>
                <a:off x="6547822" y="2251464"/>
                <a:ext cx="2256160" cy="360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4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accent4"/>
                    </a:solidFill>
                    <a:latin typeface="Rubik" panose="00000500000000000000" pitchFamily="2" charset="-79"/>
                    <a:cs typeface="Rubik" panose="00000500000000000000" pitchFamily="2" charset="-79"/>
                  </a:rPr>
                  <a:t>Men: 40.2%</a:t>
                </a:r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BEB9AE35-58A9-4E9A-8573-F14726526638}"/>
                  </a:ext>
                </a:extLst>
              </p:cNvPr>
              <p:cNvSpPr/>
              <p:nvPr/>
            </p:nvSpPr>
            <p:spPr>
              <a:xfrm>
                <a:off x="6547822" y="2608742"/>
                <a:ext cx="2256160" cy="360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4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accent4"/>
                    </a:solidFill>
                    <a:latin typeface="Rubik" panose="00000500000000000000" pitchFamily="2" charset="-79"/>
                    <a:cs typeface="Rubik" panose="00000500000000000000" pitchFamily="2" charset="-79"/>
                  </a:rPr>
                  <a:t>Women: 31.2%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73A378F-84D2-4E5F-B0A4-7F88329471F9}"/>
                </a:ext>
              </a:extLst>
            </p:cNvPr>
            <p:cNvSpPr txBox="1"/>
            <p:nvPr/>
          </p:nvSpPr>
          <p:spPr>
            <a:xfrm>
              <a:off x="227001" y="1127297"/>
              <a:ext cx="2381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accent4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Inherited property</a:t>
              </a:r>
            </a:p>
          </p:txBody>
        </p:sp>
      </p:grpSp>
      <p:sp>
        <p:nvSpPr>
          <p:cNvPr id="25" name="Arrow: Down 24">
            <a:extLst>
              <a:ext uri="{FF2B5EF4-FFF2-40B4-BE49-F238E27FC236}">
                <a16:creationId xmlns:a16="http://schemas.microsoft.com/office/drawing/2014/main" id="{90CC8F6E-FD17-4D80-9B6C-AACD18AB3953}"/>
              </a:ext>
            </a:extLst>
          </p:cNvPr>
          <p:cNvSpPr/>
          <p:nvPr/>
        </p:nvSpPr>
        <p:spPr>
          <a:xfrm rot="16200000">
            <a:off x="3037097" y="2358008"/>
            <a:ext cx="271284" cy="555436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sp>
        <p:nvSpPr>
          <p:cNvPr id="137" name="Arrow: Down 136">
            <a:extLst>
              <a:ext uri="{FF2B5EF4-FFF2-40B4-BE49-F238E27FC236}">
                <a16:creationId xmlns:a16="http://schemas.microsoft.com/office/drawing/2014/main" id="{F428A164-E24E-4EDE-9E77-8F4E122E284C}"/>
              </a:ext>
            </a:extLst>
          </p:cNvPr>
          <p:cNvSpPr/>
          <p:nvPr/>
        </p:nvSpPr>
        <p:spPr>
          <a:xfrm rot="16200000">
            <a:off x="7514243" y="869759"/>
            <a:ext cx="309335" cy="3502362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sp>
        <p:nvSpPr>
          <p:cNvPr id="141" name="Arrow: Down 140">
            <a:extLst>
              <a:ext uri="{FF2B5EF4-FFF2-40B4-BE49-F238E27FC236}">
                <a16:creationId xmlns:a16="http://schemas.microsoft.com/office/drawing/2014/main" id="{1DE32649-D3D0-4C3A-BD64-5BDD56C21AC9}"/>
              </a:ext>
            </a:extLst>
          </p:cNvPr>
          <p:cNvSpPr/>
          <p:nvPr/>
        </p:nvSpPr>
        <p:spPr>
          <a:xfrm rot="16200000">
            <a:off x="7515275" y="3648436"/>
            <a:ext cx="309333" cy="3500301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sp>
        <p:nvSpPr>
          <p:cNvPr id="143" name="Arrow: Down 142">
            <a:extLst>
              <a:ext uri="{FF2B5EF4-FFF2-40B4-BE49-F238E27FC236}">
                <a16:creationId xmlns:a16="http://schemas.microsoft.com/office/drawing/2014/main" id="{3088BA8F-753D-4349-8B98-CB1902315C23}"/>
              </a:ext>
            </a:extLst>
          </p:cNvPr>
          <p:cNvSpPr/>
          <p:nvPr/>
        </p:nvSpPr>
        <p:spPr>
          <a:xfrm rot="16200000">
            <a:off x="7502870" y="2737546"/>
            <a:ext cx="309333" cy="3525111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sp>
        <p:nvSpPr>
          <p:cNvPr id="144" name="Arrow: Down 143">
            <a:extLst>
              <a:ext uri="{FF2B5EF4-FFF2-40B4-BE49-F238E27FC236}">
                <a16:creationId xmlns:a16="http://schemas.microsoft.com/office/drawing/2014/main" id="{F858CC1C-90CF-4029-8C83-14982198255C}"/>
              </a:ext>
            </a:extLst>
          </p:cNvPr>
          <p:cNvSpPr/>
          <p:nvPr/>
        </p:nvSpPr>
        <p:spPr>
          <a:xfrm rot="16200000">
            <a:off x="7498537" y="1803159"/>
            <a:ext cx="309334" cy="3533776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C015F0-443B-4FDA-9DA5-4817DD97E2E9}"/>
              </a:ext>
            </a:extLst>
          </p:cNvPr>
          <p:cNvSpPr txBox="1"/>
          <p:nvPr/>
        </p:nvSpPr>
        <p:spPr>
          <a:xfrm>
            <a:off x="2893593" y="2187253"/>
            <a:ext cx="56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4"/>
                </a:solidFill>
              </a:rPr>
              <a:t>yes</a:t>
            </a:r>
          </a:p>
        </p:txBody>
      </p:sp>
      <p:sp>
        <p:nvSpPr>
          <p:cNvPr id="160" name="Arrow: Down 159">
            <a:extLst>
              <a:ext uri="{FF2B5EF4-FFF2-40B4-BE49-F238E27FC236}">
                <a16:creationId xmlns:a16="http://schemas.microsoft.com/office/drawing/2014/main" id="{715FB36C-30C0-471B-91BE-A92870C21831}"/>
              </a:ext>
            </a:extLst>
          </p:cNvPr>
          <p:cNvSpPr/>
          <p:nvPr/>
        </p:nvSpPr>
        <p:spPr>
          <a:xfrm rot="16200000">
            <a:off x="3018893" y="3286924"/>
            <a:ext cx="271284" cy="555436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4C062E4A-4891-4A64-8C2B-D336B2A4E54E}"/>
              </a:ext>
            </a:extLst>
          </p:cNvPr>
          <p:cNvSpPr txBox="1"/>
          <p:nvPr/>
        </p:nvSpPr>
        <p:spPr>
          <a:xfrm>
            <a:off x="2875389" y="3116169"/>
            <a:ext cx="56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4"/>
                </a:solidFill>
              </a:rPr>
              <a:t>no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3671640A-AD79-4A77-9764-B6918742C880}"/>
              </a:ext>
            </a:extLst>
          </p:cNvPr>
          <p:cNvSpPr txBox="1"/>
          <p:nvPr/>
        </p:nvSpPr>
        <p:spPr>
          <a:xfrm>
            <a:off x="-48985" y="6617095"/>
            <a:ext cx="110979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>
                <a:solidFill>
                  <a:schemeClr val="accent4"/>
                </a:solidFill>
              </a:rPr>
              <a:t>Prindex data (2018). Based on likelihood question. </a:t>
            </a:r>
            <a:r>
              <a:rPr lang="en-GB" sz="1000" i="1" dirty="0" err="1">
                <a:solidFill>
                  <a:schemeClr val="accent4"/>
                </a:solidFill>
              </a:rPr>
              <a:t>Note:global</a:t>
            </a:r>
            <a:r>
              <a:rPr lang="en-GB" sz="1000" i="1" dirty="0">
                <a:solidFill>
                  <a:schemeClr val="accent4"/>
                </a:solidFill>
              </a:rPr>
              <a:t> weights are adjusted for the differences in population size and number of observations </a:t>
            </a:r>
          </a:p>
        </p:txBody>
      </p:sp>
    </p:spTree>
    <p:extLst>
      <p:ext uri="{BB962C8B-B14F-4D97-AF65-F5344CB8AC3E}">
        <p14:creationId xmlns:p14="http://schemas.microsoft.com/office/powerpoint/2010/main" val="333581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9" grpId="0"/>
      <p:bldP spid="160" grpId="0" animBg="1"/>
      <p:bldP spid="1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BA83B-F0D1-5F4B-B5B5-319EBC59A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99" y="619200"/>
            <a:ext cx="10210201" cy="1072800"/>
          </a:xfrm>
        </p:spPr>
        <p:txBody>
          <a:bodyPr anchor="t" anchorCtr="0">
            <a:normAutofit/>
          </a:bodyPr>
          <a:lstStyle/>
          <a:p>
            <a:r>
              <a:rPr lang="en-GB" sz="3000" cap="all" dirty="0" err="1">
                <a:solidFill>
                  <a:schemeClr val="accent4"/>
                </a:solidFill>
              </a:rPr>
              <a:t>BACKGround</a:t>
            </a:r>
            <a:r>
              <a:rPr lang="en-GB" sz="3000" b="0" cap="all" dirty="0">
                <a:solidFill>
                  <a:schemeClr val="accent4"/>
                </a:solidFill>
              </a:rPr>
              <a:t> making sense of PTS</a:t>
            </a:r>
            <a:endParaRPr lang="en-US" sz="3000" dirty="0">
              <a:solidFill>
                <a:schemeClr val="accent4"/>
              </a:solidFill>
            </a:endParaRPr>
          </a:p>
        </p:txBody>
      </p:sp>
      <p:sp>
        <p:nvSpPr>
          <p:cNvPr id="27" name="Rectangle: Top Corners Snipped 26">
            <a:extLst>
              <a:ext uri="{FF2B5EF4-FFF2-40B4-BE49-F238E27FC236}">
                <a16:creationId xmlns:a16="http://schemas.microsoft.com/office/drawing/2014/main" id="{A21F0387-6381-4737-AA1B-DE757A78DCA6}"/>
              </a:ext>
            </a:extLst>
          </p:cNvPr>
          <p:cNvSpPr/>
          <p:nvPr/>
        </p:nvSpPr>
        <p:spPr>
          <a:xfrm>
            <a:off x="6547822" y="1311894"/>
            <a:ext cx="2256160" cy="720000"/>
          </a:xfrm>
          <a:prstGeom prst="snip2SameRect">
            <a:avLst/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Rubik" panose="00000500000000000000" pitchFamily="2" charset="-79"/>
                <a:cs typeface="Rubik" panose="00000500000000000000" pitchFamily="2" charset="-79"/>
              </a:rPr>
              <a:t>DE JURE SECURITY</a:t>
            </a:r>
          </a:p>
          <a:p>
            <a:pPr algn="ctr"/>
            <a:r>
              <a:rPr lang="en-GB" sz="1600" b="1" dirty="0">
                <a:latin typeface="Rubik" panose="00000500000000000000" pitchFamily="2" charset="-79"/>
                <a:cs typeface="Rubik" panose="00000500000000000000" pitchFamily="2" charset="-79"/>
              </a:rPr>
              <a:t>(formal docs)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7F0E2B1-27FB-4A13-8C78-1EBD9B7BE103}"/>
              </a:ext>
            </a:extLst>
          </p:cNvPr>
          <p:cNvGrpSpPr/>
          <p:nvPr/>
        </p:nvGrpSpPr>
        <p:grpSpPr>
          <a:xfrm>
            <a:off x="1393470" y="1234953"/>
            <a:ext cx="3533776" cy="5628363"/>
            <a:chOff x="1142239" y="1229540"/>
            <a:chExt cx="3533776" cy="562836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CEF804-6CD8-4625-88C7-E47876D87F56}"/>
                </a:ext>
              </a:extLst>
            </p:cNvPr>
            <p:cNvSpPr txBox="1"/>
            <p:nvPr/>
          </p:nvSpPr>
          <p:spPr>
            <a:xfrm>
              <a:off x="1142239" y="5949962"/>
              <a:ext cx="3533776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cap="all" dirty="0">
                  <a:solidFill>
                    <a:schemeClr val="accent1"/>
                  </a:solidFill>
                  <a:latin typeface="Rubik" pitchFamily="2" charset="-79"/>
                  <a:ea typeface="+mj-ea"/>
                  <a:cs typeface="Rubik" pitchFamily="2" charset="-79"/>
                </a:rPr>
                <a:t>MEDIATORS</a:t>
              </a:r>
            </a:p>
            <a:p>
              <a:pPr algn="ctr"/>
              <a:endParaRPr lang="en-GB" sz="300" b="1" cap="all" dirty="0">
                <a:solidFill>
                  <a:schemeClr val="accent1"/>
                </a:solidFill>
                <a:latin typeface="Rubik" pitchFamily="2" charset="-79"/>
                <a:ea typeface="+mj-ea"/>
                <a:cs typeface="Rubik" pitchFamily="2" charset="-79"/>
              </a:endParaRPr>
            </a:p>
            <a:p>
              <a:pPr algn="ctr"/>
              <a:r>
                <a:rPr lang="en-GB" sz="1200" dirty="0">
                  <a:solidFill>
                    <a:schemeClr val="accent1"/>
                  </a:solidFill>
                  <a:latin typeface="Rubik" pitchFamily="2" charset="-79"/>
                  <a:ea typeface="+mj-ea"/>
                  <a:cs typeface="Rubik" pitchFamily="2" charset="-79"/>
                </a:rPr>
                <a:t>e.g. socioeconomic disadvantage</a:t>
              </a:r>
            </a:p>
            <a:p>
              <a:pPr algn="ctr"/>
              <a:endParaRPr lang="en-GB" sz="2000" b="1" cap="all" dirty="0">
                <a:solidFill>
                  <a:schemeClr val="bg2"/>
                </a:solidFill>
                <a:latin typeface="Rubik" pitchFamily="2" charset="-79"/>
                <a:ea typeface="+mj-ea"/>
                <a:cs typeface="Rubik" pitchFamily="2" charset="-79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B587794-AE2D-469C-85F8-B23554084E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96747" y="1229540"/>
              <a:ext cx="24761" cy="4749887"/>
            </a:xfrm>
            <a:prstGeom prst="line">
              <a:avLst/>
            </a:prstGeom>
            <a:ln w="38100" cap="flat" cmpd="sng" algn="ctr">
              <a:solidFill>
                <a:schemeClr val="accent6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679FAF6D-E845-47E2-B7E0-4C035BCC65FC}"/>
              </a:ext>
            </a:extLst>
          </p:cNvPr>
          <p:cNvSpPr/>
          <p:nvPr/>
        </p:nvSpPr>
        <p:spPr>
          <a:xfrm>
            <a:off x="3547935" y="2251464"/>
            <a:ext cx="2256160" cy="72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4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Owners</a:t>
            </a:r>
          </a:p>
          <a:p>
            <a:pPr algn="ctr"/>
            <a:r>
              <a:rPr lang="en-GB" dirty="0">
                <a:solidFill>
                  <a:schemeClr val="accent4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43.5% (m) 36.8% (f)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93B4E66-8C2E-4CE6-B424-429E88B18027}"/>
              </a:ext>
            </a:extLst>
          </p:cNvPr>
          <p:cNvSpPr/>
          <p:nvPr/>
        </p:nvSpPr>
        <p:spPr>
          <a:xfrm>
            <a:off x="3547935" y="3191034"/>
            <a:ext cx="2256160" cy="72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4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SWP</a:t>
            </a:r>
          </a:p>
          <a:p>
            <a:pPr algn="ctr"/>
            <a:r>
              <a:rPr lang="en-GB" dirty="0">
                <a:solidFill>
                  <a:schemeClr val="accent4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28.8% (m) 39.5% (f)</a:t>
            </a:r>
          </a:p>
        </p:txBody>
      </p:sp>
      <p:sp>
        <p:nvSpPr>
          <p:cNvPr id="52" name="Rectangle: Top Corners Snipped 51">
            <a:extLst>
              <a:ext uri="{FF2B5EF4-FFF2-40B4-BE49-F238E27FC236}">
                <a16:creationId xmlns:a16="http://schemas.microsoft.com/office/drawing/2014/main" id="{BD2BC3E5-0299-4B66-9D1C-2D8B87C873A5}"/>
              </a:ext>
            </a:extLst>
          </p:cNvPr>
          <p:cNvSpPr/>
          <p:nvPr/>
        </p:nvSpPr>
        <p:spPr>
          <a:xfrm>
            <a:off x="9547709" y="1311894"/>
            <a:ext cx="2256160" cy="720000"/>
          </a:xfrm>
          <a:prstGeom prst="snip2Same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Rubik" panose="00000500000000000000" pitchFamily="2" charset="-79"/>
                <a:cs typeface="Rubik" panose="00000500000000000000" pitchFamily="2" charset="-79"/>
              </a:rPr>
              <a:t>PERCEIVED TENURE SECURITY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72C220B-7435-4A23-A59E-A9B0BDDDB116}"/>
              </a:ext>
            </a:extLst>
          </p:cNvPr>
          <p:cNvSpPr/>
          <p:nvPr/>
        </p:nvSpPr>
        <p:spPr>
          <a:xfrm>
            <a:off x="3547935" y="4130604"/>
            <a:ext cx="2256160" cy="72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4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Tenants</a:t>
            </a:r>
          </a:p>
          <a:p>
            <a:pPr algn="ctr"/>
            <a:r>
              <a:rPr lang="en-GB" dirty="0">
                <a:solidFill>
                  <a:schemeClr val="accent4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21.6% (m) 17.0% (f)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D0459E1-98D2-4F4C-A5DE-E4E1C2EF5A83}"/>
              </a:ext>
            </a:extLst>
          </p:cNvPr>
          <p:cNvSpPr/>
          <p:nvPr/>
        </p:nvSpPr>
        <p:spPr>
          <a:xfrm>
            <a:off x="3547935" y="5066694"/>
            <a:ext cx="2256160" cy="720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Rubik" panose="00000500000000000000" pitchFamily="2" charset="-79"/>
                <a:cs typeface="Rubik" panose="00000500000000000000" pitchFamily="2" charset="-79"/>
              </a:rPr>
              <a:t>Total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F7AFB5-B588-494D-9865-BB64C6EDC27B}"/>
              </a:ext>
            </a:extLst>
          </p:cNvPr>
          <p:cNvSpPr txBox="1"/>
          <p:nvPr/>
        </p:nvSpPr>
        <p:spPr>
          <a:xfrm>
            <a:off x="4428560" y="5949962"/>
            <a:ext cx="353377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cap="all" dirty="0">
                <a:solidFill>
                  <a:schemeClr val="accent1"/>
                </a:solidFill>
                <a:latin typeface="Rubik" pitchFamily="2" charset="-79"/>
                <a:ea typeface="+mj-ea"/>
                <a:cs typeface="Rubik" pitchFamily="2" charset="-79"/>
              </a:rPr>
              <a:t>MEDIATORS</a:t>
            </a:r>
          </a:p>
          <a:p>
            <a:pPr algn="ctr"/>
            <a:endParaRPr lang="en-GB" sz="300" b="1" cap="all" dirty="0">
              <a:solidFill>
                <a:schemeClr val="accent1"/>
              </a:solidFill>
              <a:latin typeface="Rubik" pitchFamily="2" charset="-79"/>
              <a:ea typeface="+mj-ea"/>
              <a:cs typeface="Rubik" pitchFamily="2" charset="-79"/>
            </a:endParaRPr>
          </a:p>
          <a:p>
            <a:pPr algn="ctr"/>
            <a:r>
              <a:rPr lang="en-GB" sz="1200" dirty="0">
                <a:solidFill>
                  <a:schemeClr val="accent1"/>
                </a:solidFill>
                <a:latin typeface="Rubik" pitchFamily="2" charset="-79"/>
                <a:ea typeface="+mj-ea"/>
                <a:cs typeface="Rubik" pitchFamily="2" charset="-79"/>
              </a:rPr>
              <a:t>e.g. discriminatory customs/laws</a:t>
            </a:r>
          </a:p>
          <a:p>
            <a:pPr algn="ctr"/>
            <a:endParaRPr lang="en-GB" sz="2000" b="1" cap="all" dirty="0">
              <a:solidFill>
                <a:schemeClr val="bg2"/>
              </a:solidFill>
              <a:latin typeface="Rubik" pitchFamily="2" charset="-79"/>
              <a:ea typeface="+mj-ea"/>
              <a:cs typeface="Rubik" pitchFamily="2" charset="-79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875BF2C-A66B-4634-9D6B-F0C26BBA4A58}"/>
              </a:ext>
            </a:extLst>
          </p:cNvPr>
          <p:cNvCxnSpPr>
            <a:cxnSpLocks/>
          </p:cNvCxnSpPr>
          <p:nvPr/>
        </p:nvCxnSpPr>
        <p:spPr>
          <a:xfrm flipH="1">
            <a:off x="6183068" y="1229540"/>
            <a:ext cx="24761" cy="4749887"/>
          </a:xfrm>
          <a:prstGeom prst="line">
            <a:avLst/>
          </a:prstGeom>
          <a:ln w="3810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CDCC2D99-5ADC-408B-8E2B-24B4889E441C}"/>
              </a:ext>
            </a:extLst>
          </p:cNvPr>
          <p:cNvSpPr txBox="1"/>
          <p:nvPr/>
        </p:nvSpPr>
        <p:spPr>
          <a:xfrm>
            <a:off x="7408958" y="5922419"/>
            <a:ext cx="353377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cap="all" dirty="0">
                <a:solidFill>
                  <a:schemeClr val="accent1"/>
                </a:solidFill>
                <a:latin typeface="Rubik" pitchFamily="2" charset="-79"/>
                <a:ea typeface="+mj-ea"/>
                <a:cs typeface="Rubik" pitchFamily="2" charset="-79"/>
              </a:rPr>
              <a:t>MEDIATORS</a:t>
            </a:r>
          </a:p>
          <a:p>
            <a:pPr algn="ctr"/>
            <a:endParaRPr lang="en-GB" sz="300" b="1" cap="all" dirty="0">
              <a:solidFill>
                <a:schemeClr val="accent1"/>
              </a:solidFill>
              <a:latin typeface="Rubik" pitchFamily="2" charset="-79"/>
              <a:ea typeface="+mj-ea"/>
              <a:cs typeface="Rubik" pitchFamily="2" charset="-79"/>
            </a:endParaRPr>
          </a:p>
          <a:p>
            <a:pPr algn="ctr"/>
            <a:r>
              <a:rPr lang="en-GB" sz="1200" dirty="0">
                <a:solidFill>
                  <a:schemeClr val="accent1"/>
                </a:solidFill>
                <a:latin typeface="Rubik" pitchFamily="2" charset="-79"/>
                <a:ea typeface="+mj-ea"/>
                <a:cs typeface="Rubik" pitchFamily="2" charset="-79"/>
              </a:rPr>
              <a:t>e.g. weak governance, opinion shifters, de facto security (e.g. past experience of eviction)</a:t>
            </a:r>
          </a:p>
          <a:p>
            <a:pPr algn="ctr"/>
            <a:endParaRPr lang="en-GB" sz="2000" b="1" cap="all" dirty="0">
              <a:solidFill>
                <a:schemeClr val="bg2"/>
              </a:solidFill>
              <a:latin typeface="Rubik" pitchFamily="2" charset="-79"/>
              <a:ea typeface="+mj-ea"/>
              <a:cs typeface="Rubik" pitchFamily="2" charset="-79"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9FC14E61-B606-44F3-9346-9BF572115281}"/>
              </a:ext>
            </a:extLst>
          </p:cNvPr>
          <p:cNvCxnSpPr>
            <a:cxnSpLocks/>
          </p:cNvCxnSpPr>
          <p:nvPr/>
        </p:nvCxnSpPr>
        <p:spPr>
          <a:xfrm flipH="1">
            <a:off x="9163466" y="1201997"/>
            <a:ext cx="24761" cy="4749887"/>
          </a:xfrm>
          <a:prstGeom prst="line">
            <a:avLst/>
          </a:prstGeom>
          <a:ln w="3810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2390C529-24BA-48A4-8A26-94E5BC48E1AE}"/>
              </a:ext>
            </a:extLst>
          </p:cNvPr>
          <p:cNvGrpSpPr/>
          <p:nvPr/>
        </p:nvGrpSpPr>
        <p:grpSpPr>
          <a:xfrm>
            <a:off x="6547822" y="2238548"/>
            <a:ext cx="2256160" cy="717278"/>
            <a:chOff x="6547822" y="2251464"/>
            <a:chExt cx="2256160" cy="717278"/>
          </a:xfrm>
          <a:solidFill>
            <a:schemeClr val="accent5">
              <a:lumMod val="95000"/>
            </a:schemeClr>
          </a:solidFill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D3936D26-371A-4B19-8A2E-D4509C3DA87B}"/>
                </a:ext>
              </a:extLst>
            </p:cNvPr>
            <p:cNvSpPr/>
            <p:nvPr/>
          </p:nvSpPr>
          <p:spPr>
            <a:xfrm>
              <a:off x="6547822" y="2251464"/>
              <a:ext cx="2256160" cy="360000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4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Men: 81.8% 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58FB484-422A-4283-8621-B0BD9E9C4489}"/>
                </a:ext>
              </a:extLst>
            </p:cNvPr>
            <p:cNvSpPr/>
            <p:nvPr/>
          </p:nvSpPr>
          <p:spPr>
            <a:xfrm>
              <a:off x="6547822" y="2608742"/>
              <a:ext cx="2256160" cy="360000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4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Women: 78.7%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0F11183D-F33E-43B4-A1F2-D1DABBF4F579}"/>
              </a:ext>
            </a:extLst>
          </p:cNvPr>
          <p:cNvGrpSpPr/>
          <p:nvPr/>
        </p:nvGrpSpPr>
        <p:grpSpPr>
          <a:xfrm>
            <a:off x="6545887" y="3191034"/>
            <a:ext cx="2256160" cy="717278"/>
            <a:chOff x="6547822" y="2251464"/>
            <a:chExt cx="2256160" cy="717278"/>
          </a:xfrm>
          <a:solidFill>
            <a:schemeClr val="accent5">
              <a:lumMod val="95000"/>
            </a:schemeClr>
          </a:solidFill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0656091-7CBA-44DE-8C9E-3FB35033C99F}"/>
                </a:ext>
              </a:extLst>
            </p:cNvPr>
            <p:cNvSpPr/>
            <p:nvPr/>
          </p:nvSpPr>
          <p:spPr>
            <a:xfrm>
              <a:off x="6547822" y="2251464"/>
              <a:ext cx="2256160" cy="360000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4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Men: 46.2%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F3E25E33-A189-4061-A74E-3787AF9750DF}"/>
                </a:ext>
              </a:extLst>
            </p:cNvPr>
            <p:cNvSpPr/>
            <p:nvPr/>
          </p:nvSpPr>
          <p:spPr>
            <a:xfrm>
              <a:off x="6547822" y="2608742"/>
              <a:ext cx="2256160" cy="360000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4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Women: 42%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7CAA7186-BF2F-4565-86A4-5D6FC1E9143E}"/>
              </a:ext>
            </a:extLst>
          </p:cNvPr>
          <p:cNvGrpSpPr/>
          <p:nvPr/>
        </p:nvGrpSpPr>
        <p:grpSpPr>
          <a:xfrm>
            <a:off x="6549597" y="4130604"/>
            <a:ext cx="2256160" cy="717278"/>
            <a:chOff x="6547822" y="2251464"/>
            <a:chExt cx="2256160" cy="717278"/>
          </a:xfrm>
          <a:solidFill>
            <a:schemeClr val="accent5">
              <a:lumMod val="95000"/>
            </a:schemeClr>
          </a:solidFill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6C3BE95C-4260-4922-889C-5D33B7055B65}"/>
                </a:ext>
              </a:extLst>
            </p:cNvPr>
            <p:cNvSpPr/>
            <p:nvPr/>
          </p:nvSpPr>
          <p:spPr>
            <a:xfrm>
              <a:off x="6547822" y="2251464"/>
              <a:ext cx="2256160" cy="360000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4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Men: 59.6%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4C1B1D8F-1441-4F70-9F71-6C466EB899E4}"/>
                </a:ext>
              </a:extLst>
            </p:cNvPr>
            <p:cNvSpPr/>
            <p:nvPr/>
          </p:nvSpPr>
          <p:spPr>
            <a:xfrm>
              <a:off x="6547822" y="2608742"/>
              <a:ext cx="2256160" cy="360000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4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Women: 54.3%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3D48B77-410A-4BD6-8919-717F721C6489}"/>
              </a:ext>
            </a:extLst>
          </p:cNvPr>
          <p:cNvGrpSpPr/>
          <p:nvPr/>
        </p:nvGrpSpPr>
        <p:grpSpPr>
          <a:xfrm>
            <a:off x="6549597" y="5063524"/>
            <a:ext cx="2256160" cy="717278"/>
            <a:chOff x="6547822" y="2251464"/>
            <a:chExt cx="2256160" cy="717278"/>
          </a:xfrm>
          <a:solidFill>
            <a:schemeClr val="accent5">
              <a:lumMod val="95000"/>
            </a:schemeClr>
          </a:solidFill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A0D1C4EF-C466-497C-ACC4-46C8EA0EB00D}"/>
                </a:ext>
              </a:extLst>
            </p:cNvPr>
            <p:cNvSpPr/>
            <p:nvPr/>
          </p:nvSpPr>
          <p:spPr>
            <a:xfrm>
              <a:off x="6547822" y="2251464"/>
              <a:ext cx="2256160" cy="360000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4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Men: 65%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C182F052-6F1D-46EC-9DF8-550920594E2B}"/>
                </a:ext>
              </a:extLst>
            </p:cNvPr>
            <p:cNvSpPr/>
            <p:nvPr/>
          </p:nvSpPr>
          <p:spPr>
            <a:xfrm>
              <a:off x="6547822" y="2608742"/>
              <a:ext cx="2256160" cy="360000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4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Women: 58.2%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D3F6C8A4-53E0-4949-9EF7-899D8A8D46F6}"/>
              </a:ext>
            </a:extLst>
          </p:cNvPr>
          <p:cNvGrpSpPr/>
          <p:nvPr/>
        </p:nvGrpSpPr>
        <p:grpSpPr>
          <a:xfrm>
            <a:off x="9547709" y="5066694"/>
            <a:ext cx="2256160" cy="717278"/>
            <a:chOff x="6547822" y="2251464"/>
            <a:chExt cx="2256160" cy="71727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EE7C6007-5EC1-4C5E-BF4A-0617D386F909}"/>
                </a:ext>
              </a:extLst>
            </p:cNvPr>
            <p:cNvSpPr/>
            <p:nvPr/>
          </p:nvSpPr>
          <p:spPr>
            <a:xfrm>
              <a:off x="6547822" y="2251464"/>
              <a:ext cx="2256160" cy="360000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accent4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Men: 72.1%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F87EA179-1294-4A47-9936-8658765E3D81}"/>
                </a:ext>
              </a:extLst>
            </p:cNvPr>
            <p:cNvSpPr/>
            <p:nvPr/>
          </p:nvSpPr>
          <p:spPr>
            <a:xfrm>
              <a:off x="6547822" y="2608742"/>
              <a:ext cx="2256160" cy="360000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accent4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Women: 69.3%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0A956750-0C7F-4491-87A7-67FF6CE31D3E}"/>
              </a:ext>
            </a:extLst>
          </p:cNvPr>
          <p:cNvGrpSpPr/>
          <p:nvPr/>
        </p:nvGrpSpPr>
        <p:grpSpPr>
          <a:xfrm>
            <a:off x="9547709" y="4129243"/>
            <a:ext cx="2256160" cy="717278"/>
            <a:chOff x="6547822" y="2251464"/>
            <a:chExt cx="2256160" cy="71727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3D4BDCF4-3B3F-41EF-B494-4658366E8C23}"/>
                </a:ext>
              </a:extLst>
            </p:cNvPr>
            <p:cNvSpPr/>
            <p:nvPr/>
          </p:nvSpPr>
          <p:spPr>
            <a:xfrm>
              <a:off x="6547822" y="2251464"/>
              <a:ext cx="2256160" cy="360000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4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Men: 54.5%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270A7991-6FC8-4996-B0C3-643CAE50AE5B}"/>
                </a:ext>
              </a:extLst>
            </p:cNvPr>
            <p:cNvSpPr/>
            <p:nvPr/>
          </p:nvSpPr>
          <p:spPr>
            <a:xfrm>
              <a:off x="6547822" y="2608742"/>
              <a:ext cx="2256160" cy="360000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4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Women: 48.5%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C557574-C1CF-49A0-964A-578A4983376C}"/>
              </a:ext>
            </a:extLst>
          </p:cNvPr>
          <p:cNvGrpSpPr/>
          <p:nvPr/>
        </p:nvGrpSpPr>
        <p:grpSpPr>
          <a:xfrm>
            <a:off x="9547709" y="3196813"/>
            <a:ext cx="2256160" cy="717278"/>
            <a:chOff x="6547822" y="2251464"/>
            <a:chExt cx="2256160" cy="71727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C42324E7-BD47-4EEF-B2E7-8DC128A0A876}"/>
                </a:ext>
              </a:extLst>
            </p:cNvPr>
            <p:cNvSpPr/>
            <p:nvPr/>
          </p:nvSpPr>
          <p:spPr>
            <a:xfrm>
              <a:off x="6547822" y="2251464"/>
              <a:ext cx="2256160" cy="360000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4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Men: 72.4%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022F1019-C35F-4738-B071-A4652B516F0B}"/>
                </a:ext>
              </a:extLst>
            </p:cNvPr>
            <p:cNvSpPr/>
            <p:nvPr/>
          </p:nvSpPr>
          <p:spPr>
            <a:xfrm>
              <a:off x="6547822" y="2608742"/>
              <a:ext cx="2256160" cy="360000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4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Women: 69.2%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3D5FD1D1-C41F-46F3-B29A-BB1BB99C57E7}"/>
              </a:ext>
            </a:extLst>
          </p:cNvPr>
          <p:cNvGrpSpPr/>
          <p:nvPr/>
        </p:nvGrpSpPr>
        <p:grpSpPr>
          <a:xfrm>
            <a:off x="9547709" y="2232846"/>
            <a:ext cx="2256160" cy="717278"/>
            <a:chOff x="6547822" y="2251464"/>
            <a:chExt cx="2256160" cy="71727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EC39D04-FE90-4DAF-AB75-A0F7952E50D0}"/>
                </a:ext>
              </a:extLst>
            </p:cNvPr>
            <p:cNvSpPr/>
            <p:nvPr/>
          </p:nvSpPr>
          <p:spPr>
            <a:xfrm>
              <a:off x="6547822" y="2251464"/>
              <a:ext cx="2256160" cy="360000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4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Men: 80.3%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8A7A13F8-029A-4DAF-BC79-217103F9F581}"/>
                </a:ext>
              </a:extLst>
            </p:cNvPr>
            <p:cNvSpPr/>
            <p:nvPr/>
          </p:nvSpPr>
          <p:spPr>
            <a:xfrm>
              <a:off x="6547822" y="2608742"/>
              <a:ext cx="2256160" cy="360000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4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Women: 78.2%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D63F837-A7A2-48B1-9758-26FE0F475F53}"/>
              </a:ext>
            </a:extLst>
          </p:cNvPr>
          <p:cNvGrpSpPr/>
          <p:nvPr/>
        </p:nvGrpSpPr>
        <p:grpSpPr>
          <a:xfrm>
            <a:off x="362809" y="2349810"/>
            <a:ext cx="2381806" cy="1086610"/>
            <a:chOff x="227001" y="1127297"/>
            <a:chExt cx="2381806" cy="1086610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0EB67FEA-8BDD-41D7-90FE-18CA01B19249}"/>
                </a:ext>
              </a:extLst>
            </p:cNvPr>
            <p:cNvGrpSpPr/>
            <p:nvPr/>
          </p:nvGrpSpPr>
          <p:grpSpPr>
            <a:xfrm>
              <a:off x="298819" y="1496629"/>
              <a:ext cx="2256160" cy="717278"/>
              <a:chOff x="6547822" y="2251464"/>
              <a:chExt cx="2256160" cy="717278"/>
            </a:xfrm>
            <a:solidFill>
              <a:schemeClr val="accent5">
                <a:lumMod val="95000"/>
              </a:schemeClr>
            </a:solidFill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BEE72119-6FE5-4A22-BF12-A04787210FB7}"/>
                  </a:ext>
                </a:extLst>
              </p:cNvPr>
              <p:cNvSpPr/>
              <p:nvPr/>
            </p:nvSpPr>
            <p:spPr>
              <a:xfrm>
                <a:off x="6547822" y="2251464"/>
                <a:ext cx="2256160" cy="360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4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accent4"/>
                    </a:solidFill>
                    <a:latin typeface="Rubik" panose="00000500000000000000" pitchFamily="2" charset="-79"/>
                    <a:cs typeface="Rubik" panose="00000500000000000000" pitchFamily="2" charset="-79"/>
                  </a:rPr>
                  <a:t>Men: 40.2%</a:t>
                </a:r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BEB9AE35-58A9-4E9A-8573-F14726526638}"/>
                  </a:ext>
                </a:extLst>
              </p:cNvPr>
              <p:cNvSpPr/>
              <p:nvPr/>
            </p:nvSpPr>
            <p:spPr>
              <a:xfrm>
                <a:off x="6547822" y="2608742"/>
                <a:ext cx="2256160" cy="360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4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accent4"/>
                    </a:solidFill>
                    <a:latin typeface="Rubik" panose="00000500000000000000" pitchFamily="2" charset="-79"/>
                    <a:cs typeface="Rubik" panose="00000500000000000000" pitchFamily="2" charset="-79"/>
                  </a:rPr>
                  <a:t>Women: 31.2%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73A378F-84D2-4E5F-B0A4-7F88329471F9}"/>
                </a:ext>
              </a:extLst>
            </p:cNvPr>
            <p:cNvSpPr txBox="1"/>
            <p:nvPr/>
          </p:nvSpPr>
          <p:spPr>
            <a:xfrm>
              <a:off x="227001" y="1127297"/>
              <a:ext cx="2381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accent4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Inherited property</a:t>
              </a:r>
            </a:p>
          </p:txBody>
        </p:sp>
      </p:grpSp>
      <p:sp>
        <p:nvSpPr>
          <p:cNvPr id="25" name="Arrow: Down 24">
            <a:extLst>
              <a:ext uri="{FF2B5EF4-FFF2-40B4-BE49-F238E27FC236}">
                <a16:creationId xmlns:a16="http://schemas.microsoft.com/office/drawing/2014/main" id="{90CC8F6E-FD17-4D80-9B6C-AACD18AB3953}"/>
              </a:ext>
            </a:extLst>
          </p:cNvPr>
          <p:cNvSpPr/>
          <p:nvPr/>
        </p:nvSpPr>
        <p:spPr>
          <a:xfrm rot="16200000">
            <a:off x="3037097" y="2358008"/>
            <a:ext cx="271284" cy="555436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sp>
        <p:nvSpPr>
          <p:cNvPr id="137" name="Arrow: Down 136">
            <a:extLst>
              <a:ext uri="{FF2B5EF4-FFF2-40B4-BE49-F238E27FC236}">
                <a16:creationId xmlns:a16="http://schemas.microsoft.com/office/drawing/2014/main" id="{F428A164-E24E-4EDE-9E77-8F4E122E284C}"/>
              </a:ext>
            </a:extLst>
          </p:cNvPr>
          <p:cNvSpPr/>
          <p:nvPr/>
        </p:nvSpPr>
        <p:spPr>
          <a:xfrm rot="16200000">
            <a:off x="6059806" y="2359287"/>
            <a:ext cx="271284" cy="555436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sp>
        <p:nvSpPr>
          <p:cNvPr id="138" name="Arrow: Down 137">
            <a:extLst>
              <a:ext uri="{FF2B5EF4-FFF2-40B4-BE49-F238E27FC236}">
                <a16:creationId xmlns:a16="http://schemas.microsoft.com/office/drawing/2014/main" id="{EF27FB24-F693-4B33-8376-8BA92FC6DD01}"/>
              </a:ext>
            </a:extLst>
          </p:cNvPr>
          <p:cNvSpPr/>
          <p:nvPr/>
        </p:nvSpPr>
        <p:spPr>
          <a:xfrm rot="16200000">
            <a:off x="9052585" y="2352088"/>
            <a:ext cx="271284" cy="555436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sp>
        <p:nvSpPr>
          <p:cNvPr id="139" name="Arrow: Down 138">
            <a:extLst>
              <a:ext uri="{FF2B5EF4-FFF2-40B4-BE49-F238E27FC236}">
                <a16:creationId xmlns:a16="http://schemas.microsoft.com/office/drawing/2014/main" id="{728CEE2D-3BDE-48AE-B28C-099C096AD0D0}"/>
              </a:ext>
            </a:extLst>
          </p:cNvPr>
          <p:cNvSpPr/>
          <p:nvPr/>
        </p:nvSpPr>
        <p:spPr>
          <a:xfrm rot="16200000">
            <a:off x="9052585" y="3279095"/>
            <a:ext cx="271284" cy="555436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sp>
        <p:nvSpPr>
          <p:cNvPr id="140" name="Arrow: Down 139">
            <a:extLst>
              <a:ext uri="{FF2B5EF4-FFF2-40B4-BE49-F238E27FC236}">
                <a16:creationId xmlns:a16="http://schemas.microsoft.com/office/drawing/2014/main" id="{4017A261-F8BF-46F9-9889-C1B3948DDA72}"/>
              </a:ext>
            </a:extLst>
          </p:cNvPr>
          <p:cNvSpPr/>
          <p:nvPr/>
        </p:nvSpPr>
        <p:spPr>
          <a:xfrm rot="16200000">
            <a:off x="9042001" y="4212886"/>
            <a:ext cx="271284" cy="555436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sp>
        <p:nvSpPr>
          <p:cNvPr id="141" name="Arrow: Down 140">
            <a:extLst>
              <a:ext uri="{FF2B5EF4-FFF2-40B4-BE49-F238E27FC236}">
                <a16:creationId xmlns:a16="http://schemas.microsoft.com/office/drawing/2014/main" id="{1DE32649-D3D0-4C3A-BD64-5BDD56C21AC9}"/>
              </a:ext>
            </a:extLst>
          </p:cNvPr>
          <p:cNvSpPr/>
          <p:nvPr/>
        </p:nvSpPr>
        <p:spPr>
          <a:xfrm rot="16200000">
            <a:off x="9040204" y="5139893"/>
            <a:ext cx="271284" cy="555436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sp>
        <p:nvSpPr>
          <p:cNvPr id="142" name="Arrow: Down 141">
            <a:extLst>
              <a:ext uri="{FF2B5EF4-FFF2-40B4-BE49-F238E27FC236}">
                <a16:creationId xmlns:a16="http://schemas.microsoft.com/office/drawing/2014/main" id="{B021D862-A82C-44B3-BCA9-7D934DEADF3B}"/>
              </a:ext>
            </a:extLst>
          </p:cNvPr>
          <p:cNvSpPr/>
          <p:nvPr/>
        </p:nvSpPr>
        <p:spPr>
          <a:xfrm rot="16200000">
            <a:off x="6054473" y="5156651"/>
            <a:ext cx="271284" cy="555436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sp>
        <p:nvSpPr>
          <p:cNvPr id="143" name="Arrow: Down 142">
            <a:extLst>
              <a:ext uri="{FF2B5EF4-FFF2-40B4-BE49-F238E27FC236}">
                <a16:creationId xmlns:a16="http://schemas.microsoft.com/office/drawing/2014/main" id="{3088BA8F-753D-4349-8B98-CB1902315C23}"/>
              </a:ext>
            </a:extLst>
          </p:cNvPr>
          <p:cNvSpPr/>
          <p:nvPr/>
        </p:nvSpPr>
        <p:spPr>
          <a:xfrm rot="16200000">
            <a:off x="6037058" y="4212886"/>
            <a:ext cx="271284" cy="555436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sp>
        <p:nvSpPr>
          <p:cNvPr id="144" name="Arrow: Down 143">
            <a:extLst>
              <a:ext uri="{FF2B5EF4-FFF2-40B4-BE49-F238E27FC236}">
                <a16:creationId xmlns:a16="http://schemas.microsoft.com/office/drawing/2014/main" id="{F858CC1C-90CF-4029-8C83-14982198255C}"/>
              </a:ext>
            </a:extLst>
          </p:cNvPr>
          <p:cNvSpPr/>
          <p:nvPr/>
        </p:nvSpPr>
        <p:spPr>
          <a:xfrm rot="16200000">
            <a:off x="6028392" y="3301879"/>
            <a:ext cx="271284" cy="555436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C015F0-443B-4FDA-9DA5-4817DD97E2E9}"/>
              </a:ext>
            </a:extLst>
          </p:cNvPr>
          <p:cNvSpPr txBox="1"/>
          <p:nvPr/>
        </p:nvSpPr>
        <p:spPr>
          <a:xfrm>
            <a:off x="2893593" y="2187253"/>
            <a:ext cx="56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4"/>
                </a:solidFill>
              </a:rPr>
              <a:t>yes</a:t>
            </a:r>
          </a:p>
        </p:txBody>
      </p:sp>
      <p:sp>
        <p:nvSpPr>
          <p:cNvPr id="160" name="Arrow: Down 159">
            <a:extLst>
              <a:ext uri="{FF2B5EF4-FFF2-40B4-BE49-F238E27FC236}">
                <a16:creationId xmlns:a16="http://schemas.microsoft.com/office/drawing/2014/main" id="{715FB36C-30C0-471B-91BE-A92870C21831}"/>
              </a:ext>
            </a:extLst>
          </p:cNvPr>
          <p:cNvSpPr/>
          <p:nvPr/>
        </p:nvSpPr>
        <p:spPr>
          <a:xfrm rot="16200000">
            <a:off x="3018893" y="3286924"/>
            <a:ext cx="271284" cy="555436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4C062E4A-4891-4A64-8C2B-D336B2A4E54E}"/>
              </a:ext>
            </a:extLst>
          </p:cNvPr>
          <p:cNvSpPr txBox="1"/>
          <p:nvPr/>
        </p:nvSpPr>
        <p:spPr>
          <a:xfrm>
            <a:off x="2875389" y="3116169"/>
            <a:ext cx="56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4"/>
                </a:solidFill>
              </a:rPr>
              <a:t>no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BD5F18D-3879-4C84-9BD5-C76928ED7AD3}"/>
              </a:ext>
            </a:extLst>
          </p:cNvPr>
          <p:cNvSpPr txBox="1"/>
          <p:nvPr/>
        </p:nvSpPr>
        <p:spPr>
          <a:xfrm>
            <a:off x="-48985" y="6617095"/>
            <a:ext cx="110979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>
                <a:solidFill>
                  <a:schemeClr val="accent4"/>
                </a:solidFill>
              </a:rPr>
              <a:t>Prindex data (2018). Based on likelihood question. </a:t>
            </a:r>
            <a:r>
              <a:rPr lang="en-GB" sz="1000" i="1" dirty="0" err="1">
                <a:solidFill>
                  <a:schemeClr val="accent4"/>
                </a:solidFill>
              </a:rPr>
              <a:t>Note:global</a:t>
            </a:r>
            <a:r>
              <a:rPr lang="en-GB" sz="1000" i="1" dirty="0">
                <a:solidFill>
                  <a:schemeClr val="accent4"/>
                </a:solidFill>
              </a:rPr>
              <a:t> weights are adjusted for the differences in population size and number of observations </a:t>
            </a:r>
          </a:p>
        </p:txBody>
      </p:sp>
    </p:spTree>
    <p:extLst>
      <p:ext uri="{BB962C8B-B14F-4D97-AF65-F5344CB8AC3E}">
        <p14:creationId xmlns:p14="http://schemas.microsoft.com/office/powerpoint/2010/main" val="1839545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BA83B-F0D1-5F4B-B5B5-319EBC59A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99" y="619200"/>
            <a:ext cx="10210201" cy="1072800"/>
          </a:xfrm>
        </p:spPr>
        <p:txBody>
          <a:bodyPr anchor="t" anchorCtr="0">
            <a:normAutofit/>
          </a:bodyPr>
          <a:lstStyle/>
          <a:p>
            <a:r>
              <a:rPr lang="en-GB" sz="3000" cap="all" dirty="0" err="1">
                <a:solidFill>
                  <a:schemeClr val="accent4"/>
                </a:solidFill>
              </a:rPr>
              <a:t>BACKGround</a:t>
            </a:r>
            <a:r>
              <a:rPr lang="en-GB" sz="3000" b="0" cap="all" dirty="0">
                <a:solidFill>
                  <a:schemeClr val="accent4"/>
                </a:solidFill>
              </a:rPr>
              <a:t> making sense of PTS &amp; GENDER in </a:t>
            </a:r>
            <a:r>
              <a:rPr lang="en-GB" sz="3000" cap="all" dirty="0">
                <a:solidFill>
                  <a:schemeClr val="accent3"/>
                </a:solidFill>
              </a:rPr>
              <a:t>Africa</a:t>
            </a:r>
            <a:endParaRPr lang="en-US" sz="3000" dirty="0">
              <a:solidFill>
                <a:schemeClr val="accent3"/>
              </a:solidFill>
            </a:endParaRPr>
          </a:p>
        </p:txBody>
      </p:sp>
      <p:sp>
        <p:nvSpPr>
          <p:cNvPr id="27" name="Rectangle: Top Corners Snipped 26">
            <a:extLst>
              <a:ext uri="{FF2B5EF4-FFF2-40B4-BE49-F238E27FC236}">
                <a16:creationId xmlns:a16="http://schemas.microsoft.com/office/drawing/2014/main" id="{A21F0387-6381-4737-AA1B-DE757A78DCA6}"/>
              </a:ext>
            </a:extLst>
          </p:cNvPr>
          <p:cNvSpPr/>
          <p:nvPr/>
        </p:nvSpPr>
        <p:spPr>
          <a:xfrm>
            <a:off x="6547822" y="1311894"/>
            <a:ext cx="2256160" cy="720000"/>
          </a:xfrm>
          <a:prstGeom prst="snip2SameRect">
            <a:avLst/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Rubik" panose="00000500000000000000" pitchFamily="2" charset="-79"/>
                <a:cs typeface="Rubik" panose="00000500000000000000" pitchFamily="2" charset="-79"/>
              </a:rPr>
              <a:t>DE JURE SECURITY</a:t>
            </a:r>
          </a:p>
          <a:p>
            <a:pPr algn="ctr"/>
            <a:r>
              <a:rPr lang="en-GB" sz="1600" b="1" dirty="0">
                <a:latin typeface="Rubik" panose="00000500000000000000" pitchFamily="2" charset="-79"/>
                <a:cs typeface="Rubik" panose="00000500000000000000" pitchFamily="2" charset="-79"/>
              </a:rPr>
              <a:t>(formal docs)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7F0E2B1-27FB-4A13-8C78-1EBD9B7BE103}"/>
              </a:ext>
            </a:extLst>
          </p:cNvPr>
          <p:cNvGrpSpPr/>
          <p:nvPr/>
        </p:nvGrpSpPr>
        <p:grpSpPr>
          <a:xfrm>
            <a:off x="1393470" y="1234953"/>
            <a:ext cx="3533776" cy="5628363"/>
            <a:chOff x="1142239" y="1229540"/>
            <a:chExt cx="3533776" cy="562836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CEF804-6CD8-4625-88C7-E47876D87F56}"/>
                </a:ext>
              </a:extLst>
            </p:cNvPr>
            <p:cNvSpPr txBox="1"/>
            <p:nvPr/>
          </p:nvSpPr>
          <p:spPr>
            <a:xfrm>
              <a:off x="1142239" y="5949962"/>
              <a:ext cx="3533776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cap="all" dirty="0">
                  <a:solidFill>
                    <a:schemeClr val="accent1"/>
                  </a:solidFill>
                  <a:latin typeface="Rubik" pitchFamily="2" charset="-79"/>
                  <a:ea typeface="+mj-ea"/>
                  <a:cs typeface="Rubik" pitchFamily="2" charset="-79"/>
                </a:rPr>
                <a:t>MEDIATORS</a:t>
              </a:r>
            </a:p>
            <a:p>
              <a:pPr algn="ctr"/>
              <a:endParaRPr lang="en-GB" sz="300" b="1" cap="all" dirty="0">
                <a:solidFill>
                  <a:schemeClr val="accent1"/>
                </a:solidFill>
                <a:latin typeface="Rubik" pitchFamily="2" charset="-79"/>
                <a:ea typeface="+mj-ea"/>
                <a:cs typeface="Rubik" pitchFamily="2" charset="-79"/>
              </a:endParaRPr>
            </a:p>
            <a:p>
              <a:pPr algn="ctr"/>
              <a:r>
                <a:rPr lang="en-GB" sz="1200" dirty="0">
                  <a:solidFill>
                    <a:schemeClr val="accent1"/>
                  </a:solidFill>
                  <a:latin typeface="Rubik" pitchFamily="2" charset="-79"/>
                  <a:ea typeface="+mj-ea"/>
                  <a:cs typeface="Rubik" pitchFamily="2" charset="-79"/>
                </a:rPr>
                <a:t>e.g. socioeconomic disadvantage</a:t>
              </a:r>
            </a:p>
            <a:p>
              <a:pPr algn="ctr"/>
              <a:endParaRPr lang="en-GB" sz="2000" b="1" cap="all" dirty="0">
                <a:solidFill>
                  <a:schemeClr val="bg2"/>
                </a:solidFill>
                <a:latin typeface="Rubik" pitchFamily="2" charset="-79"/>
                <a:ea typeface="+mj-ea"/>
                <a:cs typeface="Rubik" pitchFamily="2" charset="-79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B587794-AE2D-469C-85F8-B23554084E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96747" y="1229540"/>
              <a:ext cx="24761" cy="4749887"/>
            </a:xfrm>
            <a:prstGeom prst="line">
              <a:avLst/>
            </a:prstGeom>
            <a:ln w="38100" cap="flat" cmpd="sng" algn="ctr">
              <a:solidFill>
                <a:schemeClr val="accent6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679FAF6D-E845-47E2-B7E0-4C035BCC65FC}"/>
              </a:ext>
            </a:extLst>
          </p:cNvPr>
          <p:cNvSpPr/>
          <p:nvPr/>
        </p:nvSpPr>
        <p:spPr>
          <a:xfrm>
            <a:off x="3547935" y="2251464"/>
            <a:ext cx="2256160" cy="72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4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Owners</a:t>
            </a:r>
          </a:p>
          <a:p>
            <a:pPr algn="ctr"/>
            <a:r>
              <a:rPr lang="en-GB" dirty="0">
                <a:solidFill>
                  <a:schemeClr val="accent4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40.8% (m) 32.0% (f)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93B4E66-8C2E-4CE6-B424-429E88B18027}"/>
              </a:ext>
            </a:extLst>
          </p:cNvPr>
          <p:cNvSpPr/>
          <p:nvPr/>
        </p:nvSpPr>
        <p:spPr>
          <a:xfrm>
            <a:off x="3547935" y="3191034"/>
            <a:ext cx="2256160" cy="72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4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SWP</a:t>
            </a:r>
          </a:p>
          <a:p>
            <a:pPr algn="ctr"/>
            <a:r>
              <a:rPr lang="en-GB" dirty="0">
                <a:solidFill>
                  <a:schemeClr val="accent4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28.5% (m) 41.9% (f)</a:t>
            </a:r>
          </a:p>
        </p:txBody>
      </p:sp>
      <p:sp>
        <p:nvSpPr>
          <p:cNvPr id="52" name="Rectangle: Top Corners Snipped 51">
            <a:extLst>
              <a:ext uri="{FF2B5EF4-FFF2-40B4-BE49-F238E27FC236}">
                <a16:creationId xmlns:a16="http://schemas.microsoft.com/office/drawing/2014/main" id="{BD2BC3E5-0299-4B66-9D1C-2D8B87C873A5}"/>
              </a:ext>
            </a:extLst>
          </p:cNvPr>
          <p:cNvSpPr/>
          <p:nvPr/>
        </p:nvSpPr>
        <p:spPr>
          <a:xfrm>
            <a:off x="9547709" y="1311894"/>
            <a:ext cx="2256160" cy="720000"/>
          </a:xfrm>
          <a:prstGeom prst="snip2Same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Rubik" panose="00000500000000000000" pitchFamily="2" charset="-79"/>
                <a:cs typeface="Rubik" panose="00000500000000000000" pitchFamily="2" charset="-79"/>
              </a:rPr>
              <a:t>PERCEIVED TENURE SECURITY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72C220B-7435-4A23-A59E-A9B0BDDDB116}"/>
              </a:ext>
            </a:extLst>
          </p:cNvPr>
          <p:cNvSpPr/>
          <p:nvPr/>
        </p:nvSpPr>
        <p:spPr>
          <a:xfrm>
            <a:off x="3547935" y="4130604"/>
            <a:ext cx="2256160" cy="72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4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Tenants</a:t>
            </a:r>
          </a:p>
          <a:p>
            <a:pPr algn="ctr"/>
            <a:r>
              <a:rPr lang="en-GB" dirty="0">
                <a:solidFill>
                  <a:schemeClr val="accent4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23.1% (m) 17.1% (f)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D0459E1-98D2-4F4C-A5DE-E4E1C2EF5A83}"/>
              </a:ext>
            </a:extLst>
          </p:cNvPr>
          <p:cNvSpPr/>
          <p:nvPr/>
        </p:nvSpPr>
        <p:spPr>
          <a:xfrm>
            <a:off x="3547935" y="5066694"/>
            <a:ext cx="2256160" cy="720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Rubik" panose="00000500000000000000" pitchFamily="2" charset="-79"/>
                <a:cs typeface="Rubik" panose="00000500000000000000" pitchFamily="2" charset="-79"/>
              </a:rPr>
              <a:t>Total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F7AFB5-B588-494D-9865-BB64C6EDC27B}"/>
              </a:ext>
            </a:extLst>
          </p:cNvPr>
          <p:cNvSpPr txBox="1"/>
          <p:nvPr/>
        </p:nvSpPr>
        <p:spPr>
          <a:xfrm>
            <a:off x="4428560" y="5949962"/>
            <a:ext cx="353377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cap="all" dirty="0">
                <a:solidFill>
                  <a:schemeClr val="accent1"/>
                </a:solidFill>
                <a:latin typeface="Rubik" pitchFamily="2" charset="-79"/>
                <a:ea typeface="+mj-ea"/>
                <a:cs typeface="Rubik" pitchFamily="2" charset="-79"/>
              </a:rPr>
              <a:t>MEDIATORS</a:t>
            </a:r>
          </a:p>
          <a:p>
            <a:pPr algn="ctr"/>
            <a:endParaRPr lang="en-GB" sz="300" b="1" cap="all" dirty="0">
              <a:solidFill>
                <a:schemeClr val="accent1"/>
              </a:solidFill>
              <a:latin typeface="Rubik" pitchFamily="2" charset="-79"/>
              <a:ea typeface="+mj-ea"/>
              <a:cs typeface="Rubik" pitchFamily="2" charset="-79"/>
            </a:endParaRPr>
          </a:p>
          <a:p>
            <a:pPr algn="ctr"/>
            <a:r>
              <a:rPr lang="en-GB" sz="1200" dirty="0">
                <a:solidFill>
                  <a:schemeClr val="accent1"/>
                </a:solidFill>
                <a:latin typeface="Rubik" pitchFamily="2" charset="-79"/>
                <a:ea typeface="+mj-ea"/>
                <a:cs typeface="Rubik" pitchFamily="2" charset="-79"/>
              </a:rPr>
              <a:t>e.g. discriminatory customs/laws</a:t>
            </a:r>
          </a:p>
          <a:p>
            <a:pPr algn="ctr"/>
            <a:endParaRPr lang="en-GB" sz="2000" b="1" cap="all" dirty="0">
              <a:solidFill>
                <a:schemeClr val="bg2"/>
              </a:solidFill>
              <a:latin typeface="Rubik" pitchFamily="2" charset="-79"/>
              <a:ea typeface="+mj-ea"/>
              <a:cs typeface="Rubik" pitchFamily="2" charset="-79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875BF2C-A66B-4634-9D6B-F0C26BBA4A58}"/>
              </a:ext>
            </a:extLst>
          </p:cNvPr>
          <p:cNvCxnSpPr>
            <a:cxnSpLocks/>
          </p:cNvCxnSpPr>
          <p:nvPr/>
        </p:nvCxnSpPr>
        <p:spPr>
          <a:xfrm flipH="1">
            <a:off x="6183068" y="1229540"/>
            <a:ext cx="24761" cy="4749887"/>
          </a:xfrm>
          <a:prstGeom prst="line">
            <a:avLst/>
          </a:prstGeom>
          <a:ln w="3810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CDCC2D99-5ADC-408B-8E2B-24B4889E441C}"/>
              </a:ext>
            </a:extLst>
          </p:cNvPr>
          <p:cNvSpPr txBox="1"/>
          <p:nvPr/>
        </p:nvSpPr>
        <p:spPr>
          <a:xfrm>
            <a:off x="7408958" y="5922419"/>
            <a:ext cx="353377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cap="all" dirty="0">
                <a:solidFill>
                  <a:schemeClr val="accent1"/>
                </a:solidFill>
                <a:latin typeface="Rubik" pitchFamily="2" charset="-79"/>
                <a:ea typeface="+mj-ea"/>
                <a:cs typeface="Rubik" pitchFamily="2" charset="-79"/>
              </a:rPr>
              <a:t>MEDIATORS</a:t>
            </a:r>
          </a:p>
          <a:p>
            <a:pPr algn="ctr"/>
            <a:endParaRPr lang="en-GB" sz="300" b="1" cap="all" dirty="0">
              <a:solidFill>
                <a:schemeClr val="accent1"/>
              </a:solidFill>
              <a:latin typeface="Rubik" pitchFamily="2" charset="-79"/>
              <a:ea typeface="+mj-ea"/>
              <a:cs typeface="Rubik" pitchFamily="2" charset="-79"/>
            </a:endParaRPr>
          </a:p>
          <a:p>
            <a:pPr algn="ctr"/>
            <a:r>
              <a:rPr lang="en-GB" sz="1200" dirty="0">
                <a:solidFill>
                  <a:schemeClr val="accent1"/>
                </a:solidFill>
                <a:latin typeface="Rubik" pitchFamily="2" charset="-79"/>
                <a:ea typeface="+mj-ea"/>
                <a:cs typeface="Rubik" pitchFamily="2" charset="-79"/>
              </a:rPr>
              <a:t>e.g. weak governance, opinion shifters, de facto security (e.g. past experience of eviction)</a:t>
            </a:r>
          </a:p>
          <a:p>
            <a:pPr algn="ctr"/>
            <a:endParaRPr lang="en-GB" sz="2000" b="1" cap="all" dirty="0">
              <a:solidFill>
                <a:schemeClr val="bg2"/>
              </a:solidFill>
              <a:latin typeface="Rubik" pitchFamily="2" charset="-79"/>
              <a:ea typeface="+mj-ea"/>
              <a:cs typeface="Rubik" pitchFamily="2" charset="-79"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9FC14E61-B606-44F3-9346-9BF572115281}"/>
              </a:ext>
            </a:extLst>
          </p:cNvPr>
          <p:cNvCxnSpPr>
            <a:cxnSpLocks/>
          </p:cNvCxnSpPr>
          <p:nvPr/>
        </p:nvCxnSpPr>
        <p:spPr>
          <a:xfrm flipH="1">
            <a:off x="9163466" y="1201997"/>
            <a:ext cx="24761" cy="4749887"/>
          </a:xfrm>
          <a:prstGeom prst="line">
            <a:avLst/>
          </a:prstGeom>
          <a:ln w="3810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2390C529-24BA-48A4-8A26-94E5BC48E1AE}"/>
              </a:ext>
            </a:extLst>
          </p:cNvPr>
          <p:cNvGrpSpPr/>
          <p:nvPr/>
        </p:nvGrpSpPr>
        <p:grpSpPr>
          <a:xfrm>
            <a:off x="6547822" y="2238548"/>
            <a:ext cx="2256160" cy="717278"/>
            <a:chOff x="6547822" y="2251464"/>
            <a:chExt cx="2256160" cy="717278"/>
          </a:xfrm>
          <a:solidFill>
            <a:schemeClr val="accent5">
              <a:lumMod val="95000"/>
            </a:schemeClr>
          </a:solidFill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D3936D26-371A-4B19-8A2E-D4509C3DA87B}"/>
                </a:ext>
              </a:extLst>
            </p:cNvPr>
            <p:cNvSpPr/>
            <p:nvPr/>
          </p:nvSpPr>
          <p:spPr>
            <a:xfrm>
              <a:off x="6547822" y="2251464"/>
              <a:ext cx="2256160" cy="360000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4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Men: 62.8% 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58FB484-422A-4283-8621-B0BD9E9C4489}"/>
                </a:ext>
              </a:extLst>
            </p:cNvPr>
            <p:cNvSpPr/>
            <p:nvPr/>
          </p:nvSpPr>
          <p:spPr>
            <a:xfrm>
              <a:off x="6547822" y="2608742"/>
              <a:ext cx="2256160" cy="360000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4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Women: 59%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0F11183D-F33E-43B4-A1F2-D1DABBF4F579}"/>
              </a:ext>
            </a:extLst>
          </p:cNvPr>
          <p:cNvGrpSpPr/>
          <p:nvPr/>
        </p:nvGrpSpPr>
        <p:grpSpPr>
          <a:xfrm>
            <a:off x="6545887" y="3191034"/>
            <a:ext cx="2256160" cy="717278"/>
            <a:chOff x="6547822" y="2251464"/>
            <a:chExt cx="2256160" cy="717278"/>
          </a:xfrm>
          <a:solidFill>
            <a:schemeClr val="accent5">
              <a:lumMod val="95000"/>
            </a:schemeClr>
          </a:solidFill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0656091-7CBA-44DE-8C9E-3FB35033C99F}"/>
                </a:ext>
              </a:extLst>
            </p:cNvPr>
            <p:cNvSpPr/>
            <p:nvPr/>
          </p:nvSpPr>
          <p:spPr>
            <a:xfrm>
              <a:off x="6547822" y="2251464"/>
              <a:ext cx="2256160" cy="360000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4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Men: 35.5%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F3E25E33-A189-4061-A74E-3787AF9750DF}"/>
                </a:ext>
              </a:extLst>
            </p:cNvPr>
            <p:cNvSpPr/>
            <p:nvPr/>
          </p:nvSpPr>
          <p:spPr>
            <a:xfrm>
              <a:off x="6547822" y="2608742"/>
              <a:ext cx="2256160" cy="360000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4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Women: 31.5%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7CAA7186-BF2F-4565-86A4-5D6FC1E9143E}"/>
              </a:ext>
            </a:extLst>
          </p:cNvPr>
          <p:cNvGrpSpPr/>
          <p:nvPr/>
        </p:nvGrpSpPr>
        <p:grpSpPr>
          <a:xfrm>
            <a:off x="6549597" y="4130604"/>
            <a:ext cx="2256160" cy="717278"/>
            <a:chOff x="6547822" y="2251464"/>
            <a:chExt cx="2256160" cy="717278"/>
          </a:xfrm>
          <a:solidFill>
            <a:schemeClr val="accent5">
              <a:lumMod val="95000"/>
            </a:schemeClr>
          </a:solidFill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6C3BE95C-4260-4922-889C-5D33B7055B65}"/>
                </a:ext>
              </a:extLst>
            </p:cNvPr>
            <p:cNvSpPr/>
            <p:nvPr/>
          </p:nvSpPr>
          <p:spPr>
            <a:xfrm>
              <a:off x="6547822" y="2251464"/>
              <a:ext cx="2256160" cy="360000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4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Men: 54.8%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4C1B1D8F-1441-4F70-9F71-6C466EB899E4}"/>
                </a:ext>
              </a:extLst>
            </p:cNvPr>
            <p:cNvSpPr/>
            <p:nvPr/>
          </p:nvSpPr>
          <p:spPr>
            <a:xfrm>
              <a:off x="6547822" y="2608742"/>
              <a:ext cx="2256160" cy="360000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4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Women: 50.1%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3D48B77-410A-4BD6-8919-717F721C6489}"/>
              </a:ext>
            </a:extLst>
          </p:cNvPr>
          <p:cNvGrpSpPr/>
          <p:nvPr/>
        </p:nvGrpSpPr>
        <p:grpSpPr>
          <a:xfrm>
            <a:off x="6549597" y="5063524"/>
            <a:ext cx="2256160" cy="717278"/>
            <a:chOff x="6547822" y="2251464"/>
            <a:chExt cx="2256160" cy="717278"/>
          </a:xfrm>
          <a:solidFill>
            <a:schemeClr val="accent5">
              <a:lumMod val="95000"/>
            </a:schemeClr>
          </a:solidFill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A0D1C4EF-C466-497C-ACC4-46C8EA0EB00D}"/>
                </a:ext>
              </a:extLst>
            </p:cNvPr>
            <p:cNvSpPr/>
            <p:nvPr/>
          </p:nvSpPr>
          <p:spPr>
            <a:xfrm>
              <a:off x="6547822" y="2251464"/>
              <a:ext cx="2256160" cy="360000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4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Men: 51.6%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C182F052-6F1D-46EC-9DF8-550920594E2B}"/>
                </a:ext>
              </a:extLst>
            </p:cNvPr>
            <p:cNvSpPr/>
            <p:nvPr/>
          </p:nvSpPr>
          <p:spPr>
            <a:xfrm>
              <a:off x="6547822" y="2608742"/>
              <a:ext cx="2256160" cy="360000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4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Women: 43.8%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D3F6C8A4-53E0-4949-9EF7-899D8A8D46F6}"/>
              </a:ext>
            </a:extLst>
          </p:cNvPr>
          <p:cNvGrpSpPr/>
          <p:nvPr/>
        </p:nvGrpSpPr>
        <p:grpSpPr>
          <a:xfrm>
            <a:off x="9547709" y="5066694"/>
            <a:ext cx="2256160" cy="717278"/>
            <a:chOff x="6547822" y="2251464"/>
            <a:chExt cx="2256160" cy="71727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EE7C6007-5EC1-4C5E-BF4A-0617D386F909}"/>
                </a:ext>
              </a:extLst>
            </p:cNvPr>
            <p:cNvSpPr/>
            <p:nvPr/>
          </p:nvSpPr>
          <p:spPr>
            <a:xfrm>
              <a:off x="6547822" y="2251464"/>
              <a:ext cx="2256160" cy="360000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accent4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Men: 69.7%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F87EA179-1294-4A47-9936-8658765E3D81}"/>
                </a:ext>
              </a:extLst>
            </p:cNvPr>
            <p:cNvSpPr/>
            <p:nvPr/>
          </p:nvSpPr>
          <p:spPr>
            <a:xfrm>
              <a:off x="6547822" y="2608742"/>
              <a:ext cx="2256160" cy="360000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accent4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Women: 65.6%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0A956750-0C7F-4491-87A7-67FF6CE31D3E}"/>
              </a:ext>
            </a:extLst>
          </p:cNvPr>
          <p:cNvGrpSpPr/>
          <p:nvPr/>
        </p:nvGrpSpPr>
        <p:grpSpPr>
          <a:xfrm>
            <a:off x="9547709" y="4129243"/>
            <a:ext cx="2256160" cy="717278"/>
            <a:chOff x="6547822" y="2251464"/>
            <a:chExt cx="2256160" cy="71727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3D4BDCF4-3B3F-41EF-B494-4658366E8C23}"/>
                </a:ext>
              </a:extLst>
            </p:cNvPr>
            <p:cNvSpPr/>
            <p:nvPr/>
          </p:nvSpPr>
          <p:spPr>
            <a:xfrm>
              <a:off x="6547822" y="2251464"/>
              <a:ext cx="2256160" cy="360000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4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Men: 54.6%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270A7991-6FC8-4996-B0C3-643CAE50AE5B}"/>
                </a:ext>
              </a:extLst>
            </p:cNvPr>
            <p:cNvSpPr/>
            <p:nvPr/>
          </p:nvSpPr>
          <p:spPr>
            <a:xfrm>
              <a:off x="6547822" y="2608742"/>
              <a:ext cx="2256160" cy="360000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4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Women: 48.9%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C557574-C1CF-49A0-964A-578A4983376C}"/>
              </a:ext>
            </a:extLst>
          </p:cNvPr>
          <p:cNvGrpSpPr/>
          <p:nvPr/>
        </p:nvGrpSpPr>
        <p:grpSpPr>
          <a:xfrm>
            <a:off x="9547709" y="3196813"/>
            <a:ext cx="2256160" cy="717278"/>
            <a:chOff x="6547822" y="2251464"/>
            <a:chExt cx="2256160" cy="71727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C42324E7-BD47-4EEF-B2E7-8DC128A0A876}"/>
                </a:ext>
              </a:extLst>
            </p:cNvPr>
            <p:cNvSpPr/>
            <p:nvPr/>
          </p:nvSpPr>
          <p:spPr>
            <a:xfrm>
              <a:off x="6547822" y="2251464"/>
              <a:ext cx="2256160" cy="360000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4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Men: 71%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022F1019-C35F-4738-B071-A4652B516F0B}"/>
                </a:ext>
              </a:extLst>
            </p:cNvPr>
            <p:cNvSpPr/>
            <p:nvPr/>
          </p:nvSpPr>
          <p:spPr>
            <a:xfrm>
              <a:off x="6547822" y="2608742"/>
              <a:ext cx="2256160" cy="360000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4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Women: 66.3%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3D5FD1D1-C41F-46F3-B29A-BB1BB99C57E7}"/>
              </a:ext>
            </a:extLst>
          </p:cNvPr>
          <p:cNvGrpSpPr/>
          <p:nvPr/>
        </p:nvGrpSpPr>
        <p:grpSpPr>
          <a:xfrm>
            <a:off x="9547709" y="2232846"/>
            <a:ext cx="2256160" cy="717278"/>
            <a:chOff x="6547822" y="2251464"/>
            <a:chExt cx="2256160" cy="71727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EC39D04-FE90-4DAF-AB75-A0F7952E50D0}"/>
                </a:ext>
              </a:extLst>
            </p:cNvPr>
            <p:cNvSpPr/>
            <p:nvPr/>
          </p:nvSpPr>
          <p:spPr>
            <a:xfrm>
              <a:off x="6547822" y="2251464"/>
              <a:ext cx="2256160" cy="360000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4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Men: 78.1%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8A7A13F8-029A-4DAF-BC79-217103F9F581}"/>
                </a:ext>
              </a:extLst>
            </p:cNvPr>
            <p:cNvSpPr/>
            <p:nvPr/>
          </p:nvSpPr>
          <p:spPr>
            <a:xfrm>
              <a:off x="6547822" y="2608742"/>
              <a:ext cx="2256160" cy="360000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4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Women: 74.4%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D63F837-A7A2-48B1-9758-26FE0F475F53}"/>
              </a:ext>
            </a:extLst>
          </p:cNvPr>
          <p:cNvGrpSpPr/>
          <p:nvPr/>
        </p:nvGrpSpPr>
        <p:grpSpPr>
          <a:xfrm>
            <a:off x="362809" y="2349810"/>
            <a:ext cx="2381806" cy="1086610"/>
            <a:chOff x="227001" y="1127297"/>
            <a:chExt cx="2381806" cy="1086610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0EB67FEA-8BDD-41D7-90FE-18CA01B19249}"/>
                </a:ext>
              </a:extLst>
            </p:cNvPr>
            <p:cNvGrpSpPr/>
            <p:nvPr/>
          </p:nvGrpSpPr>
          <p:grpSpPr>
            <a:xfrm>
              <a:off x="298819" y="1496629"/>
              <a:ext cx="2256160" cy="717278"/>
              <a:chOff x="6547822" y="2251464"/>
              <a:chExt cx="2256160" cy="717278"/>
            </a:xfrm>
            <a:solidFill>
              <a:schemeClr val="accent5">
                <a:lumMod val="95000"/>
              </a:schemeClr>
            </a:solidFill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BEE72119-6FE5-4A22-BF12-A04787210FB7}"/>
                  </a:ext>
                </a:extLst>
              </p:cNvPr>
              <p:cNvSpPr/>
              <p:nvPr/>
            </p:nvSpPr>
            <p:spPr>
              <a:xfrm>
                <a:off x="6547822" y="2251464"/>
                <a:ext cx="2256160" cy="360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4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accent4"/>
                    </a:solidFill>
                    <a:latin typeface="Rubik" panose="00000500000000000000" pitchFamily="2" charset="-79"/>
                    <a:cs typeface="Rubik" panose="00000500000000000000" pitchFamily="2" charset="-79"/>
                  </a:rPr>
                  <a:t>Men: 42.8%</a:t>
                </a:r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BEB9AE35-58A9-4E9A-8573-F14726526638}"/>
                  </a:ext>
                </a:extLst>
              </p:cNvPr>
              <p:cNvSpPr/>
              <p:nvPr/>
            </p:nvSpPr>
            <p:spPr>
              <a:xfrm>
                <a:off x="6547822" y="2608742"/>
                <a:ext cx="2256160" cy="360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4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accent4"/>
                    </a:solidFill>
                    <a:latin typeface="Rubik" panose="00000500000000000000" pitchFamily="2" charset="-79"/>
                    <a:cs typeface="Rubik" panose="00000500000000000000" pitchFamily="2" charset="-79"/>
                  </a:rPr>
                  <a:t>Women: 28.2%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73A378F-84D2-4E5F-B0A4-7F88329471F9}"/>
                </a:ext>
              </a:extLst>
            </p:cNvPr>
            <p:cNvSpPr txBox="1"/>
            <p:nvPr/>
          </p:nvSpPr>
          <p:spPr>
            <a:xfrm>
              <a:off x="227001" y="1127297"/>
              <a:ext cx="2381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accent4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Inherited property</a:t>
              </a:r>
            </a:p>
          </p:txBody>
        </p:sp>
      </p:grpSp>
      <p:sp>
        <p:nvSpPr>
          <p:cNvPr id="25" name="Arrow: Down 24">
            <a:extLst>
              <a:ext uri="{FF2B5EF4-FFF2-40B4-BE49-F238E27FC236}">
                <a16:creationId xmlns:a16="http://schemas.microsoft.com/office/drawing/2014/main" id="{90CC8F6E-FD17-4D80-9B6C-AACD18AB3953}"/>
              </a:ext>
            </a:extLst>
          </p:cNvPr>
          <p:cNvSpPr/>
          <p:nvPr/>
        </p:nvSpPr>
        <p:spPr>
          <a:xfrm rot="16200000">
            <a:off x="3037097" y="2358008"/>
            <a:ext cx="271284" cy="555436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sp>
        <p:nvSpPr>
          <p:cNvPr id="137" name="Arrow: Down 136">
            <a:extLst>
              <a:ext uri="{FF2B5EF4-FFF2-40B4-BE49-F238E27FC236}">
                <a16:creationId xmlns:a16="http://schemas.microsoft.com/office/drawing/2014/main" id="{F428A164-E24E-4EDE-9E77-8F4E122E284C}"/>
              </a:ext>
            </a:extLst>
          </p:cNvPr>
          <p:cNvSpPr/>
          <p:nvPr/>
        </p:nvSpPr>
        <p:spPr>
          <a:xfrm rot="16200000">
            <a:off x="6059806" y="2359287"/>
            <a:ext cx="271284" cy="555436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sp>
        <p:nvSpPr>
          <p:cNvPr id="138" name="Arrow: Down 137">
            <a:extLst>
              <a:ext uri="{FF2B5EF4-FFF2-40B4-BE49-F238E27FC236}">
                <a16:creationId xmlns:a16="http://schemas.microsoft.com/office/drawing/2014/main" id="{EF27FB24-F693-4B33-8376-8BA92FC6DD01}"/>
              </a:ext>
            </a:extLst>
          </p:cNvPr>
          <p:cNvSpPr/>
          <p:nvPr/>
        </p:nvSpPr>
        <p:spPr>
          <a:xfrm rot="16200000">
            <a:off x="9052585" y="2352088"/>
            <a:ext cx="271284" cy="555436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sp>
        <p:nvSpPr>
          <p:cNvPr id="139" name="Arrow: Down 138">
            <a:extLst>
              <a:ext uri="{FF2B5EF4-FFF2-40B4-BE49-F238E27FC236}">
                <a16:creationId xmlns:a16="http://schemas.microsoft.com/office/drawing/2014/main" id="{728CEE2D-3BDE-48AE-B28C-099C096AD0D0}"/>
              </a:ext>
            </a:extLst>
          </p:cNvPr>
          <p:cNvSpPr/>
          <p:nvPr/>
        </p:nvSpPr>
        <p:spPr>
          <a:xfrm rot="16200000">
            <a:off x="9052585" y="3279095"/>
            <a:ext cx="271284" cy="555436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sp>
        <p:nvSpPr>
          <p:cNvPr id="140" name="Arrow: Down 139">
            <a:extLst>
              <a:ext uri="{FF2B5EF4-FFF2-40B4-BE49-F238E27FC236}">
                <a16:creationId xmlns:a16="http://schemas.microsoft.com/office/drawing/2014/main" id="{4017A261-F8BF-46F9-9889-C1B3948DDA72}"/>
              </a:ext>
            </a:extLst>
          </p:cNvPr>
          <p:cNvSpPr/>
          <p:nvPr/>
        </p:nvSpPr>
        <p:spPr>
          <a:xfrm rot="16200000">
            <a:off x="9042001" y="4212886"/>
            <a:ext cx="271284" cy="555436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sp>
        <p:nvSpPr>
          <p:cNvPr id="141" name="Arrow: Down 140">
            <a:extLst>
              <a:ext uri="{FF2B5EF4-FFF2-40B4-BE49-F238E27FC236}">
                <a16:creationId xmlns:a16="http://schemas.microsoft.com/office/drawing/2014/main" id="{1DE32649-D3D0-4C3A-BD64-5BDD56C21AC9}"/>
              </a:ext>
            </a:extLst>
          </p:cNvPr>
          <p:cNvSpPr/>
          <p:nvPr/>
        </p:nvSpPr>
        <p:spPr>
          <a:xfrm rot="16200000">
            <a:off x="9040204" y="5139893"/>
            <a:ext cx="271284" cy="555436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sp>
        <p:nvSpPr>
          <p:cNvPr id="142" name="Arrow: Down 141">
            <a:extLst>
              <a:ext uri="{FF2B5EF4-FFF2-40B4-BE49-F238E27FC236}">
                <a16:creationId xmlns:a16="http://schemas.microsoft.com/office/drawing/2014/main" id="{B021D862-A82C-44B3-BCA9-7D934DEADF3B}"/>
              </a:ext>
            </a:extLst>
          </p:cNvPr>
          <p:cNvSpPr/>
          <p:nvPr/>
        </p:nvSpPr>
        <p:spPr>
          <a:xfrm rot="16200000">
            <a:off x="6054473" y="5156651"/>
            <a:ext cx="271284" cy="555436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sp>
        <p:nvSpPr>
          <p:cNvPr id="143" name="Arrow: Down 142">
            <a:extLst>
              <a:ext uri="{FF2B5EF4-FFF2-40B4-BE49-F238E27FC236}">
                <a16:creationId xmlns:a16="http://schemas.microsoft.com/office/drawing/2014/main" id="{3088BA8F-753D-4349-8B98-CB1902315C23}"/>
              </a:ext>
            </a:extLst>
          </p:cNvPr>
          <p:cNvSpPr/>
          <p:nvPr/>
        </p:nvSpPr>
        <p:spPr>
          <a:xfrm rot="16200000">
            <a:off x="6037058" y="4212886"/>
            <a:ext cx="271284" cy="555436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sp>
        <p:nvSpPr>
          <p:cNvPr id="144" name="Arrow: Down 143">
            <a:extLst>
              <a:ext uri="{FF2B5EF4-FFF2-40B4-BE49-F238E27FC236}">
                <a16:creationId xmlns:a16="http://schemas.microsoft.com/office/drawing/2014/main" id="{F858CC1C-90CF-4029-8C83-14982198255C}"/>
              </a:ext>
            </a:extLst>
          </p:cNvPr>
          <p:cNvSpPr/>
          <p:nvPr/>
        </p:nvSpPr>
        <p:spPr>
          <a:xfrm rot="16200000">
            <a:off x="6028392" y="3301879"/>
            <a:ext cx="271284" cy="555436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C015F0-443B-4FDA-9DA5-4817DD97E2E9}"/>
              </a:ext>
            </a:extLst>
          </p:cNvPr>
          <p:cNvSpPr txBox="1"/>
          <p:nvPr/>
        </p:nvSpPr>
        <p:spPr>
          <a:xfrm>
            <a:off x="2893593" y="2187253"/>
            <a:ext cx="56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4"/>
                </a:solidFill>
              </a:rPr>
              <a:t>yes</a:t>
            </a:r>
          </a:p>
        </p:txBody>
      </p:sp>
      <p:sp>
        <p:nvSpPr>
          <p:cNvPr id="160" name="Arrow: Down 159">
            <a:extLst>
              <a:ext uri="{FF2B5EF4-FFF2-40B4-BE49-F238E27FC236}">
                <a16:creationId xmlns:a16="http://schemas.microsoft.com/office/drawing/2014/main" id="{715FB36C-30C0-471B-91BE-A92870C21831}"/>
              </a:ext>
            </a:extLst>
          </p:cNvPr>
          <p:cNvSpPr/>
          <p:nvPr/>
        </p:nvSpPr>
        <p:spPr>
          <a:xfrm rot="16200000">
            <a:off x="3018893" y="3286924"/>
            <a:ext cx="271284" cy="555436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4C062E4A-4891-4A64-8C2B-D336B2A4E54E}"/>
              </a:ext>
            </a:extLst>
          </p:cNvPr>
          <p:cNvSpPr txBox="1"/>
          <p:nvPr/>
        </p:nvSpPr>
        <p:spPr>
          <a:xfrm>
            <a:off x="2875389" y="3116169"/>
            <a:ext cx="56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4"/>
                </a:solidFill>
              </a:rPr>
              <a:t>no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BD5F18D-3879-4C84-9BD5-C76928ED7AD3}"/>
              </a:ext>
            </a:extLst>
          </p:cNvPr>
          <p:cNvSpPr txBox="1"/>
          <p:nvPr/>
        </p:nvSpPr>
        <p:spPr>
          <a:xfrm>
            <a:off x="-48985" y="6617095"/>
            <a:ext cx="110979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>
                <a:solidFill>
                  <a:schemeClr val="accent4"/>
                </a:solidFill>
              </a:rPr>
              <a:t>Prindex data (2018). Based on likelihood question. </a:t>
            </a:r>
            <a:r>
              <a:rPr lang="en-GB" sz="1000" i="1" dirty="0" err="1">
                <a:solidFill>
                  <a:schemeClr val="accent4"/>
                </a:solidFill>
              </a:rPr>
              <a:t>Note:global</a:t>
            </a:r>
            <a:r>
              <a:rPr lang="en-GB" sz="1000" i="1" dirty="0">
                <a:solidFill>
                  <a:schemeClr val="accent4"/>
                </a:solidFill>
              </a:rPr>
              <a:t> weights are adjusted for the differences in population size and number of observations </a:t>
            </a:r>
          </a:p>
        </p:txBody>
      </p:sp>
    </p:spTree>
    <p:extLst>
      <p:ext uri="{BB962C8B-B14F-4D97-AF65-F5344CB8AC3E}">
        <p14:creationId xmlns:p14="http://schemas.microsoft.com/office/powerpoint/2010/main" val="1818211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60D610E-7218-496E-ACD5-1E1DBC1BD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619200"/>
            <a:ext cx="10515000" cy="1072800"/>
          </a:xfrm>
        </p:spPr>
        <p:txBody>
          <a:bodyPr anchor="t" anchorCtr="0">
            <a:normAutofit/>
          </a:bodyPr>
          <a:lstStyle/>
          <a:p>
            <a:r>
              <a:rPr lang="en-US" sz="3000" cap="all" dirty="0">
                <a:solidFill>
                  <a:schemeClr val="accent1"/>
                </a:solidFill>
              </a:rPr>
              <a:t>Q1 CONT’D </a:t>
            </a:r>
            <a:r>
              <a:rPr lang="en-US" sz="3000" b="0" cap="all" dirty="0">
                <a:solidFill>
                  <a:schemeClr val="accent1"/>
                </a:solidFill>
              </a:rPr>
              <a:t>LARGE CROSS-COUNTRY DIFFERENCES EXIST</a:t>
            </a:r>
            <a:endParaRPr lang="en-US" sz="3000" b="0" dirty="0">
              <a:solidFill>
                <a:schemeClr val="accent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673918-65B8-4D6B-862F-25C291E61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65922"/>
            <a:ext cx="5713724" cy="36570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34E3E7-950A-4BD2-8AA1-A12B1DC95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76" y="2065922"/>
            <a:ext cx="5713724" cy="365702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CCACFC8-0143-4C32-BF5A-68C98BEC5F34}"/>
              </a:ext>
            </a:extLst>
          </p:cNvPr>
          <p:cNvSpPr/>
          <p:nvPr/>
        </p:nvSpPr>
        <p:spPr>
          <a:xfrm>
            <a:off x="2476500" y="3171825"/>
            <a:ext cx="1285875" cy="257176"/>
          </a:xfrm>
          <a:prstGeom prst="ellipse">
            <a:avLst/>
          </a:prstGeom>
          <a:solidFill>
            <a:srgbClr val="FA5914">
              <a:alpha val="50196"/>
            </a:srgbClr>
          </a:solidFill>
          <a:ln w="3810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94DC370-39AD-41B0-9072-9CC82B190F9B}"/>
              </a:ext>
            </a:extLst>
          </p:cNvPr>
          <p:cNvSpPr/>
          <p:nvPr/>
        </p:nvSpPr>
        <p:spPr>
          <a:xfrm>
            <a:off x="7924800" y="3300412"/>
            <a:ext cx="866775" cy="257176"/>
          </a:xfrm>
          <a:prstGeom prst="ellipse">
            <a:avLst/>
          </a:prstGeom>
          <a:solidFill>
            <a:srgbClr val="FA5914">
              <a:alpha val="50196"/>
            </a:srgbClr>
          </a:solidFill>
          <a:ln w="3810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13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EA49E67-4B8B-4661-80F5-F198348764E4}"/>
              </a:ext>
            </a:extLst>
          </p:cNvPr>
          <p:cNvSpPr txBox="1">
            <a:spLocks/>
          </p:cNvSpPr>
          <p:nvPr/>
        </p:nvSpPr>
        <p:spPr>
          <a:xfrm>
            <a:off x="838799" y="3278714"/>
            <a:ext cx="10515001" cy="622756"/>
          </a:xfrm>
          <a:prstGeom prst="rect">
            <a:avLst/>
          </a:prstGeom>
        </p:spPr>
        <p:txBody>
          <a:bodyPr vert="horz" wrap="square" lIns="91440" tIns="45720" rIns="91440" bIns="45720" numCol="1" spcCol="36000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Rubik" pitchFamily="2" charset="-79"/>
                <a:ea typeface="+mn-ea"/>
                <a:cs typeface="Rubik" pitchFamily="2" charset="-79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Rubik" pitchFamily="2" charset="-79"/>
                <a:ea typeface="+mn-ea"/>
                <a:cs typeface="Rubik" pitchFamily="2" charset="-79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Rubik" pitchFamily="2" charset="-79"/>
                <a:ea typeface="+mn-ea"/>
                <a:cs typeface="Rubik" pitchFamily="2" charset="-79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Rubik" pitchFamily="2" charset="-79"/>
                <a:ea typeface="+mn-ea"/>
                <a:cs typeface="Rubik" pitchFamily="2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chemeClr val="accent4"/>
                </a:solidFill>
              </a:rPr>
              <a:t>Depends: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accent4"/>
                </a:solidFill>
              </a:rPr>
              <a:t>Whether you use the likelihood (risk) or worry question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accent4"/>
                </a:solidFill>
              </a:rPr>
              <a:t>Family situation (divorce/spousal death scenario)</a:t>
            </a:r>
          </a:p>
          <a:p>
            <a:endParaRPr lang="en-GB" sz="2400" dirty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chemeClr val="accent4"/>
              </a:solidFill>
            </a:endParaRPr>
          </a:p>
          <a:p>
            <a:endParaRPr lang="en-GB" sz="2400" dirty="0">
              <a:solidFill>
                <a:schemeClr val="accent4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F77FE2C-F8C7-4335-AB17-BAE11F9969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7232799"/>
              </p:ext>
            </p:extLst>
          </p:nvPr>
        </p:nvGraphicFramePr>
        <p:xfrm>
          <a:off x="547007" y="4201581"/>
          <a:ext cx="11097985" cy="2059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137">
                  <a:extLst>
                    <a:ext uri="{9D8B030D-6E8A-4147-A177-3AD203B41FA5}">
                      <a16:colId xmlns:a16="http://schemas.microsoft.com/office/drawing/2014/main" val="2744488308"/>
                    </a:ext>
                  </a:extLst>
                </a:gridCol>
                <a:gridCol w="2462462">
                  <a:extLst>
                    <a:ext uri="{9D8B030D-6E8A-4147-A177-3AD203B41FA5}">
                      <a16:colId xmlns:a16="http://schemas.microsoft.com/office/drawing/2014/main" val="800801994"/>
                    </a:ext>
                  </a:extLst>
                </a:gridCol>
                <a:gridCol w="2462462">
                  <a:extLst>
                    <a:ext uri="{9D8B030D-6E8A-4147-A177-3AD203B41FA5}">
                      <a16:colId xmlns:a16="http://schemas.microsoft.com/office/drawing/2014/main" val="1225712162"/>
                    </a:ext>
                  </a:extLst>
                </a:gridCol>
                <a:gridCol w="2252482">
                  <a:extLst>
                    <a:ext uri="{9D8B030D-6E8A-4147-A177-3AD203B41FA5}">
                      <a16:colId xmlns:a16="http://schemas.microsoft.com/office/drawing/2014/main" val="3852354420"/>
                    </a:ext>
                  </a:extLst>
                </a:gridCol>
                <a:gridCol w="2672442">
                  <a:extLst>
                    <a:ext uri="{9D8B030D-6E8A-4147-A177-3AD203B41FA5}">
                      <a16:colId xmlns:a16="http://schemas.microsoft.com/office/drawing/2014/main" val="1766157602"/>
                    </a:ext>
                  </a:extLst>
                </a:gridCol>
              </a:tblGrid>
              <a:tr h="752171">
                <a:tc>
                  <a:txBody>
                    <a:bodyPr/>
                    <a:lstStyle/>
                    <a:p>
                      <a:endParaRPr lang="en-GB" dirty="0">
                        <a:latin typeface="Rubik" panose="00000500000000000000" pitchFamily="2" charset="-79"/>
                        <a:cs typeface="Rubik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Likelihood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Worry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Worry </a:t>
                      </a:r>
                    </a:p>
                    <a:p>
                      <a:pPr algn="ctr"/>
                      <a:r>
                        <a:rPr lang="en-GB" b="0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(divorce)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Worry </a:t>
                      </a:r>
                    </a:p>
                    <a:p>
                      <a:pPr algn="ctr"/>
                      <a:r>
                        <a:rPr lang="en-GB" b="0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(spousal death)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378542"/>
                  </a:ext>
                </a:extLst>
              </a:tr>
              <a:tr h="435781"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Owners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-0.004 (0.012)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-0.021* (0.012)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-0.066*** (0.016)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-0.070*** (0.016)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081655"/>
                  </a:ext>
                </a:extLst>
              </a:tr>
              <a:tr h="435781"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Tenants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-0.020 (0.016)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-0.014 (0.017)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-0.057** (0.027)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-0.085*** (0.029)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613523"/>
                  </a:ext>
                </a:extLst>
              </a:tr>
              <a:tr h="435781"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SWP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-0.015 (0.011)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-0.020* (0.012)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-0.107*** (0.021)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-0.111*** (0.021)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79583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B015D05-C9B6-481C-B580-65E927D65B71}"/>
              </a:ext>
            </a:extLst>
          </p:cNvPr>
          <p:cNvSpPr txBox="1"/>
          <p:nvPr/>
        </p:nvSpPr>
        <p:spPr>
          <a:xfrm>
            <a:off x="547007" y="3756924"/>
            <a:ext cx="11097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chemeClr val="accent4"/>
                </a:solidFill>
              </a:rPr>
              <a:t>Female gender coefficient of regression results in 30 countries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2051B9-9A1C-48BB-AB3D-8BB39A94BCB3}"/>
              </a:ext>
            </a:extLst>
          </p:cNvPr>
          <p:cNvSpPr txBox="1"/>
          <p:nvPr/>
        </p:nvSpPr>
        <p:spPr>
          <a:xfrm>
            <a:off x="470807" y="6272074"/>
            <a:ext cx="11097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>
                <a:solidFill>
                  <a:schemeClr val="accent4"/>
                </a:solidFill>
              </a:rPr>
              <a:t>Robust standard errors in parentheses; *** p&lt;0.01, ** p&lt;0.05, * p&lt;0.1. Robust standard errors in parentheses.</a:t>
            </a:r>
          </a:p>
          <a:p>
            <a:r>
              <a:rPr lang="en-GB" sz="1000" i="1" dirty="0">
                <a:solidFill>
                  <a:schemeClr val="accent4"/>
                </a:solidFill>
              </a:rPr>
              <a:t>Note: controls include Individual-, household- and property characteristics as well as controls for de jure security, de facto security, opinion shifters, framing and country-fixed effects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D31DCB6-3528-496E-A4DE-933B99F6B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99" y="619200"/>
            <a:ext cx="10729993" cy="1072800"/>
          </a:xfrm>
        </p:spPr>
        <p:txBody>
          <a:bodyPr anchor="t" anchorCtr="0">
            <a:normAutofit/>
          </a:bodyPr>
          <a:lstStyle/>
          <a:p>
            <a:r>
              <a:rPr lang="en-GB" sz="3000" cap="all" dirty="0">
                <a:solidFill>
                  <a:schemeClr val="accent4"/>
                </a:solidFill>
              </a:rPr>
              <a:t>Q1 </a:t>
            </a:r>
            <a:r>
              <a:rPr lang="en-GB" sz="3000" b="0" cap="all" dirty="0">
                <a:solidFill>
                  <a:schemeClr val="accent4"/>
                </a:solidFill>
              </a:rPr>
              <a:t>yes, but depends HOW YOU ASK THE QUESTION</a:t>
            </a:r>
            <a:endParaRPr lang="en-US" sz="3000" b="0" dirty="0">
              <a:solidFill>
                <a:schemeClr val="accent4"/>
              </a:solidFill>
            </a:endParaRP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3F8AC92C-CA15-43F0-A242-E19DBBE445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3180893"/>
              </p:ext>
            </p:extLst>
          </p:nvPr>
        </p:nvGraphicFramePr>
        <p:xfrm>
          <a:off x="547007" y="4218589"/>
          <a:ext cx="11097985" cy="2059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137">
                  <a:extLst>
                    <a:ext uri="{9D8B030D-6E8A-4147-A177-3AD203B41FA5}">
                      <a16:colId xmlns:a16="http://schemas.microsoft.com/office/drawing/2014/main" val="2744488308"/>
                    </a:ext>
                  </a:extLst>
                </a:gridCol>
                <a:gridCol w="2462462">
                  <a:extLst>
                    <a:ext uri="{9D8B030D-6E8A-4147-A177-3AD203B41FA5}">
                      <a16:colId xmlns:a16="http://schemas.microsoft.com/office/drawing/2014/main" val="800801994"/>
                    </a:ext>
                  </a:extLst>
                </a:gridCol>
                <a:gridCol w="2462462">
                  <a:extLst>
                    <a:ext uri="{9D8B030D-6E8A-4147-A177-3AD203B41FA5}">
                      <a16:colId xmlns:a16="http://schemas.microsoft.com/office/drawing/2014/main" val="1225712162"/>
                    </a:ext>
                  </a:extLst>
                </a:gridCol>
                <a:gridCol w="2252482">
                  <a:extLst>
                    <a:ext uri="{9D8B030D-6E8A-4147-A177-3AD203B41FA5}">
                      <a16:colId xmlns:a16="http://schemas.microsoft.com/office/drawing/2014/main" val="3852354420"/>
                    </a:ext>
                  </a:extLst>
                </a:gridCol>
                <a:gridCol w="2672442">
                  <a:extLst>
                    <a:ext uri="{9D8B030D-6E8A-4147-A177-3AD203B41FA5}">
                      <a16:colId xmlns:a16="http://schemas.microsoft.com/office/drawing/2014/main" val="1766157602"/>
                    </a:ext>
                  </a:extLst>
                </a:gridCol>
              </a:tblGrid>
              <a:tr h="752171">
                <a:tc>
                  <a:txBody>
                    <a:bodyPr/>
                    <a:lstStyle/>
                    <a:p>
                      <a:endParaRPr lang="en-GB" dirty="0">
                        <a:latin typeface="Rubik" panose="00000500000000000000" pitchFamily="2" charset="-79"/>
                        <a:cs typeface="Rubik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Likelihood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Worry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Worry </a:t>
                      </a:r>
                    </a:p>
                    <a:p>
                      <a:pPr algn="ctr"/>
                      <a:r>
                        <a:rPr lang="en-GB" b="0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(divorce)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Worry </a:t>
                      </a:r>
                    </a:p>
                    <a:p>
                      <a:pPr algn="ctr"/>
                      <a:r>
                        <a:rPr lang="en-GB" b="0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(spousal death)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378542"/>
                  </a:ext>
                </a:extLst>
              </a:tr>
              <a:tr h="435781"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Owners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-0.012 (0.013)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-0.003 (0.015)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-0.089*** (0.020)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-0.112*** (0.020)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081655"/>
                  </a:ext>
                </a:extLst>
              </a:tr>
              <a:tr h="435781"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Tenants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-0.025 (0.020)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-0.009 (0.019)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-0.125** (0.034)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-0.132*** (0.034)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613523"/>
                  </a:ext>
                </a:extLst>
              </a:tr>
              <a:tr h="435781"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SWP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-0.037*** (0.015)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-0.023 (0.015)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-0.212*** (0.026)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-0.208*** (0.026)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79583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F6CD2EC-CC94-4F41-9E2B-ED0C9484B700}"/>
              </a:ext>
            </a:extLst>
          </p:cNvPr>
          <p:cNvSpPr txBox="1"/>
          <p:nvPr/>
        </p:nvSpPr>
        <p:spPr>
          <a:xfrm>
            <a:off x="547007" y="3756924"/>
            <a:ext cx="11097985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chemeClr val="accent4"/>
                </a:solidFill>
              </a:rPr>
              <a:t>Female gender coefficient of regression results in 20 African countries</a:t>
            </a:r>
          </a:p>
        </p:txBody>
      </p:sp>
    </p:spTree>
    <p:extLst>
      <p:ext uri="{BB962C8B-B14F-4D97-AF65-F5344CB8AC3E}">
        <p14:creationId xmlns:p14="http://schemas.microsoft.com/office/powerpoint/2010/main" val="143809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PRINDEX-1">
      <a:dk1>
        <a:srgbClr val="000000"/>
      </a:dk1>
      <a:lt1>
        <a:srgbClr val="FFFFFF"/>
      </a:lt1>
      <a:dk2>
        <a:srgbClr val="690028"/>
      </a:dk2>
      <a:lt2>
        <a:srgbClr val="F0F0F0"/>
      </a:lt2>
      <a:accent1>
        <a:srgbClr val="FA5914"/>
      </a:accent1>
      <a:accent2>
        <a:srgbClr val="BEBEAF"/>
      </a:accent2>
      <a:accent3>
        <a:srgbClr val="690028"/>
      </a:accent3>
      <a:accent4>
        <a:srgbClr val="000000"/>
      </a:accent4>
      <a:accent5>
        <a:srgbClr val="FFFFFF"/>
      </a:accent5>
      <a:accent6>
        <a:srgbClr val="FA5914"/>
      </a:accent6>
      <a:hlink>
        <a:srgbClr val="46B2FF"/>
      </a:hlink>
      <a:folHlink>
        <a:srgbClr val="39C353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NTEX-ppt-Template-v1" id="{C946C75B-98D9-AB40-A21C-5144B5EB87EF}" vid="{71D27C25-F15B-2343-90BA-C317754104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A80F6B25AFF94F8C8977ED9A851E2A" ma:contentTypeVersion="8" ma:contentTypeDescription="Create a new document." ma:contentTypeScope="" ma:versionID="4a139d94501ab9ea96afd80c1ff6dbab">
  <xsd:schema xmlns:xsd="http://www.w3.org/2001/XMLSchema" xmlns:xs="http://www.w3.org/2001/XMLSchema" xmlns:p="http://schemas.microsoft.com/office/2006/metadata/properties" xmlns:ns3="024625cb-05a4-4f40-a11a-64cbd7f18205" targetNamespace="http://schemas.microsoft.com/office/2006/metadata/properties" ma:root="true" ma:fieldsID="cac92f977321ffd7b9fa8e4b8e03e110" ns3:_="">
    <xsd:import namespace="024625cb-05a4-4f40-a11a-64cbd7f1820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4625cb-05a4-4f40-a11a-64cbd7f182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00E297-838C-483B-9529-BB1E9988D0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4625cb-05a4-4f40-a11a-64cbd7f182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5690B60-5559-4EDA-A1E2-92088884539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B6111E3-949C-4F31-8C0A-65AF2538F0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PRINTEX-ppt-Template-v2</Template>
  <TotalTime>2793</TotalTime>
  <Words>1562</Words>
  <Application>Microsoft Office PowerPoint</Application>
  <PresentationFormat>Widescreen</PresentationFormat>
  <Paragraphs>310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Rubik</vt:lpstr>
      <vt:lpstr>Office Theme</vt:lpstr>
      <vt:lpstr>Gender and perceived tenure security (PTS)</vt:lpstr>
      <vt:lpstr>CONTEXT &amp; EVIDENCE BASE</vt:lpstr>
      <vt:lpstr>Data and MEASURES</vt:lpstr>
      <vt:lpstr>RESEARCH QUESTIONS</vt:lpstr>
      <vt:lpstr>BACKGround making sense of PTS &amp; GENDER</vt:lpstr>
      <vt:lpstr>BACKGround making sense of PTS</vt:lpstr>
      <vt:lpstr>BACKGround making sense of PTS &amp; GENDER in Africa</vt:lpstr>
      <vt:lpstr>Q1 CONT’D LARGE CROSS-COUNTRY DIFFERENCES EXIST</vt:lpstr>
      <vt:lpstr>Q1 yes, but depends HOW YOU ASK THE QUESTION</vt:lpstr>
      <vt:lpstr>Q2 FORMALISATION PRIMARILY affects owners</vt:lpstr>
      <vt:lpstr>Q3 Institutions clearly play a role</vt:lpstr>
      <vt:lpstr>CONCLUSIONS &amp; IMPLICATIONS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Langdown</dc:creator>
  <cp:lastModifiedBy>Joseph Feyertag</cp:lastModifiedBy>
  <cp:revision>74</cp:revision>
  <cp:lastPrinted>2018-09-27T13:13:26Z</cp:lastPrinted>
  <dcterms:created xsi:type="dcterms:W3CDTF">2019-11-17T16:36:51Z</dcterms:created>
  <dcterms:modified xsi:type="dcterms:W3CDTF">2019-11-26T22:46:23Z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0x010100ACA80F6B25AFF94F8C8977ED9A851E2A</vt:lpwstr>
  </property>
</Properties>
</file>