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26"/>
  </p:notesMasterIdLst>
  <p:sldIdLst>
    <p:sldId id="302" r:id="rId5"/>
    <p:sldId id="301" r:id="rId6"/>
    <p:sldId id="271" r:id="rId7"/>
    <p:sldId id="290" r:id="rId8"/>
    <p:sldId id="269" r:id="rId9"/>
    <p:sldId id="292" r:id="rId10"/>
    <p:sldId id="262" r:id="rId11"/>
    <p:sldId id="280" r:id="rId12"/>
    <p:sldId id="281" r:id="rId13"/>
    <p:sldId id="293" r:id="rId14"/>
    <p:sldId id="285" r:id="rId15"/>
    <p:sldId id="294" r:id="rId16"/>
    <p:sldId id="265" r:id="rId17"/>
    <p:sldId id="275" r:id="rId18"/>
    <p:sldId id="276" r:id="rId19"/>
    <p:sldId id="277" r:id="rId20"/>
    <p:sldId id="295" r:id="rId21"/>
    <p:sldId id="296" r:id="rId22"/>
    <p:sldId id="268" r:id="rId23"/>
    <p:sldId id="289" r:id="rId24"/>
    <p:sldId id="260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B871F6-0E7D-42EE-B499-70BF4D7DC011}">
          <p14:sldIdLst>
            <p14:sldId id="302"/>
            <p14:sldId id="301"/>
            <p14:sldId id="271"/>
            <p14:sldId id="290"/>
            <p14:sldId id="269"/>
            <p14:sldId id="292"/>
            <p14:sldId id="262"/>
            <p14:sldId id="280"/>
            <p14:sldId id="281"/>
            <p14:sldId id="293"/>
            <p14:sldId id="285"/>
            <p14:sldId id="294"/>
            <p14:sldId id="265"/>
            <p14:sldId id="275"/>
            <p14:sldId id="276"/>
            <p14:sldId id="277"/>
            <p14:sldId id="295"/>
            <p14:sldId id="296"/>
            <p14:sldId id="268"/>
            <p14:sldId id="28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 Beauchamp" initials="EB" lastIdx="1" clrIdx="0">
    <p:extLst>
      <p:ext uri="{19B8F6BF-5375-455C-9EA6-DF929625EA0E}">
        <p15:presenceInfo xmlns:p15="http://schemas.microsoft.com/office/powerpoint/2012/main" userId="Emilie Beaucham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62" autoAdjust="0"/>
  </p:normalViewPr>
  <p:slideViewPr>
    <p:cSldViewPr snapToGrid="0">
      <p:cViewPr>
        <p:scale>
          <a:sx n="60" d="100"/>
          <a:sy n="60" d="100"/>
        </p:scale>
        <p:origin x="800" y="-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D5\WorkingData\LandCam\Data_sites\GFC_mining1-2-3_ha_stats.csv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E:\verheas\D5\WorkingData\LandCam\Data_sites\plantation_sta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erheas\D5\WorkingData\LandCam\Data_sites\plantation_sta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E:\verheas\D5\WorkingData\LandCam\Data_sites\plantation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site 2 </a:t>
            </a:r>
            <a:r>
              <a:rPr lang="fr-FR" sz="1800" b="1" dirty="0" err="1"/>
              <a:t>Meiganga</a:t>
            </a:r>
            <a:endParaRPr lang="fr-FR" sz="1800" b="1" dirty="0"/>
          </a:p>
        </c:rich>
      </c:tx>
      <c:layout>
        <c:manualLayout>
          <c:xMode val="edge"/>
          <c:yMode val="edge"/>
          <c:x val="0.21478896445537843"/>
          <c:y val="1.34003350083752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30994206684863"/>
          <c:y val="0.10942484689413823"/>
          <c:w val="0.81341006151402562"/>
          <c:h val="0.74506972410891381"/>
        </c:manualLayout>
      </c:layout>
      <c:barChart>
        <c:barDir val="col"/>
        <c:grouping val="clustered"/>
        <c:varyColors val="0"/>
        <c:ser>
          <c:idx val="0"/>
          <c:order val="0"/>
          <c:tx>
            <c:v>whole site</c:v>
          </c:tx>
          <c:spPr>
            <a:solidFill>
              <a:srgbClr val="C00000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'GFC_mining1-2-3_ha_stats'!$A$13:$A$22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'GFC_mining1-2-3_ha_stats'!$D$13:$D$22</c:f>
              <c:numCache>
                <c:formatCode>0</c:formatCode>
                <c:ptCount val="10"/>
                <c:pt idx="0">
                  <c:v>390.78</c:v>
                </c:pt>
                <c:pt idx="1">
                  <c:v>132.38999999999999</c:v>
                </c:pt>
                <c:pt idx="2">
                  <c:v>220.23</c:v>
                </c:pt>
                <c:pt idx="3">
                  <c:v>692.73</c:v>
                </c:pt>
                <c:pt idx="4">
                  <c:v>167.76</c:v>
                </c:pt>
                <c:pt idx="5">
                  <c:v>300.14999999999998</c:v>
                </c:pt>
                <c:pt idx="6">
                  <c:v>455.31</c:v>
                </c:pt>
                <c:pt idx="7">
                  <c:v>696.87</c:v>
                </c:pt>
                <c:pt idx="8">
                  <c:v>1341.9</c:v>
                </c:pt>
                <c:pt idx="9">
                  <c:v>828.54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D-406D-9B32-433A19A47176}"/>
            </c:ext>
          </c:extLst>
        </c:ser>
        <c:ser>
          <c:idx val="1"/>
          <c:order val="1"/>
          <c:tx>
            <c:v>500m river buffer</c:v>
          </c:tx>
          <c:spPr>
            <a:solidFill>
              <a:srgbClr val="6600CC"/>
            </a:solidFill>
            <a:ln>
              <a:solidFill>
                <a:srgbClr val="6600CC"/>
              </a:solidFill>
            </a:ln>
            <a:effectLst/>
          </c:spPr>
          <c:invertIfNegative val="0"/>
          <c:cat>
            <c:numRef>
              <c:f>'GFC_mining1-2-3_ha_stats'!$A$36:$A$45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'GFC_mining1-2-3_ha_stats'!$D$36:$D$45</c:f>
              <c:numCache>
                <c:formatCode>0</c:formatCode>
                <c:ptCount val="10"/>
                <c:pt idx="0">
                  <c:v>104.67</c:v>
                </c:pt>
                <c:pt idx="1">
                  <c:v>20.7</c:v>
                </c:pt>
                <c:pt idx="2">
                  <c:v>31.95</c:v>
                </c:pt>
                <c:pt idx="3">
                  <c:v>229.32</c:v>
                </c:pt>
                <c:pt idx="4">
                  <c:v>53.73</c:v>
                </c:pt>
                <c:pt idx="5">
                  <c:v>64.260000000000005</c:v>
                </c:pt>
                <c:pt idx="6">
                  <c:v>189.45</c:v>
                </c:pt>
                <c:pt idx="7">
                  <c:v>384.3</c:v>
                </c:pt>
                <c:pt idx="8">
                  <c:v>707.76</c:v>
                </c:pt>
                <c:pt idx="9">
                  <c:v>283.77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D-406D-9B32-433A19A47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986127"/>
        <c:axId val="1394986543"/>
      </c:barChart>
      <c:catAx>
        <c:axId val="139498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 err="1"/>
                  <a:t>Year</a:t>
                </a:r>
                <a:endParaRPr lang="fr-FR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543"/>
        <c:crosses val="autoZero"/>
        <c:auto val="1"/>
        <c:lblAlgn val="ctr"/>
        <c:lblOffset val="100"/>
        <c:tickMarkSkip val="1"/>
        <c:noMultiLvlLbl val="1"/>
      </c:catAx>
      <c:valAx>
        <c:axId val="13949865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 err="1"/>
                  <a:t>Tree</a:t>
                </a:r>
                <a:r>
                  <a:rPr lang="fr-FR" sz="1400" dirty="0"/>
                  <a:t> Cover </a:t>
                </a:r>
                <a:r>
                  <a:rPr lang="fr-FR" sz="1400" dirty="0" err="1"/>
                  <a:t>Loss</a:t>
                </a:r>
                <a:r>
                  <a:rPr lang="fr-FR" sz="1400" dirty="0"/>
                  <a:t> (ha)</a:t>
                </a:r>
              </a:p>
            </c:rich>
          </c:tx>
          <c:layout>
            <c:manualLayout>
              <c:xMode val="edge"/>
              <c:yMode val="edge"/>
              <c:x val="4.8773775334148162E-3"/>
              <c:y val="0.27053465167999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1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488074744007304"/>
          <c:y val="0.14292615923009624"/>
          <c:w val="0.50392568851068675"/>
          <c:h val="7.8257798882009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site 1 </a:t>
            </a:r>
            <a:r>
              <a:rPr lang="en-US" sz="1800" dirty="0" err="1"/>
              <a:t>Betare</a:t>
            </a:r>
            <a:r>
              <a:rPr lang="en-US" sz="1800" dirty="0"/>
              <a:t> </a:t>
            </a:r>
            <a:r>
              <a:rPr lang="en-US" sz="1800" dirty="0" err="1"/>
              <a:t>Oya</a:t>
            </a:r>
            <a:endParaRPr lang="en-US" sz="1800" dirty="0"/>
          </a:p>
        </c:rich>
      </c:tx>
      <c:layout>
        <c:manualLayout>
          <c:xMode val="edge"/>
          <c:yMode val="edge"/>
          <c:x val="0.21478896445537843"/>
          <c:y val="1.34003350083752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30006116889287"/>
          <c:y val="0.10942484689413823"/>
          <c:w val="0.81342005037367526"/>
          <c:h val="0.74899140470036663"/>
        </c:manualLayout>
      </c:layout>
      <c:barChart>
        <c:barDir val="col"/>
        <c:grouping val="clustered"/>
        <c:varyColors val="0"/>
        <c:ser>
          <c:idx val="0"/>
          <c:order val="0"/>
          <c:tx>
            <c:v>whole site</c:v>
          </c:tx>
          <c:spPr>
            <a:solidFill>
              <a:srgbClr val="C00000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'GFC_mining1-2-3_ha_stats'!$A$13:$A$22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'GFC_mining1-2-3_ha_stats'!$B$13:$B$22</c:f>
              <c:numCache>
                <c:formatCode>0</c:formatCode>
                <c:ptCount val="10"/>
                <c:pt idx="0">
                  <c:v>297.99</c:v>
                </c:pt>
                <c:pt idx="1">
                  <c:v>45.27</c:v>
                </c:pt>
                <c:pt idx="2">
                  <c:v>0.81</c:v>
                </c:pt>
                <c:pt idx="3">
                  <c:v>176.85</c:v>
                </c:pt>
                <c:pt idx="4">
                  <c:v>133.74</c:v>
                </c:pt>
                <c:pt idx="5">
                  <c:v>630.36</c:v>
                </c:pt>
                <c:pt idx="6">
                  <c:v>501.48</c:v>
                </c:pt>
                <c:pt idx="7">
                  <c:v>344.52</c:v>
                </c:pt>
                <c:pt idx="8">
                  <c:v>350.73</c:v>
                </c:pt>
                <c:pt idx="9">
                  <c:v>180.54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F-4262-A1B5-F1EC88BC815E}"/>
            </c:ext>
          </c:extLst>
        </c:ser>
        <c:ser>
          <c:idx val="1"/>
          <c:order val="1"/>
          <c:tx>
            <c:v>500 m river buffer</c:v>
          </c:tx>
          <c:spPr>
            <a:solidFill>
              <a:srgbClr val="6600CC"/>
            </a:solidFill>
            <a:ln>
              <a:solidFill>
                <a:srgbClr val="6600CC"/>
              </a:solidFill>
            </a:ln>
            <a:effectLst/>
          </c:spPr>
          <c:invertIfNegative val="0"/>
          <c:cat>
            <c:numRef>
              <c:f>'GFC_mining1-2-3_ha_stats'!$A$36:$A$45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'GFC_mining1-2-3_ha_stats'!$B$36:$B$45</c:f>
              <c:numCache>
                <c:formatCode>0</c:formatCode>
                <c:ptCount val="10"/>
                <c:pt idx="0">
                  <c:v>167.94</c:v>
                </c:pt>
                <c:pt idx="1">
                  <c:v>22.59</c:v>
                </c:pt>
                <c:pt idx="2">
                  <c:v>0.81</c:v>
                </c:pt>
                <c:pt idx="3">
                  <c:v>107.46</c:v>
                </c:pt>
                <c:pt idx="4">
                  <c:v>90</c:v>
                </c:pt>
                <c:pt idx="5">
                  <c:v>478.26</c:v>
                </c:pt>
                <c:pt idx="6">
                  <c:v>431.91</c:v>
                </c:pt>
                <c:pt idx="7">
                  <c:v>224.91</c:v>
                </c:pt>
                <c:pt idx="8">
                  <c:v>190.17</c:v>
                </c:pt>
                <c:pt idx="9">
                  <c:v>80.819999999999993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F-4262-A1B5-F1EC88BC8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986127"/>
        <c:axId val="1394986543"/>
      </c:barChart>
      <c:catAx>
        <c:axId val="139498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543"/>
        <c:crosses val="autoZero"/>
        <c:auto val="1"/>
        <c:lblAlgn val="ctr"/>
        <c:lblOffset val="100"/>
        <c:tickMarkSkip val="1"/>
        <c:noMultiLvlLbl val="1"/>
      </c:catAx>
      <c:valAx>
        <c:axId val="13949865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Tree Cover Loss (ha)</a:t>
                </a:r>
              </a:p>
            </c:rich>
          </c:tx>
          <c:layout>
            <c:manualLayout>
              <c:xMode val="edge"/>
              <c:yMode val="edge"/>
              <c:x val="1.4806922153643008E-2"/>
              <c:y val="0.36213770778652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1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488071665178351"/>
          <c:y val="0.12384233936406806"/>
          <c:w val="0.50392568851068675"/>
          <c:h val="7.8257798882009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site 3 Baturi</a:t>
            </a:r>
          </a:p>
        </c:rich>
      </c:tx>
      <c:layout>
        <c:manualLayout>
          <c:xMode val="edge"/>
          <c:yMode val="edge"/>
          <c:x val="0.21478896445537843"/>
          <c:y val="1.34003350083752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308594385685552"/>
          <c:y val="0.10942484689413823"/>
          <c:w val="0.80563406800332382"/>
          <c:h val="0.73489514345715135"/>
        </c:manualLayout>
      </c:layout>
      <c:barChart>
        <c:barDir val="col"/>
        <c:grouping val="clustered"/>
        <c:varyColors val="0"/>
        <c:ser>
          <c:idx val="0"/>
          <c:order val="0"/>
          <c:tx>
            <c:v>whole site</c:v>
          </c:tx>
          <c:spPr>
            <a:solidFill>
              <a:srgbClr val="C00000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'GFC_mining1-2-3_ha_stats'!$A$13:$A$22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'GFC_mining1-2-3_ha_stats'!$F$13:$F$22</c:f>
              <c:numCache>
                <c:formatCode>0</c:formatCode>
                <c:ptCount val="10"/>
                <c:pt idx="0">
                  <c:v>53.37</c:v>
                </c:pt>
                <c:pt idx="1">
                  <c:v>814.68</c:v>
                </c:pt>
                <c:pt idx="2">
                  <c:v>67.59</c:v>
                </c:pt>
                <c:pt idx="3">
                  <c:v>216.99</c:v>
                </c:pt>
                <c:pt idx="4">
                  <c:v>603.27</c:v>
                </c:pt>
                <c:pt idx="5">
                  <c:v>657</c:v>
                </c:pt>
                <c:pt idx="6">
                  <c:v>387.81</c:v>
                </c:pt>
                <c:pt idx="7">
                  <c:v>1729.98</c:v>
                </c:pt>
                <c:pt idx="8">
                  <c:v>767.43</c:v>
                </c:pt>
                <c:pt idx="9">
                  <c:v>690.03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7-47F6-A79F-A67F9A7886FC}"/>
            </c:ext>
          </c:extLst>
        </c:ser>
        <c:ser>
          <c:idx val="1"/>
          <c:order val="1"/>
          <c:tx>
            <c:v>500m river buffer</c:v>
          </c:tx>
          <c:spPr>
            <a:solidFill>
              <a:srgbClr val="6600CC"/>
            </a:solidFill>
            <a:ln>
              <a:solidFill>
                <a:srgbClr val="6600CC"/>
              </a:solidFill>
            </a:ln>
            <a:effectLst/>
          </c:spPr>
          <c:invertIfNegative val="0"/>
          <c:cat>
            <c:numRef>
              <c:f>'GFC_mining1-2-3_ha_stats'!$A$13:$A$22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'GFC_mining1-2-3_ha_stats'!$F$36:$F$45</c:f>
              <c:numCache>
                <c:formatCode>0</c:formatCode>
                <c:ptCount val="10"/>
                <c:pt idx="0">
                  <c:v>19.079999999999998</c:v>
                </c:pt>
                <c:pt idx="1">
                  <c:v>388.71</c:v>
                </c:pt>
                <c:pt idx="2">
                  <c:v>31.41</c:v>
                </c:pt>
                <c:pt idx="3">
                  <c:v>87.57</c:v>
                </c:pt>
                <c:pt idx="4">
                  <c:v>251.64</c:v>
                </c:pt>
                <c:pt idx="5">
                  <c:v>312.3</c:v>
                </c:pt>
                <c:pt idx="6">
                  <c:v>203.31</c:v>
                </c:pt>
                <c:pt idx="7">
                  <c:v>824.49</c:v>
                </c:pt>
                <c:pt idx="8">
                  <c:v>353.97</c:v>
                </c:pt>
                <c:pt idx="9">
                  <c:v>313.02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7-47F6-A79F-A67F9A788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986127"/>
        <c:axId val="1394986543"/>
      </c:barChart>
      <c:catAx>
        <c:axId val="139498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 err="1"/>
                  <a:t>Year</a:t>
                </a:r>
                <a:endParaRPr lang="fr-FR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543"/>
        <c:crosses val="autoZero"/>
        <c:auto val="1"/>
        <c:lblAlgn val="ctr"/>
        <c:lblOffset val="100"/>
        <c:tickMarkSkip val="1"/>
        <c:noMultiLvlLbl val="1"/>
      </c:catAx>
      <c:valAx>
        <c:axId val="13949865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 i="0" baseline="0">
                    <a:effectLst/>
                  </a:rPr>
                  <a:t>Tree Cover Loss (ha)</a:t>
                </a:r>
                <a:endParaRPr lang="fr-FR" sz="14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ysClr val="windowText" lastClr="000000"/>
                    </a:solidFill>
                  </a:defRPr>
                </a:pPr>
                <a:endParaRPr lang="fr-FR" sz="1400"/>
              </a:p>
            </c:rich>
          </c:tx>
          <c:layout>
            <c:manualLayout>
              <c:xMode val="edge"/>
              <c:yMode val="edge"/>
              <c:x val="2.0334897189986361E-3"/>
              <c:y val="0.3323840100178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1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488074744007304"/>
          <c:y val="0.14292615923009624"/>
          <c:w val="0.50392568851068675"/>
          <c:h val="7.8257798882009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Tree cover loss 2001-2018 in site 7</a:t>
            </a:r>
          </a:p>
        </c:rich>
      </c:tx>
      <c:layout>
        <c:manualLayout>
          <c:xMode val="edge"/>
          <c:yMode val="edge"/>
          <c:x val="0.29347735252945972"/>
          <c:y val="3.048005605193078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476574394127451"/>
          <c:y val="0.10942484689413823"/>
          <c:w val="0.84395441758041689"/>
          <c:h val="0.77952563429571309"/>
        </c:manualLayout>
      </c:layout>
      <c:barChart>
        <c:barDir val="col"/>
        <c:grouping val="stacked"/>
        <c:varyColors val="0"/>
        <c:ser>
          <c:idx val="0"/>
          <c:order val="0"/>
          <c:tx>
            <c:v>Inside agro-industrial concessions</c:v>
          </c:tx>
          <c:spPr>
            <a:solidFill>
              <a:srgbClr val="C00000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TMF_subclasses_ha!$AD$3:$AD$20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TMF_subclasses_ha!$AF$3:$AF$20</c:f>
              <c:numCache>
                <c:formatCode>General</c:formatCode>
                <c:ptCount val="18"/>
                <c:pt idx="0">
                  <c:v>1753.56</c:v>
                </c:pt>
                <c:pt idx="1">
                  <c:v>177.93</c:v>
                </c:pt>
                <c:pt idx="2">
                  <c:v>1072.3499999999999</c:v>
                </c:pt>
                <c:pt idx="3">
                  <c:v>141.38999999999999</c:v>
                </c:pt>
                <c:pt idx="4">
                  <c:v>450.09</c:v>
                </c:pt>
                <c:pt idx="5">
                  <c:v>466.83</c:v>
                </c:pt>
                <c:pt idx="6">
                  <c:v>1679.04</c:v>
                </c:pt>
                <c:pt idx="7">
                  <c:v>547.91999999999996</c:v>
                </c:pt>
                <c:pt idx="8">
                  <c:v>673.92</c:v>
                </c:pt>
                <c:pt idx="9">
                  <c:v>1245.33</c:v>
                </c:pt>
                <c:pt idx="10">
                  <c:v>1302.21</c:v>
                </c:pt>
                <c:pt idx="11">
                  <c:v>1458.18</c:v>
                </c:pt>
                <c:pt idx="12">
                  <c:v>1795.95</c:v>
                </c:pt>
                <c:pt idx="13">
                  <c:v>5145.03</c:v>
                </c:pt>
                <c:pt idx="14">
                  <c:v>2904.84</c:v>
                </c:pt>
                <c:pt idx="15">
                  <c:v>2345.94</c:v>
                </c:pt>
                <c:pt idx="16">
                  <c:v>3428.1</c:v>
                </c:pt>
                <c:pt idx="17">
                  <c:v>3318.3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0-404E-AB69-50CB4BDCC9EF}"/>
            </c:ext>
          </c:extLst>
        </c:ser>
        <c:ser>
          <c:idx val="1"/>
          <c:order val="1"/>
          <c:tx>
            <c:v>Outside agro-industrial concessions</c:v>
          </c:tx>
          <c:spPr>
            <a:solidFill>
              <a:srgbClr val="FF640A"/>
            </a:solidFill>
            <a:ln>
              <a:solidFill>
                <a:srgbClr val="FF640A"/>
              </a:solidFill>
            </a:ln>
            <a:effectLst/>
          </c:spPr>
          <c:invertIfNegative val="0"/>
          <c:cat>
            <c:numRef>
              <c:f>TMF_subclasses_ha!$AD$3:$AD$20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TMF_subclasses_ha!$AK$3:$AK$20</c:f>
              <c:numCache>
                <c:formatCode>General</c:formatCode>
                <c:ptCount val="18"/>
                <c:pt idx="0">
                  <c:v>941.22000000000025</c:v>
                </c:pt>
                <c:pt idx="1">
                  <c:v>93.599999999999966</c:v>
                </c:pt>
                <c:pt idx="2">
                  <c:v>519.66000000000008</c:v>
                </c:pt>
                <c:pt idx="3">
                  <c:v>399.15</c:v>
                </c:pt>
                <c:pt idx="4">
                  <c:v>361.8</c:v>
                </c:pt>
                <c:pt idx="5">
                  <c:v>325.97999999999996</c:v>
                </c:pt>
                <c:pt idx="6">
                  <c:v>1163.4299999999998</c:v>
                </c:pt>
                <c:pt idx="7">
                  <c:v>400.23</c:v>
                </c:pt>
                <c:pt idx="8">
                  <c:v>729.09</c:v>
                </c:pt>
                <c:pt idx="9">
                  <c:v>937.17000000000007</c:v>
                </c:pt>
                <c:pt idx="10">
                  <c:v>1428.21</c:v>
                </c:pt>
                <c:pt idx="11">
                  <c:v>1517.3999999999999</c:v>
                </c:pt>
                <c:pt idx="12">
                  <c:v>1429.74</c:v>
                </c:pt>
                <c:pt idx="13">
                  <c:v>4920.4800000000005</c:v>
                </c:pt>
                <c:pt idx="14">
                  <c:v>3057.66</c:v>
                </c:pt>
                <c:pt idx="15">
                  <c:v>3475.2599999999998</c:v>
                </c:pt>
                <c:pt idx="16">
                  <c:v>4592.16</c:v>
                </c:pt>
                <c:pt idx="17">
                  <c:v>3525.75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0-404E-AB69-50CB4BDCC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986127"/>
        <c:axId val="1394986543"/>
      </c:barChart>
      <c:catAx>
        <c:axId val="139498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543"/>
        <c:crosses val="autoZero"/>
        <c:auto val="1"/>
        <c:lblAlgn val="ctr"/>
        <c:lblOffset val="100"/>
        <c:noMultiLvlLbl val="1"/>
      </c:catAx>
      <c:valAx>
        <c:axId val="139498654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Tree Cover Loss (ha)</a:t>
                </a:r>
              </a:p>
            </c:rich>
          </c:tx>
          <c:layout>
            <c:manualLayout>
              <c:xMode val="edge"/>
              <c:yMode val="edge"/>
              <c:x val="1.4806922153643008E-2"/>
              <c:y val="0.36213770778652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9861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488074744007304"/>
          <c:y val="0.14292615923009624"/>
          <c:w val="0.70512876799490976"/>
          <c:h val="6.0260230145735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HEVECAM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'pie-chart'!$L$2</c:f>
              <c:strCache>
                <c:ptCount val="1"/>
                <c:pt idx="0">
                  <c:v>Hevecam</c:v>
                </c:pt>
              </c:strCache>
            </c:strRef>
          </c:tx>
          <c:dPt>
            <c:idx val="0"/>
            <c:bubble3D val="0"/>
            <c:spPr>
              <a:solidFill>
                <a:srgbClr val="005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C0-4507-988D-DB053D8078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C0-4507-988D-DB053D807817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C0-4507-988D-DB053D8078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C0-4507-988D-DB053D807817}"/>
              </c:ext>
            </c:extLst>
          </c:dPt>
          <c:dPt>
            <c:idx val="4"/>
            <c:bubble3D val="0"/>
            <c:spPr>
              <a:solidFill>
                <a:srgbClr val="64A0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C0-4507-988D-DB053D807817}"/>
              </c:ext>
            </c:extLst>
          </c:dPt>
          <c:dPt>
            <c:idx val="5"/>
            <c:bubble3D val="0"/>
            <c:spPr>
              <a:solidFill>
                <a:srgbClr val="C8E6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C0-4507-988D-DB053D8078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C0-4507-988D-DB053D807817}"/>
              </c:ext>
            </c:extLst>
          </c:dPt>
          <c:dPt>
            <c:idx val="7"/>
            <c:bubble3D val="0"/>
            <c:spPr>
              <a:solidFill>
                <a:srgbClr val="FFE6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C0-4507-988D-DB053D807817}"/>
              </c:ext>
            </c:extLst>
          </c:dPt>
          <c:dPt>
            <c:idx val="8"/>
            <c:bubble3D val="0"/>
            <c:spPr>
              <a:solidFill>
                <a:srgbClr val="FF64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6C0-4507-988D-DB053D807817}"/>
              </c:ext>
            </c:extLst>
          </c:dPt>
          <c:dPt>
            <c:idx val="9"/>
            <c:bubble3D val="0"/>
            <c:spPr>
              <a:solidFill>
                <a:srgbClr val="C822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6C0-4507-988D-DB053D80781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6C0-4507-988D-DB053D80781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6C0-4507-988D-DB053D807817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'pie-chart'!$N$3:$N$14</c:f>
              <c:strCache>
                <c:ptCount val="12"/>
                <c:pt idx="0">
                  <c:v>Forest</c:v>
                </c:pt>
                <c:pt idx="1">
                  <c:v>Water</c:v>
                </c:pt>
                <c:pt idx="2">
                  <c:v>Other Land Cover</c:v>
                </c:pt>
                <c:pt idx="3">
                  <c:v>Degraded Forest//Regrowing before 1999</c:v>
                </c:pt>
                <c:pt idx="4">
                  <c:v>Degraded Forest//Regrowing  1999-2008</c:v>
                </c:pt>
                <c:pt idx="5">
                  <c:v>Degraded Forest//Regrowing 2009-2015</c:v>
                </c:pt>
                <c:pt idx="6">
                  <c:v>Deforestation 1990-1998</c:v>
                </c:pt>
                <c:pt idx="7">
                  <c:v>Deforestation 1999-2008</c:v>
                </c:pt>
                <c:pt idx="8">
                  <c:v>Deforestation 2009-2015</c:v>
                </c:pt>
                <c:pt idx="9">
                  <c:v>Deforestation 2016-2018</c:v>
                </c:pt>
                <c:pt idx="10">
                  <c:v>Seasonal Water</c:v>
                </c:pt>
                <c:pt idx="11">
                  <c:v>Deforestation to Water</c:v>
                </c:pt>
              </c:strCache>
            </c:strRef>
          </c:cat>
          <c:val>
            <c:numRef>
              <c:f>'pie-chart'!$L$3:$L$14</c:f>
              <c:numCache>
                <c:formatCode>0.0</c:formatCode>
                <c:ptCount val="12"/>
                <c:pt idx="0">
                  <c:v>53.111228815830955</c:v>
                </c:pt>
                <c:pt idx="1">
                  <c:v>0</c:v>
                </c:pt>
                <c:pt idx="2">
                  <c:v>24.346863895935691</c:v>
                </c:pt>
                <c:pt idx="3">
                  <c:v>0</c:v>
                </c:pt>
                <c:pt idx="4">
                  <c:v>5.7693421140101275</c:v>
                </c:pt>
                <c:pt idx="5">
                  <c:v>5.4669791798459029</c:v>
                </c:pt>
                <c:pt idx="6">
                  <c:v>0</c:v>
                </c:pt>
                <c:pt idx="7">
                  <c:v>2.9352793211630464</c:v>
                </c:pt>
                <c:pt idx="8">
                  <c:v>7.0892313762660111</c:v>
                </c:pt>
                <c:pt idx="9">
                  <c:v>1.2808608551509992</c:v>
                </c:pt>
                <c:pt idx="10">
                  <c:v>0</c:v>
                </c:pt>
                <c:pt idx="11">
                  <c:v>2.1444179727959139E-4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6C0-4507-988D-DB053D807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6254982487758"/>
          <c:y val="0.24194869876722969"/>
          <c:w val="0.33858492964420456"/>
          <c:h val="0.6879573112065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SOCAPALM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'pie-chart'!$M$2</c:f>
              <c:strCache>
                <c:ptCount val="1"/>
                <c:pt idx="0">
                  <c:v>Socapalm</c:v>
                </c:pt>
              </c:strCache>
            </c:strRef>
          </c:tx>
          <c:dPt>
            <c:idx val="0"/>
            <c:bubble3D val="0"/>
            <c:spPr>
              <a:solidFill>
                <a:srgbClr val="005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7-4F5E-9BD5-4EED0929F6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7-4F5E-9BD5-4EED0929F607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97-4F5E-9BD5-4EED0929F6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97-4F5E-9BD5-4EED0929F607}"/>
              </c:ext>
            </c:extLst>
          </c:dPt>
          <c:dPt>
            <c:idx val="4"/>
            <c:bubble3D val="0"/>
            <c:spPr>
              <a:solidFill>
                <a:srgbClr val="64A0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97-4F5E-9BD5-4EED0929F607}"/>
              </c:ext>
            </c:extLst>
          </c:dPt>
          <c:dPt>
            <c:idx val="5"/>
            <c:bubble3D val="0"/>
            <c:spPr>
              <a:solidFill>
                <a:srgbClr val="C8E6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97-4F5E-9BD5-4EED0929F6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C97-4F5E-9BD5-4EED0929F607}"/>
              </c:ext>
            </c:extLst>
          </c:dPt>
          <c:dPt>
            <c:idx val="7"/>
            <c:bubble3D val="0"/>
            <c:spPr>
              <a:solidFill>
                <a:srgbClr val="FFE6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C97-4F5E-9BD5-4EED0929F607}"/>
              </c:ext>
            </c:extLst>
          </c:dPt>
          <c:dPt>
            <c:idx val="8"/>
            <c:bubble3D val="0"/>
            <c:spPr>
              <a:solidFill>
                <a:srgbClr val="FF64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C97-4F5E-9BD5-4EED0929F607}"/>
              </c:ext>
            </c:extLst>
          </c:dPt>
          <c:dPt>
            <c:idx val="9"/>
            <c:bubble3D val="0"/>
            <c:spPr>
              <a:solidFill>
                <a:srgbClr val="C822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C97-4F5E-9BD5-4EED0929F6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C97-4F5E-9BD5-4EED0929F607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'pie-chart'!$N$3:$N$14</c:f>
              <c:strCache>
                <c:ptCount val="11"/>
                <c:pt idx="0">
                  <c:v>Forest</c:v>
                </c:pt>
                <c:pt idx="1">
                  <c:v>Water</c:v>
                </c:pt>
                <c:pt idx="2">
                  <c:v>Other Land Cover</c:v>
                </c:pt>
                <c:pt idx="3">
                  <c:v>Degraded Forest//Regrowing before 1999</c:v>
                </c:pt>
                <c:pt idx="4">
                  <c:v>Degraded Forest//Regrowing  1999-2008</c:v>
                </c:pt>
                <c:pt idx="5">
                  <c:v>Degraded Forest//Regrowing 2009-2015</c:v>
                </c:pt>
                <c:pt idx="6">
                  <c:v>Deforestation 1990-1998</c:v>
                </c:pt>
                <c:pt idx="7">
                  <c:v>Deforestation 1999-2008</c:v>
                </c:pt>
                <c:pt idx="8">
                  <c:v>Deforestation 2009-2015</c:v>
                </c:pt>
                <c:pt idx="9">
                  <c:v>Deforestation 2016-2018</c:v>
                </c:pt>
                <c:pt idx="10">
                  <c:v>Seasonal Water</c:v>
                </c:pt>
              </c:strCache>
              <c:extLst/>
            </c:strRef>
          </c:cat>
          <c:val>
            <c:numRef>
              <c:f>'pie-chart'!$M$3:$M$14</c:f>
              <c:numCache>
                <c:formatCode>_(* #,##0.0_);_(* \(#,##0.0\);_(* "-"??_);_(@_)</c:formatCode>
                <c:ptCount val="11"/>
                <c:pt idx="0">
                  <c:v>65.286878695860636</c:v>
                </c:pt>
                <c:pt idx="1">
                  <c:v>0</c:v>
                </c:pt>
                <c:pt idx="2">
                  <c:v>7.3175973943665849</c:v>
                </c:pt>
                <c:pt idx="3">
                  <c:v>0</c:v>
                </c:pt>
                <c:pt idx="4">
                  <c:v>5.5997971926614607</c:v>
                </c:pt>
                <c:pt idx="5">
                  <c:v>12.461078075314269</c:v>
                </c:pt>
                <c:pt idx="6">
                  <c:v>0</c:v>
                </c:pt>
                <c:pt idx="7">
                  <c:v>0.95837489597857317</c:v>
                </c:pt>
                <c:pt idx="8">
                  <c:v>4.5846582861677678</c:v>
                </c:pt>
                <c:pt idx="9">
                  <c:v>3.743118052608664</c:v>
                </c:pt>
                <c:pt idx="10">
                  <c:v>2.2044275928201792E-2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BC97-4F5E-9BD5-4EED0929F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758837419506"/>
          <c:y val="0.1829405562533632"/>
          <c:w val="0.358392534200213"/>
          <c:h val="0.6879573112065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BIOPALM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'pie-chart'!$K$2</c:f>
              <c:strCache>
                <c:ptCount val="1"/>
                <c:pt idx="0">
                  <c:v>Biopalm </c:v>
                </c:pt>
              </c:strCache>
            </c:strRef>
          </c:tx>
          <c:dPt>
            <c:idx val="0"/>
            <c:bubble3D val="0"/>
            <c:spPr>
              <a:solidFill>
                <a:srgbClr val="005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4D-4C79-B16D-0FD7F1DFE6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4D-4C79-B16D-0FD7F1DFE6C1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4D-4C79-B16D-0FD7F1DFE6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4D-4C79-B16D-0FD7F1DFE6C1}"/>
              </c:ext>
            </c:extLst>
          </c:dPt>
          <c:dPt>
            <c:idx val="4"/>
            <c:bubble3D val="0"/>
            <c:spPr>
              <a:solidFill>
                <a:srgbClr val="64A0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4D-4C79-B16D-0FD7F1DFE6C1}"/>
              </c:ext>
            </c:extLst>
          </c:dPt>
          <c:dPt>
            <c:idx val="5"/>
            <c:bubble3D val="0"/>
            <c:spPr>
              <a:solidFill>
                <a:srgbClr val="C8E6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4D-4C79-B16D-0FD7F1DFE6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4D-4C79-B16D-0FD7F1DFE6C1}"/>
              </c:ext>
            </c:extLst>
          </c:dPt>
          <c:dPt>
            <c:idx val="7"/>
            <c:bubble3D val="0"/>
            <c:spPr>
              <a:solidFill>
                <a:srgbClr val="FFE6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94D-4C79-B16D-0FD7F1DFE6C1}"/>
              </c:ext>
            </c:extLst>
          </c:dPt>
          <c:dPt>
            <c:idx val="8"/>
            <c:bubble3D val="0"/>
            <c:spPr>
              <a:solidFill>
                <a:srgbClr val="FF64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94D-4C79-B16D-0FD7F1DFE6C1}"/>
              </c:ext>
            </c:extLst>
          </c:dPt>
          <c:dPt>
            <c:idx val="9"/>
            <c:bubble3D val="0"/>
            <c:spPr>
              <a:solidFill>
                <a:srgbClr val="C822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94D-4C79-B16D-0FD7F1DFE6C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94D-4C79-B16D-0FD7F1DFE6C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94D-4C79-B16D-0FD7F1DFE6C1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'pie-chart'!$N$3:$N$14</c:f>
              <c:strCache>
                <c:ptCount val="12"/>
                <c:pt idx="0">
                  <c:v>Forest</c:v>
                </c:pt>
                <c:pt idx="1">
                  <c:v>Water</c:v>
                </c:pt>
                <c:pt idx="2">
                  <c:v>Other Land Cover</c:v>
                </c:pt>
                <c:pt idx="3">
                  <c:v>Degraded Forest//Regrowing before 1999</c:v>
                </c:pt>
                <c:pt idx="4">
                  <c:v>Degraded Forest//Regrowing  1999-2008</c:v>
                </c:pt>
                <c:pt idx="5">
                  <c:v>Degraded Forest//Regrowing 2009-2015</c:v>
                </c:pt>
                <c:pt idx="6">
                  <c:v>Deforestation 1990-1998</c:v>
                </c:pt>
                <c:pt idx="7">
                  <c:v>Deforestation 1999-2008</c:v>
                </c:pt>
                <c:pt idx="8">
                  <c:v>Deforestation 2009-2015</c:v>
                </c:pt>
                <c:pt idx="9">
                  <c:v>Deforestation 2016-2018</c:v>
                </c:pt>
                <c:pt idx="10">
                  <c:v>Seasonal Water</c:v>
                </c:pt>
                <c:pt idx="11">
                  <c:v>Deforestation to Water</c:v>
                </c:pt>
              </c:strCache>
            </c:strRef>
          </c:cat>
          <c:val>
            <c:numRef>
              <c:f>'pie-chart'!$K$3:$K$14</c:f>
              <c:numCache>
                <c:formatCode>0.0</c:formatCode>
                <c:ptCount val="12"/>
                <c:pt idx="0">
                  <c:v>97.705229253966237</c:v>
                </c:pt>
                <c:pt idx="1">
                  <c:v>4.0565153721650012E-3</c:v>
                </c:pt>
                <c:pt idx="2">
                  <c:v>5.111209368927902E-2</c:v>
                </c:pt>
                <c:pt idx="3">
                  <c:v>0</c:v>
                </c:pt>
                <c:pt idx="4">
                  <c:v>1.9876925323608508E-2</c:v>
                </c:pt>
                <c:pt idx="5">
                  <c:v>1.7321320639144555</c:v>
                </c:pt>
                <c:pt idx="6">
                  <c:v>0</c:v>
                </c:pt>
                <c:pt idx="7">
                  <c:v>0</c:v>
                </c:pt>
                <c:pt idx="8">
                  <c:v>3.8536896035567522E-2</c:v>
                </c:pt>
                <c:pt idx="9">
                  <c:v>0.17564711561474458</c:v>
                </c:pt>
                <c:pt idx="10">
                  <c:v>0.19755229862443557</c:v>
                </c:pt>
                <c:pt idx="11">
                  <c:v>7.5856837459485529E-2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94D-4C79-B16D-0FD7F1DFE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19866069022056"/>
          <c:y val="0.15212130836736662"/>
          <c:w val="0.37661852431550896"/>
          <c:h val="0.6879573112065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7CA2-6A95-4CCB-9BD3-C3604404E9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301D-BB83-40EE-8746-B493A73B8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6301D-BB83-40EE-8746-B493A73B8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9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42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3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3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7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301D-BB83-40EE-8746-B493A73B8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7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32569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26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33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96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7348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81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916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896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04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06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9788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93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6273"/>
            <a:ext cx="12192000" cy="1518885"/>
          </a:xfrm>
        </p:spPr>
        <p:txBody>
          <a:bodyPr/>
          <a:lstStyle/>
          <a:p>
            <a:r>
              <a:rPr lang="en-US" sz="3600" dirty="0"/>
              <a:t>Use of high-resolution earth observation data for land use change monitoring in Cameroon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03127"/>
            <a:ext cx="12192000" cy="356859"/>
          </a:xfrm>
        </p:spPr>
        <p:txBody>
          <a:bodyPr/>
          <a:lstStyle/>
          <a:p>
            <a:r>
              <a:rPr lang="en-US" dirty="0"/>
              <a:t>Verhegghen A (1), Rembold F (1), Beauchamp E (2), </a:t>
            </a:r>
            <a:r>
              <a:rPr lang="en-US" dirty="0" err="1"/>
              <a:t>Nguiffo</a:t>
            </a:r>
            <a:r>
              <a:rPr lang="en-US" dirty="0"/>
              <a:t> S (3)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384137"/>
            <a:ext cx="12192000" cy="451323"/>
          </a:xfrm>
        </p:spPr>
        <p:txBody>
          <a:bodyPr/>
          <a:lstStyle/>
          <a:p>
            <a:r>
              <a:rPr lang="en-US" dirty="0"/>
              <a:t>CLPA-2019, Abidjan, 26 November 2019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525" y="5159612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AutoNum type="arabicParenBoth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European Commission, Joint Research Center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AutoNum type="arabicParenBoth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International Institute for Environment and Development (IIED)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AutoNum type="arabicParenBoth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Centre for Environment and Development (CED)</a:t>
            </a:r>
          </a:p>
        </p:txBody>
      </p:sp>
      <p:pic>
        <p:nvPicPr>
          <p:cNvPr id="1026" name="Picture 2" descr="Home – LandCam">
            <a:extLst>
              <a:ext uri="{FF2B5EF4-FFF2-40B4-BE49-F238E27FC236}">
                <a16:creationId xmlns:a16="http://schemas.microsoft.com/office/drawing/2014/main" id="{2313E24D-8308-4104-B651-DE290B71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9598185B-12F2-4F24-97CB-9C5297C3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6763" y="4199860"/>
            <a:ext cx="1717274" cy="17172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86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Migration in northern Cameroon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Agricultural intensification and encroachment in protected areas </a:t>
            </a:r>
          </a:p>
          <a:p>
            <a:r>
              <a:rPr lang="en-US" dirty="0"/>
              <a:t>JRC Crop and Grassland masks as indicator of the agricultural land localization before 2016 (250 m)</a:t>
            </a:r>
          </a:p>
          <a:p>
            <a:r>
              <a:rPr lang="en-US" dirty="0"/>
              <a:t>JRC GHSL built up grid (30 m)</a:t>
            </a:r>
          </a:p>
          <a:p>
            <a:r>
              <a:rPr lang="en-US" dirty="0"/>
              <a:t>Sentinel 2 for visual inspection – ASAP High Resolution Viewer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36" y="5009569"/>
            <a:ext cx="10058400" cy="17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6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2132F5-6D62-4582-8E95-456B728BA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Migration in the North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31DBF-C751-41D4-A6AE-4E8EA564A3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88990-698F-469B-BF87-335D1739B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3895"/>
            <a:ext cx="5527842" cy="4962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8BF5C-CA11-4AB1-B208-9E92B6CAC6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053" y="1321437"/>
            <a:ext cx="7218947" cy="55782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298845-B6BD-4C2E-A38A-BD06E7F77896}"/>
              </a:ext>
            </a:extLst>
          </p:cNvPr>
          <p:cNvGrpSpPr/>
          <p:nvPr/>
        </p:nvGrpSpPr>
        <p:grpSpPr>
          <a:xfrm>
            <a:off x="1089660" y="1765300"/>
            <a:ext cx="8183880" cy="4114800"/>
            <a:chOff x="1089660" y="1765300"/>
            <a:chExt cx="8183880" cy="4114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845D24-45BD-4324-A7A1-AC5D7B5D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660" y="1765300"/>
              <a:ext cx="8183880" cy="411480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D6B60E-170D-4FEF-BA60-360EFC867F86}"/>
                </a:ext>
              </a:extLst>
            </p:cNvPr>
            <p:cNvSpPr/>
            <p:nvPr/>
          </p:nvSpPr>
          <p:spPr>
            <a:xfrm>
              <a:off x="6677247" y="3721395"/>
              <a:ext cx="1052623" cy="6060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38482E-519D-4F9B-A2E7-1689481F836B}"/>
              </a:ext>
            </a:extLst>
          </p:cNvPr>
          <p:cNvCxnSpPr/>
          <p:nvPr/>
        </p:nvCxnSpPr>
        <p:spPr>
          <a:xfrm flipH="1">
            <a:off x="9027042" y="3030279"/>
            <a:ext cx="723014" cy="3987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439056"/>
            <a:ext cx="78005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Agriculture intensification and encroachment in protected area ?</a:t>
            </a:r>
          </a:p>
        </p:txBody>
      </p:sp>
    </p:spTree>
    <p:extLst>
      <p:ext uri="{BB962C8B-B14F-4D97-AF65-F5344CB8AC3E}">
        <p14:creationId xmlns:p14="http://schemas.microsoft.com/office/powerpoint/2010/main" val="34818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Rubber and Oil Palm plantations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Monitoring the activities inside and outside the concessions, verify the implementation status</a:t>
            </a:r>
          </a:p>
          <a:p>
            <a:r>
              <a:rPr lang="en-US" dirty="0"/>
              <a:t>Two products using the Landsat archive to monitor forest changes (tree cover loss and regrowth)</a:t>
            </a:r>
          </a:p>
          <a:p>
            <a:pPr lvl="1"/>
            <a:r>
              <a:rPr lang="en-US" dirty="0"/>
              <a:t>Global Forest change (2000-2018)</a:t>
            </a:r>
          </a:p>
          <a:p>
            <a:pPr lvl="1"/>
            <a:r>
              <a:rPr lang="en-US" dirty="0"/>
              <a:t>Tropical Moist Forest dataset (1990-2018)</a:t>
            </a:r>
          </a:p>
          <a:p>
            <a:r>
              <a:rPr lang="en-US" dirty="0"/>
              <a:t>Sentinel 2 for visual inspection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0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Rubber and oil palm plantations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1800" y="1765300"/>
            <a:ext cx="11493500" cy="3614738"/>
          </a:xfrm>
        </p:spPr>
        <p:txBody>
          <a:bodyPr/>
          <a:lstStyle/>
          <a:p>
            <a:r>
              <a:rPr lang="en-US" sz="1800" dirty="0"/>
              <a:t>Intensification of tree cover loss in site 7 for 2000-2018 (Global Forest Change)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2075484"/>
            <a:ext cx="3516923" cy="7191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93B37"/>
                </a:solidFill>
                <a:latin typeface="Verdana"/>
                <a:cs typeface="Verdana"/>
              </a:rPr>
              <a:t>Total area site 7: 665 km2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093B37"/>
                </a:solidFill>
                <a:latin typeface="Verdana"/>
                <a:cs typeface="Verdana"/>
              </a:rPr>
              <a:t>Tree cover area in 2000: 590 km2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2A516-1086-44E5-AEA5-153813227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2778594"/>
            <a:ext cx="3296654" cy="370642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D35B47-82F5-4A3E-B8D6-1B4DE0D6B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404115"/>
              </p:ext>
            </p:extLst>
          </p:nvPr>
        </p:nvGraphicFramePr>
        <p:xfrm>
          <a:off x="3392622" y="2459222"/>
          <a:ext cx="8843173" cy="439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927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4588" cy="685799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37260"/>
              </p:ext>
            </p:extLst>
          </p:nvPr>
        </p:nvGraphicFramePr>
        <p:xfrm>
          <a:off x="3831418" y="324528"/>
          <a:ext cx="8360582" cy="592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own Arrow 6"/>
          <p:cNvSpPr/>
          <p:nvPr/>
        </p:nvSpPr>
        <p:spPr>
          <a:xfrm rot="4503212">
            <a:off x="3299943" y="4192039"/>
            <a:ext cx="403377" cy="15043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553D0-899F-497D-8088-715C123B3E88}"/>
              </a:ext>
            </a:extLst>
          </p:cNvPr>
          <p:cNvSpPr txBox="1"/>
          <p:nvPr/>
        </p:nvSpPr>
        <p:spPr>
          <a:xfrm>
            <a:off x="6454588" y="0"/>
            <a:ext cx="57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err="1">
                <a:latin typeface="+mj-lt"/>
              </a:rPr>
              <a:t>Implementation</a:t>
            </a:r>
            <a:r>
              <a:rPr lang="fr-BE" sz="3200" b="1" dirty="0">
                <a:latin typeface="+mj-lt"/>
              </a:rPr>
              <a:t> </a:t>
            </a:r>
            <a:r>
              <a:rPr lang="fr-BE" sz="3200" b="1" dirty="0" err="1">
                <a:latin typeface="+mj-lt"/>
              </a:rPr>
              <a:t>Status</a:t>
            </a:r>
            <a:endParaRPr lang="fr-F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1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4588" cy="685799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78681"/>
              </p:ext>
            </p:extLst>
          </p:nvPr>
        </p:nvGraphicFramePr>
        <p:xfrm>
          <a:off x="3856818" y="348443"/>
          <a:ext cx="8335182" cy="581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4503212">
            <a:off x="2156943" y="3201439"/>
            <a:ext cx="403377" cy="15043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53FBD-3A6D-445C-AEC6-D0630901243E}"/>
              </a:ext>
            </a:extLst>
          </p:cNvPr>
          <p:cNvSpPr txBox="1"/>
          <p:nvPr/>
        </p:nvSpPr>
        <p:spPr>
          <a:xfrm>
            <a:off x="6454588" y="0"/>
            <a:ext cx="57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err="1">
                <a:latin typeface="+mj-lt"/>
              </a:rPr>
              <a:t>Implementation</a:t>
            </a:r>
            <a:r>
              <a:rPr lang="fr-BE" sz="3200" b="1" dirty="0">
                <a:latin typeface="+mj-lt"/>
              </a:rPr>
              <a:t> </a:t>
            </a:r>
            <a:r>
              <a:rPr lang="fr-BE" sz="3200" b="1" dirty="0" err="1">
                <a:latin typeface="+mj-lt"/>
              </a:rPr>
              <a:t>Status</a:t>
            </a:r>
            <a:endParaRPr lang="fr-F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357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4588" cy="685799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52507"/>
              </p:ext>
            </p:extLst>
          </p:nvPr>
        </p:nvGraphicFramePr>
        <p:xfrm>
          <a:off x="3844118" y="386543"/>
          <a:ext cx="8347882" cy="593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n Arrow 7"/>
          <p:cNvSpPr/>
          <p:nvPr/>
        </p:nvSpPr>
        <p:spPr>
          <a:xfrm rot="4503212">
            <a:off x="3989362" y="124840"/>
            <a:ext cx="403377" cy="15043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BB750-2C2D-4DBE-B55D-3E6C55F942DC}"/>
              </a:ext>
            </a:extLst>
          </p:cNvPr>
          <p:cNvSpPr txBox="1"/>
          <p:nvPr/>
        </p:nvSpPr>
        <p:spPr>
          <a:xfrm>
            <a:off x="6454588" y="0"/>
            <a:ext cx="57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err="1">
                <a:latin typeface="+mj-lt"/>
              </a:rPr>
              <a:t>Implementation</a:t>
            </a:r>
            <a:r>
              <a:rPr lang="fr-BE" sz="3200" b="1" dirty="0">
                <a:latin typeface="+mj-lt"/>
              </a:rPr>
              <a:t> </a:t>
            </a:r>
            <a:r>
              <a:rPr lang="fr-BE" sz="3200" b="1" dirty="0" err="1">
                <a:latin typeface="+mj-lt"/>
              </a:rPr>
              <a:t>Status</a:t>
            </a:r>
            <a:endParaRPr lang="fr-F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0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8510"/>
            <a:ext cx="6523743" cy="50023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Agro industrial – </a:t>
            </a:r>
            <a:r>
              <a:rPr lang="en-US" dirty="0" err="1"/>
              <a:t>SudCam</a:t>
            </a:r>
            <a:r>
              <a:rPr lang="en-US" dirty="0"/>
              <a:t> and protected area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63809" y="1886185"/>
            <a:ext cx="3429002" cy="3614738"/>
          </a:xfrm>
        </p:spPr>
        <p:txBody>
          <a:bodyPr/>
          <a:lstStyle/>
          <a:p>
            <a:r>
              <a:rPr lang="en-US" dirty="0"/>
              <a:t>Rubber plantation</a:t>
            </a:r>
          </a:p>
          <a:p>
            <a:r>
              <a:rPr lang="en-US" dirty="0"/>
              <a:t>New activity 2016-2018 </a:t>
            </a:r>
          </a:p>
          <a:p>
            <a:r>
              <a:rPr lang="en-US" dirty="0"/>
              <a:t>No visible encroachment in the PA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87556" y="525200"/>
            <a:ext cx="5558115" cy="6336709"/>
            <a:chOff x="2787556" y="525200"/>
            <a:chExt cx="5558115" cy="633670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0B3421-7062-4719-B282-82E2F65B7AA4}"/>
                </a:ext>
              </a:extLst>
            </p:cNvPr>
            <p:cNvCxnSpPr/>
            <p:nvPr/>
          </p:nvCxnSpPr>
          <p:spPr>
            <a:xfrm flipV="1">
              <a:off x="2787556" y="1989413"/>
              <a:ext cx="3222080" cy="161166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6112834" y="525200"/>
              <a:ext cx="2232837" cy="6336709"/>
              <a:chOff x="6112834" y="525200"/>
              <a:chExt cx="2232837" cy="633670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1122AFB-1EEC-4282-90E8-16CC3C7B77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12834" y="525200"/>
                <a:ext cx="2232837" cy="633670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52939" y="2407788"/>
                <a:ext cx="1952625" cy="171450"/>
              </a:xfrm>
              <a:prstGeom prst="rect">
                <a:avLst/>
              </a:prstGeom>
            </p:spPr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859" y="6228796"/>
            <a:ext cx="3228975" cy="3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8510"/>
            <a:ext cx="6523743" cy="50023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Agro industrial – </a:t>
            </a:r>
            <a:r>
              <a:rPr lang="en-US" dirty="0" err="1"/>
              <a:t>SudCam</a:t>
            </a:r>
            <a:r>
              <a:rPr lang="en-US" dirty="0"/>
              <a:t> and protected area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63809" y="1886185"/>
            <a:ext cx="3429002" cy="3614738"/>
          </a:xfrm>
        </p:spPr>
        <p:txBody>
          <a:bodyPr/>
          <a:lstStyle/>
          <a:p>
            <a:r>
              <a:rPr lang="en-US" dirty="0"/>
              <a:t>Plantations outside the concession?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22744" y="415696"/>
            <a:ext cx="7397677" cy="2951495"/>
            <a:chOff x="1222744" y="415696"/>
            <a:chExt cx="7397677" cy="295149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E0B3421-7062-4719-B282-82E2F65B7AA4}"/>
                </a:ext>
              </a:extLst>
            </p:cNvPr>
            <p:cNvCxnSpPr/>
            <p:nvPr/>
          </p:nvCxnSpPr>
          <p:spPr>
            <a:xfrm flipV="1">
              <a:off x="1222744" y="1538909"/>
              <a:ext cx="3028973" cy="11977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6388" y="415696"/>
              <a:ext cx="4014033" cy="295149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67293" y="3078706"/>
            <a:ext cx="7494596" cy="3425933"/>
            <a:chOff x="1467293" y="3078706"/>
            <a:chExt cx="7494596" cy="34259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300" y="3566668"/>
              <a:ext cx="3980589" cy="2937971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E0B3421-7062-4719-B282-82E2F65B7AA4}"/>
                </a:ext>
              </a:extLst>
            </p:cNvPr>
            <p:cNvCxnSpPr/>
            <p:nvPr/>
          </p:nvCxnSpPr>
          <p:spPr>
            <a:xfrm>
              <a:off x="1467293" y="3078706"/>
              <a:ext cx="3139095" cy="120685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99410" y="434988"/>
            <a:ext cx="4024775" cy="2951495"/>
            <a:chOff x="4599410" y="445746"/>
            <a:chExt cx="4024775" cy="2951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410" y="445746"/>
              <a:ext cx="4017797" cy="295149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01638" y="3089464"/>
              <a:ext cx="10225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2018/01/04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1299" y="3566668"/>
            <a:ext cx="3980589" cy="2937971"/>
            <a:chOff x="4981299" y="3566668"/>
            <a:chExt cx="3980589" cy="2937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299" y="3566668"/>
              <a:ext cx="3980589" cy="291841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954178" y="6196862"/>
              <a:ext cx="10077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2018/01/04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859" y="6228796"/>
            <a:ext cx="3228975" cy="3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EO for independent and transparent evidences of land use change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Land use change is fast-paced yet is difficult to assess in several areas due to lack of access</a:t>
            </a:r>
          </a:p>
          <a:p>
            <a:r>
              <a:rPr lang="en-US" sz="2400" dirty="0"/>
              <a:t>Thematic products and Copernicus satellite imageries are freely available to the public </a:t>
            </a:r>
          </a:p>
          <a:p>
            <a:r>
              <a:rPr lang="en-US" sz="2400" dirty="0"/>
              <a:t>With new products, EO has the potential to improve transparency of often unregulated processes that affect local communities adversely</a:t>
            </a:r>
          </a:p>
          <a:p>
            <a:r>
              <a:rPr lang="en-US" sz="2400" dirty="0"/>
              <a:t>Basic toolkit for the identification of land use changes by combining thematic datasets and recent 10-m resolution satellite images could help democratize access to EO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Home – LandCam">
            <a:extLst>
              <a:ext uri="{FF2B5EF4-FFF2-40B4-BE49-F238E27FC236}">
                <a16:creationId xmlns:a16="http://schemas.microsoft.com/office/drawing/2014/main" id="{6241FAB4-3AB9-438A-925C-0301310B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7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Joint Research Centre at a glance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30738" y="1765300"/>
            <a:ext cx="5461262" cy="3614738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93B37"/>
                </a:solidFill>
                <a:latin typeface="Verdana"/>
                <a:cs typeface="Verdana"/>
              </a:rPr>
              <a:t>In-house science service of the European Commission</a:t>
            </a:r>
          </a:p>
          <a:p>
            <a:pPr marL="285750" indent="-285750"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93B37"/>
                </a:solidFill>
                <a:latin typeface="Verdana"/>
                <a:cs typeface="Verdana"/>
              </a:rPr>
              <a:t>Independent, evidence-based scientific and technical support for EU policies</a:t>
            </a:r>
          </a:p>
          <a:p>
            <a:pPr marL="285750" indent="-285750"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93B37"/>
                </a:solidFill>
                <a:latin typeface="Verdana"/>
                <a:cs typeface="Verdana"/>
              </a:rPr>
              <a:t>3000 staff Almost 75% are scientists and researchers.</a:t>
            </a:r>
          </a:p>
          <a:p>
            <a:endParaRPr lang="en-US" sz="2000" dirty="0"/>
          </a:p>
        </p:txBody>
      </p:sp>
      <p:pic>
        <p:nvPicPr>
          <p:cNvPr id="4" name="Picture 3" descr="JRC-sites-map_for-slid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43" y="1552352"/>
            <a:ext cx="6422998" cy="4735326"/>
          </a:xfrm>
          <a:prstGeom prst="rect">
            <a:avLst/>
          </a:prstGeom>
        </p:spPr>
      </p:pic>
      <p:pic>
        <p:nvPicPr>
          <p:cNvPr id="7" name="Picture 2" descr="Home – LandCam">
            <a:extLst>
              <a:ext uri="{FF2B5EF4-FFF2-40B4-BE49-F238E27FC236}">
                <a16:creationId xmlns:a16="http://schemas.microsoft.com/office/drawing/2014/main" id="{4450D92A-3A94-4B74-8C34-2C3B330F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3" y="6162744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5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Baseline or supporting evidence in land policy issues analysis or land laws reform justification at different levels (institutional and civil society) </a:t>
            </a:r>
          </a:p>
          <a:p>
            <a:r>
              <a:rPr lang="en-US" dirty="0"/>
              <a:t>Increasing availability of EO and computing capabilities is easing the access to the information</a:t>
            </a:r>
          </a:p>
          <a:p>
            <a:r>
              <a:rPr lang="en-US" dirty="0"/>
              <a:t>But need of :</a:t>
            </a:r>
          </a:p>
          <a:p>
            <a:pPr lvl="1"/>
            <a:r>
              <a:rPr lang="en-US" sz="2400" dirty="0"/>
              <a:t>combination of several EO sources, ground-truth and field survey data, analytical expertise</a:t>
            </a:r>
          </a:p>
          <a:p>
            <a:pPr lvl="1"/>
            <a:r>
              <a:rPr lang="en-US" sz="2400" dirty="0"/>
              <a:t>Improved collaboration between remote sensing experts, practitioners and policy-makers</a:t>
            </a:r>
          </a:p>
          <a:p>
            <a:endParaRPr lang="en-US" dirty="0"/>
          </a:p>
        </p:txBody>
      </p:sp>
      <p:pic>
        <p:nvPicPr>
          <p:cNvPr id="4" name="Picture 2" descr="Home – LandCam">
            <a:extLst>
              <a:ext uri="{FF2B5EF4-FFF2-40B4-BE49-F238E27FC236}">
                <a16:creationId xmlns:a16="http://schemas.microsoft.com/office/drawing/2014/main" id="{3271E596-AF77-4ED7-BB3C-ABD2969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5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sz="6000" dirty="0"/>
          </a:p>
        </p:txBody>
      </p:sp>
      <p:pic>
        <p:nvPicPr>
          <p:cNvPr id="3" name="Picture 2" descr="Home – LandCam">
            <a:extLst>
              <a:ext uri="{FF2B5EF4-FFF2-40B4-BE49-F238E27FC236}">
                <a16:creationId xmlns:a16="http://schemas.microsoft.com/office/drawing/2014/main" id="{8B579EA8-4173-4170-970D-A6D141AE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8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EO for land use change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Monitoring of land use change in Africa limited by low transparency, remoteness of areas, conflicts about tenure rights</a:t>
            </a:r>
          </a:p>
          <a:p>
            <a:r>
              <a:rPr lang="en-US" sz="2400" dirty="0"/>
              <a:t>Potential of Earth Observation (EO) for mapping and monitoring land use change thanks to growing high resolution data availability</a:t>
            </a:r>
          </a:p>
          <a:p>
            <a:r>
              <a:rPr lang="en-US" sz="2400" dirty="0"/>
              <a:t>Geospatial dimension of land governance</a:t>
            </a:r>
          </a:p>
          <a:p>
            <a:r>
              <a:rPr lang="en-US" sz="2400" dirty="0"/>
              <a:t>EU support to VGGT related projects</a:t>
            </a:r>
          </a:p>
          <a:p>
            <a:r>
              <a:rPr lang="it-IT" sz="2400" dirty="0"/>
              <a:t>Where relevant, JRC assists with knowledge about use of geospatial methods and Earth Observation</a:t>
            </a:r>
            <a:endParaRPr lang="en-US" sz="2400" dirty="0"/>
          </a:p>
          <a:p>
            <a:r>
              <a:rPr lang="en-US" sz="2400" dirty="0"/>
              <a:t>Support to the </a:t>
            </a:r>
            <a:r>
              <a:rPr lang="en-US" sz="2400" dirty="0" err="1"/>
              <a:t>LandCam</a:t>
            </a:r>
            <a:r>
              <a:rPr lang="en-US" sz="2400" dirty="0"/>
              <a:t> project</a:t>
            </a:r>
          </a:p>
          <a:p>
            <a:endParaRPr lang="en-US" sz="2400" dirty="0"/>
          </a:p>
        </p:txBody>
      </p:sp>
      <p:pic>
        <p:nvPicPr>
          <p:cNvPr id="4" name="Picture 2" descr="Home – LandCam">
            <a:extLst>
              <a:ext uri="{FF2B5EF4-FFF2-40B4-BE49-F238E27FC236}">
                <a16:creationId xmlns:a16="http://schemas.microsoft.com/office/drawing/2014/main" id="{4503EE65-C362-4F6D-92CF-33DEE66B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085" y="4797495"/>
            <a:ext cx="1767939" cy="18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LandCam project - Cameroon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799" y="1752599"/>
            <a:ext cx="11021542" cy="4313663"/>
          </a:xfrm>
        </p:spPr>
        <p:txBody>
          <a:bodyPr/>
          <a:lstStyle/>
          <a:p>
            <a:r>
              <a:rPr lang="en-US" sz="2400" dirty="0"/>
              <a:t>LandCam aims to improve customary and formal land and natural resource rights of communities in Cameroon</a:t>
            </a:r>
          </a:p>
          <a:p>
            <a:endParaRPr lang="en-US" sz="2400" dirty="0"/>
          </a:p>
          <a:p>
            <a:r>
              <a:rPr lang="en-GB" sz="2400" dirty="0"/>
              <a:t>Supports the revision of Cameroon’s Land Law by piloting approaches on the ground and helping citizens participate in the reform process.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Dialogues between all stakeholders - government, civil society, private sector and local communities - to link local evidence from three sites and national reform proceedings</a:t>
            </a:r>
          </a:p>
        </p:txBody>
      </p:sp>
      <p:pic>
        <p:nvPicPr>
          <p:cNvPr id="5" name="Picture 2" descr="Home – LandCam">
            <a:extLst>
              <a:ext uri="{FF2B5EF4-FFF2-40B4-BE49-F238E27FC236}">
                <a16:creationId xmlns:a16="http://schemas.microsoft.com/office/drawing/2014/main" id="{D836E22F-8044-4172-8AF2-9886732A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0C3AC-385C-4857-990C-2B44FD95A59D}"/>
              </a:ext>
            </a:extLst>
          </p:cNvPr>
          <p:cNvSpPr txBox="1"/>
          <p:nvPr/>
        </p:nvSpPr>
        <p:spPr>
          <a:xfrm>
            <a:off x="2023776" y="6066262"/>
            <a:ext cx="753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93B37"/>
                </a:solidFill>
                <a:latin typeface="Verdana"/>
              </a:rPr>
              <a:t>Centre pour </a:t>
            </a:r>
            <a:r>
              <a:rPr lang="en-US" sz="1200" b="1" dirty="0" err="1">
                <a:solidFill>
                  <a:srgbClr val="093B37"/>
                </a:solidFill>
                <a:latin typeface="Verdana"/>
              </a:rPr>
              <a:t>l’Environnement</a:t>
            </a:r>
            <a:r>
              <a:rPr lang="en-US" sz="1200" b="1" dirty="0">
                <a:solidFill>
                  <a:srgbClr val="093B37"/>
                </a:solidFill>
                <a:latin typeface="Verdana"/>
              </a:rPr>
              <a:t> et le </a:t>
            </a:r>
            <a:r>
              <a:rPr lang="en-US" sz="1200" b="1" dirty="0" err="1">
                <a:solidFill>
                  <a:srgbClr val="093B37"/>
                </a:solidFill>
                <a:latin typeface="Verdana"/>
              </a:rPr>
              <a:t>Développement</a:t>
            </a:r>
            <a:r>
              <a:rPr lang="en-US" sz="1200" b="1" dirty="0">
                <a:solidFill>
                  <a:srgbClr val="093B37"/>
                </a:solidFill>
                <a:latin typeface="Verdana"/>
              </a:rPr>
              <a:t> (CED)</a:t>
            </a:r>
          </a:p>
          <a:p>
            <a:r>
              <a:rPr lang="en-US" sz="1200" b="1" dirty="0" err="1">
                <a:solidFill>
                  <a:srgbClr val="093B37"/>
                </a:solidFill>
                <a:latin typeface="Verdana"/>
              </a:rPr>
              <a:t>Réseau</a:t>
            </a:r>
            <a:r>
              <a:rPr lang="en-US" sz="1200" b="1" dirty="0">
                <a:solidFill>
                  <a:srgbClr val="093B37"/>
                </a:solidFill>
                <a:latin typeface="Verdana"/>
              </a:rPr>
              <a:t> de </a:t>
            </a:r>
            <a:r>
              <a:rPr lang="en-US" sz="1200" b="1" dirty="0" err="1">
                <a:solidFill>
                  <a:srgbClr val="093B37"/>
                </a:solidFill>
                <a:latin typeface="Verdana"/>
              </a:rPr>
              <a:t>lutte</a:t>
            </a:r>
            <a:r>
              <a:rPr lang="en-US" sz="1200" b="1" dirty="0">
                <a:solidFill>
                  <a:srgbClr val="093B37"/>
                </a:solidFill>
                <a:latin typeface="Verdana"/>
              </a:rPr>
              <a:t> </a:t>
            </a:r>
            <a:r>
              <a:rPr lang="en-US" sz="1200" b="1" dirty="0" err="1">
                <a:solidFill>
                  <a:srgbClr val="093B37"/>
                </a:solidFill>
                <a:latin typeface="Verdana"/>
              </a:rPr>
              <a:t>contre</a:t>
            </a:r>
            <a:r>
              <a:rPr lang="en-US" sz="1200" b="1" dirty="0">
                <a:solidFill>
                  <a:srgbClr val="093B37"/>
                </a:solidFill>
                <a:latin typeface="Verdana"/>
              </a:rPr>
              <a:t> la </a:t>
            </a:r>
            <a:r>
              <a:rPr lang="en-US" sz="1200" b="1" dirty="0" err="1">
                <a:solidFill>
                  <a:srgbClr val="093B37"/>
                </a:solidFill>
                <a:latin typeface="Verdana"/>
              </a:rPr>
              <a:t>faim</a:t>
            </a:r>
            <a:r>
              <a:rPr lang="en-US" sz="1200" b="1" dirty="0">
                <a:solidFill>
                  <a:srgbClr val="093B37"/>
                </a:solidFill>
                <a:latin typeface="Verdana"/>
              </a:rPr>
              <a:t> (RELUFA)</a:t>
            </a:r>
          </a:p>
          <a:p>
            <a:r>
              <a:rPr lang="en-US" sz="1200" b="1" dirty="0">
                <a:solidFill>
                  <a:srgbClr val="093B37"/>
                </a:solidFill>
                <a:latin typeface="Verdana"/>
              </a:rPr>
              <a:t>International Institute for Environment and Development (IIED)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2377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Land use change in Cameroon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52600"/>
            <a:ext cx="7175016" cy="3614738"/>
          </a:xfrm>
        </p:spPr>
        <p:txBody>
          <a:bodyPr/>
          <a:lstStyle/>
          <a:p>
            <a:r>
              <a:rPr lang="en-US" b="1" dirty="0"/>
              <a:t>Small-scale mining activities </a:t>
            </a:r>
            <a:r>
              <a:rPr lang="en-US" dirty="0"/>
              <a:t>- impact on the forest cover (sites 1, 2&amp;3)</a:t>
            </a:r>
          </a:p>
          <a:p>
            <a:r>
              <a:rPr lang="en-US" b="1" dirty="0"/>
              <a:t>Migration in the North </a:t>
            </a:r>
            <a:r>
              <a:rPr lang="en-US" dirty="0"/>
              <a:t>– agricultural intensification and encroachment in protected areas (sites 4&amp;5)</a:t>
            </a:r>
          </a:p>
          <a:p>
            <a:r>
              <a:rPr lang="en-US" b="1" dirty="0"/>
              <a:t>Rubber and oil palm plantations </a:t>
            </a:r>
            <a:r>
              <a:rPr lang="en-US" dirty="0"/>
              <a:t>– implementation status (sites 6&amp;7)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664" y="999459"/>
            <a:ext cx="4254335" cy="6016321"/>
          </a:xfrm>
          <a:prstGeom prst="rect">
            <a:avLst/>
          </a:prstGeom>
        </p:spPr>
      </p:pic>
      <p:pic>
        <p:nvPicPr>
          <p:cNvPr id="5" name="Picture 2" descr="Home – LandCam">
            <a:extLst>
              <a:ext uri="{FF2B5EF4-FFF2-40B4-BE49-F238E27FC236}">
                <a16:creationId xmlns:a16="http://schemas.microsoft.com/office/drawing/2014/main" id="{5E294D8E-D615-4D51-A050-5D3F19CD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9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Earth observation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Existing thematic products derived mostly from the Landsat archive (forest change, water, built-up, crop masks,…) </a:t>
            </a:r>
          </a:p>
          <a:p>
            <a:r>
              <a:rPr lang="en-US" dirty="0"/>
              <a:t>Free and open data of COPERNICUS (Sentinel sensors), 5 - 10 days revisit capacity, 10 m spatial resolution range</a:t>
            </a:r>
          </a:p>
          <a:p>
            <a:pPr lvl="1"/>
            <a:r>
              <a:rPr lang="en-US" dirty="0"/>
              <a:t>Sentinel 2 (Optical)</a:t>
            </a:r>
          </a:p>
          <a:p>
            <a:pPr lvl="1"/>
            <a:r>
              <a:rPr lang="en-US" dirty="0"/>
              <a:t>Sentinel 1 (SAR)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4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Small-scale mining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Impact of small-scale mining activities (mainly gold mining) on the forest cover</a:t>
            </a:r>
          </a:p>
          <a:p>
            <a:r>
              <a:rPr lang="en-US" dirty="0"/>
              <a:t>Two products using the Landsat archive to monitor forest changes (tree cover loss and regrowth)</a:t>
            </a:r>
          </a:p>
          <a:p>
            <a:pPr lvl="1"/>
            <a:r>
              <a:rPr lang="en-US" dirty="0"/>
              <a:t>Global Forest change (2000-2018)</a:t>
            </a:r>
          </a:p>
          <a:p>
            <a:pPr lvl="1"/>
            <a:r>
              <a:rPr lang="en-US" dirty="0"/>
              <a:t>Tropical Moist Forest dataset (1990-2018)</a:t>
            </a:r>
          </a:p>
          <a:p>
            <a:r>
              <a:rPr lang="en-US" dirty="0"/>
              <a:t>Analysis of the tree cover loss in the study sites and in a 500 meter buffer from rivers</a:t>
            </a:r>
          </a:p>
        </p:txBody>
      </p:sp>
      <p:pic>
        <p:nvPicPr>
          <p:cNvPr id="4" name="Picture 2" descr="Home – LandCam">
            <a:extLst>
              <a:ext uri="{FF2B5EF4-FFF2-40B4-BE49-F238E27FC236}">
                <a16:creationId xmlns:a16="http://schemas.microsoft.com/office/drawing/2014/main" id="{538BE250-3138-4184-B092-DA97B849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6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645295"/>
            <a:ext cx="9683096" cy="2824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F017C1-CB63-41B2-AA9E-DFF2FDC6CE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767" y="3772825"/>
            <a:ext cx="9769633" cy="241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58922"/>
            <a:ext cx="10896600" cy="3614737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93B37"/>
                </a:solidFill>
                <a:latin typeface="Verdana"/>
              </a:rPr>
              <a:t>Small scale mining progression in Sentinel 2 imageries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093B37"/>
                </a:solidFill>
                <a:latin typeface="Verdana"/>
              </a:rPr>
              <a:t>Small scale mining as water (JRC TMF) or tree cover loss (GFC)</a:t>
            </a:r>
          </a:p>
          <a:p>
            <a:endParaRPr lang="en-US" dirty="0"/>
          </a:p>
        </p:txBody>
      </p:sp>
      <p:pic>
        <p:nvPicPr>
          <p:cNvPr id="8" name="Picture 2" descr="Home – LandCam">
            <a:extLst>
              <a:ext uri="{FF2B5EF4-FFF2-40B4-BE49-F238E27FC236}">
                <a16:creationId xmlns:a16="http://schemas.microsoft.com/office/drawing/2014/main" id="{F8888B6D-8646-4B11-9C1C-3D66AE35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43" y="6211541"/>
            <a:ext cx="1684193" cy="4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BBBDAB-D692-4EAE-8F43-7F007C3381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3054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2791C-E9D9-46D4-A0D2-C54C408B8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65" b="-7048"/>
          <a:stretch/>
        </p:blipFill>
        <p:spPr>
          <a:xfrm>
            <a:off x="2987749" y="-12032"/>
            <a:ext cx="6817988" cy="6997595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554900"/>
              </p:ext>
            </p:extLst>
          </p:nvPr>
        </p:nvGraphicFramePr>
        <p:xfrm>
          <a:off x="7075931" y="1243330"/>
          <a:ext cx="5116069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556562"/>
              </p:ext>
            </p:extLst>
          </p:nvPr>
        </p:nvGraphicFramePr>
        <p:xfrm>
          <a:off x="0" y="101600"/>
          <a:ext cx="4991099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70019"/>
              </p:ext>
            </p:extLst>
          </p:nvPr>
        </p:nvGraphicFramePr>
        <p:xfrm>
          <a:off x="645092" y="3535567"/>
          <a:ext cx="4866117" cy="332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436895" y="89568"/>
            <a:ext cx="5711499" cy="3315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Tree cover loss from GFC 2009-2018 in the three sites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29197939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CDA1B74281B742BBB2809BF48DFE07" ma:contentTypeVersion="11" ma:contentTypeDescription="Create a new document." ma:contentTypeScope="" ma:versionID="35aa1565a7737c9fc47a059a958a4ab1">
  <xsd:schema xmlns:xsd="http://www.w3.org/2001/XMLSchema" xmlns:xs="http://www.w3.org/2001/XMLSchema" xmlns:p="http://schemas.microsoft.com/office/2006/metadata/properties" xmlns:ns3="b1711e83-a5e4-4ef1-b909-dcb63900ca19" xmlns:ns4="3f3155ed-c4e1-4fa8-bd59-6e22f5fdc413" targetNamespace="http://schemas.microsoft.com/office/2006/metadata/properties" ma:root="true" ma:fieldsID="17d215fd1131f632b0974ce09c79f59e" ns3:_="" ns4:_="">
    <xsd:import namespace="b1711e83-a5e4-4ef1-b909-dcb63900ca19"/>
    <xsd:import namespace="3f3155ed-c4e1-4fa8-bd59-6e22f5fdc4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11e83-a5e4-4ef1-b909-dcb63900c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55ed-c4e1-4fa8-bd59-6e22f5fdc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902E9-BFF8-4F68-AC1F-678B0B2B1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FEBA7C-E4E0-4DA5-BA4C-8D856D666C22}">
  <ds:schemaRefs>
    <ds:schemaRef ds:uri="3f3155ed-c4e1-4fa8-bd59-6e22f5fdc413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b1711e83-a5e4-4ef1-b909-dcb63900ca19"/>
  </ds:schemaRefs>
</ds:datastoreItem>
</file>

<file path=customXml/itemProps3.xml><?xml version="1.0" encoding="utf-8"?>
<ds:datastoreItem xmlns:ds="http://schemas.openxmlformats.org/officeDocument/2006/customXml" ds:itemID="{A152CF58-E19B-433D-8BFD-AEBB6671D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11e83-a5e4-4ef1-b909-dcb63900ca19"/>
    <ds:schemaRef ds:uri="3f3155ed-c4e1-4fa8-bd59-6e22f5fdc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JRC-presentation-template</Template>
  <TotalTime>3322</TotalTime>
  <Words>876</Words>
  <Application>Microsoft Office PowerPoint</Application>
  <PresentationFormat>Widescreen</PresentationFormat>
  <Paragraphs>123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Verdana </vt:lpstr>
      <vt:lpstr>Verdana Standaard</vt:lpstr>
      <vt:lpstr>JRC-presentation_new-style_template</vt:lpstr>
      <vt:lpstr>Use of high-resolution earth observation data for land use change monitoring in Cameroon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IES - JRC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high-resolution earth observation for land use change monitoring in Cameroon</dc:title>
  <dc:creator>Astrid Verhegghen</dc:creator>
  <cp:lastModifiedBy>Astrid</cp:lastModifiedBy>
  <cp:revision>155</cp:revision>
  <dcterms:created xsi:type="dcterms:W3CDTF">2019-11-15T10:35:52Z</dcterms:created>
  <dcterms:modified xsi:type="dcterms:W3CDTF">2019-11-24T15:46:05Z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0x01010014CDA1B74281B742BBB2809BF48DFE07</vt:lpwstr>
  </property>
</Properties>
</file>