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handoutMasterIdLst>
    <p:handoutMasterId r:id="rId20"/>
  </p:handoutMasterIdLst>
  <p:sldIdLst>
    <p:sldId id="256" r:id="rId2"/>
    <p:sldId id="257" r:id="rId3"/>
    <p:sldId id="270" r:id="rId4"/>
    <p:sldId id="266" r:id="rId5"/>
    <p:sldId id="271" r:id="rId6"/>
    <p:sldId id="278" r:id="rId7"/>
    <p:sldId id="258" r:id="rId8"/>
    <p:sldId id="273" r:id="rId9"/>
    <p:sldId id="275" r:id="rId10"/>
    <p:sldId id="259" r:id="rId11"/>
    <p:sldId id="276" r:id="rId12"/>
    <p:sldId id="277" r:id="rId13"/>
    <p:sldId id="260" r:id="rId14"/>
    <p:sldId id="261" r:id="rId15"/>
    <p:sldId id="267" r:id="rId16"/>
    <p:sldId id="269" r:id="rId17"/>
    <p:sldId id="268" r:id="rId18"/>
    <p:sldId id="272" r:id="rId19"/>
  </p:sldIdLst>
  <p:sldSz cx="9144000" cy="6858000" type="screen4x3"/>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FF00"/>
    <a:srgbClr val="203A4E"/>
    <a:srgbClr val="029DCD"/>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2" d="100"/>
          <a:sy n="82" d="100"/>
        </p:scale>
        <p:origin x="1507"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870F94ED-D0E5-4754-8413-F3168187AB44}" type="datetimeFigureOut">
              <a:rPr lang="en-US" smtClean="0"/>
              <a:t>11/20/2019</a:t>
            </a:fld>
            <a:endParaRPr lang="en-US" dirty="0"/>
          </a:p>
        </p:txBody>
      </p:sp>
      <p:sp>
        <p:nvSpPr>
          <p:cNvPr id="4" name="Footer Placeholder 3"/>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E89582D9-985D-4136-8B95-B72ED855ECF0}" type="slidenum">
              <a:rPr lang="en-US" smtClean="0"/>
              <a:t>‹#›</a:t>
            </a:fld>
            <a:endParaRPr lang="en-US" dirty="0"/>
          </a:p>
        </p:txBody>
      </p:sp>
    </p:spTree>
    <p:extLst>
      <p:ext uri="{BB962C8B-B14F-4D97-AF65-F5344CB8AC3E}">
        <p14:creationId xmlns:p14="http://schemas.microsoft.com/office/powerpoint/2010/main" val="59458933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657FEE-AEB5-4AF2-B00D-FAAE4104A7AA}" type="datetimeFigureOut">
              <a:rPr lang="en-US" smtClean="0"/>
              <a:t>11/20/2019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ECA428-8F24-4B82-A348-2F93F31FB54E}"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536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657FEE-AEB5-4AF2-B00D-FAAE4104A7AA}" type="datetimeFigureOut">
              <a:rPr lang="en-US" smtClean="0"/>
              <a:t>11/20/2019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ECA428-8F24-4B82-A348-2F93F31FB54E}" type="slidenum">
              <a:rPr lang="en-US" smtClean="0"/>
              <a:t>‹#›</a:t>
            </a:fld>
            <a:endParaRPr lang="en-US" dirty="0"/>
          </a:p>
        </p:txBody>
      </p:sp>
    </p:spTree>
    <p:extLst>
      <p:ext uri="{BB962C8B-B14F-4D97-AF65-F5344CB8AC3E}">
        <p14:creationId xmlns:p14="http://schemas.microsoft.com/office/powerpoint/2010/main" val="3683747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657FEE-AEB5-4AF2-B00D-FAAE4104A7AA}" type="datetimeFigureOut">
              <a:rPr lang="en-US" smtClean="0"/>
              <a:t>11/20/2019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ECA428-8F24-4B82-A348-2F93F31FB54E}" type="slidenum">
              <a:rPr lang="en-US" smtClean="0"/>
              <a:t>‹#›</a:t>
            </a:fld>
            <a:endParaRPr lang="en-US" dirty="0"/>
          </a:p>
        </p:txBody>
      </p:sp>
    </p:spTree>
    <p:extLst>
      <p:ext uri="{BB962C8B-B14F-4D97-AF65-F5344CB8AC3E}">
        <p14:creationId xmlns:p14="http://schemas.microsoft.com/office/powerpoint/2010/main" val="2803587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657FEE-AEB5-4AF2-B00D-FAAE4104A7AA}" type="datetimeFigureOut">
              <a:rPr lang="en-US" smtClean="0"/>
              <a:t>11/20/2019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ECA428-8F24-4B82-A348-2F93F31FB54E}" type="slidenum">
              <a:rPr lang="en-US" smtClean="0"/>
              <a:t>‹#›</a:t>
            </a:fld>
            <a:endParaRPr lang="en-US" dirty="0"/>
          </a:p>
        </p:txBody>
      </p:sp>
    </p:spTree>
    <p:extLst>
      <p:ext uri="{BB962C8B-B14F-4D97-AF65-F5344CB8AC3E}">
        <p14:creationId xmlns:p14="http://schemas.microsoft.com/office/powerpoint/2010/main" val="2608761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657FEE-AEB5-4AF2-B00D-FAAE4104A7AA}" type="datetimeFigureOut">
              <a:rPr lang="en-US" smtClean="0"/>
              <a:t>11/20/2019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ECA428-8F24-4B82-A348-2F93F31FB54E}"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1127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657FEE-AEB5-4AF2-B00D-FAAE4104A7AA}" type="datetimeFigureOut">
              <a:rPr lang="en-US" smtClean="0"/>
              <a:t>11/20/2019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ECA428-8F24-4B82-A348-2F93F31FB54E}" type="slidenum">
              <a:rPr lang="en-US" smtClean="0"/>
              <a:t>‹#›</a:t>
            </a:fld>
            <a:endParaRPr lang="en-US" dirty="0"/>
          </a:p>
        </p:txBody>
      </p:sp>
    </p:spTree>
    <p:extLst>
      <p:ext uri="{BB962C8B-B14F-4D97-AF65-F5344CB8AC3E}">
        <p14:creationId xmlns:p14="http://schemas.microsoft.com/office/powerpoint/2010/main" val="2037820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1657FEE-AEB5-4AF2-B00D-FAAE4104A7AA}" type="datetimeFigureOut">
              <a:rPr lang="en-US" smtClean="0"/>
              <a:t>11/20/2019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5ECA428-8F24-4B82-A348-2F93F31FB54E}" type="slidenum">
              <a:rPr lang="en-US" smtClean="0"/>
              <a:t>‹#›</a:t>
            </a:fld>
            <a:endParaRPr lang="en-US" dirty="0"/>
          </a:p>
        </p:txBody>
      </p:sp>
    </p:spTree>
    <p:extLst>
      <p:ext uri="{BB962C8B-B14F-4D97-AF65-F5344CB8AC3E}">
        <p14:creationId xmlns:p14="http://schemas.microsoft.com/office/powerpoint/2010/main" val="2262320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657FEE-AEB5-4AF2-B00D-FAAE4104A7AA}" type="datetimeFigureOut">
              <a:rPr lang="en-US" smtClean="0"/>
              <a:t>11/20/2019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5ECA428-8F24-4B82-A348-2F93F31FB54E}" type="slidenum">
              <a:rPr lang="en-US" smtClean="0"/>
              <a:t>‹#›</a:t>
            </a:fld>
            <a:endParaRPr lang="en-US" dirty="0"/>
          </a:p>
        </p:txBody>
      </p:sp>
    </p:spTree>
    <p:extLst>
      <p:ext uri="{BB962C8B-B14F-4D97-AF65-F5344CB8AC3E}">
        <p14:creationId xmlns:p14="http://schemas.microsoft.com/office/powerpoint/2010/main" val="875799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1657FEE-AEB5-4AF2-B00D-FAAE4104A7AA}" type="datetimeFigureOut">
              <a:rPr lang="en-US" smtClean="0"/>
              <a:t>11/20/2019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55ECA428-8F24-4B82-A348-2F93F31FB54E}" type="slidenum">
              <a:rPr lang="en-US" smtClean="0"/>
              <a:t>‹#›</a:t>
            </a:fld>
            <a:endParaRPr lang="en-US" dirty="0"/>
          </a:p>
        </p:txBody>
      </p:sp>
    </p:spTree>
    <p:extLst>
      <p:ext uri="{BB962C8B-B14F-4D97-AF65-F5344CB8AC3E}">
        <p14:creationId xmlns:p14="http://schemas.microsoft.com/office/powerpoint/2010/main" val="2776947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01657FEE-AEB5-4AF2-B00D-FAAE4104A7AA}" type="datetimeFigureOut">
              <a:rPr lang="en-US" smtClean="0"/>
              <a:t>11/20/2019</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5ECA428-8F24-4B82-A348-2F93F31FB54E}" type="slidenum">
              <a:rPr lang="en-US" smtClean="0"/>
              <a:t>‹#›</a:t>
            </a:fld>
            <a:endParaRPr lang="en-US" dirty="0"/>
          </a:p>
        </p:txBody>
      </p:sp>
    </p:spTree>
    <p:extLst>
      <p:ext uri="{BB962C8B-B14F-4D97-AF65-F5344CB8AC3E}">
        <p14:creationId xmlns:p14="http://schemas.microsoft.com/office/powerpoint/2010/main" val="2457081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657FEE-AEB5-4AF2-B00D-FAAE4104A7AA}" type="datetimeFigureOut">
              <a:rPr lang="en-US" smtClean="0"/>
              <a:t>11/20/2019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ECA428-8F24-4B82-A348-2F93F31FB54E}" type="slidenum">
              <a:rPr lang="en-US" smtClean="0"/>
              <a:t>‹#›</a:t>
            </a:fld>
            <a:endParaRPr lang="en-US" dirty="0"/>
          </a:p>
        </p:txBody>
      </p:sp>
    </p:spTree>
    <p:extLst>
      <p:ext uri="{BB962C8B-B14F-4D97-AF65-F5344CB8AC3E}">
        <p14:creationId xmlns:p14="http://schemas.microsoft.com/office/powerpoint/2010/main" val="823663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01657FEE-AEB5-4AF2-B00D-FAAE4104A7AA}" type="datetimeFigureOut">
              <a:rPr lang="en-US" smtClean="0"/>
              <a:t>11/20/2019</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55ECA428-8F24-4B82-A348-2F93F31FB54E}" type="slidenum">
              <a:rPr lang="en-US" smtClean="0"/>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817702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54"/>
            <a:ext cx="9144000" cy="6853491"/>
          </a:xfrm>
          <a:prstGeom prst="rect">
            <a:avLst/>
          </a:prstGeom>
        </p:spPr>
      </p:pic>
      <p:sp>
        <p:nvSpPr>
          <p:cNvPr id="6" name="Rectangle 5"/>
          <p:cNvSpPr/>
          <p:nvPr/>
        </p:nvSpPr>
        <p:spPr>
          <a:xfrm>
            <a:off x="0" y="2254"/>
            <a:ext cx="9144000" cy="6858000"/>
          </a:xfrm>
          <a:prstGeom prst="rect">
            <a:avLst/>
          </a:prstGeom>
          <a:solidFill>
            <a:schemeClr val="bg1">
              <a:lumMod val="95000"/>
              <a:alpha val="0"/>
            </a:schemeClr>
          </a:solidFill>
          <a:ln>
            <a:solidFill>
              <a:schemeClr val="accent1">
                <a:shade val="50000"/>
                <a:alpha val="7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239487" y="4278020"/>
            <a:ext cx="6858000" cy="959076"/>
          </a:xfrm>
        </p:spPr>
        <p:txBody>
          <a:bodyPr>
            <a:normAutofit/>
          </a:bodyPr>
          <a:lstStyle/>
          <a:p>
            <a:pPr algn="l"/>
            <a:r>
              <a:rPr lang="en-US" b="1" dirty="0">
                <a:solidFill>
                  <a:schemeClr val="bg1"/>
                </a:solidFill>
              </a:rPr>
              <a:t>Case STUDY FROM LIBERIA</a:t>
            </a:r>
          </a:p>
          <a:p>
            <a:endParaRPr lang="en-US" dirty="0">
              <a:solidFill>
                <a:schemeClr val="bg1"/>
              </a:solidFill>
            </a:endParaRPr>
          </a:p>
        </p:txBody>
      </p:sp>
      <p:sp>
        <p:nvSpPr>
          <p:cNvPr id="4" name="TextBox 3"/>
          <p:cNvSpPr txBox="1"/>
          <p:nvPr/>
        </p:nvSpPr>
        <p:spPr>
          <a:xfrm>
            <a:off x="270781" y="4949646"/>
            <a:ext cx="5837465" cy="1908215"/>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Hon. Ellen O. Pratt</a:t>
            </a:r>
          </a:p>
          <a:p>
            <a:r>
              <a:rPr lang="en-US" sz="2000" b="1" dirty="0">
                <a:solidFill>
                  <a:schemeClr val="bg1"/>
                </a:solidFill>
                <a:latin typeface="Century Gothic" panose="020B0502020202020204" pitchFamily="34" charset="0"/>
              </a:rPr>
              <a:t>Commissioner of Land Use and Management Liberia Land Authority</a:t>
            </a:r>
          </a:p>
          <a:p>
            <a:br>
              <a:rPr lang="en-US" b="1" dirty="0">
                <a:solidFill>
                  <a:schemeClr val="bg1"/>
                </a:solidFill>
                <a:latin typeface="Century Gothic" panose="020B0502020202020204" pitchFamily="34" charset="0"/>
              </a:rPr>
            </a:br>
            <a:r>
              <a:rPr lang="en-US" b="1" dirty="0">
                <a:solidFill>
                  <a:schemeClr val="bg1"/>
                </a:solidFill>
                <a:latin typeface="Century Gothic" panose="020B0502020202020204" pitchFamily="34" charset="0"/>
              </a:rPr>
              <a:t>Uriah Garsinii, Liberia Land Authority</a:t>
            </a:r>
          </a:p>
          <a:p>
            <a:endParaRPr lang="en-US" dirty="0"/>
          </a:p>
        </p:txBody>
      </p:sp>
      <p:cxnSp>
        <p:nvCxnSpPr>
          <p:cNvPr id="7" name="Straight Connector 6">
            <a:extLst>
              <a:ext uri="{FF2B5EF4-FFF2-40B4-BE49-F238E27FC236}">
                <a16:creationId xmlns:a16="http://schemas.microsoft.com/office/drawing/2014/main" id="{837FFF36-8633-41F4-B20E-1AF71DF6E17E}"/>
              </a:ext>
            </a:extLst>
          </p:cNvPr>
          <p:cNvCxnSpPr/>
          <p:nvPr/>
        </p:nvCxnSpPr>
        <p:spPr>
          <a:xfrm flipV="1">
            <a:off x="270781" y="4023919"/>
            <a:ext cx="7620000" cy="23494"/>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pic>
        <p:nvPicPr>
          <p:cNvPr id="11" name="Picture 10"/>
          <p:cNvPicPr/>
          <p:nvPr/>
        </p:nvPicPr>
        <p:blipFill>
          <a:blip r:embed="rId3">
            <a:extLst>
              <a:ext uri="{28A0092B-C50C-407E-A947-70E740481C1C}">
                <a14:useLocalDpi xmlns:a14="http://schemas.microsoft.com/office/drawing/2010/main"/>
              </a:ext>
            </a:extLst>
          </a:blip>
          <a:srcRect/>
          <a:stretch>
            <a:fillRect/>
          </a:stretch>
        </p:blipFill>
        <p:spPr bwMode="auto">
          <a:xfrm>
            <a:off x="7979534" y="5915540"/>
            <a:ext cx="761456" cy="757655"/>
          </a:xfrm>
          <a:prstGeom prst="rect">
            <a:avLst/>
          </a:prstGeom>
          <a:noFill/>
        </p:spPr>
      </p:pic>
      <p:sp>
        <p:nvSpPr>
          <p:cNvPr id="5" name="Rectangle 4">
            <a:extLst>
              <a:ext uri="{FF2B5EF4-FFF2-40B4-BE49-F238E27FC236}">
                <a16:creationId xmlns:a16="http://schemas.microsoft.com/office/drawing/2014/main" id="{D529505C-1017-4D1B-899B-CE1794B4CC4F}"/>
              </a:ext>
            </a:extLst>
          </p:cNvPr>
          <p:cNvSpPr/>
          <p:nvPr/>
        </p:nvSpPr>
        <p:spPr>
          <a:xfrm>
            <a:off x="345547" y="1737676"/>
            <a:ext cx="7086194" cy="2308324"/>
          </a:xfrm>
          <a:prstGeom prst="rect">
            <a:avLst/>
          </a:prstGeom>
          <a:noFill/>
        </p:spPr>
        <p:txBody>
          <a:bodyPr wrap="square" lIns="91440" tIns="45720" rIns="91440" bIns="45720">
            <a:spAutoFit/>
          </a:bodyPr>
          <a:lstStyle/>
          <a:p>
            <a:r>
              <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Participatory Land Use Planning for Equitable and Inclusive Development in Rural Customary Communities</a:t>
            </a:r>
            <a:endPar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838547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Picture 1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60604"/>
            <a:ext cx="4572000" cy="5192694"/>
          </a:xfrm>
          <a:prstGeom prst="rect">
            <a:avLst/>
          </a:prstGeom>
        </p:spPr>
      </p:pic>
      <p:sp>
        <p:nvSpPr>
          <p:cNvPr id="5" name="Title 1"/>
          <p:cNvSpPr txBox="1">
            <a:spLocks/>
          </p:cNvSpPr>
          <p:nvPr/>
        </p:nvSpPr>
        <p:spPr>
          <a:xfrm>
            <a:off x="484710" y="452718"/>
            <a:ext cx="7055380" cy="1400530"/>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dirty="0">
              <a:solidFill>
                <a:srgbClr val="029DCD"/>
              </a:solidFill>
              <a:latin typeface="Corbel" panose="020B0503020204020204" pitchFamily="34" charset="0"/>
            </a:endParaRPr>
          </a:p>
        </p:txBody>
      </p:sp>
      <p:pic>
        <p:nvPicPr>
          <p:cNvPr id="6" name="Picture 5"/>
          <p:cNvPicPr/>
          <p:nvPr/>
        </p:nvPicPr>
        <p:blipFill>
          <a:blip r:embed="rId3">
            <a:extLst>
              <a:ext uri="{28A0092B-C50C-407E-A947-70E740481C1C}">
                <a14:useLocalDpi xmlns:a14="http://schemas.microsoft.com/office/drawing/2010/main"/>
              </a:ext>
            </a:extLst>
          </a:blip>
          <a:srcRect/>
          <a:stretch>
            <a:fillRect/>
          </a:stretch>
        </p:blipFill>
        <p:spPr bwMode="auto">
          <a:xfrm>
            <a:off x="168678" y="138193"/>
            <a:ext cx="761456" cy="757655"/>
          </a:xfrm>
          <a:prstGeom prst="rect">
            <a:avLst/>
          </a:prstGeom>
          <a:noFill/>
        </p:spPr>
      </p:pic>
      <p:sp>
        <p:nvSpPr>
          <p:cNvPr id="7" name="Rectangle 6"/>
          <p:cNvSpPr/>
          <p:nvPr/>
        </p:nvSpPr>
        <p:spPr>
          <a:xfrm>
            <a:off x="1243302" y="14772"/>
            <a:ext cx="7849424" cy="707886"/>
          </a:xfrm>
          <a:prstGeom prst="rect">
            <a:avLst/>
          </a:prstGeom>
          <a:noFill/>
        </p:spPr>
        <p:txBody>
          <a:bodyPr wrap="square" lIns="91440" tIns="45720" rIns="91440" bIns="45720">
            <a:spAutoFit/>
          </a:bodyPr>
          <a:lstStyle/>
          <a:p>
            <a:pPr algn="r"/>
            <a:r>
              <a:rPr lang="en-US" sz="4000" dirty="0">
                <a:ln w="0"/>
                <a:effectLst>
                  <a:outerShdw blurRad="38100" dist="19050" dir="2700000" algn="tl" rotWithShape="0">
                    <a:schemeClr val="dk1">
                      <a:alpha val="40000"/>
                    </a:schemeClr>
                  </a:outerShdw>
                </a:effectLst>
              </a:rPr>
              <a:t>National and District Level Planning</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1160604"/>
            <a:ext cx="4572000" cy="5192694"/>
          </a:xfrm>
          <a:prstGeom prst="rect">
            <a:avLst/>
          </a:prstGeom>
        </p:spPr>
      </p:pic>
      <p:sp>
        <p:nvSpPr>
          <p:cNvPr id="3" name="Content Placeholder 2"/>
          <p:cNvSpPr>
            <a:spLocks noGrp="1"/>
          </p:cNvSpPr>
          <p:nvPr>
            <p:ph idx="1"/>
          </p:nvPr>
        </p:nvSpPr>
        <p:spPr>
          <a:xfrm>
            <a:off x="1" y="4275117"/>
            <a:ext cx="9144000" cy="2022019"/>
          </a:xfrm>
          <a:solidFill>
            <a:srgbClr val="203A4E">
              <a:alpha val="63137"/>
            </a:srgbClr>
          </a:solidFill>
        </p:spPr>
        <p:txBody>
          <a:bodyPr>
            <a:normAutofit fontScale="85000" lnSpcReduction="10000"/>
          </a:bodyPr>
          <a:lstStyle/>
          <a:p>
            <a:r>
              <a:rPr lang="en-US" sz="2400" b="1" dirty="0">
                <a:solidFill>
                  <a:schemeClr val="bg1"/>
                </a:solidFill>
                <a:latin typeface="Century Gothic" panose="020B0502020202020204" pitchFamily="34" charset="0"/>
              </a:rPr>
              <a:t>National workshop: Government, civil society, local representatives map and vision future development efforts</a:t>
            </a:r>
          </a:p>
          <a:p>
            <a:r>
              <a:rPr lang="en-US" sz="2400" b="1" dirty="0">
                <a:solidFill>
                  <a:schemeClr val="bg1"/>
                </a:solidFill>
                <a:latin typeface="Century Gothic" panose="020B0502020202020204" pitchFamily="34" charset="0"/>
              </a:rPr>
              <a:t>Hackathon: Technical session on land cover mapping with GOL technicians </a:t>
            </a:r>
          </a:p>
          <a:p>
            <a:r>
              <a:rPr lang="en-US" sz="2400" b="1" dirty="0">
                <a:solidFill>
                  <a:schemeClr val="bg1"/>
                </a:solidFill>
                <a:latin typeface="Century Gothic" panose="020B0502020202020204" pitchFamily="34" charset="0"/>
              </a:rPr>
              <a:t>District workshop: Local government and civil society developed hand-drawn maps of district indicating current and proposed land uses</a:t>
            </a:r>
          </a:p>
          <a:p>
            <a:endParaRPr lang="en-US" sz="2400" dirty="0">
              <a:latin typeface="+mj-lt"/>
            </a:endParaRPr>
          </a:p>
          <a:p>
            <a:endParaRPr lang="en-US" sz="2400" dirty="0">
              <a:latin typeface="+mj-lt"/>
            </a:endParaRPr>
          </a:p>
        </p:txBody>
      </p:sp>
    </p:spTree>
    <p:extLst>
      <p:ext uri="{BB962C8B-B14F-4D97-AF65-F5344CB8AC3E}">
        <p14:creationId xmlns:p14="http://schemas.microsoft.com/office/powerpoint/2010/main" val="1795427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84710" y="452718"/>
            <a:ext cx="7055380" cy="1400530"/>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dirty="0">
              <a:solidFill>
                <a:srgbClr val="029DCD"/>
              </a:solidFill>
              <a:latin typeface="Corbel" panose="020B0503020204020204" pitchFamily="34" charset="0"/>
            </a:endParaRPr>
          </a:p>
        </p:txBody>
      </p:sp>
      <p:pic>
        <p:nvPicPr>
          <p:cNvPr id="6" name="Picture 5"/>
          <p:cNvPicPr/>
          <p:nvPr/>
        </p:nvPicPr>
        <p:blipFill>
          <a:blip r:embed="rId2">
            <a:extLst>
              <a:ext uri="{28A0092B-C50C-407E-A947-70E740481C1C}">
                <a14:useLocalDpi xmlns:a14="http://schemas.microsoft.com/office/drawing/2010/main"/>
              </a:ext>
            </a:extLst>
          </a:blip>
          <a:srcRect/>
          <a:stretch>
            <a:fillRect/>
          </a:stretch>
        </p:blipFill>
        <p:spPr bwMode="auto">
          <a:xfrm>
            <a:off x="168678" y="138193"/>
            <a:ext cx="761456" cy="757655"/>
          </a:xfrm>
          <a:prstGeom prst="rect">
            <a:avLst/>
          </a:prstGeom>
          <a:noFill/>
        </p:spPr>
      </p:pic>
      <p:sp>
        <p:nvSpPr>
          <p:cNvPr id="7" name="Rectangle 6"/>
          <p:cNvSpPr/>
          <p:nvPr/>
        </p:nvSpPr>
        <p:spPr>
          <a:xfrm>
            <a:off x="1243302" y="14772"/>
            <a:ext cx="7849424" cy="707886"/>
          </a:xfrm>
          <a:prstGeom prst="rect">
            <a:avLst/>
          </a:prstGeom>
          <a:noFill/>
        </p:spPr>
        <p:txBody>
          <a:bodyPr wrap="square" lIns="91440" tIns="45720" rIns="91440" bIns="45720">
            <a:spAutoFit/>
          </a:bodyPr>
          <a:lstStyle/>
          <a:p>
            <a:pPr algn="r"/>
            <a:r>
              <a:rPr lang="en-US" sz="4000" dirty="0">
                <a:ln w="0"/>
                <a:effectLst>
                  <a:outerShdw blurRad="38100" dist="19050" dir="2700000" algn="tl" rotWithShape="0">
                    <a:schemeClr val="dk1">
                      <a:alpha val="40000"/>
                    </a:schemeClr>
                  </a:outerShdw>
                </a:effectLst>
              </a:rPr>
              <a:t>Clan Level Planning</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597970"/>
            <a:ext cx="3425289" cy="2370045"/>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8474" t="430" r="6277" b="7039"/>
          <a:stretch/>
        </p:blipFill>
        <p:spPr>
          <a:xfrm>
            <a:off x="0" y="3968015"/>
            <a:ext cx="3425288" cy="2370046"/>
          </a:xfrm>
          <a:prstGeom prst="rect">
            <a:avLst/>
          </a:prstGeom>
        </p:spPr>
      </p:pic>
      <p:sp>
        <p:nvSpPr>
          <p:cNvPr id="13" name="Content Placeholder 2"/>
          <p:cNvSpPr>
            <a:spLocks noGrp="1"/>
          </p:cNvSpPr>
          <p:nvPr>
            <p:ph idx="1"/>
          </p:nvPr>
        </p:nvSpPr>
        <p:spPr>
          <a:xfrm>
            <a:off x="3425289" y="1597970"/>
            <a:ext cx="5534643" cy="4735571"/>
          </a:xfrm>
          <a:solidFill>
            <a:schemeClr val="bg1"/>
          </a:solidFill>
        </p:spPr>
        <p:txBody>
          <a:bodyPr>
            <a:noAutofit/>
          </a:bodyPr>
          <a:lstStyle/>
          <a:p>
            <a:r>
              <a:rPr lang="en-US" sz="2400" dirty="0">
                <a:latin typeface="Century Gothic" panose="020B0502020202020204" pitchFamily="34" charset="0"/>
              </a:rPr>
              <a:t>Consultations in all (7) clans in Foya district</a:t>
            </a:r>
          </a:p>
          <a:p>
            <a:pPr marL="0" indent="0">
              <a:buNone/>
            </a:pPr>
            <a:endParaRPr lang="en-US" sz="600" dirty="0">
              <a:latin typeface="Century Gothic" panose="020B0502020202020204" pitchFamily="34" charset="0"/>
            </a:endParaRPr>
          </a:p>
          <a:p>
            <a:r>
              <a:rPr lang="en-US" sz="2400" dirty="0">
                <a:latin typeface="Century Gothic" panose="020B0502020202020204" pitchFamily="34" charset="0"/>
              </a:rPr>
              <a:t>Participatory resource mapping, problem analysis, future land use visioning, analysis of land use conflicts</a:t>
            </a:r>
          </a:p>
          <a:p>
            <a:pPr marL="0" indent="0">
              <a:buNone/>
            </a:pPr>
            <a:endParaRPr lang="en-US" sz="600" dirty="0">
              <a:latin typeface="Century Gothic" panose="020B0502020202020204" pitchFamily="34" charset="0"/>
            </a:endParaRPr>
          </a:p>
          <a:p>
            <a:r>
              <a:rPr lang="en-US" sz="2400" dirty="0">
                <a:latin typeface="Century Gothic" panose="020B0502020202020204" pitchFamily="34" charset="0"/>
              </a:rPr>
              <a:t>Inclusive, bottom-up approach and participatory rural appraisal</a:t>
            </a:r>
          </a:p>
          <a:p>
            <a:pPr marL="0" indent="0">
              <a:buNone/>
            </a:pPr>
            <a:endParaRPr lang="en-US" sz="600" dirty="0">
              <a:latin typeface="Century Gothic" panose="020B0502020202020204" pitchFamily="34" charset="0"/>
            </a:endParaRPr>
          </a:p>
          <a:p>
            <a:r>
              <a:rPr lang="en-US" sz="2400" dirty="0">
                <a:latin typeface="Century Gothic" panose="020B0502020202020204" pitchFamily="34" charset="0"/>
              </a:rPr>
              <a:t>Clan-level biophysical observations: soil, water, vegetation</a:t>
            </a:r>
          </a:p>
        </p:txBody>
      </p:sp>
    </p:spTree>
    <p:extLst>
      <p:ext uri="{BB962C8B-B14F-4D97-AF65-F5344CB8AC3E}">
        <p14:creationId xmlns:p14="http://schemas.microsoft.com/office/powerpoint/2010/main" val="3472233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9406" y="1383475"/>
            <a:ext cx="3001316" cy="59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p:nvPr/>
        </p:nvPicPr>
        <p:blipFill>
          <a:blip r:embed="rId2">
            <a:extLst>
              <a:ext uri="{28A0092B-C50C-407E-A947-70E740481C1C}">
                <a14:useLocalDpi xmlns:a14="http://schemas.microsoft.com/office/drawing/2010/main"/>
              </a:ext>
            </a:extLst>
          </a:blip>
          <a:srcRect/>
          <a:stretch>
            <a:fillRect/>
          </a:stretch>
        </p:blipFill>
        <p:spPr bwMode="auto">
          <a:xfrm>
            <a:off x="168678" y="138193"/>
            <a:ext cx="761456" cy="757655"/>
          </a:xfrm>
          <a:prstGeom prst="rect">
            <a:avLst/>
          </a:prstGeom>
          <a:noFill/>
        </p:spPr>
      </p:pic>
      <p:sp>
        <p:nvSpPr>
          <p:cNvPr id="7" name="Rectangle 6"/>
          <p:cNvSpPr/>
          <p:nvPr/>
        </p:nvSpPr>
        <p:spPr>
          <a:xfrm>
            <a:off x="1243302" y="14772"/>
            <a:ext cx="7849424" cy="707886"/>
          </a:xfrm>
          <a:prstGeom prst="rect">
            <a:avLst/>
          </a:prstGeom>
          <a:noFill/>
        </p:spPr>
        <p:txBody>
          <a:bodyPr wrap="square" lIns="91440" tIns="45720" rIns="91440" bIns="45720">
            <a:spAutoFit/>
          </a:bodyPr>
          <a:lstStyle/>
          <a:p>
            <a:pPr algn="r"/>
            <a:r>
              <a:rPr lang="en-US" sz="4000" dirty="0">
                <a:ln w="0"/>
                <a:effectLst>
                  <a:outerShdw blurRad="38100" dist="19050" dir="2700000" algn="tl" rotWithShape="0">
                    <a:schemeClr val="dk1">
                      <a:alpha val="40000"/>
                    </a:schemeClr>
                  </a:outerShdw>
                </a:effectLst>
              </a:rPr>
              <a:t>Data Collection</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4156" y="895848"/>
            <a:ext cx="5729844" cy="5729844"/>
          </a:xfrm>
          <a:prstGeom prst="rect">
            <a:avLst/>
          </a:prstGeom>
        </p:spPr>
      </p:pic>
      <p:sp>
        <p:nvSpPr>
          <p:cNvPr id="10" name="Content Placeholder 2"/>
          <p:cNvSpPr>
            <a:spLocks noGrp="1"/>
          </p:cNvSpPr>
          <p:nvPr>
            <p:ph idx="1"/>
          </p:nvPr>
        </p:nvSpPr>
        <p:spPr>
          <a:xfrm>
            <a:off x="0" y="2213302"/>
            <a:ext cx="4912894" cy="3263504"/>
          </a:xfrm>
          <a:solidFill>
            <a:srgbClr val="203A4E">
              <a:alpha val="65098"/>
            </a:srgbClr>
          </a:solidFill>
        </p:spPr>
        <p:txBody>
          <a:bodyPr>
            <a:normAutofit/>
          </a:bodyPr>
          <a:lstStyle/>
          <a:p>
            <a:pPr marL="285750" indent="-90488"/>
            <a:r>
              <a:rPr lang="en-US" sz="2400" b="1" dirty="0">
                <a:solidFill>
                  <a:schemeClr val="bg1"/>
                </a:solidFill>
                <a:latin typeface="Century Gothic" panose="020B0502020202020204" pitchFamily="34" charset="0"/>
              </a:rPr>
              <a:t>Goal: understand the challenges and opportunities of the process</a:t>
            </a:r>
          </a:p>
          <a:p>
            <a:pPr marL="285750" indent="-90488">
              <a:buNone/>
            </a:pPr>
            <a:endParaRPr lang="en-US" sz="1000" b="1" dirty="0">
              <a:solidFill>
                <a:schemeClr val="bg1"/>
              </a:solidFill>
              <a:latin typeface="Century Gothic" panose="020B0502020202020204" pitchFamily="34" charset="0"/>
            </a:endParaRPr>
          </a:p>
          <a:p>
            <a:pPr marL="285750" indent="-90488"/>
            <a:r>
              <a:rPr lang="en-US" sz="2400" b="1" dirty="0">
                <a:solidFill>
                  <a:schemeClr val="bg1"/>
                </a:solidFill>
                <a:latin typeface="Century Gothic" panose="020B0502020202020204" pitchFamily="34" charset="0"/>
              </a:rPr>
              <a:t>Participant observation</a:t>
            </a:r>
          </a:p>
          <a:p>
            <a:pPr marL="285750" indent="-90488">
              <a:buNone/>
            </a:pPr>
            <a:endParaRPr lang="en-US" sz="1000" b="1" dirty="0">
              <a:solidFill>
                <a:schemeClr val="bg1"/>
              </a:solidFill>
              <a:latin typeface="Century Gothic" panose="020B0502020202020204" pitchFamily="34" charset="0"/>
            </a:endParaRPr>
          </a:p>
          <a:p>
            <a:pPr marL="285750" indent="-90488"/>
            <a:r>
              <a:rPr lang="en-US" sz="2400" b="1" dirty="0">
                <a:solidFill>
                  <a:schemeClr val="bg1"/>
                </a:solidFill>
                <a:latin typeface="Century Gothic" panose="020B0502020202020204" pitchFamily="34" charset="0"/>
              </a:rPr>
              <a:t>Key informant interviews</a:t>
            </a:r>
          </a:p>
        </p:txBody>
      </p:sp>
    </p:spTree>
    <p:extLst>
      <p:ext uri="{BB962C8B-B14F-4D97-AF65-F5344CB8AC3E}">
        <p14:creationId xmlns:p14="http://schemas.microsoft.com/office/powerpoint/2010/main" val="774493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95543" y="1274074"/>
            <a:ext cx="4543110" cy="4572000"/>
            <a:chOff x="183669" y="1274074"/>
            <a:chExt cx="4543110" cy="4572000"/>
          </a:xfrm>
        </p:grpSpPr>
        <p:pic>
          <p:nvPicPr>
            <p:cNvPr id="4"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3669" y="1274074"/>
              <a:ext cx="4543110" cy="4572000"/>
            </a:xfrm>
            <a:prstGeom prst="rect">
              <a:avLst/>
            </a:prstGeom>
            <a:ln>
              <a:noFill/>
            </a:ln>
          </p:spPr>
        </p:pic>
        <p:sp>
          <p:nvSpPr>
            <p:cNvPr id="6" name="TextBox 9"/>
            <p:cNvSpPr txBox="1"/>
            <p:nvPr/>
          </p:nvSpPr>
          <p:spPr>
            <a:xfrm>
              <a:off x="831274" y="1505290"/>
              <a:ext cx="3247900" cy="523220"/>
            </a:xfrm>
            <a:prstGeom prst="rect">
              <a:avLst/>
            </a:prstGeom>
            <a:noFill/>
          </p:spPr>
          <p:txBody>
            <a:bodyPr wrap="square" rtlCol="0">
              <a:spAutoFit/>
            </a:bodyPr>
            <a:lstStyle/>
            <a:p>
              <a:pPr algn="ctr"/>
              <a:r>
                <a:rPr lang="en-US" sz="2800" b="1" dirty="0">
                  <a:solidFill>
                    <a:schemeClr val="bg1"/>
                  </a:solidFill>
                  <a:latin typeface="Century Gothic" panose="020B0502020202020204" pitchFamily="34" charset="0"/>
                </a:rPr>
                <a:t>Structural Theme</a:t>
              </a:r>
            </a:p>
          </p:txBody>
        </p:sp>
        <p:sp>
          <p:nvSpPr>
            <p:cNvPr id="8" name="TextBox 7"/>
            <p:cNvSpPr txBox="1"/>
            <p:nvPr/>
          </p:nvSpPr>
          <p:spPr>
            <a:xfrm>
              <a:off x="1043983" y="2306076"/>
              <a:ext cx="2827373" cy="1815882"/>
            </a:xfrm>
            <a:prstGeom prst="rect">
              <a:avLst/>
            </a:prstGeom>
            <a:noFill/>
          </p:spPr>
          <p:txBody>
            <a:bodyPr wrap="square" rtlCol="0">
              <a:spAutoFit/>
            </a:bodyPr>
            <a:lstStyle/>
            <a:p>
              <a:pPr algn="ctr"/>
              <a:r>
                <a:rPr lang="en-US" sz="2800" b="1" dirty="0">
                  <a:solidFill>
                    <a:srgbClr val="FFFF00"/>
                  </a:solidFill>
                  <a:latin typeface="Century Gothic" panose="020B0502020202020204" pitchFamily="34" charset="0"/>
                </a:rPr>
                <a:t>Lessons about framework and institutional structure</a:t>
              </a:r>
            </a:p>
          </p:txBody>
        </p:sp>
      </p:grpSp>
      <p:sp>
        <p:nvSpPr>
          <p:cNvPr id="12" name="Rectangle 11"/>
          <p:cNvSpPr/>
          <p:nvPr/>
        </p:nvSpPr>
        <p:spPr>
          <a:xfrm>
            <a:off x="1243302" y="14772"/>
            <a:ext cx="7849424" cy="707886"/>
          </a:xfrm>
          <a:prstGeom prst="rect">
            <a:avLst/>
          </a:prstGeom>
          <a:noFill/>
        </p:spPr>
        <p:txBody>
          <a:bodyPr wrap="square" lIns="91440" tIns="45720" rIns="91440" bIns="45720">
            <a:spAutoFit/>
          </a:bodyPr>
          <a:lstStyle/>
          <a:p>
            <a:pPr algn="r"/>
            <a:r>
              <a:rPr lang="en-US" sz="4000" dirty="0">
                <a:ln w="0"/>
                <a:effectLst>
                  <a:outerShdw blurRad="38100" dist="19050" dir="2700000" algn="tl" rotWithShape="0">
                    <a:schemeClr val="dk1">
                      <a:alpha val="40000"/>
                    </a:schemeClr>
                  </a:outerShdw>
                </a:effectLst>
              </a:rPr>
              <a:t>Data Analysis</a:t>
            </a:r>
          </a:p>
        </p:txBody>
      </p:sp>
      <p:grpSp>
        <p:nvGrpSpPr>
          <p:cNvPr id="15" name="Group 14"/>
          <p:cNvGrpSpPr/>
          <p:nvPr/>
        </p:nvGrpSpPr>
        <p:grpSpPr>
          <a:xfrm>
            <a:off x="4410886" y="1274074"/>
            <a:ext cx="4543109" cy="4572000"/>
            <a:chOff x="4410886" y="1274074"/>
            <a:chExt cx="4543109" cy="4572000"/>
          </a:xfrm>
        </p:grpSpPr>
        <p:pic>
          <p:nvPicPr>
            <p:cNvPr id="9"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10886" y="1274074"/>
              <a:ext cx="4543109" cy="4572000"/>
            </a:xfrm>
            <a:prstGeom prst="rect">
              <a:avLst/>
            </a:prstGeom>
          </p:spPr>
        </p:pic>
        <p:sp>
          <p:nvSpPr>
            <p:cNvPr id="11" name="TextBox 10"/>
            <p:cNvSpPr txBox="1"/>
            <p:nvPr/>
          </p:nvSpPr>
          <p:spPr>
            <a:xfrm>
              <a:off x="4957302" y="2306076"/>
              <a:ext cx="3444491" cy="1815882"/>
            </a:xfrm>
            <a:prstGeom prst="rect">
              <a:avLst/>
            </a:prstGeom>
            <a:noFill/>
          </p:spPr>
          <p:txBody>
            <a:bodyPr wrap="square" rtlCol="0">
              <a:spAutoFit/>
            </a:bodyPr>
            <a:lstStyle/>
            <a:p>
              <a:pPr algn="ctr"/>
              <a:r>
                <a:rPr lang="en-US" sz="2800" b="1" dirty="0">
                  <a:solidFill>
                    <a:srgbClr val="FFFF00"/>
                  </a:solidFill>
                  <a:latin typeface="Century Gothic" panose="020B0502020202020204" pitchFamily="34" charset="0"/>
                </a:rPr>
                <a:t>Lessons about implementation and land use planning process</a:t>
              </a:r>
            </a:p>
          </p:txBody>
        </p:sp>
        <p:sp>
          <p:nvSpPr>
            <p:cNvPr id="13" name="TextBox 9"/>
            <p:cNvSpPr txBox="1"/>
            <p:nvPr/>
          </p:nvSpPr>
          <p:spPr>
            <a:xfrm>
              <a:off x="4939488" y="1556750"/>
              <a:ext cx="3521681" cy="523220"/>
            </a:xfrm>
            <a:prstGeom prst="rect">
              <a:avLst/>
            </a:prstGeom>
            <a:noFill/>
          </p:spPr>
          <p:txBody>
            <a:bodyPr wrap="square" rtlCol="0">
              <a:spAutoFit/>
            </a:bodyPr>
            <a:lstStyle/>
            <a:p>
              <a:pPr algn="ctr"/>
              <a:r>
                <a:rPr lang="en-US" sz="2800" b="1" dirty="0">
                  <a:solidFill>
                    <a:schemeClr val="bg1"/>
                  </a:solidFill>
                  <a:latin typeface="Century Gothic" panose="020B0502020202020204" pitchFamily="34" charset="0"/>
                </a:rPr>
                <a:t>Procedural Theme</a:t>
              </a:r>
            </a:p>
          </p:txBody>
        </p:sp>
      </p:grpSp>
    </p:spTree>
    <p:extLst>
      <p:ext uri="{BB962C8B-B14F-4D97-AF65-F5344CB8AC3E}">
        <p14:creationId xmlns:p14="http://schemas.microsoft.com/office/powerpoint/2010/main" val="2027621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765" y="1039087"/>
            <a:ext cx="8193974" cy="4821733"/>
          </a:xfrm>
          <a:solidFill>
            <a:schemeClr val="bg1"/>
          </a:solidFill>
        </p:spPr>
        <p:txBody>
          <a:bodyPr>
            <a:noAutofit/>
          </a:bodyPr>
          <a:lstStyle/>
          <a:p>
            <a:r>
              <a:rPr lang="en-US" sz="2400" b="1" dirty="0">
                <a:latin typeface="Century Gothic" panose="020B0502020202020204" pitchFamily="34" charset="0"/>
              </a:rPr>
              <a:t>Building </a:t>
            </a:r>
            <a:r>
              <a:rPr lang="en-US" sz="2400" b="1" dirty="0">
                <a:solidFill>
                  <a:srgbClr val="0070C0"/>
                </a:solidFill>
                <a:latin typeface="Century Gothic" panose="020B0502020202020204" pitchFamily="34" charset="0"/>
              </a:rPr>
              <a:t>inter-governmental and inter-agency support </a:t>
            </a:r>
            <a:r>
              <a:rPr lang="en-US" sz="2400" b="1" dirty="0">
                <a:latin typeface="Century Gothic" panose="020B0502020202020204" pitchFamily="34" charset="0"/>
              </a:rPr>
              <a:t>is crucial in settings that are more familiar with sectoral planning. Comprehensive (multi-sectoral) planning requires significant culture change</a:t>
            </a:r>
          </a:p>
          <a:p>
            <a:pPr marL="0" indent="0">
              <a:buNone/>
            </a:pPr>
            <a:endParaRPr lang="en-US" sz="400" dirty="0">
              <a:latin typeface="Century Gothic" panose="020B0502020202020204" pitchFamily="34" charset="0"/>
            </a:endParaRPr>
          </a:p>
          <a:p>
            <a:r>
              <a:rPr lang="en-US" sz="2400" b="1" dirty="0">
                <a:latin typeface="Century Gothic" panose="020B0502020202020204" pitchFamily="34" charset="0"/>
              </a:rPr>
              <a:t>Need to clarify the </a:t>
            </a:r>
            <a:r>
              <a:rPr lang="en-US" sz="2400" b="1" dirty="0">
                <a:solidFill>
                  <a:srgbClr val="0070C0"/>
                </a:solidFill>
                <a:latin typeface="Century Gothic" panose="020B0502020202020204" pitchFamily="34" charset="0"/>
              </a:rPr>
              <a:t>connection between land rights reform and land use planning </a:t>
            </a:r>
            <a:r>
              <a:rPr lang="en-US" sz="2400" b="1" dirty="0">
                <a:latin typeface="Century Gothic" panose="020B0502020202020204" pitchFamily="34" charset="0"/>
              </a:rPr>
              <a:t>on the ground. Awareness raising is cardinal</a:t>
            </a:r>
          </a:p>
          <a:p>
            <a:pPr marL="0" indent="0">
              <a:buNone/>
            </a:pPr>
            <a:endParaRPr lang="en-US" sz="400" dirty="0">
              <a:latin typeface="Century Gothic" panose="020B0502020202020204" pitchFamily="34" charset="0"/>
            </a:endParaRPr>
          </a:p>
          <a:p>
            <a:r>
              <a:rPr lang="en-US" sz="2400" b="1" dirty="0">
                <a:latin typeface="Century Gothic" panose="020B0502020202020204" pitchFamily="34" charset="0"/>
              </a:rPr>
              <a:t>Build </a:t>
            </a:r>
            <a:r>
              <a:rPr lang="en-US" sz="2400" b="1" dirty="0">
                <a:solidFill>
                  <a:srgbClr val="0070C0"/>
                </a:solidFill>
                <a:latin typeface="Century Gothic" panose="020B0502020202020204" pitchFamily="34" charset="0"/>
              </a:rPr>
              <a:t>capacity of implementing partners </a:t>
            </a:r>
            <a:r>
              <a:rPr lang="en-US" sz="2400" b="1" dirty="0">
                <a:latin typeface="Century Gothic" panose="020B0502020202020204" pitchFamily="34" charset="0"/>
              </a:rPr>
              <a:t>to support communities</a:t>
            </a:r>
          </a:p>
          <a:p>
            <a:pPr marL="0" indent="0">
              <a:buNone/>
            </a:pPr>
            <a:endParaRPr lang="en-US" sz="400" dirty="0">
              <a:latin typeface="Century Gothic" panose="020B0502020202020204" pitchFamily="34" charset="0"/>
            </a:endParaRPr>
          </a:p>
          <a:p>
            <a:r>
              <a:rPr lang="en-US" sz="2400" b="1" dirty="0">
                <a:latin typeface="Century Gothic" panose="020B0502020202020204" pitchFamily="34" charset="0"/>
              </a:rPr>
              <a:t>Mobilize </a:t>
            </a:r>
            <a:r>
              <a:rPr lang="en-US" sz="2400" b="1" dirty="0">
                <a:solidFill>
                  <a:srgbClr val="0070C0"/>
                </a:solidFill>
                <a:latin typeface="Century Gothic" panose="020B0502020202020204" pitchFamily="34" charset="0"/>
              </a:rPr>
              <a:t>cross-sectoral group of technicians </a:t>
            </a:r>
            <a:r>
              <a:rPr lang="en-US" sz="2400" b="1" dirty="0">
                <a:latin typeface="Century Gothic" panose="020B0502020202020204" pitchFamily="34" charset="0"/>
              </a:rPr>
              <a:t>who will support land use planning processes</a:t>
            </a:r>
          </a:p>
        </p:txBody>
      </p:sp>
      <p:sp>
        <p:nvSpPr>
          <p:cNvPr id="4" name="Rectangle 3"/>
          <p:cNvSpPr/>
          <p:nvPr/>
        </p:nvSpPr>
        <p:spPr>
          <a:xfrm>
            <a:off x="1243302" y="14772"/>
            <a:ext cx="7849424" cy="707886"/>
          </a:xfrm>
          <a:prstGeom prst="rect">
            <a:avLst/>
          </a:prstGeom>
          <a:noFill/>
        </p:spPr>
        <p:txBody>
          <a:bodyPr wrap="square" lIns="91440" tIns="45720" rIns="91440" bIns="45720">
            <a:spAutoFit/>
          </a:bodyPr>
          <a:lstStyle/>
          <a:p>
            <a:pPr algn="r"/>
            <a:r>
              <a:rPr lang="en-US" sz="4000" dirty="0">
                <a:ln w="0"/>
                <a:effectLst>
                  <a:outerShdw blurRad="38100" dist="19050" dir="2700000" algn="tl" rotWithShape="0">
                    <a:schemeClr val="dk1">
                      <a:alpha val="40000"/>
                    </a:schemeClr>
                  </a:outerShdw>
                </a:effectLst>
              </a:rPr>
              <a:t>Structural Themes</a:t>
            </a:r>
          </a:p>
        </p:txBody>
      </p:sp>
    </p:spTree>
    <p:extLst>
      <p:ext uri="{BB962C8B-B14F-4D97-AF65-F5344CB8AC3E}">
        <p14:creationId xmlns:p14="http://schemas.microsoft.com/office/powerpoint/2010/main" val="1412278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4082" y="872837"/>
            <a:ext cx="8032377" cy="5187004"/>
          </a:xfrm>
          <a:solidFill>
            <a:schemeClr val="bg1"/>
          </a:solidFill>
        </p:spPr>
        <p:txBody>
          <a:bodyPr>
            <a:noAutofit/>
          </a:bodyPr>
          <a:lstStyle/>
          <a:p>
            <a:pPr marL="0" indent="0">
              <a:buClr>
                <a:srgbClr val="029DCD"/>
              </a:buClr>
              <a:buSzPct val="110000"/>
              <a:buNone/>
            </a:pPr>
            <a:r>
              <a:rPr lang="en-US" sz="2300" b="1" dirty="0">
                <a:solidFill>
                  <a:srgbClr val="0070C0"/>
                </a:solidFill>
                <a:latin typeface="Century Gothic" panose="020B0502020202020204" pitchFamily="34" charset="0"/>
              </a:rPr>
              <a:t>Disaggregate</a:t>
            </a:r>
            <a:r>
              <a:rPr lang="en-US" sz="2300" b="1" dirty="0">
                <a:latin typeface="Century Gothic" panose="020B0502020202020204" pitchFamily="34" charset="0"/>
              </a:rPr>
              <a:t> planning decisions by </a:t>
            </a:r>
            <a:r>
              <a:rPr lang="en-US" sz="2300" b="1" dirty="0">
                <a:solidFill>
                  <a:srgbClr val="0070C0"/>
                </a:solidFill>
                <a:latin typeface="Century Gothic" panose="020B0502020202020204" pitchFamily="34" charset="0"/>
              </a:rPr>
              <a:t>gender </a:t>
            </a:r>
            <a:r>
              <a:rPr lang="en-US" sz="2300" b="1" dirty="0">
                <a:solidFill>
                  <a:schemeClr val="tx1"/>
                </a:solidFill>
                <a:latin typeface="Century Gothic" panose="020B0502020202020204" pitchFamily="34" charset="0"/>
              </a:rPr>
              <a:t>and age</a:t>
            </a:r>
            <a:endParaRPr lang="en-US" sz="400" b="1" dirty="0">
              <a:solidFill>
                <a:schemeClr val="tx1"/>
              </a:solidFill>
              <a:latin typeface="Century Gothic" panose="020B0502020202020204" pitchFamily="34" charset="0"/>
            </a:endParaRPr>
          </a:p>
          <a:p>
            <a:pPr marL="0" indent="0">
              <a:lnSpc>
                <a:spcPct val="100000"/>
              </a:lnSpc>
              <a:buClr>
                <a:srgbClr val="029DCD"/>
              </a:buClr>
              <a:buSzPct val="110000"/>
              <a:buNone/>
            </a:pPr>
            <a:r>
              <a:rPr lang="en-US" sz="2300" b="1" dirty="0">
                <a:latin typeface="Century Gothic" panose="020B0502020202020204" pitchFamily="34" charset="0"/>
              </a:rPr>
              <a:t>Facilitate interactions </a:t>
            </a:r>
            <a:r>
              <a:rPr lang="en-US" sz="2300" b="1" dirty="0">
                <a:solidFill>
                  <a:srgbClr val="0070C0"/>
                </a:solidFill>
                <a:latin typeface="Century Gothic" panose="020B0502020202020204" pitchFamily="34" charset="0"/>
              </a:rPr>
              <a:t>between local and national </a:t>
            </a:r>
            <a:r>
              <a:rPr lang="en-US" sz="2300" b="1" dirty="0">
                <a:latin typeface="Century Gothic" panose="020B0502020202020204" pitchFamily="34" charset="0"/>
              </a:rPr>
              <a:t>representatives</a:t>
            </a:r>
            <a:endParaRPr lang="en-US" sz="400" b="1" dirty="0">
              <a:latin typeface="Century Gothic" panose="020B0502020202020204" pitchFamily="34" charset="0"/>
            </a:endParaRPr>
          </a:p>
          <a:p>
            <a:pPr marL="0" indent="0">
              <a:buClr>
                <a:srgbClr val="029DCD"/>
              </a:buClr>
              <a:buSzPct val="110000"/>
              <a:buNone/>
            </a:pPr>
            <a:r>
              <a:rPr lang="en-US" sz="2300" b="1" dirty="0">
                <a:solidFill>
                  <a:srgbClr val="0070C0"/>
                </a:solidFill>
                <a:latin typeface="Century Gothic" panose="020B0502020202020204" pitchFamily="34" charset="0"/>
              </a:rPr>
              <a:t>Scale</a:t>
            </a:r>
            <a:r>
              <a:rPr lang="en-US" sz="2300" b="1" dirty="0">
                <a:solidFill>
                  <a:srgbClr val="00B050"/>
                </a:solidFill>
                <a:latin typeface="Century Gothic" panose="020B0502020202020204" pitchFamily="34" charset="0"/>
              </a:rPr>
              <a:t> </a:t>
            </a:r>
            <a:r>
              <a:rPr lang="en-US" sz="2300" b="1" dirty="0">
                <a:latin typeface="Century Gothic" panose="020B0502020202020204" pitchFamily="34" charset="0"/>
              </a:rPr>
              <a:t>of land use planning is a critical</a:t>
            </a:r>
            <a:endParaRPr lang="en-US" sz="400" b="1" dirty="0">
              <a:latin typeface="Century Gothic" panose="020B0502020202020204" pitchFamily="34" charset="0"/>
            </a:endParaRPr>
          </a:p>
          <a:p>
            <a:pPr marL="0" indent="0">
              <a:buClr>
                <a:srgbClr val="029DCD"/>
              </a:buClr>
              <a:buSzPct val="110000"/>
              <a:buNone/>
            </a:pPr>
            <a:r>
              <a:rPr lang="en-US" sz="2300" b="1" dirty="0">
                <a:solidFill>
                  <a:srgbClr val="0070C0"/>
                </a:solidFill>
                <a:latin typeface="Century Gothic" panose="020B0502020202020204" pitchFamily="34" charset="0"/>
              </a:rPr>
              <a:t>Strong facilitators </a:t>
            </a:r>
            <a:r>
              <a:rPr lang="en-US" sz="2300" b="1" dirty="0">
                <a:latin typeface="Century Gothic" panose="020B0502020202020204" pitchFamily="34" charset="0"/>
              </a:rPr>
              <a:t>are key to empowering local knowledge</a:t>
            </a:r>
            <a:endParaRPr lang="en-US" sz="400" b="1" dirty="0">
              <a:latin typeface="Century Gothic" panose="020B0502020202020204" pitchFamily="34" charset="0"/>
            </a:endParaRPr>
          </a:p>
          <a:p>
            <a:pPr marL="0" indent="0">
              <a:buClr>
                <a:srgbClr val="029DCD"/>
              </a:buClr>
              <a:buSzPct val="110000"/>
              <a:buNone/>
            </a:pPr>
            <a:r>
              <a:rPr lang="en-US" sz="2300" b="1" dirty="0">
                <a:latin typeface="Century Gothic" panose="020B0502020202020204" pitchFamily="34" charset="0"/>
              </a:rPr>
              <a:t>For rural context, biophysical </a:t>
            </a:r>
            <a:r>
              <a:rPr lang="en-US" sz="2300" b="1" dirty="0">
                <a:solidFill>
                  <a:srgbClr val="0070C0"/>
                </a:solidFill>
                <a:latin typeface="Century Gothic" panose="020B0502020202020204" pitchFamily="34" charset="0"/>
              </a:rPr>
              <a:t>soil analysis and land suitability </a:t>
            </a:r>
            <a:r>
              <a:rPr lang="en-US" sz="2300" b="1" dirty="0">
                <a:latin typeface="Century Gothic" panose="020B0502020202020204" pitchFamily="34" charset="0"/>
              </a:rPr>
              <a:t>are critical components, especially for investments</a:t>
            </a:r>
          </a:p>
          <a:p>
            <a:pPr marL="0" indent="0">
              <a:buClr>
                <a:srgbClr val="029DCD"/>
              </a:buClr>
              <a:buSzPct val="110000"/>
              <a:buNone/>
            </a:pPr>
            <a:r>
              <a:rPr lang="en-US" sz="2300" b="1" dirty="0">
                <a:latin typeface="Century Gothic" panose="020B0502020202020204" pitchFamily="34" charset="0"/>
              </a:rPr>
              <a:t>Customary </a:t>
            </a:r>
            <a:r>
              <a:rPr lang="en-US" sz="2300" b="1" dirty="0">
                <a:solidFill>
                  <a:srgbClr val="0070C0"/>
                </a:solidFill>
                <a:latin typeface="Century Gothic" panose="020B0502020202020204" pitchFamily="34" charset="0"/>
              </a:rPr>
              <a:t>land formalization </a:t>
            </a:r>
            <a:r>
              <a:rPr lang="en-US" sz="2300" b="1" dirty="0">
                <a:latin typeface="Century Gothic" panose="020B0502020202020204" pitchFamily="34" charset="0"/>
              </a:rPr>
              <a:t>should be a separate process</a:t>
            </a:r>
            <a:endParaRPr lang="en-US" sz="400" b="1" dirty="0">
              <a:latin typeface="Century Gothic" panose="020B0502020202020204" pitchFamily="34" charset="0"/>
            </a:endParaRPr>
          </a:p>
          <a:p>
            <a:pPr marL="0" indent="0">
              <a:buClr>
                <a:srgbClr val="029DCD"/>
              </a:buClr>
              <a:buSzPct val="110000"/>
              <a:buNone/>
            </a:pPr>
            <a:r>
              <a:rPr lang="en-US" sz="2300" b="1" dirty="0">
                <a:latin typeface="Century Gothic" panose="020B0502020202020204" pitchFamily="34" charset="0"/>
              </a:rPr>
              <a:t>Land-use planning on customary land needs to allow for </a:t>
            </a:r>
            <a:r>
              <a:rPr lang="en-US" sz="2300" b="1" dirty="0">
                <a:solidFill>
                  <a:srgbClr val="0070C0"/>
                </a:solidFill>
                <a:latin typeface="Century Gothic" panose="020B0502020202020204" pitchFamily="34" charset="0"/>
              </a:rPr>
              <a:t>short-term land use decisions </a:t>
            </a:r>
            <a:r>
              <a:rPr lang="en-US" sz="2300" b="1" dirty="0">
                <a:latin typeface="Century Gothic" panose="020B0502020202020204" pitchFamily="34" charset="0"/>
              </a:rPr>
              <a:t>by communities</a:t>
            </a:r>
          </a:p>
        </p:txBody>
      </p:sp>
      <p:sp>
        <p:nvSpPr>
          <p:cNvPr id="4" name="Rectangle 3"/>
          <p:cNvSpPr/>
          <p:nvPr/>
        </p:nvSpPr>
        <p:spPr>
          <a:xfrm>
            <a:off x="1243302" y="14772"/>
            <a:ext cx="7849424" cy="707886"/>
          </a:xfrm>
          <a:prstGeom prst="rect">
            <a:avLst/>
          </a:prstGeom>
          <a:noFill/>
        </p:spPr>
        <p:txBody>
          <a:bodyPr wrap="square" lIns="91440" tIns="45720" rIns="91440" bIns="45720">
            <a:spAutoFit/>
          </a:bodyPr>
          <a:lstStyle/>
          <a:p>
            <a:pPr algn="r"/>
            <a:r>
              <a:rPr lang="en-US" sz="4000" dirty="0">
                <a:ln w="0"/>
                <a:effectLst>
                  <a:outerShdw blurRad="38100" dist="19050" dir="2700000" algn="tl" rotWithShape="0">
                    <a:schemeClr val="dk1">
                      <a:alpha val="40000"/>
                    </a:schemeClr>
                  </a:outerShdw>
                </a:effectLst>
              </a:rPr>
              <a:t>Procedural Themes</a:t>
            </a:r>
          </a:p>
        </p:txBody>
      </p:sp>
    </p:spTree>
    <p:extLst>
      <p:ext uri="{BB962C8B-B14F-4D97-AF65-F5344CB8AC3E}">
        <p14:creationId xmlns:p14="http://schemas.microsoft.com/office/powerpoint/2010/main" val="2690107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56"/>
            <a:ext cx="9144000" cy="6858000"/>
          </a:xfrm>
          <a:prstGeom prst="rect">
            <a:avLst/>
          </a:prstGeom>
        </p:spPr>
      </p:pic>
      <p:sp>
        <p:nvSpPr>
          <p:cNvPr id="9" name="Rounded Rectangle 8"/>
          <p:cNvSpPr/>
          <p:nvPr/>
        </p:nvSpPr>
        <p:spPr>
          <a:xfrm>
            <a:off x="205679" y="722658"/>
            <a:ext cx="5056613" cy="5983942"/>
          </a:xfrm>
          <a:prstGeom prst="roundRect">
            <a:avLst/>
          </a:prstGeom>
          <a:solidFill>
            <a:schemeClr val="bg2">
              <a:lumMod val="20000"/>
              <a:lumOff val="80000"/>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US" b="1" u="sng" dirty="0">
                <a:solidFill>
                  <a:srgbClr val="002060"/>
                </a:solidFill>
                <a:latin typeface="Century Gothic" panose="020B0502020202020204" pitchFamily="34" charset="0"/>
                <a:ea typeface="Times New Roman" panose="02020603050405020304" pitchFamily="18" charset="0"/>
                <a:cs typeface="Arial" panose="020B0604020202020204" pitchFamily="34" charset="0"/>
              </a:rPr>
              <a:t>PREPARING FOR PLUP | 1 week </a:t>
            </a:r>
            <a:endParaRPr lang="en-US" sz="1400" b="1" u="sng" dirty="0">
              <a:solidFill>
                <a:srgbClr val="002060"/>
              </a:solidFill>
              <a:latin typeface="Century Gothic" panose="020B0502020202020204" pitchFamily="34" charset="0"/>
              <a:ea typeface="Times New Roman" panose="02020603050405020304" pitchFamily="18" charset="0"/>
              <a:cs typeface="Arial" panose="020B0604020202020204" pitchFamily="34" charset="0"/>
            </a:endParaRPr>
          </a:p>
          <a:p>
            <a:pPr marL="342900" marR="0" indent="-342900">
              <a:lnSpc>
                <a:spcPct val="107000"/>
              </a:lnSpc>
              <a:spcBef>
                <a:spcPts val="0"/>
              </a:spcBef>
              <a:spcAft>
                <a:spcPts val="800"/>
              </a:spcAft>
              <a:buFont typeface="+mj-lt"/>
              <a:buAutoNum type="arabicPeriod"/>
            </a:pPr>
            <a:r>
              <a:rPr lang="en-US" sz="1400" b="1" dirty="0">
                <a:solidFill>
                  <a:srgbClr val="002060"/>
                </a:solidFill>
                <a:latin typeface="Century Gothic" panose="020B0502020202020204" pitchFamily="34" charset="0"/>
                <a:ea typeface="Times New Roman" panose="02020603050405020304" pitchFamily="18" charset="0"/>
                <a:cs typeface="Arial" panose="020B0604020202020204" pitchFamily="34" charset="0"/>
              </a:rPr>
              <a:t>Define the scale of ‘community’ and the unit for planning</a:t>
            </a:r>
            <a:endParaRPr lang="en-US" sz="1100" b="1" dirty="0">
              <a:solidFill>
                <a:srgbClr val="002060"/>
              </a:solidFill>
              <a:latin typeface="Century Gothic" panose="020B0502020202020204" pitchFamily="34" charset="0"/>
              <a:ea typeface="Times New Roman" panose="02020603050405020304" pitchFamily="18" charset="0"/>
              <a:cs typeface="Arial" panose="020B0604020202020204" pitchFamily="34" charset="0"/>
            </a:endParaRPr>
          </a:p>
          <a:p>
            <a:pPr marL="342900" marR="0" indent="-342900">
              <a:lnSpc>
                <a:spcPct val="107000"/>
              </a:lnSpc>
              <a:spcBef>
                <a:spcPts val="0"/>
              </a:spcBef>
              <a:spcAft>
                <a:spcPts val="800"/>
              </a:spcAft>
              <a:buFont typeface="+mj-lt"/>
              <a:buAutoNum type="arabicPeriod"/>
            </a:pPr>
            <a:r>
              <a:rPr lang="en-US" sz="1400" b="1" dirty="0">
                <a:solidFill>
                  <a:srgbClr val="002060"/>
                </a:solidFill>
                <a:latin typeface="Century Gothic" panose="020B0502020202020204" pitchFamily="34" charset="0"/>
                <a:ea typeface="Times New Roman" panose="02020603050405020304" pitchFamily="18" charset="0"/>
                <a:cs typeface="Arial" panose="020B0604020202020204" pitchFamily="34" charset="0"/>
              </a:rPr>
              <a:t>Constitute a representative PLUP group at the community level</a:t>
            </a:r>
            <a:endParaRPr lang="en-US" sz="1100" b="1" dirty="0">
              <a:solidFill>
                <a:srgbClr val="002060"/>
              </a:solidFill>
              <a:latin typeface="Century Gothic" panose="020B0502020202020204" pitchFamily="34" charset="0"/>
              <a:ea typeface="Times New Roman" panose="02020603050405020304" pitchFamily="18" charset="0"/>
              <a:cs typeface="Arial" panose="020B0604020202020204" pitchFamily="34" charset="0"/>
            </a:endParaRPr>
          </a:p>
          <a:p>
            <a:pPr marL="342900" marR="0" indent="-342900">
              <a:lnSpc>
                <a:spcPct val="107000"/>
              </a:lnSpc>
              <a:spcBef>
                <a:spcPts val="0"/>
              </a:spcBef>
              <a:spcAft>
                <a:spcPts val="800"/>
              </a:spcAft>
              <a:buFont typeface="+mj-lt"/>
              <a:buAutoNum type="arabicPeriod"/>
            </a:pPr>
            <a:r>
              <a:rPr lang="en-US" sz="1400" b="1" dirty="0">
                <a:solidFill>
                  <a:srgbClr val="002060"/>
                </a:solidFill>
                <a:latin typeface="Century Gothic" panose="020B0502020202020204" pitchFamily="34" charset="0"/>
                <a:ea typeface="Times New Roman" panose="02020603050405020304" pitchFamily="18" charset="0"/>
                <a:cs typeface="Arial" panose="020B0604020202020204" pitchFamily="34" charset="0"/>
              </a:rPr>
              <a:t>Establish common objectives for the PLUP process</a:t>
            </a:r>
            <a:endParaRPr lang="en-US" sz="1100" b="1" dirty="0">
              <a:solidFill>
                <a:srgbClr val="002060"/>
              </a:solidFill>
              <a:latin typeface="Century Gothic" panose="020B0502020202020204" pitchFamily="34" charset="0"/>
              <a:ea typeface="Times New Roman" panose="02020603050405020304" pitchFamily="18" charset="0"/>
              <a:cs typeface="Arial" panose="020B0604020202020204" pitchFamily="34" charset="0"/>
            </a:endParaRPr>
          </a:p>
          <a:p>
            <a:pPr marL="342900" marR="0" indent="-342900">
              <a:lnSpc>
                <a:spcPct val="107000"/>
              </a:lnSpc>
              <a:spcBef>
                <a:spcPts val="0"/>
              </a:spcBef>
              <a:spcAft>
                <a:spcPts val="800"/>
              </a:spcAft>
              <a:buFont typeface="+mj-lt"/>
              <a:buAutoNum type="arabicPeriod"/>
            </a:pPr>
            <a:r>
              <a:rPr lang="en-US" sz="1400" b="1" dirty="0">
                <a:solidFill>
                  <a:srgbClr val="002060"/>
                </a:solidFill>
                <a:latin typeface="Century Gothic" panose="020B0502020202020204" pitchFamily="34" charset="0"/>
                <a:ea typeface="Times New Roman" panose="02020603050405020304" pitchFamily="18" charset="0"/>
                <a:cs typeface="Arial" panose="020B0604020202020204" pitchFamily="34" charset="0"/>
              </a:rPr>
              <a:t>Review studies or projects that have happened in the area </a:t>
            </a:r>
            <a:endParaRPr lang="en-US" sz="1100" b="1" dirty="0">
              <a:solidFill>
                <a:srgbClr val="002060"/>
              </a:solidFill>
              <a:latin typeface="Century Gothic" panose="020B0502020202020204" pitchFamily="34" charset="0"/>
              <a:ea typeface="Times New Roman" panose="02020603050405020304" pitchFamily="18" charset="0"/>
              <a:cs typeface="Arial" panose="020B0604020202020204" pitchFamily="34" charset="0"/>
            </a:endParaRPr>
          </a:p>
          <a:p>
            <a:pPr>
              <a:lnSpc>
                <a:spcPct val="110000"/>
              </a:lnSpc>
            </a:pPr>
            <a:r>
              <a:rPr lang="en-US" b="1" u="sng" dirty="0">
                <a:solidFill>
                  <a:srgbClr val="002060"/>
                </a:solidFill>
                <a:latin typeface="Century Gothic" panose="020B0502020202020204" pitchFamily="34" charset="0"/>
                <a:ea typeface="Times New Roman" panose="02020603050405020304" pitchFamily="18" charset="0"/>
                <a:cs typeface="Arial" panose="020B0604020202020204" pitchFamily="34" charset="0"/>
              </a:rPr>
              <a:t>COMMUNITY CONSULTATION | 2-3 days</a:t>
            </a:r>
            <a:endParaRPr lang="en-US" sz="1400" b="1" u="sng" dirty="0">
              <a:solidFill>
                <a:srgbClr val="002060"/>
              </a:solidFill>
              <a:latin typeface="Century Gothic" panose="020B0502020202020204" pitchFamily="34" charset="0"/>
              <a:ea typeface="Times New Roman" panose="02020603050405020304" pitchFamily="18" charset="0"/>
              <a:cs typeface="Arial" panose="020B0604020202020204" pitchFamily="34" charset="0"/>
            </a:endParaRPr>
          </a:p>
          <a:p>
            <a:pPr marL="342900" marR="0" indent="-342900">
              <a:lnSpc>
                <a:spcPct val="107000"/>
              </a:lnSpc>
              <a:spcBef>
                <a:spcPts val="0"/>
              </a:spcBef>
              <a:spcAft>
                <a:spcPts val="800"/>
              </a:spcAft>
              <a:buFont typeface="+mj-lt"/>
              <a:buAutoNum type="arabicPeriod" startAt="5"/>
            </a:pPr>
            <a:r>
              <a:rPr lang="en-US" sz="1400" b="1" dirty="0">
                <a:solidFill>
                  <a:srgbClr val="002060"/>
                </a:solidFill>
                <a:latin typeface="Century Gothic" panose="020B0502020202020204" pitchFamily="34" charset="0"/>
                <a:ea typeface="Times New Roman" panose="02020603050405020304" pitchFamily="18" charset="0"/>
                <a:cs typeface="Arial" panose="020B0604020202020204" pitchFamily="34" charset="0"/>
              </a:rPr>
              <a:t>Participatory mapping of current land uses and borders</a:t>
            </a:r>
            <a:endParaRPr lang="en-US" sz="1100" b="1" dirty="0">
              <a:solidFill>
                <a:srgbClr val="002060"/>
              </a:solidFill>
              <a:latin typeface="Century Gothic" panose="020B0502020202020204" pitchFamily="34" charset="0"/>
              <a:ea typeface="Times New Roman" panose="02020603050405020304" pitchFamily="18" charset="0"/>
              <a:cs typeface="Arial" panose="020B0604020202020204" pitchFamily="34" charset="0"/>
            </a:endParaRPr>
          </a:p>
          <a:p>
            <a:pPr marL="342900" marR="0" indent="-342900">
              <a:lnSpc>
                <a:spcPct val="107000"/>
              </a:lnSpc>
              <a:spcBef>
                <a:spcPts val="0"/>
              </a:spcBef>
              <a:spcAft>
                <a:spcPts val="800"/>
              </a:spcAft>
              <a:buFont typeface="+mj-lt"/>
              <a:buAutoNum type="arabicPeriod" startAt="5"/>
            </a:pPr>
            <a:r>
              <a:rPr lang="en-US" sz="1400" b="1" dirty="0">
                <a:solidFill>
                  <a:srgbClr val="002060"/>
                </a:solidFill>
                <a:latin typeface="Century Gothic" panose="020B0502020202020204" pitchFamily="34" charset="0"/>
                <a:ea typeface="Times New Roman" panose="02020603050405020304" pitchFamily="18" charset="0"/>
                <a:cs typeface="Arial" panose="020B0604020202020204" pitchFamily="34" charset="0"/>
              </a:rPr>
              <a:t>Situation and problem analysis</a:t>
            </a:r>
            <a:endParaRPr lang="en-US" sz="1100" b="1" dirty="0">
              <a:solidFill>
                <a:srgbClr val="002060"/>
              </a:solidFill>
              <a:latin typeface="Century Gothic" panose="020B0502020202020204" pitchFamily="34" charset="0"/>
              <a:ea typeface="Times New Roman" panose="02020603050405020304" pitchFamily="18" charset="0"/>
              <a:cs typeface="Arial" panose="020B0604020202020204" pitchFamily="34" charset="0"/>
            </a:endParaRPr>
          </a:p>
          <a:p>
            <a:pPr marL="342900" marR="0" indent="-342900">
              <a:lnSpc>
                <a:spcPct val="107000"/>
              </a:lnSpc>
              <a:spcBef>
                <a:spcPts val="0"/>
              </a:spcBef>
              <a:spcAft>
                <a:spcPts val="800"/>
              </a:spcAft>
              <a:buFont typeface="+mj-lt"/>
              <a:buAutoNum type="arabicPeriod" startAt="5"/>
            </a:pPr>
            <a:r>
              <a:rPr lang="en-US" sz="1400" b="1" dirty="0">
                <a:solidFill>
                  <a:srgbClr val="002060"/>
                </a:solidFill>
                <a:latin typeface="Century Gothic" panose="020B0502020202020204" pitchFamily="34" charset="0"/>
                <a:ea typeface="Times New Roman" panose="02020603050405020304" pitchFamily="18" charset="0"/>
                <a:cs typeface="Arial" panose="020B0604020202020204" pitchFamily="34" charset="0"/>
              </a:rPr>
              <a:t>Identify and agree on solutions</a:t>
            </a:r>
            <a:endParaRPr lang="en-US" sz="1100" b="1" dirty="0">
              <a:solidFill>
                <a:srgbClr val="002060"/>
              </a:solidFill>
              <a:latin typeface="Century Gothic" panose="020B0502020202020204" pitchFamily="34" charset="0"/>
              <a:ea typeface="Times New Roman" panose="02020603050405020304" pitchFamily="18" charset="0"/>
              <a:cs typeface="Arial" panose="020B0604020202020204" pitchFamily="34" charset="0"/>
            </a:endParaRPr>
          </a:p>
          <a:p>
            <a:pPr marL="342900" marR="0" indent="-342900">
              <a:lnSpc>
                <a:spcPct val="107000"/>
              </a:lnSpc>
              <a:spcBef>
                <a:spcPts val="0"/>
              </a:spcBef>
              <a:spcAft>
                <a:spcPts val="800"/>
              </a:spcAft>
              <a:buFont typeface="+mj-lt"/>
              <a:buAutoNum type="arabicPeriod" startAt="5"/>
            </a:pPr>
            <a:r>
              <a:rPr lang="en-US" sz="1400" b="1" dirty="0">
                <a:solidFill>
                  <a:srgbClr val="002060"/>
                </a:solidFill>
                <a:latin typeface="Century Gothic" panose="020B0502020202020204" pitchFamily="34" charset="0"/>
                <a:ea typeface="Times New Roman" panose="02020603050405020304" pitchFamily="18" charset="0"/>
                <a:cs typeface="Arial" panose="020B0604020202020204" pitchFamily="34" charset="0"/>
              </a:rPr>
              <a:t>Prepare future land use map and plan</a:t>
            </a:r>
            <a:endParaRPr lang="en-US" sz="1100" b="1" dirty="0">
              <a:solidFill>
                <a:srgbClr val="002060"/>
              </a:solidFill>
              <a:latin typeface="Century Gothic" panose="020B0502020202020204" pitchFamily="34" charset="0"/>
              <a:ea typeface="Times New Roman" panose="02020603050405020304" pitchFamily="18" charset="0"/>
              <a:cs typeface="Arial" panose="020B0604020202020204" pitchFamily="34" charset="0"/>
            </a:endParaRPr>
          </a:p>
          <a:p>
            <a:pPr>
              <a:lnSpc>
                <a:spcPct val="110000"/>
              </a:lnSpc>
            </a:pPr>
            <a:r>
              <a:rPr lang="en-US" b="1" u="sng" dirty="0">
                <a:solidFill>
                  <a:srgbClr val="002060"/>
                </a:solidFill>
                <a:latin typeface="Century Gothic" panose="020B0502020202020204" pitchFamily="34" charset="0"/>
                <a:ea typeface="Times New Roman" panose="02020603050405020304" pitchFamily="18" charset="0"/>
                <a:cs typeface="Arial" panose="020B0604020202020204" pitchFamily="34" charset="0"/>
              </a:rPr>
              <a:t>FINALZING THE PLAN | 3 days</a:t>
            </a:r>
            <a:endParaRPr lang="en-US" sz="1400" b="1" u="sng" dirty="0">
              <a:solidFill>
                <a:srgbClr val="002060"/>
              </a:solidFill>
              <a:latin typeface="Century Gothic" panose="020B0502020202020204" pitchFamily="34" charset="0"/>
              <a:ea typeface="Times New Roman" panose="02020603050405020304" pitchFamily="18" charset="0"/>
              <a:cs typeface="Arial" panose="020B0604020202020204" pitchFamily="34" charset="0"/>
            </a:endParaRPr>
          </a:p>
          <a:p>
            <a:pPr marL="342900" marR="0" indent="-342900">
              <a:lnSpc>
                <a:spcPct val="107000"/>
              </a:lnSpc>
              <a:spcBef>
                <a:spcPts val="0"/>
              </a:spcBef>
              <a:spcAft>
                <a:spcPts val="800"/>
              </a:spcAft>
              <a:buFont typeface="+mj-lt"/>
              <a:buAutoNum type="arabicPeriod" startAt="9"/>
            </a:pPr>
            <a:r>
              <a:rPr lang="en-US" sz="1400" b="1" dirty="0">
                <a:solidFill>
                  <a:srgbClr val="002060"/>
                </a:solidFill>
                <a:latin typeface="Century Gothic" panose="020B0502020202020204" pitchFamily="34" charset="0"/>
                <a:ea typeface="Times New Roman" panose="02020603050405020304" pitchFamily="18" charset="0"/>
                <a:cs typeface="Arial" panose="020B0604020202020204" pitchFamily="34" charset="0"/>
              </a:rPr>
              <a:t>Compile decisions and maps into a final plan</a:t>
            </a:r>
            <a:endParaRPr lang="en-US" sz="1100" b="1" dirty="0">
              <a:solidFill>
                <a:srgbClr val="002060"/>
              </a:solidFill>
              <a:latin typeface="Century Gothic" panose="020B0502020202020204" pitchFamily="34" charset="0"/>
              <a:ea typeface="Times New Roman" panose="02020603050405020304" pitchFamily="18" charset="0"/>
              <a:cs typeface="Arial" panose="020B0604020202020204" pitchFamily="34" charset="0"/>
            </a:endParaRPr>
          </a:p>
          <a:p>
            <a:pPr>
              <a:lnSpc>
                <a:spcPct val="110000"/>
              </a:lnSpc>
            </a:pPr>
            <a:r>
              <a:rPr lang="en-US" b="1" u="sng" dirty="0">
                <a:solidFill>
                  <a:srgbClr val="002060"/>
                </a:solidFill>
                <a:latin typeface="Century Gothic" panose="020B0502020202020204" pitchFamily="34" charset="0"/>
                <a:ea typeface="Times New Roman" panose="02020603050405020304" pitchFamily="18" charset="0"/>
                <a:cs typeface="Arial" panose="020B0604020202020204" pitchFamily="34" charset="0"/>
              </a:rPr>
              <a:t>VALIDATING THE PLAN | 3 days</a:t>
            </a:r>
            <a:endParaRPr lang="en-US" sz="1400" b="1" u="sng" dirty="0">
              <a:solidFill>
                <a:srgbClr val="002060"/>
              </a:solidFill>
              <a:latin typeface="Century Gothic" panose="020B0502020202020204" pitchFamily="34" charset="0"/>
              <a:ea typeface="Times New Roman" panose="02020603050405020304" pitchFamily="18" charset="0"/>
              <a:cs typeface="Arial" panose="020B0604020202020204" pitchFamily="34" charset="0"/>
            </a:endParaRPr>
          </a:p>
          <a:p>
            <a:pPr marL="342900" marR="0" indent="-342900">
              <a:lnSpc>
                <a:spcPct val="107000"/>
              </a:lnSpc>
              <a:spcBef>
                <a:spcPts val="0"/>
              </a:spcBef>
              <a:spcAft>
                <a:spcPts val="800"/>
              </a:spcAft>
              <a:buFont typeface="+mj-lt"/>
              <a:buAutoNum type="arabicPeriod" startAt="10"/>
            </a:pPr>
            <a:r>
              <a:rPr lang="en-US" sz="1400" b="1" dirty="0">
                <a:solidFill>
                  <a:srgbClr val="002060"/>
                </a:solidFill>
                <a:latin typeface="Century Gothic" panose="020B0502020202020204" pitchFamily="34" charset="0"/>
                <a:ea typeface="Times New Roman" panose="02020603050405020304" pitchFamily="18" charset="0"/>
                <a:cs typeface="Arial" panose="020B0604020202020204" pitchFamily="34" charset="0"/>
              </a:rPr>
              <a:t>Present and validate</a:t>
            </a:r>
          </a:p>
        </p:txBody>
      </p:sp>
      <p:sp>
        <p:nvSpPr>
          <p:cNvPr id="13" name="Rectangle 12">
            <a:extLst>
              <a:ext uri="{FF2B5EF4-FFF2-40B4-BE49-F238E27FC236}">
                <a16:creationId xmlns:a16="http://schemas.microsoft.com/office/drawing/2014/main" id="{4CF47BB2-C074-485C-AD96-AA15101254C1}"/>
              </a:ext>
            </a:extLst>
          </p:cNvPr>
          <p:cNvSpPr/>
          <p:nvPr/>
        </p:nvSpPr>
        <p:spPr>
          <a:xfrm>
            <a:off x="1243302" y="14772"/>
            <a:ext cx="7849424" cy="707886"/>
          </a:xfrm>
          <a:prstGeom prst="rect">
            <a:avLst/>
          </a:prstGeom>
          <a:noFill/>
        </p:spPr>
        <p:txBody>
          <a:bodyPr wrap="square" lIns="91440" tIns="45720" rIns="91440" bIns="45720">
            <a:spAutoFit/>
          </a:bodyPr>
          <a:lstStyle/>
          <a:p>
            <a:pPr algn="r"/>
            <a:r>
              <a:rPr lang="en-US" sz="4000" dirty="0">
                <a:ln w="0"/>
                <a:effectLst>
                  <a:outerShdw blurRad="38100" dist="19050" dir="2700000" algn="tl" rotWithShape="0">
                    <a:schemeClr val="dk1">
                      <a:alpha val="40000"/>
                    </a:schemeClr>
                  </a:outerShdw>
                </a:effectLst>
              </a:rPr>
              <a:t>Land Use Planning Template</a:t>
            </a:r>
          </a:p>
        </p:txBody>
      </p:sp>
    </p:spTree>
    <p:extLst>
      <p:ext uri="{BB962C8B-B14F-4D97-AF65-F5344CB8AC3E}">
        <p14:creationId xmlns:p14="http://schemas.microsoft.com/office/powerpoint/2010/main" val="4195386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745C938-2490-4A12-B1CC-29AB1776A8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955" r="7914" b="-233"/>
          <a:stretch/>
        </p:blipFill>
        <p:spPr>
          <a:xfrm>
            <a:off x="0" y="40337"/>
            <a:ext cx="9144000" cy="6872317"/>
          </a:xfrm>
          <a:prstGeom prst="rect">
            <a:avLst/>
          </a:prstGeom>
        </p:spPr>
      </p:pic>
      <p:sp>
        <p:nvSpPr>
          <p:cNvPr id="6" name="Oval 5"/>
          <p:cNvSpPr/>
          <p:nvPr/>
        </p:nvSpPr>
        <p:spPr>
          <a:xfrm>
            <a:off x="-1212016" y="-533401"/>
            <a:ext cx="7772400" cy="7924799"/>
          </a:xfrm>
          <a:prstGeom prst="ellipse">
            <a:avLst/>
          </a:prstGeom>
          <a:solidFill>
            <a:schemeClr val="bg1">
              <a:lumMod val="5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4647" y="210675"/>
            <a:ext cx="7040945" cy="939854"/>
          </a:xfrm>
        </p:spPr>
        <p:txBody>
          <a:bodyPr>
            <a:normAutofit/>
          </a:bodyPr>
          <a:lstStyle/>
          <a:p>
            <a:r>
              <a:rPr lang="en-US" sz="4400" b="1"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entury Gothic" panose="020B0502020202020204" pitchFamily="34" charset="0"/>
                <a:ea typeface="+mn-ea"/>
                <a:cs typeface="+mn-cs"/>
              </a:rPr>
              <a:t>Conclusions</a:t>
            </a:r>
          </a:p>
        </p:txBody>
      </p:sp>
      <p:sp>
        <p:nvSpPr>
          <p:cNvPr id="3" name="Content Placeholder 2"/>
          <p:cNvSpPr>
            <a:spLocks noGrp="1"/>
          </p:cNvSpPr>
          <p:nvPr>
            <p:ph idx="1"/>
          </p:nvPr>
        </p:nvSpPr>
        <p:spPr>
          <a:xfrm>
            <a:off x="616067" y="1458732"/>
            <a:ext cx="4681287" cy="5032375"/>
          </a:xfrm>
        </p:spPr>
        <p:txBody>
          <a:bodyPr>
            <a:normAutofit lnSpcReduction="10000"/>
          </a:bodyPr>
          <a:lstStyle/>
          <a:p>
            <a:r>
              <a:rPr lang="en-US" sz="2400" b="1" dirty="0">
                <a:solidFill>
                  <a:schemeClr val="bg1"/>
                </a:solidFill>
                <a:effectLst>
                  <a:outerShdw blurRad="38100" dist="38100" dir="2700000" algn="tl">
                    <a:srgbClr val="000000">
                      <a:alpha val="43137"/>
                    </a:srgbClr>
                  </a:outerShdw>
                </a:effectLst>
                <a:latin typeface="Century Gothic" panose="020B0502020202020204" pitchFamily="34" charset="0"/>
              </a:rPr>
              <a:t>Land use planning tied to agricultural investments should be prioritized in Liberia</a:t>
            </a:r>
          </a:p>
          <a:p>
            <a:pPr marL="0" indent="0">
              <a:buNone/>
            </a:pPr>
            <a:endParaRPr lang="en-US" sz="1500" b="1" dirty="0">
              <a:solidFill>
                <a:schemeClr val="bg1"/>
              </a:solidFill>
              <a:effectLst>
                <a:outerShdw blurRad="38100" dist="38100" dir="2700000" algn="tl">
                  <a:srgbClr val="000000">
                    <a:alpha val="43137"/>
                  </a:srgbClr>
                </a:outerShdw>
              </a:effectLst>
              <a:latin typeface="Century Gothic" panose="020B0502020202020204" pitchFamily="34" charset="0"/>
            </a:endParaRPr>
          </a:p>
          <a:p>
            <a:r>
              <a:rPr lang="en-US" sz="2400" b="1" dirty="0">
                <a:solidFill>
                  <a:schemeClr val="bg1"/>
                </a:solidFill>
                <a:effectLst>
                  <a:outerShdw blurRad="38100" dist="38100" dir="2700000" algn="tl">
                    <a:srgbClr val="000000">
                      <a:alpha val="43137"/>
                    </a:srgbClr>
                  </a:outerShdw>
                </a:effectLst>
                <a:latin typeface="Century Gothic" panose="020B0502020202020204" pitchFamily="34" charset="0"/>
              </a:rPr>
              <a:t>Participatory land use planning can enable transparent development</a:t>
            </a:r>
          </a:p>
          <a:p>
            <a:pPr marL="0" indent="0">
              <a:buNone/>
            </a:pPr>
            <a:endParaRPr lang="en-US" sz="1500" b="1" dirty="0">
              <a:solidFill>
                <a:schemeClr val="bg1"/>
              </a:solidFill>
              <a:effectLst>
                <a:outerShdw blurRad="38100" dist="38100" dir="2700000" algn="tl">
                  <a:srgbClr val="000000">
                    <a:alpha val="43137"/>
                  </a:srgbClr>
                </a:outerShdw>
              </a:effectLst>
              <a:latin typeface="Century Gothic" panose="020B0502020202020204" pitchFamily="34" charset="0"/>
            </a:endParaRPr>
          </a:p>
          <a:p>
            <a:r>
              <a:rPr lang="en-US" sz="2400" b="1" dirty="0">
                <a:solidFill>
                  <a:schemeClr val="bg1"/>
                </a:solidFill>
                <a:effectLst>
                  <a:outerShdw blurRad="38100" dist="38100" dir="2700000" algn="tl">
                    <a:srgbClr val="000000">
                      <a:alpha val="43137"/>
                    </a:srgbClr>
                  </a:outerShdw>
                </a:effectLst>
                <a:latin typeface="Century Gothic" panose="020B0502020202020204" pitchFamily="34" charset="0"/>
              </a:rPr>
              <a:t>Need for regulations to systematize processes</a:t>
            </a:r>
          </a:p>
          <a:p>
            <a:pPr marL="0" indent="0">
              <a:buNone/>
            </a:pPr>
            <a:endParaRPr lang="en-US" sz="1500" b="1" dirty="0">
              <a:solidFill>
                <a:schemeClr val="bg1"/>
              </a:solidFill>
              <a:effectLst>
                <a:outerShdw blurRad="38100" dist="38100" dir="2700000" algn="tl">
                  <a:srgbClr val="000000">
                    <a:alpha val="43137"/>
                  </a:srgbClr>
                </a:outerShdw>
              </a:effectLst>
              <a:latin typeface="Century Gothic" panose="020B0502020202020204" pitchFamily="34" charset="0"/>
            </a:endParaRPr>
          </a:p>
          <a:p>
            <a:r>
              <a:rPr lang="en-US" sz="2400" b="1" dirty="0">
                <a:solidFill>
                  <a:schemeClr val="bg1"/>
                </a:solidFill>
                <a:effectLst>
                  <a:outerShdw blurRad="38100" dist="38100" dir="2700000" algn="tl">
                    <a:srgbClr val="000000">
                      <a:alpha val="43137"/>
                    </a:srgbClr>
                  </a:outerShdw>
                </a:effectLst>
                <a:latin typeface="Century Gothic" panose="020B0502020202020204" pitchFamily="34" charset="0"/>
              </a:rPr>
              <a:t>Land use planning processes must adapt to different settings and scales </a:t>
            </a:r>
          </a:p>
        </p:txBody>
      </p:sp>
    </p:spTree>
    <p:extLst>
      <p:ext uri="{BB962C8B-B14F-4D97-AF65-F5344CB8AC3E}">
        <p14:creationId xmlns:p14="http://schemas.microsoft.com/office/powerpoint/2010/main" val="998402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00AC8827-E7AD-4A51-BAD1-78F2431C48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942"/>
          <a:stretch/>
        </p:blipFill>
        <p:spPr bwMode="auto">
          <a:xfrm>
            <a:off x="298579" y="88641"/>
            <a:ext cx="8617182" cy="6342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5938362"/>
            <a:ext cx="9144000" cy="830997"/>
          </a:xfrm>
          <a:prstGeom prst="rect">
            <a:avLst/>
          </a:prstGeom>
          <a:solidFill>
            <a:srgbClr val="3366CC">
              <a:alpha val="65000"/>
            </a:srgbClr>
          </a:solidFill>
        </p:spPr>
        <p:txBody>
          <a:bodyPr wrap="square" rtlCol="0">
            <a:spAutoFit/>
          </a:bodyPr>
          <a:lstStyle/>
          <a:p>
            <a:pPr algn="ctr"/>
            <a:r>
              <a:rPr lang="en-US" sz="4800" b="1" dirty="0">
                <a:solidFill>
                  <a:schemeClr val="bg1"/>
                </a:solidFill>
                <a:effectLst>
                  <a:outerShdw blurRad="38100" dist="38100" dir="2700000" algn="tl">
                    <a:srgbClr val="000000">
                      <a:alpha val="43137"/>
                    </a:srgbClr>
                  </a:outerShdw>
                </a:effectLst>
                <a:latin typeface="Century Gothic" panose="020B0502020202020204" pitchFamily="34" charset="0"/>
                <a:cs typeface="Aharoni" pitchFamily="2" charset="-79"/>
              </a:rPr>
              <a:t>THANK YOU !!</a:t>
            </a:r>
          </a:p>
        </p:txBody>
      </p:sp>
    </p:spTree>
    <p:extLst>
      <p:ext uri="{BB962C8B-B14F-4D97-AF65-F5344CB8AC3E}">
        <p14:creationId xmlns:p14="http://schemas.microsoft.com/office/powerpoint/2010/main" val="3221345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7145" y="609645"/>
            <a:ext cx="8703892" cy="3755877"/>
          </a:xfrm>
          <a:solidFill>
            <a:schemeClr val="bg1"/>
          </a:solidFill>
        </p:spPr>
        <p:txBody>
          <a:bodyPr/>
          <a:lstStyle/>
          <a:p>
            <a:pPr marL="0" indent="0">
              <a:buNone/>
            </a:pPr>
            <a:endParaRPr lang="en-US" dirty="0">
              <a:latin typeface="+mj-lt"/>
            </a:endParaRPr>
          </a:p>
          <a:p>
            <a:pPr marL="0" indent="0">
              <a:buNone/>
            </a:pPr>
            <a:r>
              <a:rPr lang="en-US" sz="2400" b="1" dirty="0">
                <a:latin typeface="Century Gothic" panose="020B0502020202020204" pitchFamily="34" charset="0"/>
              </a:rPr>
              <a:t>What are the challenges and opportunities of bottom-up land use planning as part of tenure reform?</a:t>
            </a:r>
          </a:p>
          <a:p>
            <a:pPr marL="0" indent="0">
              <a:buNone/>
            </a:pPr>
            <a:endParaRPr lang="en-US" sz="300" b="1" dirty="0">
              <a:latin typeface="Century Gothic" panose="020B0502020202020204" pitchFamily="34" charset="0"/>
            </a:endParaRPr>
          </a:p>
          <a:p>
            <a:pPr marL="0" indent="0">
              <a:buNone/>
            </a:pPr>
            <a:r>
              <a:rPr lang="en-US" sz="2400" b="1" dirty="0">
                <a:latin typeface="Century Gothic" panose="020B0502020202020204" pitchFamily="34" charset="0"/>
              </a:rPr>
              <a:t>Distill lessons that can inform tenure reform processes and land use planning processes in other communities in Liberia</a:t>
            </a:r>
          </a:p>
          <a:p>
            <a:pPr marL="0" indent="0">
              <a:buNone/>
            </a:pPr>
            <a:endParaRPr lang="en-US" sz="200" b="1" dirty="0">
              <a:latin typeface="Century Gothic" panose="020B0502020202020204" pitchFamily="34" charset="0"/>
            </a:endParaRPr>
          </a:p>
          <a:p>
            <a:pPr marL="0" indent="0">
              <a:buNone/>
            </a:pPr>
            <a:r>
              <a:rPr lang="en-US" sz="2400" b="1" dirty="0">
                <a:latin typeface="Century Gothic" panose="020B0502020202020204" pitchFamily="34" charset="0"/>
              </a:rPr>
              <a:t>Develop a Land Use Planning Guide </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23375" b="76"/>
          <a:stretch/>
        </p:blipFill>
        <p:spPr>
          <a:xfrm>
            <a:off x="0" y="3935506"/>
            <a:ext cx="9178183" cy="2922494"/>
          </a:xfrm>
          <a:prstGeom prst="rect">
            <a:avLst/>
          </a:prstGeom>
        </p:spPr>
      </p:pic>
      <p:pic>
        <p:nvPicPr>
          <p:cNvPr id="8" name="Picture 7"/>
          <p:cNvPicPr/>
          <p:nvPr/>
        </p:nvPicPr>
        <p:blipFill>
          <a:blip r:embed="rId3">
            <a:extLst>
              <a:ext uri="{28A0092B-C50C-407E-A947-70E740481C1C}">
                <a14:useLocalDpi xmlns:a14="http://schemas.microsoft.com/office/drawing/2010/main"/>
              </a:ext>
            </a:extLst>
          </a:blip>
          <a:srcRect/>
          <a:stretch>
            <a:fillRect/>
          </a:stretch>
        </p:blipFill>
        <p:spPr bwMode="auto">
          <a:xfrm>
            <a:off x="168678" y="138193"/>
            <a:ext cx="761456" cy="757655"/>
          </a:xfrm>
          <a:prstGeom prst="rect">
            <a:avLst/>
          </a:prstGeom>
          <a:noFill/>
        </p:spPr>
      </p:pic>
    </p:spTree>
    <p:extLst>
      <p:ext uri="{BB962C8B-B14F-4D97-AF65-F5344CB8AC3E}">
        <p14:creationId xmlns:p14="http://schemas.microsoft.com/office/powerpoint/2010/main" val="2275426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67" t="-473" r="21734" b="38"/>
          <a:stretch/>
        </p:blipFill>
        <p:spPr>
          <a:xfrm>
            <a:off x="-45720" y="-63151"/>
            <a:ext cx="9235440" cy="6984302"/>
          </a:xfrm>
          <a:prstGeom prst="rect">
            <a:avLst/>
          </a:prstGeom>
        </p:spPr>
      </p:pic>
      <p:sp>
        <p:nvSpPr>
          <p:cNvPr id="4" name="TextBox 3"/>
          <p:cNvSpPr txBox="1"/>
          <p:nvPr/>
        </p:nvSpPr>
        <p:spPr>
          <a:xfrm>
            <a:off x="195308" y="5134451"/>
            <a:ext cx="8784455" cy="1723549"/>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Rapid urbanization, sustainable land use and spatial planning, taxation and development control theme </a:t>
            </a:r>
          </a:p>
          <a:p>
            <a:endParaRPr lang="en-US" sz="1000" b="1" dirty="0">
              <a:solidFill>
                <a:schemeClr val="bg1"/>
              </a:solidFill>
              <a:latin typeface="Century Gothic" panose="020B0502020202020204" pitchFamily="34" charset="0"/>
            </a:endParaRPr>
          </a:p>
          <a:p>
            <a:r>
              <a:rPr lang="en-US" sz="2400" b="1" dirty="0">
                <a:solidFill>
                  <a:schemeClr val="bg1"/>
                </a:solidFill>
                <a:latin typeface="Century Gothic" panose="020B0502020202020204" pitchFamily="34" charset="0"/>
              </a:rPr>
              <a:t>Specific focus on inclusive land use and management planning. </a:t>
            </a:r>
          </a:p>
        </p:txBody>
      </p:sp>
      <p:sp>
        <p:nvSpPr>
          <p:cNvPr id="5" name="Rectangle 4"/>
          <p:cNvSpPr/>
          <p:nvPr/>
        </p:nvSpPr>
        <p:spPr>
          <a:xfrm>
            <a:off x="5571981" y="66814"/>
            <a:ext cx="3472617" cy="707886"/>
          </a:xfrm>
          <a:prstGeom prst="rect">
            <a:avLst/>
          </a:prstGeom>
          <a:noFill/>
        </p:spPr>
        <p:txBody>
          <a:bodyPr wrap="none" lIns="91440" tIns="45720" rIns="91440" bIns="45720">
            <a:spAutoFit/>
          </a:bodyPr>
          <a:lstStyle/>
          <a:p>
            <a:pPr algn="ctr"/>
            <a:r>
              <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Thematic Focus</a:t>
            </a:r>
          </a:p>
        </p:txBody>
      </p:sp>
    </p:spTree>
    <p:extLst>
      <p:ext uri="{BB962C8B-B14F-4D97-AF65-F5344CB8AC3E}">
        <p14:creationId xmlns:p14="http://schemas.microsoft.com/office/powerpoint/2010/main" val="557052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8718" y="1136666"/>
            <a:ext cx="8553361" cy="4811207"/>
          </a:xfrm>
          <a:solidFill>
            <a:schemeClr val="bg1"/>
          </a:solidFill>
        </p:spPr>
        <p:txBody>
          <a:bodyPr>
            <a:noAutofit/>
          </a:bodyPr>
          <a:lstStyle/>
          <a:p>
            <a:pPr algn="just"/>
            <a:r>
              <a:rPr lang="en-US" sz="2400" b="1" i="1" dirty="0">
                <a:latin typeface="Century Gothic" panose="020B0502020202020204" pitchFamily="34" charset="0"/>
              </a:rPr>
              <a:t> “The origins of the conflict can be traced to two broad factors. First, significant portions of society were systematically excluded and marginalized from institutions of political governance and access to key economic assets… In the early days, land and property rights of most Liberians were severely limited.”  </a:t>
            </a:r>
            <a:r>
              <a:rPr lang="en-US" sz="2400" b="1" dirty="0">
                <a:latin typeface="+mj-lt"/>
              </a:rPr>
              <a:t> </a:t>
            </a:r>
          </a:p>
          <a:p>
            <a:pPr algn="r"/>
            <a:r>
              <a:rPr lang="en-US" sz="2400" b="1" dirty="0">
                <a:latin typeface="+mj-lt"/>
              </a:rPr>
              <a:t>Liberia Poverty Reduction Strategy 2008</a:t>
            </a:r>
          </a:p>
          <a:p>
            <a:pPr algn="just"/>
            <a:endParaRPr lang="en-US" sz="1050" b="1" dirty="0">
              <a:latin typeface="+mj-lt"/>
            </a:endParaRPr>
          </a:p>
          <a:p>
            <a:pPr algn="just"/>
            <a:r>
              <a:rPr lang="en-US" sz="2400" b="1" i="1" dirty="0">
                <a:latin typeface="Century Gothic" panose="020B0502020202020204" pitchFamily="34" charset="0"/>
              </a:rPr>
              <a:t>“The Government recognizes and protects the land rights of communities, groups, families, and individuals who own, use, and manage their land in accordance with customary practices and norms, equal to Private Land Rights.”</a:t>
            </a:r>
          </a:p>
          <a:p>
            <a:pPr algn="r"/>
            <a:r>
              <a:rPr lang="en-US" sz="2400" b="1" dirty="0">
                <a:latin typeface="+mj-lt"/>
              </a:rPr>
              <a:t>Liberia Land Rights Policy 2013</a:t>
            </a:r>
            <a:endParaRPr lang="en-US" sz="1400" b="1" dirty="0">
              <a:latin typeface="+mj-lt"/>
            </a:endParaRPr>
          </a:p>
        </p:txBody>
      </p:sp>
      <p:pic>
        <p:nvPicPr>
          <p:cNvPr id="7" name="Picture 6"/>
          <p:cNvPicPr/>
          <p:nvPr/>
        </p:nvPicPr>
        <p:blipFill>
          <a:blip r:embed="rId2">
            <a:extLst>
              <a:ext uri="{28A0092B-C50C-407E-A947-70E740481C1C}">
                <a14:useLocalDpi xmlns:a14="http://schemas.microsoft.com/office/drawing/2010/main"/>
              </a:ext>
            </a:extLst>
          </a:blip>
          <a:srcRect/>
          <a:stretch>
            <a:fillRect/>
          </a:stretch>
        </p:blipFill>
        <p:spPr bwMode="auto">
          <a:xfrm>
            <a:off x="168678" y="138193"/>
            <a:ext cx="761456" cy="757655"/>
          </a:xfrm>
          <a:prstGeom prst="rect">
            <a:avLst/>
          </a:prstGeom>
          <a:noFill/>
        </p:spPr>
      </p:pic>
      <p:sp>
        <p:nvSpPr>
          <p:cNvPr id="8" name="Rectangle 7"/>
          <p:cNvSpPr/>
          <p:nvPr/>
        </p:nvSpPr>
        <p:spPr>
          <a:xfrm>
            <a:off x="4038600" y="14772"/>
            <a:ext cx="5054125" cy="646331"/>
          </a:xfrm>
          <a:prstGeom prst="rect">
            <a:avLst/>
          </a:prstGeom>
          <a:noFill/>
        </p:spPr>
        <p:txBody>
          <a:bodyPr wrap="square" lIns="91440" tIns="45720" rIns="91440" bIns="45720">
            <a:spAutoFit/>
          </a:bodyPr>
          <a:lstStyle/>
          <a:p>
            <a:pPr algn="r"/>
            <a:r>
              <a:rPr lang="en-US" sz="3600" b="1" dirty="0">
                <a:solidFill>
                  <a:srgbClr val="16165D"/>
                </a:solidFill>
                <a:effectLst>
                  <a:outerShdw blurRad="38100" dist="38100" dir="2700000" algn="tl">
                    <a:srgbClr val="C0C0C0"/>
                  </a:outerShdw>
                </a:effectLst>
                <a:latin typeface="Arial" charset="0"/>
                <a:cs typeface="Arial" charset="0"/>
              </a:rPr>
              <a:t>Policy Implications</a:t>
            </a:r>
          </a:p>
        </p:txBody>
      </p:sp>
      <p:cxnSp>
        <p:nvCxnSpPr>
          <p:cNvPr id="5" name="Straight Connector 4">
            <a:extLst>
              <a:ext uri="{FF2B5EF4-FFF2-40B4-BE49-F238E27FC236}">
                <a16:creationId xmlns:a16="http://schemas.microsoft.com/office/drawing/2014/main" id="{5FB7BC47-F97C-40B5-B8E6-FB9DC1D918C0}"/>
              </a:ext>
            </a:extLst>
          </p:cNvPr>
          <p:cNvCxnSpPr/>
          <p:nvPr/>
        </p:nvCxnSpPr>
        <p:spPr>
          <a:xfrm rot="10800000">
            <a:off x="640080" y="646113"/>
            <a:ext cx="8503920" cy="158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6" name="Picture 1">
            <a:extLst>
              <a:ext uri="{FF2B5EF4-FFF2-40B4-BE49-F238E27FC236}">
                <a16:creationId xmlns:a16="http://schemas.microsoft.com/office/drawing/2014/main" id="{417F1235-336A-4E1C-BB75-455E186F17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 y="76200"/>
            <a:ext cx="9207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9092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5990" y="1200760"/>
            <a:ext cx="8527721" cy="3323316"/>
          </a:xfrm>
          <a:solidFill>
            <a:schemeClr val="bg1"/>
          </a:solidFill>
          <a:ln>
            <a:solidFill>
              <a:schemeClr val="bg1"/>
            </a:solidFill>
          </a:ln>
        </p:spPr>
        <p:txBody>
          <a:bodyPr>
            <a:noAutofit/>
          </a:bodyPr>
          <a:lstStyle/>
          <a:p>
            <a:r>
              <a:rPr lang="en-US" sz="2400" b="1" dirty="0">
                <a:latin typeface="Century Gothic" panose="020B0502020202020204" pitchFamily="34" charset="0"/>
              </a:rPr>
              <a:t>2013 Land Rights Policy</a:t>
            </a:r>
          </a:p>
          <a:p>
            <a:r>
              <a:rPr lang="en-US" dirty="0">
                <a:latin typeface="Century Gothic" panose="020B0502020202020204" pitchFamily="34" charset="0"/>
              </a:rPr>
              <a:t>Liberia’s first Land Rights Policy (Land Commission, 2013)established four land rights categories including Government Land, Public Land, Private Land and Customary Land. </a:t>
            </a:r>
          </a:p>
          <a:p>
            <a:pPr>
              <a:lnSpc>
                <a:spcPct val="100000"/>
              </a:lnSpc>
            </a:pPr>
            <a:endParaRPr lang="en-US" sz="200" dirty="0">
              <a:latin typeface="Century Gothic" panose="020B0502020202020204" pitchFamily="34" charset="0"/>
            </a:endParaRPr>
          </a:p>
          <a:p>
            <a:r>
              <a:rPr lang="en-US" sz="2400" b="1" dirty="0">
                <a:latin typeface="Century Gothic" panose="020B0502020202020204" pitchFamily="34" charset="0"/>
              </a:rPr>
              <a:t>2016 Legislation to Establish the Liberia Land Authority</a:t>
            </a:r>
          </a:p>
          <a:p>
            <a:r>
              <a:rPr lang="en-US" dirty="0">
                <a:latin typeface="Century Gothic" panose="020B0502020202020204" pitchFamily="34" charset="0"/>
              </a:rPr>
              <a:t>Liberia Land Authority was legislated to consolidate land administration functions at the National, regional and local levels and charged with a comprehensive reform of the land sector.</a:t>
            </a:r>
          </a:p>
          <a:p>
            <a:endParaRPr lang="en-US" sz="100" b="1" dirty="0">
              <a:latin typeface="Century Gothic" panose="020B0502020202020204" pitchFamily="34" charset="0"/>
            </a:endParaRPr>
          </a:p>
          <a:p>
            <a:r>
              <a:rPr lang="en-US" sz="2400" b="1" dirty="0">
                <a:latin typeface="Century Gothic" panose="020B0502020202020204" pitchFamily="34" charset="0"/>
              </a:rPr>
              <a:t>2018 Land Rights Law</a:t>
            </a:r>
          </a:p>
          <a:p>
            <a:r>
              <a:rPr lang="en-US" dirty="0">
                <a:latin typeface="Century Gothic" panose="020B0502020202020204" pitchFamily="34" charset="0"/>
              </a:rPr>
              <a:t>Legal framework established to implement the Policy. “Requires every customary community to “develop a land use management plan”, as a component of the formalization process of securing customary land rights. –Article 35 Section 1.e </a:t>
            </a:r>
          </a:p>
          <a:p>
            <a:pPr marL="0" indent="0">
              <a:buNone/>
            </a:pPr>
            <a:endParaRPr lang="en-US" sz="1400" b="1" dirty="0">
              <a:latin typeface="Century Gothic" panose="020B0502020202020204" pitchFamily="34" charset="0"/>
            </a:endParaRPr>
          </a:p>
        </p:txBody>
      </p:sp>
      <p:pic>
        <p:nvPicPr>
          <p:cNvPr id="7" name="Picture 6"/>
          <p:cNvPicPr/>
          <p:nvPr/>
        </p:nvPicPr>
        <p:blipFill>
          <a:blip r:embed="rId2">
            <a:extLst>
              <a:ext uri="{28A0092B-C50C-407E-A947-70E740481C1C}">
                <a14:useLocalDpi xmlns:a14="http://schemas.microsoft.com/office/drawing/2010/main"/>
              </a:ext>
            </a:extLst>
          </a:blip>
          <a:srcRect/>
          <a:stretch>
            <a:fillRect/>
          </a:stretch>
        </p:blipFill>
        <p:spPr bwMode="auto">
          <a:xfrm>
            <a:off x="168678" y="138193"/>
            <a:ext cx="761456" cy="757655"/>
          </a:xfrm>
          <a:prstGeom prst="rect">
            <a:avLst/>
          </a:prstGeom>
          <a:noFill/>
        </p:spPr>
      </p:pic>
      <p:sp>
        <p:nvSpPr>
          <p:cNvPr id="8" name="Rectangle 7"/>
          <p:cNvSpPr/>
          <p:nvPr/>
        </p:nvSpPr>
        <p:spPr>
          <a:xfrm>
            <a:off x="4965106" y="14772"/>
            <a:ext cx="4127619" cy="707886"/>
          </a:xfrm>
          <a:prstGeom prst="rect">
            <a:avLst/>
          </a:prstGeom>
          <a:noFill/>
        </p:spPr>
        <p:txBody>
          <a:bodyPr wrap="square" lIns="91440" tIns="45720" rIns="91440" bIns="45720">
            <a:spAutoFit/>
          </a:bodyPr>
          <a:lstStyle/>
          <a:p>
            <a:pPr algn="r"/>
            <a:r>
              <a:rPr lang="en-US" sz="4000" dirty="0">
                <a:ln w="0"/>
                <a:effectLst>
                  <a:outerShdw blurRad="38100" dist="19050" dir="2700000" algn="tl" rotWithShape="0">
                    <a:schemeClr val="dk1">
                      <a:alpha val="40000"/>
                    </a:schemeClr>
                  </a:outerShdw>
                </a:effectLst>
              </a:rPr>
              <a:t>Legal Context</a:t>
            </a:r>
          </a:p>
        </p:txBody>
      </p:sp>
    </p:spTree>
    <p:extLst>
      <p:ext uri="{BB962C8B-B14F-4D97-AF65-F5344CB8AC3E}">
        <p14:creationId xmlns:p14="http://schemas.microsoft.com/office/powerpoint/2010/main" val="642934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a:extLst>
              <a:ext uri="{28A0092B-C50C-407E-A947-70E740481C1C}">
                <a14:useLocalDpi xmlns:a14="http://schemas.microsoft.com/office/drawing/2010/main"/>
              </a:ext>
            </a:extLst>
          </a:blip>
          <a:srcRect/>
          <a:stretch>
            <a:fillRect/>
          </a:stretch>
        </p:blipFill>
        <p:spPr bwMode="auto">
          <a:xfrm>
            <a:off x="168678" y="138193"/>
            <a:ext cx="761456" cy="757655"/>
          </a:xfrm>
          <a:prstGeom prst="rect">
            <a:avLst/>
          </a:prstGeom>
          <a:noFill/>
        </p:spPr>
      </p:pic>
      <p:sp>
        <p:nvSpPr>
          <p:cNvPr id="8" name="Rectangle 7"/>
          <p:cNvSpPr/>
          <p:nvPr/>
        </p:nvSpPr>
        <p:spPr>
          <a:xfrm>
            <a:off x="2770095" y="14772"/>
            <a:ext cx="6322632" cy="707886"/>
          </a:xfrm>
          <a:prstGeom prst="rect">
            <a:avLst/>
          </a:prstGeom>
          <a:noFill/>
        </p:spPr>
        <p:txBody>
          <a:bodyPr wrap="square" lIns="91440" tIns="45720" rIns="91440" bIns="45720">
            <a:spAutoFit/>
          </a:bodyPr>
          <a:lstStyle/>
          <a:p>
            <a:pPr algn="r"/>
            <a:r>
              <a:rPr lang="en-US" sz="4000" dirty="0">
                <a:ln w="0"/>
                <a:effectLst>
                  <a:outerShdw blurRad="38100" dist="19050" dir="2700000" algn="tl" rotWithShape="0">
                    <a:schemeClr val="dk1">
                      <a:alpha val="40000"/>
                    </a:schemeClr>
                  </a:outerShdw>
                </a:effectLst>
              </a:rPr>
              <a:t>Land Administration Context</a:t>
            </a:r>
          </a:p>
        </p:txBody>
      </p:sp>
      <p:sp>
        <p:nvSpPr>
          <p:cNvPr id="2" name="Rectangle 1">
            <a:extLst>
              <a:ext uri="{FF2B5EF4-FFF2-40B4-BE49-F238E27FC236}">
                <a16:creationId xmlns:a16="http://schemas.microsoft.com/office/drawing/2014/main" id="{63C540A1-D517-4B6F-9EC0-F27CBFF720C2}"/>
              </a:ext>
            </a:extLst>
          </p:cNvPr>
          <p:cNvSpPr/>
          <p:nvPr/>
        </p:nvSpPr>
        <p:spPr>
          <a:xfrm>
            <a:off x="239151" y="1440285"/>
            <a:ext cx="8771953" cy="584775"/>
          </a:xfrm>
          <a:prstGeom prst="rect">
            <a:avLst/>
          </a:prstGeom>
          <a:solidFill>
            <a:schemeClr val="bg1"/>
          </a:solidFill>
        </p:spPr>
        <p:txBody>
          <a:bodyPr wrap="none" lIns="91440" tIns="45720" rIns="91440" bIns="45720">
            <a:spAutoFit/>
          </a:bodyPr>
          <a:lstStyle/>
          <a:p>
            <a:pPr algn="ctr"/>
            <a:r>
              <a:rPr lang="en-US" sz="3200" b="1" cap="none" spc="50" dirty="0">
                <a:ln w="0"/>
                <a:solidFill>
                  <a:srgbClr val="0070C0"/>
                </a:solidFill>
                <a:effectLst>
                  <a:innerShdw blurRad="63500" dist="50800" dir="13500000">
                    <a:srgbClr val="000000">
                      <a:alpha val="50000"/>
                    </a:srgbClr>
                  </a:innerShdw>
                </a:effectLst>
                <a:latin typeface="Century Gothic" panose="020B0502020202020204" pitchFamily="34" charset="0"/>
              </a:rPr>
              <a:t>Scattered, Uncoordinated and Duplicated</a:t>
            </a:r>
            <a:endParaRPr lang="en-US" sz="3200" b="1" cap="none" spc="50" dirty="0">
              <a:ln w="0"/>
              <a:solidFill>
                <a:srgbClr val="0070C0"/>
              </a:solidFill>
              <a:effectLst>
                <a:innerShdw blurRad="63500" dist="50800" dir="13500000">
                  <a:srgbClr val="000000">
                    <a:alpha val="50000"/>
                  </a:srgbClr>
                </a:innerShdw>
              </a:effectLst>
            </a:endParaRPr>
          </a:p>
        </p:txBody>
      </p:sp>
      <p:sp>
        <p:nvSpPr>
          <p:cNvPr id="4" name="Rectangle 3">
            <a:extLst>
              <a:ext uri="{FF2B5EF4-FFF2-40B4-BE49-F238E27FC236}">
                <a16:creationId xmlns:a16="http://schemas.microsoft.com/office/drawing/2014/main" id="{918EADFB-5407-4A42-BD2F-B16342E4575E}"/>
              </a:ext>
            </a:extLst>
          </p:cNvPr>
          <p:cNvSpPr/>
          <p:nvPr/>
        </p:nvSpPr>
        <p:spPr>
          <a:xfrm>
            <a:off x="271213" y="2280146"/>
            <a:ext cx="8465780" cy="584775"/>
          </a:xfrm>
          <a:prstGeom prst="rect">
            <a:avLst/>
          </a:prstGeom>
          <a:noFill/>
        </p:spPr>
        <p:txBody>
          <a:bodyPr wrap="none" lIns="91440" tIns="45720" rIns="91440" bIns="45720">
            <a:spAutoFit/>
          </a:bodyPr>
          <a:lstStyle/>
          <a:p>
            <a:pPr algn="ctr"/>
            <a:r>
              <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entury Gothic" panose="020B0502020202020204" pitchFamily="34" charset="0"/>
              </a:rPr>
              <a:t>“One Stop Shop” for Land </a:t>
            </a:r>
            <a:r>
              <a:rPr lang="en-US" sz="3200" b="1" dirty="0">
                <a:ln w="9525">
                  <a:solidFill>
                    <a:schemeClr val="bg1"/>
                  </a:solidFill>
                  <a:prstDash val="solid"/>
                </a:ln>
                <a:effectLst>
                  <a:outerShdw blurRad="12700" dist="38100" dir="2700000" algn="tl" rotWithShape="0">
                    <a:schemeClr val="bg1">
                      <a:lumMod val="50000"/>
                    </a:schemeClr>
                  </a:outerShdw>
                </a:effectLst>
                <a:latin typeface="Century Gothic" panose="020B0502020202020204" pitchFamily="34" charset="0"/>
              </a:rPr>
              <a:t>A</a:t>
            </a:r>
            <a:r>
              <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Century Gothic" panose="020B0502020202020204" pitchFamily="34" charset="0"/>
              </a:rPr>
              <a:t>dministration</a:t>
            </a:r>
            <a:endPar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5" name="Rectangle 4">
            <a:extLst>
              <a:ext uri="{FF2B5EF4-FFF2-40B4-BE49-F238E27FC236}">
                <a16:creationId xmlns:a16="http://schemas.microsoft.com/office/drawing/2014/main" id="{8768FA53-CF6D-414A-A1D7-5234FCEB8CAE}"/>
              </a:ext>
            </a:extLst>
          </p:cNvPr>
          <p:cNvSpPr/>
          <p:nvPr/>
        </p:nvSpPr>
        <p:spPr>
          <a:xfrm>
            <a:off x="1188702" y="3224821"/>
            <a:ext cx="6766596"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cap="none" spc="0" dirty="0">
                <a:ln/>
                <a:solidFill>
                  <a:srgbClr val="C00000"/>
                </a:solidFill>
                <a:effectLst/>
                <a:latin typeface="Century Gothic" panose="020B0502020202020204" pitchFamily="34" charset="0"/>
              </a:rPr>
              <a:t>LLA-LRA Implementation Strategy</a:t>
            </a:r>
            <a:endParaRPr lang="en-US" sz="3200" b="1" cap="none" spc="0" dirty="0">
              <a:ln/>
              <a:solidFill>
                <a:srgbClr val="C00000"/>
              </a:solidFill>
              <a:effectLst/>
            </a:endParaRPr>
          </a:p>
        </p:txBody>
      </p:sp>
      <p:sp>
        <p:nvSpPr>
          <p:cNvPr id="6" name="Rectangle 5">
            <a:extLst>
              <a:ext uri="{FF2B5EF4-FFF2-40B4-BE49-F238E27FC236}">
                <a16:creationId xmlns:a16="http://schemas.microsoft.com/office/drawing/2014/main" id="{0FD56B71-C1CB-4E51-BF88-38AB9B1076C0}"/>
              </a:ext>
            </a:extLst>
          </p:cNvPr>
          <p:cNvSpPr/>
          <p:nvPr/>
        </p:nvSpPr>
        <p:spPr>
          <a:xfrm>
            <a:off x="554946" y="4158526"/>
            <a:ext cx="7898316" cy="584775"/>
          </a:xfrm>
          <a:prstGeom prst="rect">
            <a:avLst/>
          </a:prstGeom>
          <a:noFill/>
        </p:spPr>
        <p:txBody>
          <a:bodyPr wrap="none" lIns="91440" tIns="45720" rIns="91440" bIns="45720">
            <a:spAutoFit/>
          </a:bodyPr>
          <a:lstStyle/>
          <a:p>
            <a:pPr algn="ctr"/>
            <a:r>
              <a:rPr lang="en-US" sz="3200" b="1" cap="none" spc="0"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latin typeface="Century Gothic" panose="020B0502020202020204" pitchFamily="34" charset="0"/>
              </a:rPr>
              <a:t>Pilot projects to inform policy decisions</a:t>
            </a:r>
            <a:endParaRPr lang="en-US" sz="3200" b="1" cap="none" spc="0"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endParaRPr>
          </a:p>
        </p:txBody>
      </p:sp>
      <p:sp>
        <p:nvSpPr>
          <p:cNvPr id="12" name="Rectangle 11">
            <a:extLst>
              <a:ext uri="{FF2B5EF4-FFF2-40B4-BE49-F238E27FC236}">
                <a16:creationId xmlns:a16="http://schemas.microsoft.com/office/drawing/2014/main" id="{EC06BADB-8059-4FA0-8965-F773BA323F00}"/>
              </a:ext>
            </a:extLst>
          </p:cNvPr>
          <p:cNvSpPr/>
          <p:nvPr/>
        </p:nvSpPr>
        <p:spPr>
          <a:xfrm>
            <a:off x="738618" y="4939571"/>
            <a:ext cx="7530972"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rgbClr val="0070C0"/>
                </a:solidFill>
              </a:rPr>
              <a:t>80% of Land is Customary</a:t>
            </a:r>
          </a:p>
        </p:txBody>
      </p:sp>
    </p:spTree>
    <p:extLst>
      <p:ext uri="{BB962C8B-B14F-4D97-AF65-F5344CB8AC3E}">
        <p14:creationId xmlns:p14="http://schemas.microsoft.com/office/powerpoint/2010/main" val="2064268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110343" y="-1"/>
            <a:ext cx="4073236" cy="670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Image result for map of lofa county, liberia&quot;">
            <a:extLst>
              <a:ext uri="{FF2B5EF4-FFF2-40B4-BE49-F238E27FC236}">
                <a16:creationId xmlns:a16="http://schemas.microsoft.com/office/drawing/2014/main" id="{BCDD9566-C002-4B75-8334-7C477098B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5037" y="1503589"/>
            <a:ext cx="3886200" cy="39814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4847" t="27630" r="5976" b="9658"/>
          <a:stretch/>
        </p:blipFill>
        <p:spPr>
          <a:xfrm>
            <a:off x="943405" y="219692"/>
            <a:ext cx="7196343" cy="6549243"/>
          </a:xfrm>
          <a:prstGeom prst="rect">
            <a:avLst/>
          </a:prstGeom>
        </p:spPr>
      </p:pic>
      <p:sp>
        <p:nvSpPr>
          <p:cNvPr id="11" name="Oval 10"/>
          <p:cNvSpPr/>
          <p:nvPr/>
        </p:nvSpPr>
        <p:spPr>
          <a:xfrm>
            <a:off x="2113808" y="2688306"/>
            <a:ext cx="2066306" cy="2078182"/>
          </a:xfrm>
          <a:prstGeom prst="ellipse">
            <a:avLst/>
          </a:prstGeom>
          <a:solidFill>
            <a:srgbClr val="FFFF00">
              <a:alpha val="30196"/>
            </a:srgbClr>
          </a:solidFill>
          <a:ln w="50800" cmpd="sng">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0" name="Rectangle 9"/>
          <p:cNvSpPr/>
          <p:nvPr/>
        </p:nvSpPr>
        <p:spPr>
          <a:xfrm>
            <a:off x="0" y="6007419"/>
            <a:ext cx="9144000" cy="923330"/>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Development + Land Use </a:t>
            </a:r>
          </a:p>
        </p:txBody>
      </p:sp>
    </p:spTree>
    <p:extLst>
      <p:ext uri="{BB962C8B-B14F-4D97-AF65-F5344CB8AC3E}">
        <p14:creationId xmlns:p14="http://schemas.microsoft.com/office/powerpoint/2010/main" val="210897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2">
            <a:extLst>
              <a:ext uri="{28A0092B-C50C-407E-A947-70E740481C1C}">
                <a14:useLocalDpi xmlns:a14="http://schemas.microsoft.com/office/drawing/2010/main" val="0"/>
              </a:ext>
            </a:extLst>
          </a:blip>
          <a:srcRect t="84904" r="53052"/>
          <a:stretch/>
        </p:blipFill>
        <p:spPr bwMode="auto">
          <a:xfrm>
            <a:off x="5959434" y="5682343"/>
            <a:ext cx="2466109" cy="981112"/>
          </a:xfrm>
          <a:prstGeom prst="rect">
            <a:avLst/>
          </a:prstGeom>
          <a:noFill/>
          <a:ln w="6350">
            <a:solidFill>
              <a:srgbClr val="0066FF"/>
            </a:solidFill>
            <a:miter lim="800000"/>
            <a:headEnd/>
            <a:tailEnd/>
          </a:ln>
        </p:spPr>
      </p:pic>
      <p:sp>
        <p:nvSpPr>
          <p:cNvPr id="8" name="Rectangle 7"/>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p:nvPr/>
        </p:nvPicPr>
        <p:blipFill rotWithShape="1">
          <a:blip r:embed="rId2">
            <a:extLst>
              <a:ext uri="{28A0092B-C50C-407E-A947-70E740481C1C}">
                <a14:useLocalDpi xmlns:a14="http://schemas.microsoft.com/office/drawing/2010/main" val="0"/>
              </a:ext>
            </a:extLst>
          </a:blip>
          <a:srcRect t="6852" b="19694"/>
          <a:stretch/>
        </p:blipFill>
        <p:spPr bwMode="auto">
          <a:xfrm>
            <a:off x="59345" y="68862"/>
            <a:ext cx="5252806" cy="4773881"/>
          </a:xfrm>
          <a:prstGeom prst="rect">
            <a:avLst/>
          </a:prstGeom>
          <a:noFill/>
          <a:ln w="6350">
            <a:solidFill>
              <a:srgbClr val="0066FF"/>
            </a:solidFill>
            <a:miter lim="800000"/>
            <a:headEnd/>
            <a:tailEnd/>
          </a:ln>
        </p:spPr>
      </p:pic>
      <p:sp>
        <p:nvSpPr>
          <p:cNvPr id="9" name="Rectangle 8"/>
          <p:cNvSpPr/>
          <p:nvPr/>
        </p:nvSpPr>
        <p:spPr>
          <a:xfrm>
            <a:off x="866824" y="68862"/>
            <a:ext cx="2244513"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Guinea</a:t>
            </a:r>
          </a:p>
        </p:txBody>
      </p:sp>
      <p:sp>
        <p:nvSpPr>
          <p:cNvPr id="10" name="Rectangle 9"/>
          <p:cNvSpPr/>
          <p:nvPr/>
        </p:nvSpPr>
        <p:spPr>
          <a:xfrm>
            <a:off x="-417688" y="963908"/>
            <a:ext cx="2244513" cy="830997"/>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Sierra </a:t>
            </a:r>
          </a:p>
          <a:p>
            <a:pPr algn="ctr"/>
            <a:r>
              <a:rPr lang="en-US" sz="2400" b="0" cap="none" spc="0" dirty="0">
                <a:ln w="0"/>
                <a:solidFill>
                  <a:schemeClr val="tx1"/>
                </a:solidFill>
                <a:effectLst>
                  <a:outerShdw blurRad="38100" dist="19050" dir="2700000" algn="tl" rotWithShape="0">
                    <a:schemeClr val="dk1">
                      <a:alpha val="40000"/>
                    </a:schemeClr>
                  </a:outerShdw>
                </a:effectLst>
              </a:rPr>
              <a:t>Leone</a:t>
            </a:r>
          </a:p>
        </p:txBody>
      </p:sp>
      <p:sp>
        <p:nvSpPr>
          <p:cNvPr id="3" name="Content Placeholder 2"/>
          <p:cNvSpPr>
            <a:spLocks noGrp="1"/>
          </p:cNvSpPr>
          <p:nvPr>
            <p:ph idx="1"/>
          </p:nvPr>
        </p:nvSpPr>
        <p:spPr>
          <a:xfrm>
            <a:off x="5371495" y="157757"/>
            <a:ext cx="3641985" cy="2123860"/>
          </a:xfrm>
        </p:spPr>
        <p:txBody>
          <a:bodyPr>
            <a:noAutofit/>
          </a:bodyPr>
          <a:lstStyle/>
          <a:p>
            <a:r>
              <a:rPr lang="en-US" dirty="0">
                <a:latin typeface="Century Gothic" panose="020B0502020202020204" pitchFamily="34" charset="0"/>
              </a:rPr>
              <a:t>Foya is in the Northwest corner of the Liberia, bordering Sierra Leone and Guinea.</a:t>
            </a:r>
          </a:p>
          <a:p>
            <a:r>
              <a:rPr lang="en-US" dirty="0">
                <a:latin typeface="Century Gothic" panose="020B0502020202020204" pitchFamily="34" charset="0"/>
              </a:rPr>
              <a:t>Customary land tenure</a:t>
            </a:r>
          </a:p>
          <a:p>
            <a:r>
              <a:rPr lang="en-US" dirty="0">
                <a:latin typeface="Century Gothic" panose="020B0502020202020204" pitchFamily="34" charset="0"/>
              </a:rPr>
              <a:t>Comprised of a mosaic of grasslands, secondary seasonal tropical forest, and agriculture land </a:t>
            </a:r>
          </a:p>
          <a:p>
            <a:r>
              <a:rPr lang="en-US" dirty="0">
                <a:latin typeface="Century Gothic" panose="020B0502020202020204" pitchFamily="34" charset="0"/>
              </a:rPr>
              <a:t>Shifting cultivation</a:t>
            </a:r>
          </a:p>
          <a:p>
            <a:r>
              <a:rPr lang="en-US" dirty="0">
                <a:latin typeface="Century Gothic" panose="020B0502020202020204" pitchFamily="34" charset="0"/>
              </a:rPr>
              <a:t>71,364 people (as of 2008)</a:t>
            </a:r>
          </a:p>
          <a:p>
            <a:r>
              <a:rPr lang="en-US" dirty="0">
                <a:latin typeface="Century Gothic" panose="020B0502020202020204" pitchFamily="34" charset="0"/>
              </a:rPr>
              <a:t>Primary thoroughfare for trade and movement between the three countries. </a:t>
            </a:r>
          </a:p>
          <a:p>
            <a:endParaRPr lang="en-US" sz="1800" dirty="0">
              <a:latin typeface="Century Gothic" panose="020B0502020202020204" pitchFamily="34" charset="0"/>
            </a:endParaRPr>
          </a:p>
        </p:txBody>
      </p:sp>
      <p:sp>
        <p:nvSpPr>
          <p:cNvPr id="11" name="Rectangle 10"/>
          <p:cNvSpPr/>
          <p:nvPr/>
        </p:nvSpPr>
        <p:spPr>
          <a:xfrm>
            <a:off x="866824" y="5294818"/>
            <a:ext cx="7512313" cy="1538883"/>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“Breast Basket” of Liberia </a:t>
            </a:r>
          </a:p>
          <a:p>
            <a:pPr algn="ctr"/>
            <a:r>
              <a:rPr lang="en-US" sz="4000" dirty="0">
                <a:ln w="0"/>
                <a:effectLst>
                  <a:outerShdw blurRad="38100" dist="19050" dir="2700000" algn="tl" rotWithShape="0">
                    <a:schemeClr val="dk1">
                      <a:alpha val="40000"/>
                    </a:schemeClr>
                  </a:outerShdw>
                </a:effectLst>
              </a:rPr>
              <a:t>(prior to the civil crisis)</a:t>
            </a:r>
            <a:endParaRPr lang="en-US" sz="4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868048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5990" y="540327"/>
            <a:ext cx="8527721" cy="3983749"/>
          </a:xfrm>
          <a:solidFill>
            <a:schemeClr val="bg1"/>
          </a:solidFill>
          <a:ln>
            <a:solidFill>
              <a:schemeClr val="bg1"/>
            </a:solidFill>
          </a:ln>
        </p:spPr>
        <p:txBody>
          <a:bodyPr>
            <a:noAutofit/>
          </a:bodyPr>
          <a:lstStyle/>
          <a:p>
            <a:pPr algn="ctr"/>
            <a:r>
              <a:rPr lang="en-US" sz="3200" b="1" dirty="0">
                <a:solidFill>
                  <a:srgbClr val="0070C0"/>
                </a:solidFill>
                <a:latin typeface="Century Gothic" panose="020B0502020202020204" pitchFamily="34" charset="0"/>
              </a:rPr>
              <a:t>Participatory Planning Methodology</a:t>
            </a:r>
          </a:p>
          <a:p>
            <a:pPr algn="just"/>
            <a:r>
              <a:rPr lang="en-US" sz="2400" dirty="0">
                <a:latin typeface="Century Gothic" panose="020B0502020202020204" pitchFamily="34" charset="0"/>
              </a:rPr>
              <a:t>The land use planning process followed a participatory approach, incorporating top-down perspectives into a largely bottom-up process. </a:t>
            </a:r>
          </a:p>
          <a:p>
            <a:pPr algn="just"/>
            <a:endParaRPr lang="en-US" sz="1400" dirty="0">
              <a:latin typeface="Century Gothic" panose="020B0502020202020204" pitchFamily="34" charset="0"/>
            </a:endParaRPr>
          </a:p>
          <a:p>
            <a:pPr algn="ctr"/>
            <a:r>
              <a:rPr lang="en-US" sz="3200" b="1" dirty="0">
                <a:solidFill>
                  <a:srgbClr val="0070C0"/>
                </a:solidFill>
                <a:latin typeface="Century Gothic" panose="020B0502020202020204" pitchFamily="34" charset="0"/>
              </a:rPr>
              <a:t>Consultancy</a:t>
            </a:r>
          </a:p>
          <a:p>
            <a:pPr algn="just"/>
            <a:r>
              <a:rPr lang="fr-FR" sz="2400" dirty="0">
                <a:latin typeface="Century Gothic" panose="020B0502020202020204" pitchFamily="34" charset="0"/>
              </a:rPr>
              <a:t>Project </a:t>
            </a:r>
            <a:r>
              <a:rPr lang="en-US" sz="2400" dirty="0">
                <a:latin typeface="Century Gothic" panose="020B0502020202020204" pitchFamily="34" charset="0"/>
              </a:rPr>
              <a:t>was</a:t>
            </a:r>
            <a:r>
              <a:rPr lang="fr-FR" sz="2400" dirty="0">
                <a:latin typeface="Century Gothic" panose="020B0502020202020204" pitchFamily="34" charset="0"/>
              </a:rPr>
              <a:t> </a:t>
            </a:r>
            <a:r>
              <a:rPr lang="en-US" sz="2400" dirty="0">
                <a:latin typeface="Century Gothic" panose="020B0502020202020204" pitchFamily="34" charset="0"/>
              </a:rPr>
              <a:t>implemented</a:t>
            </a:r>
            <a:r>
              <a:rPr lang="fr-FR" sz="2400" dirty="0">
                <a:latin typeface="Century Gothic" panose="020B0502020202020204" pitchFamily="34" charset="0"/>
              </a:rPr>
              <a:t> by Meta Meta </a:t>
            </a:r>
            <a:r>
              <a:rPr lang="en-US" sz="2400" dirty="0">
                <a:latin typeface="Century Gothic" panose="020B0502020202020204" pitchFamily="34" charset="0"/>
              </a:rPr>
              <a:t>Research</a:t>
            </a:r>
            <a:r>
              <a:rPr lang="fr-FR" sz="2400" dirty="0">
                <a:latin typeface="Century Gothic" panose="020B0502020202020204" pitchFamily="34" charset="0"/>
              </a:rPr>
              <a:t>, a consultant </a:t>
            </a:r>
            <a:r>
              <a:rPr lang="en-US" sz="2400" dirty="0">
                <a:latin typeface="Century Gothic" panose="020B0502020202020204" pitchFamily="34" charset="0"/>
              </a:rPr>
              <a:t>firm</a:t>
            </a:r>
            <a:r>
              <a:rPr lang="fr-FR" sz="2400" dirty="0">
                <a:latin typeface="Century Gothic" panose="020B0502020202020204" pitchFamily="34" charset="0"/>
              </a:rPr>
              <a:t>. Data collection and </a:t>
            </a:r>
            <a:r>
              <a:rPr lang="en-US" sz="2400" dirty="0">
                <a:latin typeface="Century Gothic" panose="020B0502020202020204" pitchFamily="34" charset="0"/>
              </a:rPr>
              <a:t>analysis</a:t>
            </a:r>
            <a:r>
              <a:rPr lang="fr-FR" sz="2400" dirty="0">
                <a:latin typeface="Century Gothic" panose="020B0502020202020204" pitchFamily="34" charset="0"/>
              </a:rPr>
              <a:t> was performed by IDH and LLA staff.</a:t>
            </a:r>
          </a:p>
          <a:p>
            <a:pPr algn="just"/>
            <a:endParaRPr lang="fr-FR" sz="1200" dirty="0">
              <a:latin typeface="Century Gothic" panose="020B0502020202020204" pitchFamily="34" charset="0"/>
            </a:endParaRPr>
          </a:p>
          <a:p>
            <a:pPr algn="ctr"/>
            <a:r>
              <a:rPr lang="fr-FR" sz="3200" b="1" dirty="0">
                <a:solidFill>
                  <a:srgbClr val="0070C0"/>
                </a:solidFill>
                <a:latin typeface="Century Gothic" panose="020B0502020202020204" pitchFamily="34" charset="0"/>
              </a:rPr>
              <a:t>Timing </a:t>
            </a:r>
          </a:p>
          <a:p>
            <a:pPr algn="just"/>
            <a:r>
              <a:rPr lang="fr-FR" sz="2400" dirty="0">
                <a:latin typeface="Century Gothic" panose="020B0502020202020204" pitchFamily="34" charset="0"/>
              </a:rPr>
              <a:t>The process took place between November 2018 and July 2019. </a:t>
            </a:r>
            <a:endParaRPr lang="en-US" sz="100" b="1" dirty="0">
              <a:latin typeface="Century Gothic" panose="020B0502020202020204" pitchFamily="34" charset="0"/>
            </a:endParaRPr>
          </a:p>
          <a:p>
            <a:pPr marL="0" indent="0">
              <a:buNone/>
            </a:pPr>
            <a:endParaRPr lang="en-US" sz="1400" b="1" dirty="0">
              <a:latin typeface="Century Gothic" panose="020B0502020202020204" pitchFamily="34" charset="0"/>
            </a:endParaRPr>
          </a:p>
        </p:txBody>
      </p:sp>
    </p:spTree>
    <p:extLst>
      <p:ext uri="{BB962C8B-B14F-4D97-AF65-F5344CB8AC3E}">
        <p14:creationId xmlns:p14="http://schemas.microsoft.com/office/powerpoint/2010/main" val="3515762335"/>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5055</TotalTime>
  <Words>913</Words>
  <Application>Microsoft Office PowerPoint</Application>
  <PresentationFormat>On-screen Show (4:3)</PresentationFormat>
  <Paragraphs>119</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Century Gothic</vt:lpstr>
      <vt:lpstr>Corbel</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Insights from Participatory Land Use Planning in Liberia</dc:title>
  <dc:creator>Ellen O. Pratt</dc:creator>
  <cp:lastModifiedBy>Ellen Pratt</cp:lastModifiedBy>
  <cp:revision>100</cp:revision>
  <cp:lastPrinted>2019-03-19T14:09:05Z</cp:lastPrinted>
  <dcterms:created xsi:type="dcterms:W3CDTF">2019-03-07T15:34:56Z</dcterms:created>
  <dcterms:modified xsi:type="dcterms:W3CDTF">2019-11-20T14:51:07Z</dcterms:modified>
</cp:coreProperties>
</file>