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handoutMasterIdLst>
    <p:handoutMasterId r:id="rId20"/>
  </p:handoutMasterIdLst>
  <p:sldIdLst>
    <p:sldId id="256" r:id="rId2"/>
    <p:sldId id="312" r:id="rId3"/>
    <p:sldId id="313" r:id="rId4"/>
    <p:sldId id="316" r:id="rId5"/>
    <p:sldId id="370" r:id="rId6"/>
    <p:sldId id="323" r:id="rId7"/>
    <p:sldId id="336" r:id="rId8"/>
    <p:sldId id="337" r:id="rId9"/>
    <p:sldId id="341" r:id="rId10"/>
    <p:sldId id="365" r:id="rId11"/>
    <p:sldId id="366" r:id="rId12"/>
    <p:sldId id="372" r:id="rId13"/>
    <p:sldId id="368" r:id="rId14"/>
    <p:sldId id="369" r:id="rId15"/>
    <p:sldId id="371" r:id="rId16"/>
    <p:sldId id="360" r:id="rId17"/>
    <p:sldId id="361"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075"/>
    <p:restoredTop sz="94652"/>
  </p:normalViewPr>
  <p:slideViewPr>
    <p:cSldViewPr snapToGrid="0" snapToObjects="1">
      <p:cViewPr varScale="1">
        <p:scale>
          <a:sx n="64" d="100"/>
          <a:sy n="64" d="100"/>
        </p:scale>
        <p:origin x="52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FD0AE91-74E0-4237-86B3-4C7F3B689D5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91DC219-9AE3-4209-BFE0-FAFC5474B4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FF3C69D-5803-417B-8319-5E4B46218A95}" type="datetimeFigureOut">
              <a:rPr lang="en-US"/>
              <a:pPr>
                <a:defRPr/>
              </a:pPr>
              <a:t>11/24/2019</a:t>
            </a:fld>
            <a:endParaRPr lang="en-US"/>
          </a:p>
        </p:txBody>
      </p:sp>
      <p:sp>
        <p:nvSpPr>
          <p:cNvPr id="4" name="Footer Placeholder 3">
            <a:extLst>
              <a:ext uri="{FF2B5EF4-FFF2-40B4-BE49-F238E27FC236}">
                <a16:creationId xmlns:a16="http://schemas.microsoft.com/office/drawing/2014/main" id="{9AEC6C99-B046-4CA1-8BE5-6E1AC1A971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5B1FE312-FF1F-4B98-AA43-3296DE475C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105B161-31BE-44E0-8867-54EC5F04C2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6EF7FB-A7E2-4DAE-80C0-2D7F4DB44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275C73E-4EB1-45A4-AFCB-FE9C4F7A7D0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57FC8C-E36D-4BB4-A161-5686363E6619}" type="datetimeFigureOut">
              <a:rPr lang="en-US"/>
              <a:pPr>
                <a:defRPr/>
              </a:pPr>
              <a:t>11/24/2019</a:t>
            </a:fld>
            <a:endParaRPr lang="en-US"/>
          </a:p>
        </p:txBody>
      </p:sp>
      <p:sp>
        <p:nvSpPr>
          <p:cNvPr id="4" name="Slide Image Placeholder 3">
            <a:extLst>
              <a:ext uri="{FF2B5EF4-FFF2-40B4-BE49-F238E27FC236}">
                <a16:creationId xmlns:a16="http://schemas.microsoft.com/office/drawing/2014/main" id="{B1F943B4-655D-4AD0-8388-86884BBBB2CE}"/>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7935639D-B88D-4970-82FD-7AA77D6D7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AC07657-9408-47FF-A96E-063861A682E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69562764-44FB-4BBA-BFED-2408D6A0D66D}"/>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0317FEF2-4B1F-4F04-8A84-EA1C068551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E2C03C5-D4D6-43B2-B0A1-77E14C6D4614}"/>
              </a:ext>
            </a:extLst>
          </p:cNvPr>
          <p:cNvSpPr/>
          <p:nvPr userDrawn="1"/>
        </p:nvSpPr>
        <p:spPr>
          <a:xfrm>
            <a:off x="631825" y="2605088"/>
            <a:ext cx="2840038" cy="46037"/>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13">
            <a:extLst>
              <a:ext uri="{FF2B5EF4-FFF2-40B4-BE49-F238E27FC236}">
                <a16:creationId xmlns:a16="http://schemas.microsoft.com/office/drawing/2014/main" id="{27B6CE95-7302-4E97-B7D4-11A2DF939C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1325" y="-41275"/>
            <a:ext cx="2882900"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D625CBF4-042C-45F4-A948-A50FA75C6009}"/>
              </a:ext>
            </a:extLst>
          </p:cNvPr>
          <p:cNvPicPr>
            <a:picLocks noChangeAspect="1"/>
          </p:cNvPicPr>
          <p:nvPr userDrawn="1"/>
        </p:nvPicPr>
        <p:blipFill>
          <a:blip r:embed="rId3">
            <a:extLst>
              <a:ext uri="{28A0092B-C50C-407E-A947-70E740481C1C}">
                <a14:useLocalDpi xmlns:a14="http://schemas.microsoft.com/office/drawing/2010/main" val="0"/>
              </a:ext>
            </a:extLst>
          </a:blip>
          <a:srcRect l="10989" r="12366"/>
          <a:stretch>
            <a:fillRect/>
          </a:stretch>
        </p:blipFill>
        <p:spPr bwMode="auto">
          <a:xfrm>
            <a:off x="3175" y="2751138"/>
            <a:ext cx="3762375" cy="410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765320" y="388044"/>
            <a:ext cx="7831948" cy="4183955"/>
          </a:xfrm>
        </p:spPr>
        <p:txBody>
          <a:bodyPr anchor="b">
            <a:noAutofit/>
          </a:bodyPr>
          <a:lstStyle>
            <a:lvl1pPr algn="r">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765319" y="4694663"/>
            <a:ext cx="7831949" cy="1625047"/>
          </a:xfrm>
        </p:spPr>
        <p:txBody>
          <a:bodyPr/>
          <a:lstStyle>
            <a:lvl1pPr marL="0" indent="0" algn="r">
              <a:buNone/>
              <a:defRPr sz="20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a:extLst>
              <a:ext uri="{FF2B5EF4-FFF2-40B4-BE49-F238E27FC236}">
                <a16:creationId xmlns:a16="http://schemas.microsoft.com/office/drawing/2014/main" id="{5691F37A-2C60-4B97-83BF-553642018E39}"/>
              </a:ext>
            </a:extLst>
          </p:cNvPr>
          <p:cNvSpPr>
            <a:spLocks noGrp="1"/>
          </p:cNvSpPr>
          <p:nvPr>
            <p:ph type="dt" sz="half" idx="10"/>
          </p:nvPr>
        </p:nvSpPr>
        <p:spPr>
          <a:xfrm>
            <a:off x="9999663" y="6429375"/>
            <a:ext cx="912812" cy="365125"/>
          </a:xfrm>
        </p:spPr>
        <p:txBody>
          <a:bodyPr/>
          <a:lstStyle>
            <a:lvl1pPr>
              <a:defRPr/>
            </a:lvl1pPr>
          </a:lstStyle>
          <a:p>
            <a:pPr>
              <a:defRPr/>
            </a:pPr>
            <a:fld id="{4C0995A2-F5B4-4608-A701-3C44D5795D70}" type="datetimeFigureOut">
              <a:rPr lang="en-US"/>
              <a:pPr>
                <a:defRPr/>
              </a:pPr>
              <a:t>11/24/2019</a:t>
            </a:fld>
            <a:endParaRPr lang="en-US"/>
          </a:p>
        </p:txBody>
      </p:sp>
      <p:sp>
        <p:nvSpPr>
          <p:cNvPr id="8" name="Footer Placeholder 4">
            <a:extLst>
              <a:ext uri="{FF2B5EF4-FFF2-40B4-BE49-F238E27FC236}">
                <a16:creationId xmlns:a16="http://schemas.microsoft.com/office/drawing/2014/main" id="{FD99A138-2EFB-4235-81E7-5AE48219197F}"/>
              </a:ext>
            </a:extLst>
          </p:cNvPr>
          <p:cNvSpPr>
            <a:spLocks noGrp="1"/>
          </p:cNvSpPr>
          <p:nvPr>
            <p:ph type="ftr" sz="quarter" idx="11"/>
          </p:nvPr>
        </p:nvSpPr>
        <p:spPr>
          <a:xfrm>
            <a:off x="3471863" y="6429375"/>
            <a:ext cx="6297612" cy="365125"/>
          </a:xfrm>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D566BA2-DE1A-4198-82D0-AFB8E95867DE}"/>
              </a:ext>
            </a:extLst>
          </p:cNvPr>
          <p:cNvSpPr>
            <a:spLocks noGrp="1"/>
          </p:cNvSpPr>
          <p:nvPr>
            <p:ph type="sldNum" sz="quarter" idx="12"/>
          </p:nvPr>
        </p:nvSpPr>
        <p:spPr>
          <a:xfrm>
            <a:off x="11385550" y="6429375"/>
            <a:ext cx="682625" cy="365125"/>
          </a:xfrm>
        </p:spPr>
        <p:txBody>
          <a:bodyPr/>
          <a:lstStyle>
            <a:lvl1pPr>
              <a:defRPr/>
            </a:lvl1pPr>
          </a:lstStyle>
          <a:p>
            <a:pPr>
              <a:defRPr/>
            </a:pPr>
            <a:fld id="{5D162887-240D-4E75-9294-F9FFD3AC0233}" type="slidenum">
              <a:rPr lang="en-US"/>
              <a:pPr>
                <a:defRPr/>
              </a:pPr>
              <a:t>‹#›</a:t>
            </a:fld>
            <a:endParaRPr lang="en-US"/>
          </a:p>
        </p:txBody>
      </p:sp>
    </p:spTree>
    <p:extLst>
      <p:ext uri="{BB962C8B-B14F-4D97-AF65-F5344CB8AC3E}">
        <p14:creationId xmlns:p14="http://schemas.microsoft.com/office/powerpoint/2010/main" val="3391938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DBAE92-DC71-4F51-97A8-6CE79643C436}"/>
              </a:ext>
            </a:extLst>
          </p:cNvPr>
          <p:cNvSpPr>
            <a:spLocks noGrp="1"/>
          </p:cNvSpPr>
          <p:nvPr>
            <p:ph type="dt" sz="half" idx="10"/>
          </p:nvPr>
        </p:nvSpPr>
        <p:spPr/>
        <p:txBody>
          <a:bodyPr/>
          <a:lstStyle>
            <a:lvl1pPr>
              <a:defRPr/>
            </a:lvl1pPr>
          </a:lstStyle>
          <a:p>
            <a:pPr>
              <a:defRPr/>
            </a:pPr>
            <a:fld id="{66B8ADA6-1F80-4847-A19F-3E6F6ECA9A16}" type="datetimeFigureOut">
              <a:rPr lang="en-US"/>
              <a:pPr>
                <a:defRPr/>
              </a:pPr>
              <a:t>11/24/2019</a:t>
            </a:fld>
            <a:endParaRPr lang="en-US"/>
          </a:p>
        </p:txBody>
      </p:sp>
      <p:sp>
        <p:nvSpPr>
          <p:cNvPr id="5" name="Footer Placeholder 4">
            <a:extLst>
              <a:ext uri="{FF2B5EF4-FFF2-40B4-BE49-F238E27FC236}">
                <a16:creationId xmlns:a16="http://schemas.microsoft.com/office/drawing/2014/main" id="{A26FC5F3-CD2E-4249-A74A-8AD385AADB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3E9B0CA-4990-4114-A70D-7460C5777BD2}"/>
              </a:ext>
            </a:extLst>
          </p:cNvPr>
          <p:cNvSpPr>
            <a:spLocks noGrp="1"/>
          </p:cNvSpPr>
          <p:nvPr>
            <p:ph type="sldNum" sz="quarter" idx="12"/>
          </p:nvPr>
        </p:nvSpPr>
        <p:spPr/>
        <p:txBody>
          <a:bodyPr/>
          <a:lstStyle>
            <a:lvl1pPr>
              <a:defRPr/>
            </a:lvl1pPr>
          </a:lstStyle>
          <a:p>
            <a:pPr>
              <a:defRPr/>
            </a:pPr>
            <a:fld id="{37223A8C-81E6-4929-81B3-8DBCA42D87BD}" type="slidenum">
              <a:rPr lang="en-US"/>
              <a:pPr>
                <a:defRPr/>
              </a:pPr>
              <a:t>‹#›</a:t>
            </a:fld>
            <a:endParaRPr lang="en-US"/>
          </a:p>
        </p:txBody>
      </p:sp>
    </p:spTree>
    <p:extLst>
      <p:ext uri="{BB962C8B-B14F-4D97-AF65-F5344CB8AC3E}">
        <p14:creationId xmlns:p14="http://schemas.microsoft.com/office/powerpoint/2010/main" val="789865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368385FB-19B8-434A-8D24-C96767E37BCE}"/>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p>
        </p:txBody>
      </p:sp>
      <p:sp>
        <p:nvSpPr>
          <p:cNvPr id="6" name="TextBox 18">
            <a:extLst>
              <a:ext uri="{FF2B5EF4-FFF2-40B4-BE49-F238E27FC236}">
                <a16:creationId xmlns:a16="http://schemas.microsoft.com/office/drawing/2014/main" id="{5259C8DB-C6AC-471C-A774-958573D3CFE9}"/>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endParaRPr lang="en-US" altLang="en-US">
              <a:solidFill>
                <a:srgbClr val="C0E474"/>
              </a:solidFill>
              <a:latin typeface="Arial" charset="0"/>
            </a:endParaRP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FA33D6E4-F8EF-4566-8DFB-6CB51276556B}"/>
              </a:ext>
            </a:extLst>
          </p:cNvPr>
          <p:cNvSpPr>
            <a:spLocks noGrp="1"/>
          </p:cNvSpPr>
          <p:nvPr>
            <p:ph type="dt" sz="half" idx="14"/>
          </p:nvPr>
        </p:nvSpPr>
        <p:spPr/>
        <p:txBody>
          <a:bodyPr/>
          <a:lstStyle>
            <a:lvl1pPr>
              <a:defRPr/>
            </a:lvl1pPr>
          </a:lstStyle>
          <a:p>
            <a:pPr>
              <a:defRPr/>
            </a:pPr>
            <a:fld id="{EDBF1DEE-FF65-45FD-B4D7-23F42BA7FFDA}" type="datetimeFigureOut">
              <a:rPr lang="en-US"/>
              <a:pPr>
                <a:defRPr/>
              </a:pPr>
              <a:t>11/24/2019</a:t>
            </a:fld>
            <a:endParaRPr lang="en-US"/>
          </a:p>
        </p:txBody>
      </p:sp>
      <p:sp>
        <p:nvSpPr>
          <p:cNvPr id="8" name="Footer Placeholder 4">
            <a:extLst>
              <a:ext uri="{FF2B5EF4-FFF2-40B4-BE49-F238E27FC236}">
                <a16:creationId xmlns:a16="http://schemas.microsoft.com/office/drawing/2014/main" id="{C71491F7-B688-4B5E-8A46-BDCC9B185A04}"/>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A255BE2C-EC36-4561-84ED-8CCEEC5EF575}"/>
              </a:ext>
            </a:extLst>
          </p:cNvPr>
          <p:cNvSpPr>
            <a:spLocks noGrp="1"/>
          </p:cNvSpPr>
          <p:nvPr>
            <p:ph type="sldNum" sz="quarter" idx="16"/>
          </p:nvPr>
        </p:nvSpPr>
        <p:spPr/>
        <p:txBody>
          <a:bodyPr/>
          <a:lstStyle>
            <a:lvl1pPr>
              <a:defRPr/>
            </a:lvl1pPr>
          </a:lstStyle>
          <a:p>
            <a:pPr>
              <a:defRPr/>
            </a:pPr>
            <a:fld id="{57F3EA1A-549B-41B0-9673-472D873E9FAB}" type="slidenum">
              <a:rPr lang="en-US"/>
              <a:pPr>
                <a:defRPr/>
              </a:pPr>
              <a:t>‹#›</a:t>
            </a:fld>
            <a:endParaRPr lang="en-US"/>
          </a:p>
        </p:txBody>
      </p:sp>
    </p:spTree>
    <p:extLst>
      <p:ext uri="{BB962C8B-B14F-4D97-AF65-F5344CB8AC3E}">
        <p14:creationId xmlns:p14="http://schemas.microsoft.com/office/powerpoint/2010/main" val="4104843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1944CB-9AFB-495F-8756-AA04DDECCBD2}"/>
              </a:ext>
            </a:extLst>
          </p:cNvPr>
          <p:cNvSpPr>
            <a:spLocks noGrp="1"/>
          </p:cNvSpPr>
          <p:nvPr>
            <p:ph type="dt" sz="half" idx="10"/>
          </p:nvPr>
        </p:nvSpPr>
        <p:spPr/>
        <p:txBody>
          <a:bodyPr/>
          <a:lstStyle>
            <a:lvl1pPr>
              <a:defRPr/>
            </a:lvl1pPr>
          </a:lstStyle>
          <a:p>
            <a:pPr>
              <a:defRPr/>
            </a:pPr>
            <a:fld id="{E3D2AA78-0AD8-4BE4-96D9-07016E52AC35}" type="datetimeFigureOut">
              <a:rPr lang="en-US"/>
              <a:pPr>
                <a:defRPr/>
              </a:pPr>
              <a:t>11/24/2019</a:t>
            </a:fld>
            <a:endParaRPr lang="en-US"/>
          </a:p>
        </p:txBody>
      </p:sp>
      <p:sp>
        <p:nvSpPr>
          <p:cNvPr id="5" name="Footer Placeholder 4">
            <a:extLst>
              <a:ext uri="{FF2B5EF4-FFF2-40B4-BE49-F238E27FC236}">
                <a16:creationId xmlns:a16="http://schemas.microsoft.com/office/drawing/2014/main" id="{35DDC9C2-9D80-4352-AC72-38504510A3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FD8D150-A2BD-4FEA-86B0-B45D0AF65AB0}"/>
              </a:ext>
            </a:extLst>
          </p:cNvPr>
          <p:cNvSpPr>
            <a:spLocks noGrp="1"/>
          </p:cNvSpPr>
          <p:nvPr>
            <p:ph type="sldNum" sz="quarter" idx="12"/>
          </p:nvPr>
        </p:nvSpPr>
        <p:spPr/>
        <p:txBody>
          <a:bodyPr/>
          <a:lstStyle>
            <a:lvl1pPr>
              <a:defRPr/>
            </a:lvl1pPr>
          </a:lstStyle>
          <a:p>
            <a:pPr>
              <a:defRPr/>
            </a:pPr>
            <a:fld id="{BF6DB06E-C9B2-4D25-8BA2-5337BC76EB5D}" type="slidenum">
              <a:rPr lang="en-US"/>
              <a:pPr>
                <a:defRPr/>
              </a:pPr>
              <a:t>‹#›</a:t>
            </a:fld>
            <a:endParaRPr lang="en-US"/>
          </a:p>
        </p:txBody>
      </p:sp>
    </p:spTree>
    <p:extLst>
      <p:ext uri="{BB962C8B-B14F-4D97-AF65-F5344CB8AC3E}">
        <p14:creationId xmlns:p14="http://schemas.microsoft.com/office/powerpoint/2010/main" val="14392560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7">
            <a:extLst>
              <a:ext uri="{FF2B5EF4-FFF2-40B4-BE49-F238E27FC236}">
                <a16:creationId xmlns:a16="http://schemas.microsoft.com/office/drawing/2014/main" id="{B03BCDCF-FF1F-4DA5-8780-708157D73837}"/>
              </a:ext>
            </a:extLst>
          </p:cNvPr>
          <p:cNvSpPr txBox="1">
            <a:spLocks noChangeArrowheads="1"/>
          </p:cNvSpPr>
          <p:nvPr/>
        </p:nvSpPr>
        <p:spPr bwMode="auto">
          <a:xfrm>
            <a:off x="541338" y="790575"/>
            <a:ext cx="609600" cy="584200"/>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p>
        </p:txBody>
      </p:sp>
      <p:sp>
        <p:nvSpPr>
          <p:cNvPr id="6" name="TextBox 18">
            <a:extLst>
              <a:ext uri="{FF2B5EF4-FFF2-40B4-BE49-F238E27FC236}">
                <a16:creationId xmlns:a16="http://schemas.microsoft.com/office/drawing/2014/main" id="{3FC32061-FA82-4DCB-A543-64379E4FEA0B}"/>
              </a:ext>
            </a:extLst>
          </p:cNvPr>
          <p:cNvSpPr txBox="1">
            <a:spLocks noChangeArrowheads="1"/>
          </p:cNvSpPr>
          <p:nvPr/>
        </p:nvSpPr>
        <p:spPr bwMode="auto">
          <a:xfrm>
            <a:off x="8893175" y="2886075"/>
            <a:ext cx="609600" cy="585788"/>
          </a:xfrm>
          <a:prstGeom prst="rect">
            <a:avLst/>
          </a:prstGeom>
          <a:noFill/>
          <a:ln>
            <a:noFill/>
          </a:ln>
        </p:spPr>
        <p:txBody>
          <a:bodyPr anchor="ctr"/>
          <a:lstStyle>
            <a:lvl1pPr>
              <a:defRPr>
                <a:solidFill>
                  <a:schemeClr val="tx1"/>
                </a:solidFill>
                <a:latin typeface="Trebuchet MS" charset="0"/>
              </a:defRPr>
            </a:lvl1pPr>
            <a:lvl2pPr marL="742950" indent="-285750">
              <a:defRPr>
                <a:solidFill>
                  <a:schemeClr val="tx1"/>
                </a:solidFill>
                <a:latin typeface="Trebuchet MS" charset="0"/>
              </a:defRPr>
            </a:lvl2pPr>
            <a:lvl3pPr marL="1143000" indent="-228600">
              <a:defRPr>
                <a:solidFill>
                  <a:schemeClr val="tx1"/>
                </a:solidFill>
                <a:latin typeface="Trebuchet MS" charset="0"/>
              </a:defRPr>
            </a:lvl3pPr>
            <a:lvl4pPr marL="1600200" indent="-228600">
              <a:defRPr>
                <a:solidFill>
                  <a:schemeClr val="tx1"/>
                </a:solidFill>
                <a:latin typeface="Trebuchet MS" charset="0"/>
              </a:defRPr>
            </a:lvl4pPr>
            <a:lvl5pPr marL="2057400" indent="-228600">
              <a:defRPr>
                <a:solidFill>
                  <a:schemeClr val="tx1"/>
                </a:solidFill>
                <a:latin typeface="Trebuchet MS" charset="0"/>
              </a:defRPr>
            </a:lvl5pPr>
            <a:lvl6pPr marL="2514600" indent="-228600" fontAlgn="base">
              <a:spcBef>
                <a:spcPct val="0"/>
              </a:spcBef>
              <a:spcAft>
                <a:spcPct val="0"/>
              </a:spcAft>
              <a:defRPr>
                <a:solidFill>
                  <a:schemeClr val="tx1"/>
                </a:solidFill>
                <a:latin typeface="Trebuchet MS" charset="0"/>
              </a:defRPr>
            </a:lvl6pPr>
            <a:lvl7pPr marL="2971800" indent="-228600" fontAlgn="base">
              <a:spcBef>
                <a:spcPct val="0"/>
              </a:spcBef>
              <a:spcAft>
                <a:spcPct val="0"/>
              </a:spcAft>
              <a:defRPr>
                <a:solidFill>
                  <a:schemeClr val="tx1"/>
                </a:solidFill>
                <a:latin typeface="Trebuchet MS" charset="0"/>
              </a:defRPr>
            </a:lvl7pPr>
            <a:lvl8pPr marL="3429000" indent="-228600" fontAlgn="base">
              <a:spcBef>
                <a:spcPct val="0"/>
              </a:spcBef>
              <a:spcAft>
                <a:spcPct val="0"/>
              </a:spcAft>
              <a:defRPr>
                <a:solidFill>
                  <a:schemeClr val="tx1"/>
                </a:solidFill>
                <a:latin typeface="Trebuchet MS" charset="0"/>
              </a:defRPr>
            </a:lvl8pPr>
            <a:lvl9pPr marL="3886200" indent="-228600" fontAlgn="base">
              <a:spcBef>
                <a:spcPct val="0"/>
              </a:spcBef>
              <a:spcAft>
                <a:spcPct val="0"/>
              </a:spcAft>
              <a:defRPr>
                <a:solidFill>
                  <a:schemeClr val="tx1"/>
                </a:solidFill>
                <a:latin typeface="Trebuchet MS" charset="0"/>
              </a:defRPr>
            </a:lvl9pPr>
          </a:lstStyle>
          <a:p>
            <a:pPr eaLnBrk="1" hangingPunct="1">
              <a:defRPr/>
            </a:pPr>
            <a:r>
              <a:rPr lang="en-US" altLang="en-US" sz="8000">
                <a:solidFill>
                  <a:srgbClr val="C0E474"/>
                </a:solidFill>
                <a:latin typeface="Arial" charset="0"/>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3">
            <a:extLst>
              <a:ext uri="{FF2B5EF4-FFF2-40B4-BE49-F238E27FC236}">
                <a16:creationId xmlns:a16="http://schemas.microsoft.com/office/drawing/2014/main" id="{5DA06149-236C-4AC9-9FA5-1B66D57DC186}"/>
              </a:ext>
            </a:extLst>
          </p:cNvPr>
          <p:cNvSpPr>
            <a:spLocks noGrp="1"/>
          </p:cNvSpPr>
          <p:nvPr>
            <p:ph type="dt" sz="half" idx="14"/>
          </p:nvPr>
        </p:nvSpPr>
        <p:spPr/>
        <p:txBody>
          <a:bodyPr/>
          <a:lstStyle>
            <a:lvl1pPr>
              <a:defRPr/>
            </a:lvl1pPr>
          </a:lstStyle>
          <a:p>
            <a:pPr>
              <a:defRPr/>
            </a:pPr>
            <a:fld id="{F2A2DF56-6DDE-4B75-AFBE-428C7BAD7A86}" type="datetimeFigureOut">
              <a:rPr lang="en-US"/>
              <a:pPr>
                <a:defRPr/>
              </a:pPr>
              <a:t>11/24/2019</a:t>
            </a:fld>
            <a:endParaRPr lang="en-US"/>
          </a:p>
        </p:txBody>
      </p:sp>
      <p:sp>
        <p:nvSpPr>
          <p:cNvPr id="8" name="Footer Placeholder 4">
            <a:extLst>
              <a:ext uri="{FF2B5EF4-FFF2-40B4-BE49-F238E27FC236}">
                <a16:creationId xmlns:a16="http://schemas.microsoft.com/office/drawing/2014/main" id="{D318E172-BE52-40FA-9CD3-4DCBAD410FCE}"/>
              </a:ext>
            </a:extLst>
          </p:cNvPr>
          <p:cNvSpPr>
            <a:spLocks noGrp="1"/>
          </p:cNvSpPr>
          <p:nvPr>
            <p:ph type="ftr" sz="quarter" idx="15"/>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DC6787E8-F992-4A3E-B92D-097B137A26A1}"/>
              </a:ext>
            </a:extLst>
          </p:cNvPr>
          <p:cNvSpPr>
            <a:spLocks noGrp="1"/>
          </p:cNvSpPr>
          <p:nvPr>
            <p:ph type="sldNum" sz="quarter" idx="16"/>
          </p:nvPr>
        </p:nvSpPr>
        <p:spPr/>
        <p:txBody>
          <a:bodyPr/>
          <a:lstStyle>
            <a:lvl1pPr>
              <a:defRPr/>
            </a:lvl1pPr>
          </a:lstStyle>
          <a:p>
            <a:pPr>
              <a:defRPr/>
            </a:pPr>
            <a:fld id="{8D33D280-E099-4CD1-B251-B7EB256A501F}" type="slidenum">
              <a:rPr lang="en-US"/>
              <a:pPr>
                <a:defRPr/>
              </a:pPr>
              <a:t>‹#›</a:t>
            </a:fld>
            <a:endParaRPr lang="en-US"/>
          </a:p>
        </p:txBody>
      </p:sp>
    </p:spTree>
    <p:extLst>
      <p:ext uri="{BB962C8B-B14F-4D97-AF65-F5344CB8AC3E}">
        <p14:creationId xmlns:p14="http://schemas.microsoft.com/office/powerpoint/2010/main" val="10391208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25F4DF90-9AA5-425D-8AF1-ABC6E6AA6E9C}"/>
              </a:ext>
            </a:extLst>
          </p:cNvPr>
          <p:cNvSpPr>
            <a:spLocks noGrp="1"/>
          </p:cNvSpPr>
          <p:nvPr>
            <p:ph type="dt" sz="half" idx="14"/>
          </p:nvPr>
        </p:nvSpPr>
        <p:spPr/>
        <p:txBody>
          <a:bodyPr/>
          <a:lstStyle>
            <a:lvl1pPr>
              <a:defRPr/>
            </a:lvl1pPr>
          </a:lstStyle>
          <a:p>
            <a:pPr>
              <a:defRPr/>
            </a:pPr>
            <a:fld id="{B00D0BD6-38B1-42ED-B389-59AE35CAF9A3}" type="datetimeFigureOut">
              <a:rPr lang="en-US"/>
              <a:pPr>
                <a:defRPr/>
              </a:pPr>
              <a:t>11/24/2019</a:t>
            </a:fld>
            <a:endParaRPr lang="en-US"/>
          </a:p>
        </p:txBody>
      </p:sp>
      <p:sp>
        <p:nvSpPr>
          <p:cNvPr id="6" name="Footer Placeholder 4">
            <a:extLst>
              <a:ext uri="{FF2B5EF4-FFF2-40B4-BE49-F238E27FC236}">
                <a16:creationId xmlns:a16="http://schemas.microsoft.com/office/drawing/2014/main" id="{A79B6672-CF53-4F9A-9F49-DA98DF178DF3}"/>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63A0C7-BFBF-4AB6-B91D-51716914C5E7}"/>
              </a:ext>
            </a:extLst>
          </p:cNvPr>
          <p:cNvSpPr>
            <a:spLocks noGrp="1"/>
          </p:cNvSpPr>
          <p:nvPr>
            <p:ph type="sldNum" sz="quarter" idx="16"/>
          </p:nvPr>
        </p:nvSpPr>
        <p:spPr/>
        <p:txBody>
          <a:bodyPr/>
          <a:lstStyle>
            <a:lvl1pPr>
              <a:defRPr/>
            </a:lvl1pPr>
          </a:lstStyle>
          <a:p>
            <a:pPr>
              <a:defRPr/>
            </a:pPr>
            <a:fld id="{886F598F-1D0B-4FE0-A48F-193145BFD4BD}" type="slidenum">
              <a:rPr lang="en-US"/>
              <a:pPr>
                <a:defRPr/>
              </a:pPr>
              <a:t>‹#›</a:t>
            </a:fld>
            <a:endParaRPr lang="en-US"/>
          </a:p>
        </p:txBody>
      </p:sp>
    </p:spTree>
    <p:extLst>
      <p:ext uri="{BB962C8B-B14F-4D97-AF65-F5344CB8AC3E}">
        <p14:creationId xmlns:p14="http://schemas.microsoft.com/office/powerpoint/2010/main" val="4100171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DCE56AA-6E23-4A81-BF45-172988227EB5}"/>
              </a:ext>
            </a:extLst>
          </p:cNvPr>
          <p:cNvSpPr>
            <a:spLocks noGrp="1"/>
          </p:cNvSpPr>
          <p:nvPr>
            <p:ph type="dt" sz="half" idx="10"/>
          </p:nvPr>
        </p:nvSpPr>
        <p:spPr/>
        <p:txBody>
          <a:bodyPr/>
          <a:lstStyle>
            <a:lvl1pPr>
              <a:defRPr/>
            </a:lvl1pPr>
          </a:lstStyle>
          <a:p>
            <a:pPr>
              <a:defRPr/>
            </a:pPr>
            <a:fld id="{5C11AE7D-466B-441E-98CC-639172CF8A4C}" type="datetimeFigureOut">
              <a:rPr lang="en-US"/>
              <a:pPr>
                <a:defRPr/>
              </a:pPr>
              <a:t>11/24/2019</a:t>
            </a:fld>
            <a:endParaRPr lang="en-US"/>
          </a:p>
        </p:txBody>
      </p:sp>
      <p:sp>
        <p:nvSpPr>
          <p:cNvPr id="5" name="Footer Placeholder 4">
            <a:extLst>
              <a:ext uri="{FF2B5EF4-FFF2-40B4-BE49-F238E27FC236}">
                <a16:creationId xmlns:a16="http://schemas.microsoft.com/office/drawing/2014/main" id="{0618A66C-84A3-415F-BFD7-4268EB5C480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4B50F7-1C6A-4035-B088-4740A8BE16B9}"/>
              </a:ext>
            </a:extLst>
          </p:cNvPr>
          <p:cNvSpPr>
            <a:spLocks noGrp="1"/>
          </p:cNvSpPr>
          <p:nvPr>
            <p:ph type="sldNum" sz="quarter" idx="12"/>
          </p:nvPr>
        </p:nvSpPr>
        <p:spPr/>
        <p:txBody>
          <a:bodyPr/>
          <a:lstStyle>
            <a:lvl1pPr>
              <a:defRPr/>
            </a:lvl1pPr>
          </a:lstStyle>
          <a:p>
            <a:pPr>
              <a:defRPr/>
            </a:pPr>
            <a:fld id="{CD393EBF-62D6-4993-A678-90DCAC1DDCFD}" type="slidenum">
              <a:rPr lang="en-US"/>
              <a:pPr>
                <a:defRPr/>
              </a:pPr>
              <a:t>‹#›</a:t>
            </a:fld>
            <a:endParaRPr lang="en-US"/>
          </a:p>
        </p:txBody>
      </p:sp>
    </p:spTree>
    <p:extLst>
      <p:ext uri="{BB962C8B-B14F-4D97-AF65-F5344CB8AC3E}">
        <p14:creationId xmlns:p14="http://schemas.microsoft.com/office/powerpoint/2010/main" val="4019188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C9A2051-CF48-4CE2-9111-82F2B12E987A}"/>
              </a:ext>
            </a:extLst>
          </p:cNvPr>
          <p:cNvSpPr>
            <a:spLocks noGrp="1"/>
          </p:cNvSpPr>
          <p:nvPr>
            <p:ph type="dt" sz="half" idx="10"/>
          </p:nvPr>
        </p:nvSpPr>
        <p:spPr/>
        <p:txBody>
          <a:bodyPr/>
          <a:lstStyle>
            <a:lvl1pPr>
              <a:defRPr/>
            </a:lvl1pPr>
          </a:lstStyle>
          <a:p>
            <a:pPr>
              <a:defRPr/>
            </a:pPr>
            <a:fld id="{36B46724-4105-4E92-8261-E364E33EE5A7}" type="datetimeFigureOut">
              <a:rPr lang="en-US"/>
              <a:pPr>
                <a:defRPr/>
              </a:pPr>
              <a:t>11/24/2019</a:t>
            </a:fld>
            <a:endParaRPr lang="en-US"/>
          </a:p>
        </p:txBody>
      </p:sp>
      <p:sp>
        <p:nvSpPr>
          <p:cNvPr id="5" name="Footer Placeholder 4">
            <a:extLst>
              <a:ext uri="{FF2B5EF4-FFF2-40B4-BE49-F238E27FC236}">
                <a16:creationId xmlns:a16="http://schemas.microsoft.com/office/drawing/2014/main" id="{B26454F0-CE21-460E-8FA4-3AAD38FEEA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0181CF9-04E1-4921-B12D-9ECEA0FFB1DE}"/>
              </a:ext>
            </a:extLst>
          </p:cNvPr>
          <p:cNvSpPr>
            <a:spLocks noGrp="1"/>
          </p:cNvSpPr>
          <p:nvPr>
            <p:ph type="sldNum" sz="quarter" idx="12"/>
          </p:nvPr>
        </p:nvSpPr>
        <p:spPr/>
        <p:txBody>
          <a:bodyPr/>
          <a:lstStyle>
            <a:lvl1pPr>
              <a:defRPr/>
            </a:lvl1pPr>
          </a:lstStyle>
          <a:p>
            <a:pPr>
              <a:defRPr/>
            </a:pPr>
            <a:fld id="{90183E65-E83F-4858-94DB-BCC8FBC97D24}" type="slidenum">
              <a:rPr lang="en-US"/>
              <a:pPr>
                <a:defRPr/>
              </a:pPr>
              <a:t>‹#›</a:t>
            </a:fld>
            <a:endParaRPr lang="en-US"/>
          </a:p>
        </p:txBody>
      </p:sp>
    </p:spTree>
    <p:extLst>
      <p:ext uri="{BB962C8B-B14F-4D97-AF65-F5344CB8AC3E}">
        <p14:creationId xmlns:p14="http://schemas.microsoft.com/office/powerpoint/2010/main" val="2175641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B239CF-A48C-445E-8904-9CED5EB9B03B}"/>
              </a:ext>
            </a:extLst>
          </p:cNvPr>
          <p:cNvSpPr>
            <a:spLocks noGrp="1"/>
          </p:cNvSpPr>
          <p:nvPr>
            <p:ph type="dt" sz="half" idx="10"/>
          </p:nvPr>
        </p:nvSpPr>
        <p:spPr/>
        <p:txBody>
          <a:bodyPr/>
          <a:lstStyle>
            <a:lvl1pPr>
              <a:defRPr/>
            </a:lvl1pPr>
          </a:lstStyle>
          <a:p>
            <a:pPr>
              <a:defRPr/>
            </a:pPr>
            <a:fld id="{F9851A89-B790-4A0B-9397-6FA2EBDFB877}" type="datetimeFigureOut">
              <a:rPr lang="en-US"/>
              <a:pPr>
                <a:defRPr/>
              </a:pPr>
              <a:t>11/24/2019</a:t>
            </a:fld>
            <a:endParaRPr lang="en-US"/>
          </a:p>
        </p:txBody>
      </p:sp>
      <p:sp>
        <p:nvSpPr>
          <p:cNvPr id="5" name="Footer Placeholder 4">
            <a:extLst>
              <a:ext uri="{FF2B5EF4-FFF2-40B4-BE49-F238E27FC236}">
                <a16:creationId xmlns:a16="http://schemas.microsoft.com/office/drawing/2014/main" id="{8CF8F5C0-BD55-409B-A3CF-883A24A1A3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60752B1-1EC2-47F8-9F54-B2BF6608B29D}"/>
              </a:ext>
            </a:extLst>
          </p:cNvPr>
          <p:cNvSpPr>
            <a:spLocks noGrp="1"/>
          </p:cNvSpPr>
          <p:nvPr>
            <p:ph type="sldNum" sz="quarter" idx="12"/>
          </p:nvPr>
        </p:nvSpPr>
        <p:spPr/>
        <p:txBody>
          <a:bodyPr/>
          <a:lstStyle>
            <a:lvl1pPr>
              <a:defRPr/>
            </a:lvl1pPr>
          </a:lstStyle>
          <a:p>
            <a:pPr>
              <a:defRPr/>
            </a:pPr>
            <a:fld id="{24679C29-0E4F-43E8-8180-189220A4F673}" type="slidenum">
              <a:rPr lang="en-US"/>
              <a:pPr>
                <a:defRPr/>
              </a:pPr>
              <a:t>‹#›</a:t>
            </a:fld>
            <a:endParaRPr lang="en-US"/>
          </a:p>
        </p:txBody>
      </p:sp>
    </p:spTree>
    <p:extLst>
      <p:ext uri="{BB962C8B-B14F-4D97-AF65-F5344CB8AC3E}">
        <p14:creationId xmlns:p14="http://schemas.microsoft.com/office/powerpoint/2010/main" val="3841495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5831E4-350E-4F32-A662-AED649EC040A}"/>
              </a:ext>
            </a:extLst>
          </p:cNvPr>
          <p:cNvSpPr>
            <a:spLocks noGrp="1"/>
          </p:cNvSpPr>
          <p:nvPr>
            <p:ph type="dt" sz="half" idx="10"/>
          </p:nvPr>
        </p:nvSpPr>
        <p:spPr/>
        <p:txBody>
          <a:bodyPr/>
          <a:lstStyle>
            <a:lvl1pPr>
              <a:defRPr/>
            </a:lvl1pPr>
          </a:lstStyle>
          <a:p>
            <a:pPr>
              <a:defRPr/>
            </a:pPr>
            <a:fld id="{DD9D4079-143F-4CA4-A925-48938901FCA4}" type="datetimeFigureOut">
              <a:rPr lang="en-US"/>
              <a:pPr>
                <a:defRPr/>
              </a:pPr>
              <a:t>11/24/2019</a:t>
            </a:fld>
            <a:endParaRPr lang="en-US"/>
          </a:p>
        </p:txBody>
      </p:sp>
      <p:sp>
        <p:nvSpPr>
          <p:cNvPr id="5" name="Footer Placeholder 4">
            <a:extLst>
              <a:ext uri="{FF2B5EF4-FFF2-40B4-BE49-F238E27FC236}">
                <a16:creationId xmlns:a16="http://schemas.microsoft.com/office/drawing/2014/main" id="{CF1FA72C-8335-4180-97E9-CEC3B971FAD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4812E1-9A3F-4FFD-9553-C086903E11C5}"/>
              </a:ext>
            </a:extLst>
          </p:cNvPr>
          <p:cNvSpPr>
            <a:spLocks noGrp="1"/>
          </p:cNvSpPr>
          <p:nvPr>
            <p:ph type="sldNum" sz="quarter" idx="12"/>
          </p:nvPr>
        </p:nvSpPr>
        <p:spPr/>
        <p:txBody>
          <a:bodyPr/>
          <a:lstStyle>
            <a:lvl1pPr>
              <a:defRPr/>
            </a:lvl1pPr>
          </a:lstStyle>
          <a:p>
            <a:pPr>
              <a:defRPr/>
            </a:pPr>
            <a:fld id="{02225FD9-2992-4B44-B746-C9A2F41DFC86}" type="slidenum">
              <a:rPr lang="en-US"/>
              <a:pPr>
                <a:defRPr/>
              </a:pPr>
              <a:t>‹#›</a:t>
            </a:fld>
            <a:endParaRPr lang="en-US"/>
          </a:p>
        </p:txBody>
      </p:sp>
    </p:spTree>
    <p:extLst>
      <p:ext uri="{BB962C8B-B14F-4D97-AF65-F5344CB8AC3E}">
        <p14:creationId xmlns:p14="http://schemas.microsoft.com/office/powerpoint/2010/main" val="3592074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BDEC9FC-E1DB-4768-BFE1-5958A28F420E}"/>
              </a:ext>
            </a:extLst>
          </p:cNvPr>
          <p:cNvSpPr>
            <a:spLocks noGrp="1"/>
          </p:cNvSpPr>
          <p:nvPr>
            <p:ph type="dt" sz="half" idx="10"/>
          </p:nvPr>
        </p:nvSpPr>
        <p:spPr/>
        <p:txBody>
          <a:bodyPr/>
          <a:lstStyle>
            <a:lvl1pPr>
              <a:defRPr/>
            </a:lvl1pPr>
          </a:lstStyle>
          <a:p>
            <a:pPr>
              <a:defRPr/>
            </a:pPr>
            <a:fld id="{E49CF341-15CC-4709-9843-3813EA8EF8A2}" type="datetimeFigureOut">
              <a:rPr lang="en-US"/>
              <a:pPr>
                <a:defRPr/>
              </a:pPr>
              <a:t>11/24/2019</a:t>
            </a:fld>
            <a:endParaRPr lang="en-US"/>
          </a:p>
        </p:txBody>
      </p:sp>
      <p:sp>
        <p:nvSpPr>
          <p:cNvPr id="6" name="Footer Placeholder 4">
            <a:extLst>
              <a:ext uri="{FF2B5EF4-FFF2-40B4-BE49-F238E27FC236}">
                <a16:creationId xmlns:a16="http://schemas.microsoft.com/office/drawing/2014/main" id="{F53A8F58-89D4-4804-84C3-019A177AB2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0D0E64-C674-46DB-BEE1-AB3711D44415}"/>
              </a:ext>
            </a:extLst>
          </p:cNvPr>
          <p:cNvSpPr>
            <a:spLocks noGrp="1"/>
          </p:cNvSpPr>
          <p:nvPr>
            <p:ph type="sldNum" sz="quarter" idx="12"/>
          </p:nvPr>
        </p:nvSpPr>
        <p:spPr/>
        <p:txBody>
          <a:bodyPr/>
          <a:lstStyle>
            <a:lvl1pPr>
              <a:defRPr/>
            </a:lvl1pPr>
          </a:lstStyle>
          <a:p>
            <a:pPr>
              <a:defRPr/>
            </a:pPr>
            <a:fld id="{6A7F383C-241E-4A3B-8E8F-6A31C46850A6}" type="slidenum">
              <a:rPr lang="en-US"/>
              <a:pPr>
                <a:defRPr/>
              </a:pPr>
              <a:t>‹#›</a:t>
            </a:fld>
            <a:endParaRPr lang="en-US"/>
          </a:p>
        </p:txBody>
      </p:sp>
    </p:spTree>
    <p:extLst>
      <p:ext uri="{BB962C8B-B14F-4D97-AF65-F5344CB8AC3E}">
        <p14:creationId xmlns:p14="http://schemas.microsoft.com/office/powerpoint/2010/main" val="3342614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D691FED-37B0-41BC-BACB-05CD21F677FB}"/>
              </a:ext>
            </a:extLst>
          </p:cNvPr>
          <p:cNvSpPr>
            <a:spLocks noGrp="1"/>
          </p:cNvSpPr>
          <p:nvPr>
            <p:ph type="dt" sz="half" idx="10"/>
          </p:nvPr>
        </p:nvSpPr>
        <p:spPr/>
        <p:txBody>
          <a:bodyPr/>
          <a:lstStyle>
            <a:lvl1pPr>
              <a:defRPr/>
            </a:lvl1pPr>
          </a:lstStyle>
          <a:p>
            <a:pPr>
              <a:defRPr/>
            </a:pPr>
            <a:fld id="{16F06AD3-007F-4B4C-BB33-1DBB4E20B271}" type="datetimeFigureOut">
              <a:rPr lang="en-US"/>
              <a:pPr>
                <a:defRPr/>
              </a:pPr>
              <a:t>11/24/2019</a:t>
            </a:fld>
            <a:endParaRPr lang="en-US"/>
          </a:p>
        </p:txBody>
      </p:sp>
      <p:sp>
        <p:nvSpPr>
          <p:cNvPr id="8" name="Footer Placeholder 4">
            <a:extLst>
              <a:ext uri="{FF2B5EF4-FFF2-40B4-BE49-F238E27FC236}">
                <a16:creationId xmlns:a16="http://schemas.microsoft.com/office/drawing/2014/main" id="{4BA0769B-0172-47B9-8CFB-7029DE4EBA9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50C180B-29D5-446F-9360-F309EB38718B}"/>
              </a:ext>
            </a:extLst>
          </p:cNvPr>
          <p:cNvSpPr>
            <a:spLocks noGrp="1"/>
          </p:cNvSpPr>
          <p:nvPr>
            <p:ph type="sldNum" sz="quarter" idx="12"/>
          </p:nvPr>
        </p:nvSpPr>
        <p:spPr/>
        <p:txBody>
          <a:bodyPr/>
          <a:lstStyle>
            <a:lvl1pPr>
              <a:defRPr/>
            </a:lvl1pPr>
          </a:lstStyle>
          <a:p>
            <a:pPr>
              <a:defRPr/>
            </a:pPr>
            <a:fld id="{F1B98FC3-A7C7-45D7-8B94-64301158202E}" type="slidenum">
              <a:rPr lang="en-US"/>
              <a:pPr>
                <a:defRPr/>
              </a:pPr>
              <a:t>‹#›</a:t>
            </a:fld>
            <a:endParaRPr lang="en-US"/>
          </a:p>
        </p:txBody>
      </p:sp>
    </p:spTree>
    <p:extLst>
      <p:ext uri="{BB962C8B-B14F-4D97-AF65-F5344CB8AC3E}">
        <p14:creationId xmlns:p14="http://schemas.microsoft.com/office/powerpoint/2010/main" val="2573167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3B71C9AD-E1A9-4DEA-B19B-A1FE429A9F52}"/>
              </a:ext>
            </a:extLst>
          </p:cNvPr>
          <p:cNvSpPr>
            <a:spLocks noGrp="1"/>
          </p:cNvSpPr>
          <p:nvPr>
            <p:ph type="dt" sz="half" idx="10"/>
          </p:nvPr>
        </p:nvSpPr>
        <p:spPr/>
        <p:txBody>
          <a:bodyPr/>
          <a:lstStyle>
            <a:lvl1pPr>
              <a:defRPr/>
            </a:lvl1pPr>
          </a:lstStyle>
          <a:p>
            <a:pPr>
              <a:defRPr/>
            </a:pPr>
            <a:fld id="{8F9BE1FD-3FA1-488C-9778-073A0890A639}" type="datetimeFigureOut">
              <a:rPr lang="en-US"/>
              <a:pPr>
                <a:defRPr/>
              </a:pPr>
              <a:t>11/24/2019</a:t>
            </a:fld>
            <a:endParaRPr lang="en-US"/>
          </a:p>
        </p:txBody>
      </p:sp>
      <p:sp>
        <p:nvSpPr>
          <p:cNvPr id="4" name="Footer Placeholder 4">
            <a:extLst>
              <a:ext uri="{FF2B5EF4-FFF2-40B4-BE49-F238E27FC236}">
                <a16:creationId xmlns:a16="http://schemas.microsoft.com/office/drawing/2014/main" id="{380FAB43-079E-4D1E-A262-F0D1624C5469}"/>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3B2CD19-300A-40CD-8C89-950194F40300}"/>
              </a:ext>
            </a:extLst>
          </p:cNvPr>
          <p:cNvSpPr>
            <a:spLocks noGrp="1"/>
          </p:cNvSpPr>
          <p:nvPr>
            <p:ph type="sldNum" sz="quarter" idx="12"/>
          </p:nvPr>
        </p:nvSpPr>
        <p:spPr/>
        <p:txBody>
          <a:bodyPr/>
          <a:lstStyle>
            <a:lvl1pPr>
              <a:defRPr/>
            </a:lvl1pPr>
          </a:lstStyle>
          <a:p>
            <a:pPr>
              <a:defRPr/>
            </a:pPr>
            <a:fld id="{8C081BA1-3A7A-40BB-9F68-83AC00D609AB}" type="slidenum">
              <a:rPr lang="en-US"/>
              <a:pPr>
                <a:defRPr/>
              </a:pPr>
              <a:t>‹#›</a:t>
            </a:fld>
            <a:endParaRPr lang="en-US"/>
          </a:p>
        </p:txBody>
      </p:sp>
    </p:spTree>
    <p:extLst>
      <p:ext uri="{BB962C8B-B14F-4D97-AF65-F5344CB8AC3E}">
        <p14:creationId xmlns:p14="http://schemas.microsoft.com/office/powerpoint/2010/main" val="373395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088589D-868D-4B30-9B67-D18621D6093A}"/>
              </a:ext>
            </a:extLst>
          </p:cNvPr>
          <p:cNvSpPr>
            <a:spLocks noGrp="1"/>
          </p:cNvSpPr>
          <p:nvPr>
            <p:ph type="dt" sz="half" idx="10"/>
          </p:nvPr>
        </p:nvSpPr>
        <p:spPr/>
        <p:txBody>
          <a:bodyPr/>
          <a:lstStyle>
            <a:lvl1pPr>
              <a:defRPr/>
            </a:lvl1pPr>
          </a:lstStyle>
          <a:p>
            <a:pPr>
              <a:defRPr/>
            </a:pPr>
            <a:fld id="{7CB74FF4-AAE2-419B-B250-14B623D5974F}" type="datetimeFigureOut">
              <a:rPr lang="en-US"/>
              <a:pPr>
                <a:defRPr/>
              </a:pPr>
              <a:t>11/24/2019</a:t>
            </a:fld>
            <a:endParaRPr lang="en-US"/>
          </a:p>
        </p:txBody>
      </p:sp>
      <p:sp>
        <p:nvSpPr>
          <p:cNvPr id="3" name="Footer Placeholder 4">
            <a:extLst>
              <a:ext uri="{FF2B5EF4-FFF2-40B4-BE49-F238E27FC236}">
                <a16:creationId xmlns:a16="http://schemas.microsoft.com/office/drawing/2014/main" id="{A8E4EF0F-8273-4B76-91D7-6DAE4BECDC5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33ACF1-08BF-478C-B9E1-9EBCEAC74B25}"/>
              </a:ext>
            </a:extLst>
          </p:cNvPr>
          <p:cNvSpPr>
            <a:spLocks noGrp="1"/>
          </p:cNvSpPr>
          <p:nvPr>
            <p:ph type="sldNum" sz="quarter" idx="12"/>
          </p:nvPr>
        </p:nvSpPr>
        <p:spPr/>
        <p:txBody>
          <a:bodyPr/>
          <a:lstStyle>
            <a:lvl1pPr>
              <a:defRPr/>
            </a:lvl1pPr>
          </a:lstStyle>
          <a:p>
            <a:pPr>
              <a:defRPr/>
            </a:pPr>
            <a:fld id="{6597B3F5-3E07-4D0D-A21D-B545B49B5E5B}" type="slidenum">
              <a:rPr lang="en-US"/>
              <a:pPr>
                <a:defRPr/>
              </a:pPr>
              <a:t>‹#›</a:t>
            </a:fld>
            <a:endParaRPr lang="en-US"/>
          </a:p>
        </p:txBody>
      </p:sp>
    </p:spTree>
    <p:extLst>
      <p:ext uri="{BB962C8B-B14F-4D97-AF65-F5344CB8AC3E}">
        <p14:creationId xmlns:p14="http://schemas.microsoft.com/office/powerpoint/2010/main" val="3721619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73A45ED6-9E64-4C5E-A489-2F858C578368}"/>
              </a:ext>
            </a:extLst>
          </p:cNvPr>
          <p:cNvSpPr>
            <a:spLocks noGrp="1"/>
          </p:cNvSpPr>
          <p:nvPr>
            <p:ph type="dt" sz="half" idx="10"/>
          </p:nvPr>
        </p:nvSpPr>
        <p:spPr/>
        <p:txBody>
          <a:bodyPr/>
          <a:lstStyle>
            <a:lvl1pPr>
              <a:defRPr/>
            </a:lvl1pPr>
          </a:lstStyle>
          <a:p>
            <a:pPr>
              <a:defRPr/>
            </a:pPr>
            <a:fld id="{765A40D8-53BA-468F-BD95-4121EB8CC302}" type="datetimeFigureOut">
              <a:rPr lang="en-US"/>
              <a:pPr>
                <a:defRPr/>
              </a:pPr>
              <a:t>11/24/2019</a:t>
            </a:fld>
            <a:endParaRPr lang="en-US"/>
          </a:p>
        </p:txBody>
      </p:sp>
      <p:sp>
        <p:nvSpPr>
          <p:cNvPr id="6" name="Footer Placeholder 4">
            <a:extLst>
              <a:ext uri="{FF2B5EF4-FFF2-40B4-BE49-F238E27FC236}">
                <a16:creationId xmlns:a16="http://schemas.microsoft.com/office/drawing/2014/main" id="{0178358D-E6C7-4F0F-9CB7-45E14345000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FD51B7A0-4945-4D88-ACD6-AB3D06F409C8}"/>
              </a:ext>
            </a:extLst>
          </p:cNvPr>
          <p:cNvSpPr>
            <a:spLocks noGrp="1"/>
          </p:cNvSpPr>
          <p:nvPr>
            <p:ph type="sldNum" sz="quarter" idx="12"/>
          </p:nvPr>
        </p:nvSpPr>
        <p:spPr/>
        <p:txBody>
          <a:bodyPr/>
          <a:lstStyle>
            <a:lvl1pPr>
              <a:defRPr/>
            </a:lvl1pPr>
          </a:lstStyle>
          <a:p>
            <a:pPr>
              <a:defRPr/>
            </a:pPr>
            <a:fld id="{1F149B36-5F79-4A15-9261-AD8D42971C9F}" type="slidenum">
              <a:rPr lang="en-US"/>
              <a:pPr>
                <a:defRPr/>
              </a:pPr>
              <a:t>‹#›</a:t>
            </a:fld>
            <a:endParaRPr lang="en-US"/>
          </a:p>
        </p:txBody>
      </p:sp>
    </p:spTree>
    <p:extLst>
      <p:ext uri="{BB962C8B-B14F-4D97-AF65-F5344CB8AC3E}">
        <p14:creationId xmlns:p14="http://schemas.microsoft.com/office/powerpoint/2010/main" val="67686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D135F62-D9DA-44F4-954E-E472F782EBE4}"/>
              </a:ext>
            </a:extLst>
          </p:cNvPr>
          <p:cNvSpPr>
            <a:spLocks noGrp="1"/>
          </p:cNvSpPr>
          <p:nvPr>
            <p:ph type="dt" sz="half" idx="10"/>
          </p:nvPr>
        </p:nvSpPr>
        <p:spPr/>
        <p:txBody>
          <a:bodyPr/>
          <a:lstStyle>
            <a:lvl1pPr>
              <a:defRPr/>
            </a:lvl1pPr>
          </a:lstStyle>
          <a:p>
            <a:pPr>
              <a:defRPr/>
            </a:pPr>
            <a:fld id="{F392F8A3-628A-4180-86CE-FD29E28CB7AD}" type="datetimeFigureOut">
              <a:rPr lang="en-US"/>
              <a:pPr>
                <a:defRPr/>
              </a:pPr>
              <a:t>11/24/2019</a:t>
            </a:fld>
            <a:endParaRPr lang="en-US"/>
          </a:p>
        </p:txBody>
      </p:sp>
      <p:sp>
        <p:nvSpPr>
          <p:cNvPr id="6" name="Footer Placeholder 4">
            <a:extLst>
              <a:ext uri="{FF2B5EF4-FFF2-40B4-BE49-F238E27FC236}">
                <a16:creationId xmlns:a16="http://schemas.microsoft.com/office/drawing/2014/main" id="{B5B7AFBD-FE72-4E7C-8389-8902E59BFD0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279132A-BDD9-4BF8-88A7-2DCE2E6DAC0D}"/>
              </a:ext>
            </a:extLst>
          </p:cNvPr>
          <p:cNvSpPr>
            <a:spLocks noGrp="1"/>
          </p:cNvSpPr>
          <p:nvPr>
            <p:ph type="sldNum" sz="quarter" idx="12"/>
          </p:nvPr>
        </p:nvSpPr>
        <p:spPr/>
        <p:txBody>
          <a:bodyPr/>
          <a:lstStyle>
            <a:lvl1pPr>
              <a:defRPr/>
            </a:lvl1pPr>
          </a:lstStyle>
          <a:p>
            <a:pPr>
              <a:defRPr/>
            </a:pPr>
            <a:fld id="{7C247633-3965-4C00-B384-37179820C00D}" type="slidenum">
              <a:rPr lang="en-US"/>
              <a:pPr>
                <a:defRPr/>
              </a:pPr>
              <a:t>‹#›</a:t>
            </a:fld>
            <a:endParaRPr lang="en-US"/>
          </a:p>
        </p:txBody>
      </p:sp>
    </p:spTree>
    <p:extLst>
      <p:ext uri="{BB962C8B-B14F-4D97-AF65-F5344CB8AC3E}">
        <p14:creationId xmlns:p14="http://schemas.microsoft.com/office/powerpoint/2010/main" val="3110060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8">
            <a:extLst>
              <a:ext uri="{FF2B5EF4-FFF2-40B4-BE49-F238E27FC236}">
                <a16:creationId xmlns:a16="http://schemas.microsoft.com/office/drawing/2014/main" id="{1DAECAFC-9215-441C-9A1F-DE695B58053C}"/>
              </a:ext>
            </a:extLst>
          </p:cNvPr>
          <p:cNvSpPr/>
          <p:nvPr/>
        </p:nvSpPr>
        <p:spPr bwMode="auto">
          <a:xfrm>
            <a:off x="11463338" y="-7938"/>
            <a:ext cx="725487" cy="6865938"/>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2E7AB24B-EEE8-4567-BC99-555497A1A0DF}"/>
              </a:ext>
            </a:extLst>
          </p:cNvPr>
          <p:cNvSpPr/>
          <p:nvPr/>
        </p:nvSpPr>
        <p:spPr bwMode="auto">
          <a:xfrm>
            <a:off x="0" y="4013200"/>
            <a:ext cx="44926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28" name="Title Placeholder 1">
            <a:extLst>
              <a:ext uri="{FF2B5EF4-FFF2-40B4-BE49-F238E27FC236}">
                <a16:creationId xmlns:a16="http://schemas.microsoft.com/office/drawing/2014/main" id="{201A4393-5E71-46C7-8B6B-61373D96C971}"/>
              </a:ext>
            </a:extLst>
          </p:cNvPr>
          <p:cNvSpPr>
            <a:spLocks noGrp="1"/>
          </p:cNvSpPr>
          <p:nvPr>
            <p:ph type="title"/>
          </p:nvPr>
        </p:nvSpPr>
        <p:spPr bwMode="auto">
          <a:xfrm>
            <a:off x="677863" y="609600"/>
            <a:ext cx="8596312"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9" name="Text Placeholder 2">
            <a:extLst>
              <a:ext uri="{FF2B5EF4-FFF2-40B4-BE49-F238E27FC236}">
                <a16:creationId xmlns:a16="http://schemas.microsoft.com/office/drawing/2014/main" id="{B1367D88-C916-4C78-A274-E4A1D2A31BDB}"/>
              </a:ext>
            </a:extLst>
          </p:cNvPr>
          <p:cNvSpPr>
            <a:spLocks noGrp="1"/>
          </p:cNvSpPr>
          <p:nvPr>
            <p:ph type="body" idx="1"/>
          </p:nvPr>
        </p:nvSpPr>
        <p:spPr bwMode="auto">
          <a:xfrm>
            <a:off x="677863" y="2160588"/>
            <a:ext cx="85963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A88F6A1-4D67-4ED0-B53D-F05C410B22B1}"/>
              </a:ext>
            </a:extLst>
          </p:cNvPr>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A3DABA35-B411-4872-A9ED-5021F4DD90CF}" type="datetimeFigureOut">
              <a:rPr lang="en-US"/>
              <a:pPr>
                <a:defRPr/>
              </a:pPr>
              <a:t>11/24/2019</a:t>
            </a:fld>
            <a:endParaRPr lang="en-US"/>
          </a:p>
        </p:txBody>
      </p:sp>
      <p:sp>
        <p:nvSpPr>
          <p:cNvPr id="5" name="Footer Placeholder 4">
            <a:extLst>
              <a:ext uri="{FF2B5EF4-FFF2-40B4-BE49-F238E27FC236}">
                <a16:creationId xmlns:a16="http://schemas.microsoft.com/office/drawing/2014/main" id="{88B1AEC0-0C6D-4E3E-8A95-1C35089F0AF6}"/>
              </a:ext>
            </a:extLst>
          </p:cNvPr>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4BB78317-56C6-4048-A562-F4710530B962}"/>
              </a:ext>
            </a:extLst>
          </p:cNvPr>
          <p:cNvSpPr>
            <a:spLocks noGrp="1"/>
          </p:cNvSpPr>
          <p:nvPr>
            <p:ph type="sldNum" sz="quarter" idx="4"/>
          </p:nvPr>
        </p:nvSpPr>
        <p:spPr>
          <a:xfrm>
            <a:off x="8589963"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5BFD9ADE-D106-48BC-AD85-ECB4B5A892E8}" type="slidenum">
              <a:rPr lang="en-US"/>
              <a:pPr>
                <a:defRPr/>
              </a:pPr>
              <a:t>‹#›</a:t>
            </a:fld>
            <a:endParaRPr lang="en-US"/>
          </a:p>
        </p:txBody>
      </p:sp>
      <p:sp>
        <p:nvSpPr>
          <p:cNvPr id="2" name="TextBox 1">
            <a:extLst>
              <a:ext uri="{FF2B5EF4-FFF2-40B4-BE49-F238E27FC236}">
                <a16:creationId xmlns:a16="http://schemas.microsoft.com/office/drawing/2014/main" id="{47FF94A6-94F9-413C-8DDB-35D0EC98656C}"/>
              </a:ext>
            </a:extLst>
          </p:cNvPr>
          <p:cNvSpPr txBox="1"/>
          <p:nvPr userDrawn="1"/>
        </p:nvSpPr>
        <p:spPr>
          <a:xfrm>
            <a:off x="10604500" y="1666875"/>
            <a:ext cx="1222375" cy="254000"/>
          </a:xfrm>
          <a:prstGeom prst="rect">
            <a:avLst/>
          </a:prstGeom>
          <a:noFill/>
        </p:spPr>
        <p:txBody>
          <a:bodyPr>
            <a:spAutoFit/>
          </a:bodyPr>
          <a:lstStyle/>
          <a:p>
            <a:pPr>
              <a:defRPr/>
            </a:pPr>
            <a:r>
              <a:rPr lang="en-US" sz="1050" dirty="0">
                <a:latin typeface="Trebuchet MS" panose="020B0703020202090204" pitchFamily="34" charset="0"/>
              </a:rPr>
              <a:t> #CLPA2019</a:t>
            </a:r>
            <a:endParaRPr lang="en-US" sz="1050" dirty="0">
              <a:solidFill>
                <a:schemeClr val="bg2">
                  <a:lumMod val="25000"/>
                </a:schemeClr>
              </a:solidFill>
              <a:latin typeface="Trebuchet MS" charset="0"/>
            </a:endParaRPr>
          </a:p>
        </p:txBody>
      </p:sp>
      <p:pic>
        <p:nvPicPr>
          <p:cNvPr id="1034" name="Picture 10">
            <a:extLst>
              <a:ext uri="{FF2B5EF4-FFF2-40B4-BE49-F238E27FC236}">
                <a16:creationId xmlns:a16="http://schemas.microsoft.com/office/drawing/2014/main" id="{99FF8072-2323-4215-AD06-DD753E6CE51A}"/>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10604500" y="579438"/>
            <a:ext cx="12223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02"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903" r:id="rId11"/>
    <p:sldLayoutId id="2147483898" r:id="rId12"/>
    <p:sldLayoutId id="2147483904" r:id="rId13"/>
    <p:sldLayoutId id="2147483899" r:id="rId14"/>
    <p:sldLayoutId id="2147483900" r:id="rId15"/>
    <p:sldLayoutId id="2147483901"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charset="0"/>
        </a:defRPr>
      </a:lvl2pPr>
      <a:lvl3pPr algn="l" defTabSz="457200" rtl="0" eaLnBrk="0" fontAlgn="base" hangingPunct="0">
        <a:spcBef>
          <a:spcPct val="0"/>
        </a:spcBef>
        <a:spcAft>
          <a:spcPct val="0"/>
        </a:spcAft>
        <a:defRPr sz="3600">
          <a:solidFill>
            <a:schemeClr val="accent1"/>
          </a:solidFill>
          <a:latin typeface="Trebuchet MS" charset="0"/>
        </a:defRPr>
      </a:lvl3pPr>
      <a:lvl4pPr algn="l" defTabSz="457200" rtl="0" eaLnBrk="0" fontAlgn="base" hangingPunct="0">
        <a:spcBef>
          <a:spcPct val="0"/>
        </a:spcBef>
        <a:spcAft>
          <a:spcPct val="0"/>
        </a:spcAft>
        <a:defRPr sz="3600">
          <a:solidFill>
            <a:schemeClr val="accent1"/>
          </a:solidFill>
          <a:latin typeface="Trebuchet MS" charset="0"/>
        </a:defRPr>
      </a:lvl4pPr>
      <a:lvl5pPr algn="l" defTabSz="457200" rtl="0" eaLnBrk="0" fontAlgn="base" hangingPunct="0">
        <a:spcBef>
          <a:spcPct val="0"/>
        </a:spcBef>
        <a:spcAft>
          <a:spcPct val="0"/>
        </a:spcAft>
        <a:defRPr sz="3600">
          <a:solidFill>
            <a:schemeClr val="accent1"/>
          </a:solidFill>
          <a:latin typeface="Trebuchet MS"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4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20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3E6DFE3-A036-4099-825A-F7F00B1E681F}"/>
              </a:ext>
            </a:extLst>
          </p:cNvPr>
          <p:cNvSpPr>
            <a:spLocks noGrp="1"/>
          </p:cNvSpPr>
          <p:nvPr>
            <p:ph type="ctrTitle"/>
          </p:nvPr>
        </p:nvSpPr>
        <p:spPr>
          <a:xfrm>
            <a:off x="3941763" y="959370"/>
            <a:ext cx="7766050" cy="4219055"/>
          </a:xfrm>
        </p:spPr>
        <p:txBody>
          <a:bodyPr/>
          <a:lstStyle/>
          <a:p>
            <a:pPr lvl="0" algn="ctr" defTabSz="914400" eaLnBrk="1" fontAlgn="auto" hangingPunct="1">
              <a:lnSpc>
                <a:spcPct val="90000"/>
              </a:lnSpc>
              <a:spcBef>
                <a:spcPts val="1000"/>
              </a:spcBef>
              <a:spcAft>
                <a:spcPts val="0"/>
              </a:spcAft>
            </a:pPr>
            <a:r>
              <a:rPr lang="en-GB" sz="3200" b="1" kern="1600" dirty="0">
                <a:solidFill>
                  <a:srgbClr val="FF0000"/>
                </a:solidFill>
                <a:latin typeface="Cambria" panose="02040503050406030204" pitchFamily="18" charset="0"/>
              </a:rPr>
              <a:t>Efficiency and Equity Impacts of Informal Land Rental Market Among A1 and A2 farmers in Zimbabwe</a:t>
            </a:r>
            <a:br>
              <a:rPr lang="en-GB" b="1" kern="1600" dirty="0">
                <a:solidFill>
                  <a:srgbClr val="FF0000"/>
                </a:solidFill>
                <a:latin typeface="Cambria" panose="02040503050406030204" pitchFamily="18" charset="0"/>
              </a:rPr>
            </a:br>
            <a:r>
              <a:rPr lang="en-ZA" sz="2800" dirty="0">
                <a:solidFill>
                  <a:prstClr val="black"/>
                </a:solidFill>
                <a:latin typeface="Times New Roman" pitchFamily="18" charset="0"/>
                <a:ea typeface="+mn-ea"/>
                <a:cs typeface="Times New Roman" pitchFamily="18" charset="0"/>
              </a:rPr>
              <a:t>By</a:t>
            </a:r>
            <a:br>
              <a:rPr lang="en-ZA" sz="2800" dirty="0">
                <a:solidFill>
                  <a:prstClr val="black"/>
                </a:solidFill>
                <a:latin typeface="Times New Roman" pitchFamily="18" charset="0"/>
                <a:ea typeface="+mn-ea"/>
                <a:cs typeface="Times New Roman" pitchFamily="18" charset="0"/>
              </a:rPr>
            </a:br>
            <a:r>
              <a:rPr lang="en-ZA" sz="2800" b="1" dirty="0">
                <a:solidFill>
                  <a:prstClr val="black"/>
                </a:solidFill>
                <a:latin typeface="Times New Roman" panose="02020603050405020304" pitchFamily="18" charset="0"/>
                <a:ea typeface="+mn-ea"/>
                <a:cs typeface="Times New Roman" pitchFamily="18" charset="0"/>
              </a:rPr>
              <a:t>SIMBARASHE TATSVAREI</a:t>
            </a:r>
            <a:br>
              <a:rPr lang="en-ZA" sz="2800" b="1" dirty="0">
                <a:solidFill>
                  <a:prstClr val="black"/>
                </a:solidFill>
                <a:latin typeface="Times New Roman" panose="02020603050405020304" pitchFamily="18" charset="0"/>
                <a:ea typeface="+mn-ea"/>
                <a:cs typeface="Times New Roman" pitchFamily="18" charset="0"/>
              </a:rPr>
            </a:br>
            <a:r>
              <a:rPr lang="en-ZA" altLang="en-US" sz="2800" b="1" dirty="0">
                <a:solidFill>
                  <a:srgbClr val="000000"/>
                </a:solidFill>
                <a:latin typeface="Times New Roman" panose="02020603050405020304" pitchFamily="18" charset="0"/>
                <a:ea typeface="+mn-ea"/>
                <a:cs typeface="Times New Roman" pitchFamily="18" charset="0"/>
              </a:rPr>
              <a:t>Department of Agribusiness Management and Entrepreneurship</a:t>
            </a:r>
            <a:br>
              <a:rPr lang="en-ZA" altLang="en-US" sz="2800" b="1" dirty="0">
                <a:solidFill>
                  <a:srgbClr val="000000"/>
                </a:solidFill>
                <a:latin typeface="Times New Roman" panose="02020603050405020304" pitchFamily="18" charset="0"/>
                <a:ea typeface="+mn-ea"/>
                <a:cs typeface="Times New Roman" pitchFamily="18" charset="0"/>
              </a:rPr>
            </a:br>
            <a:r>
              <a:rPr lang="en-ZA" sz="2800" b="1" dirty="0">
                <a:solidFill>
                  <a:srgbClr val="000000"/>
                </a:solidFill>
                <a:latin typeface="Times New Roman" pitchFamily="18" charset="0"/>
                <a:ea typeface="+mn-ea"/>
                <a:cs typeface="Times New Roman" pitchFamily="18" charset="0"/>
              </a:rPr>
              <a:t>Marondera University of Agricultural Sciences and Technology, Zimbabwe</a:t>
            </a:r>
            <a:br>
              <a:rPr lang="en-ZA" sz="2800" b="1" dirty="0">
                <a:solidFill>
                  <a:srgbClr val="000000"/>
                </a:solidFill>
                <a:latin typeface="Times New Roman" pitchFamily="18" charset="0"/>
                <a:ea typeface="+mn-ea"/>
                <a:cs typeface="Times New Roman" pitchFamily="18" charset="0"/>
              </a:rPr>
            </a:br>
            <a:endParaRPr lang="en-US" altLang="en-US" dirty="0"/>
          </a:p>
        </p:txBody>
      </p:sp>
      <p:sp>
        <p:nvSpPr>
          <p:cNvPr id="3" name="Subtitle 2">
            <a:extLst>
              <a:ext uri="{FF2B5EF4-FFF2-40B4-BE49-F238E27FC236}">
                <a16:creationId xmlns:a16="http://schemas.microsoft.com/office/drawing/2014/main" id="{3DAFF218-8D30-4056-A664-2289F33389D6}"/>
              </a:ext>
            </a:extLst>
          </p:cNvPr>
          <p:cNvSpPr>
            <a:spLocks noGrp="1"/>
          </p:cNvSpPr>
          <p:nvPr>
            <p:ph type="subTitle" idx="1"/>
          </p:nvPr>
        </p:nvSpPr>
        <p:spPr>
          <a:xfrm>
            <a:off x="4252913" y="5178425"/>
            <a:ext cx="7440612" cy="1096963"/>
          </a:xfrm>
        </p:spPr>
        <p:txBody>
          <a:bodyPr rtlCol="0">
            <a:normAutofit/>
          </a:bodyPr>
          <a:lstStyle/>
          <a:p>
            <a:pPr eaLnBrk="1" fontAlgn="auto" hangingPunct="1">
              <a:spcAft>
                <a:spcPts val="0"/>
              </a:spcAft>
              <a:defRPr/>
            </a:pPr>
            <a:r>
              <a:rPr lang="en-ZA" sz="2400" b="1" dirty="0">
                <a:solidFill>
                  <a:schemeClr val="tx2"/>
                </a:solidFill>
                <a:latin typeface="Times New Roman" panose="02020603050405020304" pitchFamily="18" charset="0"/>
                <a:cs typeface="Times New Roman" panose="02020603050405020304" pitchFamily="18" charset="0"/>
              </a:rPr>
              <a:t>November, 25 </a:t>
            </a:r>
            <a:r>
              <a:rPr lang="en-ZA" sz="2400" b="1" cap="all" dirty="0">
                <a:solidFill>
                  <a:schemeClr val="tx2"/>
                </a:solidFill>
                <a:latin typeface="Times New Roman" panose="02020603050405020304" pitchFamily="18" charset="0"/>
                <a:cs typeface="Times New Roman" panose="02020603050405020304" pitchFamily="18" charset="0"/>
              </a:rPr>
              <a:t>- 29, 2019 | ABIDJAN, COTE D’IVOIRE</a:t>
            </a:r>
          </a:p>
          <a:p>
            <a:pPr eaLnBrk="1" fontAlgn="auto" hangingPunct="1">
              <a:spcAft>
                <a:spcPts val="0"/>
              </a:spcAft>
              <a:buFont typeface="Wingdings 3" charset="2"/>
              <a:buNone/>
              <a:defRPr/>
            </a:pP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78151-0D88-4519-906E-9406B015EE0C}"/>
              </a:ext>
            </a:extLst>
          </p:cNvPr>
          <p:cNvSpPr>
            <a:spLocks noGrp="1"/>
          </p:cNvSpPr>
          <p:nvPr>
            <p:ph type="title"/>
          </p:nvPr>
        </p:nvSpPr>
        <p:spPr>
          <a:xfrm>
            <a:off x="838200" y="228600"/>
            <a:ext cx="10515600" cy="609599"/>
          </a:xfrm>
        </p:spPr>
        <p:txBody>
          <a:bodyPr>
            <a:normAutofit/>
          </a:bodyPr>
          <a:lstStyle/>
          <a:p>
            <a:r>
              <a:rPr lang="en-GB" sz="2800" b="1" i="1" dirty="0">
                <a:latin typeface="Times New Roman" panose="02020603050405020304" pitchFamily="18" charset="0"/>
                <a:cs typeface="Times New Roman" panose="02020603050405020304" pitchFamily="18" charset="0"/>
              </a:rPr>
              <a:t>Efficiency Indicators for Selected Categories of Farmers</a:t>
            </a:r>
            <a:endParaRPr lang="en-ZA" sz="2800" b="1" dirty="0">
              <a:latin typeface="Times New Roman" panose="02020603050405020304" pitchFamily="18" charset="0"/>
              <a:cs typeface="Times New Roman" panose="02020603050405020304" pitchFamily="18" charset="0"/>
            </a:endParaRPr>
          </a:p>
        </p:txBody>
      </p:sp>
      <p:graphicFrame>
        <p:nvGraphicFramePr>
          <p:cNvPr id="5" name="Content Placeholder 4">
            <a:extLst>
              <a:ext uri="{FF2B5EF4-FFF2-40B4-BE49-F238E27FC236}">
                <a16:creationId xmlns:a16="http://schemas.microsoft.com/office/drawing/2014/main" id="{B0C9743F-E357-4651-9416-47F168B885C3}"/>
              </a:ext>
            </a:extLst>
          </p:cNvPr>
          <p:cNvGraphicFramePr>
            <a:graphicFrameLocks noGrp="1"/>
          </p:cNvGraphicFramePr>
          <p:nvPr>
            <p:ph idx="1"/>
            <p:extLst>
              <p:ext uri="{D42A27DB-BD31-4B8C-83A1-F6EECF244321}">
                <p14:modId xmlns:p14="http://schemas.microsoft.com/office/powerpoint/2010/main" val="608801582"/>
              </p:ext>
            </p:extLst>
          </p:nvPr>
        </p:nvGraphicFramePr>
        <p:xfrm>
          <a:off x="716281" y="1587279"/>
          <a:ext cx="9911746" cy="5148786"/>
        </p:xfrm>
        <a:graphic>
          <a:graphicData uri="http://schemas.openxmlformats.org/drawingml/2006/table">
            <a:tbl>
              <a:tblPr firstRow="1" firstCol="1" bandRow="1">
                <a:tableStyleId>{5C22544A-7EE6-4342-B048-85BDC9FD1C3A}</a:tableStyleId>
              </a:tblPr>
              <a:tblGrid>
                <a:gridCol w="1948252">
                  <a:extLst>
                    <a:ext uri="{9D8B030D-6E8A-4147-A177-3AD203B41FA5}">
                      <a16:colId xmlns:a16="http://schemas.microsoft.com/office/drawing/2014/main" val="3386283140"/>
                    </a:ext>
                  </a:extLst>
                </a:gridCol>
                <a:gridCol w="2031661">
                  <a:extLst>
                    <a:ext uri="{9D8B030D-6E8A-4147-A177-3AD203B41FA5}">
                      <a16:colId xmlns:a16="http://schemas.microsoft.com/office/drawing/2014/main" val="2991397158"/>
                    </a:ext>
                  </a:extLst>
                </a:gridCol>
                <a:gridCol w="1868511">
                  <a:extLst>
                    <a:ext uri="{9D8B030D-6E8A-4147-A177-3AD203B41FA5}">
                      <a16:colId xmlns:a16="http://schemas.microsoft.com/office/drawing/2014/main" val="3565570315"/>
                    </a:ext>
                  </a:extLst>
                </a:gridCol>
                <a:gridCol w="2031661">
                  <a:extLst>
                    <a:ext uri="{9D8B030D-6E8A-4147-A177-3AD203B41FA5}">
                      <a16:colId xmlns:a16="http://schemas.microsoft.com/office/drawing/2014/main" val="1435609056"/>
                    </a:ext>
                  </a:extLst>
                </a:gridCol>
                <a:gridCol w="2031661">
                  <a:extLst>
                    <a:ext uri="{9D8B030D-6E8A-4147-A177-3AD203B41FA5}">
                      <a16:colId xmlns:a16="http://schemas.microsoft.com/office/drawing/2014/main" val="217938897"/>
                    </a:ext>
                  </a:extLst>
                </a:gridCol>
              </a:tblGrid>
              <a:tr h="662482">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Settlement type</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Farmer category</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Technical efficiency</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Allocative efficiency</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Economic efficiency</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06149149"/>
                  </a:ext>
                </a:extLst>
              </a:tr>
              <a:tr h="366833">
                <a:tc rowSpan="3">
                  <a:txBody>
                    <a:bodyPr/>
                    <a:lstStyle/>
                    <a:p>
                      <a:pPr algn="ctr">
                        <a:lnSpc>
                          <a:spcPct val="107000"/>
                        </a:lnSpc>
                        <a:spcAft>
                          <a:spcPts val="800"/>
                        </a:spcAft>
                      </a:pPr>
                      <a:r>
                        <a:rPr lang="en-GB" sz="2400" dirty="0">
                          <a:effectLst/>
                          <a:latin typeface="Times New Roman" panose="02020603050405020304" pitchFamily="18" charset="0"/>
                          <a:cs typeface="Times New Roman" panose="02020603050405020304" pitchFamily="18" charset="0"/>
                        </a:rPr>
                        <a:t>A1 model</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Autarky</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0.734 (0.014)</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0.769 (0.010)</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0.565 (0.010)</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56167613"/>
                  </a:ext>
                </a:extLst>
              </a:tr>
              <a:tr h="360749">
                <a:tc vMerge="1">
                  <a:txBody>
                    <a:bodyPr/>
                    <a:lstStyle/>
                    <a:p>
                      <a:endParaRPr lang="en-ZA"/>
                    </a:p>
                  </a:txBody>
                  <a:tcPr/>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Renting-in</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0.748 (0.020)</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0.774 (0.014)</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0.579 (0.015)</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574788"/>
                  </a:ext>
                </a:extLst>
              </a:tr>
              <a:tr h="353795">
                <a:tc vMerge="1">
                  <a:txBody>
                    <a:bodyPr/>
                    <a:lstStyle/>
                    <a:p>
                      <a:endParaRPr lang="en-ZA"/>
                    </a:p>
                  </a:txBody>
                  <a:tcPr/>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Renting-out</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0.759 (0.018)</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0.779 (0.016)</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0.592 (0.182)</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94035491"/>
                  </a:ext>
                </a:extLst>
              </a:tr>
              <a:tr h="371180">
                <a:tc rowSpan="3">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A2 model</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Autarky </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0.764 (0.029)</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0.782 (0.029)</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0.598 (0.301)</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83764150"/>
                  </a:ext>
                </a:extLst>
              </a:tr>
              <a:tr h="339017">
                <a:tc vMerge="1">
                  <a:txBody>
                    <a:bodyPr/>
                    <a:lstStyle/>
                    <a:p>
                      <a:endParaRPr lang="en-ZA"/>
                    </a:p>
                  </a:txBody>
                  <a:tcPr/>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Renting-in</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0.786 (0.045)</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0.802 (0.301)</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0.631 (0.297)</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87137888"/>
                  </a:ext>
                </a:extLst>
              </a:tr>
              <a:tr h="369442">
                <a:tc vMerge="1">
                  <a:txBody>
                    <a:bodyPr/>
                    <a:lstStyle/>
                    <a:p>
                      <a:endParaRPr lang="en-ZA"/>
                    </a:p>
                  </a:txBody>
                  <a:tcPr/>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Renting-out</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0.744 (0.029)</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0.752 (0.231)</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0.560 (0.281)</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89752466"/>
                  </a:ext>
                </a:extLst>
              </a:tr>
              <a:tr h="362487">
                <a:tc rowSpan="3">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Overall</a:t>
                      </a:r>
                      <a:endParaRPr lang="en-ZA" sz="2400">
                        <a:effectLst/>
                        <a:latin typeface="Times New Roman" panose="02020603050405020304" pitchFamily="18" charset="0"/>
                        <a:cs typeface="Times New Roman" panose="02020603050405020304" pitchFamily="18" charset="0"/>
                      </a:endParaRPr>
                    </a:p>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 </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Autarky</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0.739 (0.013)</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0.771 (0.009)</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0.570 (0.010)</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30397691"/>
                  </a:ext>
                </a:extLst>
              </a:tr>
              <a:tr h="362487">
                <a:tc vMerge="1">
                  <a:txBody>
                    <a:bodyPr/>
                    <a:lstStyle/>
                    <a:p>
                      <a:endParaRPr lang="en-ZA"/>
                    </a:p>
                  </a:txBody>
                  <a:tcPr/>
                </a:tc>
                <a:tc>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Renting-in</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0.754 (0.019)</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0.779 (0.013)</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0.588 (0.013)</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66956411"/>
                  </a:ext>
                </a:extLst>
              </a:tr>
              <a:tr h="362487">
                <a:tc vMerge="1">
                  <a:txBody>
                    <a:bodyPr/>
                    <a:lstStyle/>
                    <a:p>
                      <a:endParaRPr lang="en-ZA"/>
                    </a:p>
                  </a:txBody>
                  <a:tcPr/>
                </a:tc>
                <a:tc>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Renting-out</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0.755 (0.015)</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0.772 (0.013)</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0.583 (0.015)</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26378669"/>
                  </a:ext>
                </a:extLst>
              </a:tr>
              <a:tr h="362487">
                <a:tc gridSpan="2">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A1 Overall</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0.743 (0.01)</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0.773 (0.007)</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0.575 (0.008)</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38972659"/>
                  </a:ext>
                </a:extLst>
              </a:tr>
              <a:tr h="319700">
                <a:tc gridSpan="2">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A2 overall</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0.762 (0.019)</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0.776 (0.016)</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0.592 (0.017)</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3363246"/>
                  </a:ext>
                </a:extLst>
              </a:tr>
              <a:tr h="361618">
                <a:tc gridSpan="2">
                  <a:txBody>
                    <a:bodyPr/>
                    <a:lstStyle/>
                    <a:p>
                      <a:pPr algn="ctr">
                        <a:lnSpc>
                          <a:spcPct val="107000"/>
                        </a:lnSpc>
                        <a:spcAft>
                          <a:spcPts val="800"/>
                        </a:spcAft>
                      </a:pPr>
                      <a:r>
                        <a:rPr lang="en-GB" sz="2400">
                          <a:effectLst/>
                          <a:latin typeface="Times New Roman" panose="02020603050405020304" pitchFamily="18" charset="0"/>
                          <a:cs typeface="Times New Roman" panose="02020603050405020304" pitchFamily="18" charset="0"/>
                        </a:rPr>
                        <a:t>Sample</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hMerge="1">
                  <a:txBody>
                    <a:bodyPr/>
                    <a:lstStyle/>
                    <a:p>
                      <a:endParaRPr lang="en-ZA"/>
                    </a:p>
                  </a:txBody>
                  <a:tcPr/>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0.747 (0.008)</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a:effectLst/>
                          <a:latin typeface="Times New Roman" panose="02020603050405020304" pitchFamily="18" charset="0"/>
                          <a:cs typeface="Times New Roman" panose="02020603050405020304" pitchFamily="18" charset="0"/>
                        </a:rPr>
                        <a:t>0.773 (0.006)</a:t>
                      </a:r>
                      <a:endParaRPr lang="en-ZA"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GB" sz="2400" dirty="0">
                          <a:effectLst/>
                          <a:latin typeface="Times New Roman" panose="02020603050405020304" pitchFamily="18" charset="0"/>
                          <a:cs typeface="Times New Roman" panose="02020603050405020304" pitchFamily="18" charset="0"/>
                        </a:rPr>
                        <a:t>0.578 (0.007)</a:t>
                      </a:r>
                      <a:endParaRPr lang="en-ZA"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41689623"/>
                  </a:ext>
                </a:extLst>
              </a:tr>
            </a:tbl>
          </a:graphicData>
        </a:graphic>
      </p:graphicFrame>
    </p:spTree>
    <p:extLst>
      <p:ext uri="{BB962C8B-B14F-4D97-AF65-F5344CB8AC3E}">
        <p14:creationId xmlns:p14="http://schemas.microsoft.com/office/powerpoint/2010/main" val="2186982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EBD8D-2604-4C84-ACE3-4E6F0040709A}"/>
              </a:ext>
            </a:extLst>
          </p:cNvPr>
          <p:cNvSpPr>
            <a:spLocks noGrp="1"/>
          </p:cNvSpPr>
          <p:nvPr>
            <p:ph type="title"/>
          </p:nvPr>
        </p:nvSpPr>
        <p:spPr>
          <a:xfrm>
            <a:off x="868680" y="7620"/>
            <a:ext cx="10515600" cy="442594"/>
          </a:xfrm>
        </p:spPr>
        <p:txBody>
          <a:bodyPr>
            <a:normAutofit fontScale="90000"/>
          </a:bodyPr>
          <a:lstStyle/>
          <a:p>
            <a:r>
              <a:rPr lang="en-GB" sz="2800" b="1" dirty="0"/>
              <a:t>Determinants of Farmer inefficiency</a:t>
            </a:r>
            <a:endParaRPr lang="en-ZA" sz="2800" b="1" dirty="0"/>
          </a:p>
        </p:txBody>
      </p:sp>
      <p:graphicFrame>
        <p:nvGraphicFramePr>
          <p:cNvPr id="5" name="Content Placeholder 4">
            <a:extLst>
              <a:ext uri="{FF2B5EF4-FFF2-40B4-BE49-F238E27FC236}">
                <a16:creationId xmlns:a16="http://schemas.microsoft.com/office/drawing/2014/main" id="{DC72BAB8-01C3-489D-A3BA-4BA58C903F2B}"/>
              </a:ext>
            </a:extLst>
          </p:cNvPr>
          <p:cNvGraphicFramePr>
            <a:graphicFrameLocks noGrp="1"/>
          </p:cNvGraphicFramePr>
          <p:nvPr>
            <p:ph idx="1"/>
            <p:extLst>
              <p:ext uri="{D42A27DB-BD31-4B8C-83A1-F6EECF244321}">
                <p14:modId xmlns:p14="http://schemas.microsoft.com/office/powerpoint/2010/main" val="4128986"/>
              </p:ext>
            </p:extLst>
          </p:nvPr>
        </p:nvGraphicFramePr>
        <p:xfrm>
          <a:off x="868681" y="450215"/>
          <a:ext cx="9699385" cy="6038610"/>
        </p:xfrm>
        <a:graphic>
          <a:graphicData uri="http://schemas.openxmlformats.org/drawingml/2006/table">
            <a:tbl>
              <a:tblPr/>
              <a:tblGrid>
                <a:gridCol w="2403508">
                  <a:extLst>
                    <a:ext uri="{9D8B030D-6E8A-4147-A177-3AD203B41FA5}">
                      <a16:colId xmlns:a16="http://schemas.microsoft.com/office/drawing/2014/main" val="929899871"/>
                    </a:ext>
                  </a:extLst>
                </a:gridCol>
                <a:gridCol w="2351131">
                  <a:extLst>
                    <a:ext uri="{9D8B030D-6E8A-4147-A177-3AD203B41FA5}">
                      <a16:colId xmlns:a16="http://schemas.microsoft.com/office/drawing/2014/main" val="2471695940"/>
                    </a:ext>
                  </a:extLst>
                </a:gridCol>
                <a:gridCol w="2356950">
                  <a:extLst>
                    <a:ext uri="{9D8B030D-6E8A-4147-A177-3AD203B41FA5}">
                      <a16:colId xmlns:a16="http://schemas.microsoft.com/office/drawing/2014/main" val="3684556604"/>
                    </a:ext>
                  </a:extLst>
                </a:gridCol>
                <a:gridCol w="2587796">
                  <a:extLst>
                    <a:ext uri="{9D8B030D-6E8A-4147-A177-3AD203B41FA5}">
                      <a16:colId xmlns:a16="http://schemas.microsoft.com/office/drawing/2014/main" val="74467001"/>
                    </a:ext>
                  </a:extLst>
                </a:gridCol>
              </a:tblGrid>
              <a:tr h="325529">
                <a:tc>
                  <a:txBody>
                    <a:bodyPr/>
                    <a:lstStyle/>
                    <a:p>
                      <a:pPr algn="just">
                        <a:lnSpc>
                          <a:spcPct val="120000"/>
                        </a:lnSpc>
                        <a:spcAft>
                          <a:spcPts val="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Variables</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Autarky</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Renting-in</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20000"/>
                        </a:lnSpc>
                        <a:spcAft>
                          <a:spcPts val="0"/>
                        </a:spcAft>
                      </a:pPr>
                      <a:r>
                        <a:rPr lang="en-GB" sz="1800" b="1" dirty="0">
                          <a:effectLst/>
                          <a:latin typeface="Times New Roman" panose="02020603050405020304" pitchFamily="18" charset="0"/>
                          <a:ea typeface="Times New Roman" panose="02020603050405020304" pitchFamily="18" charset="0"/>
                          <a:cs typeface="Times New Roman" panose="02020603050405020304" pitchFamily="18" charset="0"/>
                        </a:rPr>
                        <a:t>Renting-out</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226733"/>
                  </a:ext>
                </a:extLst>
              </a:tr>
              <a:tr h="325529">
                <a:tc>
                  <a:txBody>
                    <a:bodyPr/>
                    <a:lstStyle/>
                    <a:p>
                      <a:pPr algn="just">
                        <a:lnSpc>
                          <a:spcPct val="120000"/>
                        </a:lnSpc>
                        <a:spcAft>
                          <a:spcPts val="0"/>
                        </a:spcAft>
                      </a:pP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Log_Value_Assets</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0.079 (0.065)</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-0.059(0.091)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-0.720 (1.864)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496488"/>
                  </a:ext>
                </a:extLst>
              </a:tr>
              <a:tr h="325529">
                <a:tc>
                  <a:txBody>
                    <a:bodyPr/>
                    <a:lstStyle/>
                    <a:p>
                      <a:pPr algn="just">
                        <a:lnSpc>
                          <a:spcPct val="120000"/>
                        </a:lnSpc>
                        <a:spcAft>
                          <a:spcPts val="0"/>
                        </a:spcAft>
                      </a:pP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log_Hhh_Age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0.060* (0.562)</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0.783 (0.943)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0.007**(1.067) </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6262511"/>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Credit</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1.731**(2.592)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0.207*(0.949)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1.150** (1.985)</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574141"/>
                  </a:ext>
                </a:extLst>
              </a:tr>
              <a:tr h="325529">
                <a:tc>
                  <a:txBody>
                    <a:bodyPr/>
                    <a:lstStyle/>
                    <a:p>
                      <a:pPr algn="just">
                        <a:lnSpc>
                          <a:spcPct val="120000"/>
                        </a:lnSpc>
                        <a:spcAft>
                          <a:spcPts val="0"/>
                        </a:spcAft>
                      </a:pPr>
                      <a:r>
                        <a:rPr lang="en-GB" sz="1800" dirty="0" err="1">
                          <a:effectLst/>
                          <a:latin typeface="Times New Roman" panose="02020603050405020304" pitchFamily="18" charset="0"/>
                          <a:ea typeface="Times New Roman" panose="02020603050405020304" pitchFamily="18" charset="0"/>
                          <a:cs typeface="Times New Roman" panose="02020603050405020304" pitchFamily="18" charset="0"/>
                        </a:rPr>
                        <a:t>log_Irrig_share</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-0.274(0.443)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0.879** (0.380)</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-0.287 (0.433)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6320040"/>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Gender_hh</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-0.113* (0.438)</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-0.308 (0.870)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-1.239 (1.467)</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717723"/>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Livestock</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0.565*(0.693) </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0.118* (0.540)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0.216*** (0.672)</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845447"/>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log_Irrig</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-0.565 (0.693)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-0.832** (0.343)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-0.588(1.014)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891043"/>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Experience</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0.292* (0.875)</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0.302** (0.442)</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0.316*** (2.212)</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42143149"/>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Married</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-0.302 (0.442)</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0.375(0.907) </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0.009 (0.647)</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9303134"/>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Log_Exp_Crop</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0.801*** (0.048)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0.808*** (0.044)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0.692*** (0.062)</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909805"/>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Log_Area_crop_prod</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0.575*** (0.136)</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0.146** (0.070)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0.485*** (0.101)</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4816199"/>
                  </a:ext>
                </a:extLst>
              </a:tr>
              <a:tr h="428797">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Log_Labor</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0.078* (0.041)</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0.155*** (0.046)</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-0.026 (0.060)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98893681"/>
                  </a:ext>
                </a:extLst>
              </a:tr>
              <a:tr h="325529">
                <a:tc>
                  <a:txBody>
                    <a:bodyPr/>
                    <a:lstStyle/>
                    <a:p>
                      <a:pPr algn="just">
                        <a:lnSpc>
                          <a:spcPct val="120000"/>
                        </a:lnSpc>
                        <a:spcAft>
                          <a:spcPts val="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Observations</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134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144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8738806"/>
                  </a:ext>
                </a:extLst>
              </a:tr>
              <a:tr h="325529">
                <a:tc>
                  <a:txBody>
                    <a:bodyPr/>
                    <a:lstStyle/>
                    <a:p>
                      <a:pPr algn="just">
                        <a:lnSpc>
                          <a:spcPct val="120000"/>
                        </a:lnSpc>
                        <a:spcAft>
                          <a:spcPts val="0"/>
                        </a:spcAft>
                      </a:pPr>
                      <a:r>
                        <a:rPr lang="en-GB" sz="1800" b="1">
                          <a:effectLst/>
                          <a:latin typeface="Times New Roman" panose="02020603050405020304" pitchFamily="18" charset="0"/>
                          <a:ea typeface="Times New Roman" panose="02020603050405020304" pitchFamily="18" charset="0"/>
                          <a:cs typeface="Times New Roman" panose="02020603050405020304" pitchFamily="18" charset="0"/>
                        </a:rPr>
                        <a:t>Mean efficiency</a:t>
                      </a:r>
                      <a:endParaRPr lang="en-ZA"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0.570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(0.215)</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541.34***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0.588</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(0.258)</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1160.56***</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0.583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(0.196)</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288.84***</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93377"/>
                  </a:ext>
                </a:extLst>
              </a:tr>
              <a:tr h="676331">
                <a:tc>
                  <a:txBody>
                    <a:bodyPr/>
                    <a:lstStyle/>
                    <a:p>
                      <a:pPr algn="just">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spcAft>
                          <a:spcPts val="0"/>
                        </a:spcAft>
                      </a:pP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Wald chi2(3)</a:t>
                      </a:r>
                      <a:endParaRPr lang="en-ZA"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107264948"/>
                  </a:ext>
                </a:extLst>
              </a:tr>
              <a:tr h="376076">
                <a:tc>
                  <a:txBody>
                    <a:bodyPr/>
                    <a:lstStyle/>
                    <a:p>
                      <a:pPr algn="just">
                        <a:lnSpc>
                          <a:spcPct val="120000"/>
                        </a:lnSpc>
                        <a:spcAft>
                          <a:spcPts val="0"/>
                        </a:spcAft>
                      </a:pPr>
                      <a:r>
                        <a:rPr lang="en-GB" sz="1200" dirty="0">
                          <a:effectLst/>
                          <a:latin typeface="Cambria" panose="02040503050406030204" pitchFamily="18" charset="0"/>
                          <a:ea typeface="Times New Roman" panose="02020603050405020304" pitchFamily="18" charset="0"/>
                          <a:cs typeface="Times New Roman" panose="02020603050405020304" pitchFamily="18" charset="0"/>
                        </a:rPr>
                        <a:t>Prob &gt; chi2</a:t>
                      </a:r>
                      <a:endParaRPr lang="en-ZA"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952147583"/>
                  </a:ext>
                </a:extLst>
              </a:tr>
            </a:tbl>
          </a:graphicData>
        </a:graphic>
      </p:graphicFrame>
    </p:spTree>
    <p:extLst>
      <p:ext uri="{BB962C8B-B14F-4D97-AF65-F5344CB8AC3E}">
        <p14:creationId xmlns:p14="http://schemas.microsoft.com/office/powerpoint/2010/main" val="367980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E9455B-42DF-42AD-91DD-7197C8CDF6D3}"/>
              </a:ext>
            </a:extLst>
          </p:cNvPr>
          <p:cNvSpPr>
            <a:spLocks noGrp="1"/>
          </p:cNvSpPr>
          <p:nvPr>
            <p:ph idx="1"/>
          </p:nvPr>
        </p:nvSpPr>
        <p:spPr>
          <a:xfrm>
            <a:off x="838200" y="624840"/>
            <a:ext cx="10515600" cy="6035040"/>
          </a:xfrm>
        </p:spPr>
        <p:txBody>
          <a:bodyPr>
            <a:noAutofit/>
          </a:bodyPr>
          <a:lstStyle/>
          <a:p>
            <a:pPr algn="just"/>
            <a:endParaRPr lang="en-ZA" sz="3600" dirty="0">
              <a:latin typeface="Times New Roman" panose="02020603050405020304" pitchFamily="18" charset="0"/>
              <a:cs typeface="Times New Roman" panose="02020603050405020304" pitchFamily="18" charset="0"/>
            </a:endParaRPr>
          </a:p>
          <a:p>
            <a:pPr algn="just"/>
            <a:endParaRPr lang="en-ZA" sz="3600" dirty="0">
              <a:latin typeface="Times New Roman" panose="02020603050405020304" pitchFamily="18" charset="0"/>
              <a:cs typeface="Times New Roman" panose="02020603050405020304" pitchFamily="18" charset="0"/>
            </a:endParaRPr>
          </a:p>
          <a:p>
            <a:pPr algn="just"/>
            <a:r>
              <a:rPr lang="en-ZA" sz="3200" dirty="0">
                <a:latin typeface="Times New Roman" panose="02020603050405020304" pitchFamily="18" charset="0"/>
                <a:cs typeface="Times New Roman" panose="02020603050405020304" pitchFamily="18" charset="0"/>
              </a:rPr>
              <a:t>Autarky farmers – </a:t>
            </a:r>
            <a:r>
              <a:rPr lang="en-GB" sz="3200" dirty="0">
                <a:latin typeface="Times New Roman" panose="02020603050405020304" pitchFamily="18" charset="0"/>
                <a:cs typeface="Times New Roman" panose="02020603050405020304" pitchFamily="18" charset="0"/>
              </a:rPr>
              <a:t>age, access to credit, gender, livestock assets, farming experience, labour type and area under crop</a:t>
            </a:r>
          </a:p>
          <a:p>
            <a:pPr algn="just"/>
            <a:r>
              <a:rPr lang="en-GB" sz="3200" dirty="0">
                <a:latin typeface="Times New Roman" panose="02020603050405020304" pitchFamily="18" charset="0"/>
                <a:cs typeface="Times New Roman" panose="02020603050405020304" pitchFamily="18" charset="0"/>
              </a:rPr>
              <a:t>For farmers renting-in – credit, proportion and size of irrigation land, livestock assets, labour, farming experience, type and size of enterprise </a:t>
            </a:r>
          </a:p>
          <a:p>
            <a:pPr algn="just"/>
            <a:r>
              <a:rPr lang="en-GB" sz="3200" dirty="0">
                <a:latin typeface="Times New Roman" panose="02020603050405020304" pitchFamily="18" charset="0"/>
                <a:cs typeface="Times New Roman" panose="02020603050405020304" pitchFamily="18" charset="0"/>
              </a:rPr>
              <a:t>For farmers renting-out – age, access to credit, livestock assets, experience, type and size of enterprise</a:t>
            </a:r>
            <a:endParaRPr lang="en-Z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952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2203-EF10-4973-A5D6-4919C4CA1022}"/>
              </a:ext>
            </a:extLst>
          </p:cNvPr>
          <p:cNvSpPr>
            <a:spLocks noGrp="1"/>
          </p:cNvSpPr>
          <p:nvPr>
            <p:ph type="title"/>
          </p:nvPr>
        </p:nvSpPr>
        <p:spPr>
          <a:xfrm>
            <a:off x="838200" y="365125"/>
            <a:ext cx="10515600" cy="1021715"/>
          </a:xfrm>
        </p:spPr>
        <p:txBody>
          <a:bodyPr>
            <a:normAutofit/>
          </a:bodyPr>
          <a:lstStyle/>
          <a:p>
            <a:r>
              <a:rPr lang="en-GB" sz="2800" b="1" i="1" dirty="0">
                <a:latin typeface="Times New Roman" panose="02020603050405020304" pitchFamily="18" charset="0"/>
                <a:cs typeface="Times New Roman" panose="02020603050405020304" pitchFamily="18" charset="0"/>
              </a:rPr>
              <a:t>Descriptive summaries of land owned and land operated</a:t>
            </a:r>
            <a:endParaRPr lang="en-ZA" sz="28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B2F9C9D1-AC6F-4CE8-A8D2-AC70930E2BB9}"/>
              </a:ext>
            </a:extLst>
          </p:cNvPr>
          <p:cNvGraphicFramePr>
            <a:graphicFrameLocks noGrp="1"/>
          </p:cNvGraphicFramePr>
          <p:nvPr>
            <p:ph idx="1"/>
            <p:extLst>
              <p:ext uri="{D42A27DB-BD31-4B8C-83A1-F6EECF244321}">
                <p14:modId xmlns:p14="http://schemas.microsoft.com/office/powerpoint/2010/main" val="3709143085"/>
              </p:ext>
            </p:extLst>
          </p:nvPr>
        </p:nvGraphicFramePr>
        <p:xfrm>
          <a:off x="1325880" y="1539240"/>
          <a:ext cx="9347117" cy="5152257"/>
        </p:xfrm>
        <a:graphic>
          <a:graphicData uri="http://schemas.openxmlformats.org/drawingml/2006/table">
            <a:tbl>
              <a:tblPr firstRow="1" firstCol="1" bandRow="1">
                <a:tableStyleId>{5C22544A-7EE6-4342-B048-85BDC9FD1C3A}</a:tableStyleId>
              </a:tblPr>
              <a:tblGrid>
                <a:gridCol w="2359047">
                  <a:extLst>
                    <a:ext uri="{9D8B030D-6E8A-4147-A177-3AD203B41FA5}">
                      <a16:colId xmlns:a16="http://schemas.microsoft.com/office/drawing/2014/main" val="1607927832"/>
                    </a:ext>
                  </a:extLst>
                </a:gridCol>
                <a:gridCol w="2136753">
                  <a:extLst>
                    <a:ext uri="{9D8B030D-6E8A-4147-A177-3AD203B41FA5}">
                      <a16:colId xmlns:a16="http://schemas.microsoft.com/office/drawing/2014/main" val="3739265226"/>
                    </a:ext>
                  </a:extLst>
                </a:gridCol>
                <a:gridCol w="2636520">
                  <a:extLst>
                    <a:ext uri="{9D8B030D-6E8A-4147-A177-3AD203B41FA5}">
                      <a16:colId xmlns:a16="http://schemas.microsoft.com/office/drawing/2014/main" val="3040477990"/>
                    </a:ext>
                  </a:extLst>
                </a:gridCol>
                <a:gridCol w="2214797">
                  <a:extLst>
                    <a:ext uri="{9D8B030D-6E8A-4147-A177-3AD203B41FA5}">
                      <a16:colId xmlns:a16="http://schemas.microsoft.com/office/drawing/2014/main" val="1760126306"/>
                    </a:ext>
                  </a:extLst>
                </a:gridCol>
              </a:tblGrid>
              <a:tr h="1085856">
                <a:tc>
                  <a:txBody>
                    <a:bodyPr/>
                    <a:lstStyle/>
                    <a:p>
                      <a:pPr algn="just">
                        <a:lnSpc>
                          <a:spcPct val="107000"/>
                        </a:lnSpc>
                        <a:spcAft>
                          <a:spcPts val="0"/>
                        </a:spcAft>
                      </a:pPr>
                      <a:r>
                        <a:rPr lang="en-ZA" sz="2800" dirty="0">
                          <a:effectLst/>
                          <a:latin typeface="Times New Roman" panose="02020603050405020304" pitchFamily="18" charset="0"/>
                          <a:cs typeface="Times New Roman" panose="02020603050405020304" pitchFamily="18" charset="0"/>
                        </a:rPr>
                        <a:t> </a:t>
                      </a:r>
                      <a:r>
                        <a:rPr lang="en-GB" sz="2800" dirty="0">
                          <a:effectLst/>
                          <a:latin typeface="Times New Roman" panose="02020603050405020304" pitchFamily="18" charset="0"/>
                          <a:cs typeface="Times New Roman" panose="02020603050405020304" pitchFamily="18" charset="0"/>
                        </a:rPr>
                        <a:t>Category</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N(number)</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Mean land owned (ha)</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Mean land operated (ha)</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66322090"/>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Goromonzi</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229</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30.18</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27.88</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853603150"/>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Marondera</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110</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21.43</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9.62</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550167106"/>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A1 farmers</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266</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4.8</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5.12</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416257355"/>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A2 farmers</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73</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93.65</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83.32</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63534912"/>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Male-headed</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271</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22.05</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31.37</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3410440"/>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Female headed</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68</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31.46</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24.32</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13230291"/>
                  </a:ext>
                </a:extLst>
              </a:tr>
              <a:tr h="530678">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Overall</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339</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23.93</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21.96</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33818918"/>
                  </a:ext>
                </a:extLst>
              </a:tr>
            </a:tbl>
          </a:graphicData>
        </a:graphic>
      </p:graphicFrame>
    </p:spTree>
    <p:extLst>
      <p:ext uri="{BB962C8B-B14F-4D97-AF65-F5344CB8AC3E}">
        <p14:creationId xmlns:p14="http://schemas.microsoft.com/office/powerpoint/2010/main" val="2125479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C1774-C2A8-44F3-A537-E4F1CDEEDB34}"/>
              </a:ext>
            </a:extLst>
          </p:cNvPr>
          <p:cNvSpPr>
            <a:spLocks noGrp="1"/>
          </p:cNvSpPr>
          <p:nvPr>
            <p:ph type="title"/>
          </p:nvPr>
        </p:nvSpPr>
        <p:spPr>
          <a:xfrm>
            <a:off x="838200" y="365125"/>
            <a:ext cx="10515600" cy="838835"/>
          </a:xfrm>
        </p:spPr>
        <p:txBody>
          <a:bodyPr>
            <a:normAutofit/>
          </a:bodyPr>
          <a:lstStyle/>
          <a:p>
            <a:r>
              <a:rPr lang="en-GB" sz="2800" b="1" i="1" dirty="0">
                <a:latin typeface="Times New Roman" panose="02020603050405020304" pitchFamily="18" charset="0"/>
                <a:cs typeface="Times New Roman" panose="02020603050405020304" pitchFamily="18" charset="0"/>
              </a:rPr>
              <a:t>Gini coefficients of land owned and land operated</a:t>
            </a:r>
            <a:endParaRPr lang="en-ZA" sz="2800" b="1" dirty="0">
              <a:latin typeface="Times New Roman" panose="02020603050405020304" pitchFamily="18" charset="0"/>
              <a:cs typeface="Times New Roman" panose="02020603050405020304" pitchFamily="18" charset="0"/>
            </a:endParaRPr>
          </a:p>
        </p:txBody>
      </p:sp>
      <p:graphicFrame>
        <p:nvGraphicFramePr>
          <p:cNvPr id="4" name="Content Placeholder 3">
            <a:extLst>
              <a:ext uri="{FF2B5EF4-FFF2-40B4-BE49-F238E27FC236}">
                <a16:creationId xmlns:a16="http://schemas.microsoft.com/office/drawing/2014/main" id="{AE1D2256-5C88-47B7-9EC4-3B72D2796259}"/>
              </a:ext>
            </a:extLst>
          </p:cNvPr>
          <p:cNvGraphicFramePr>
            <a:graphicFrameLocks noGrp="1"/>
          </p:cNvGraphicFramePr>
          <p:nvPr>
            <p:ph idx="1"/>
            <p:extLst>
              <p:ext uri="{D42A27DB-BD31-4B8C-83A1-F6EECF244321}">
                <p14:modId xmlns:p14="http://schemas.microsoft.com/office/powerpoint/2010/main" val="2516988784"/>
              </p:ext>
            </p:extLst>
          </p:nvPr>
        </p:nvGraphicFramePr>
        <p:xfrm>
          <a:off x="1013460" y="1524003"/>
          <a:ext cx="9419694" cy="4968872"/>
        </p:xfrm>
        <a:graphic>
          <a:graphicData uri="http://schemas.openxmlformats.org/drawingml/2006/table">
            <a:tbl>
              <a:tblPr firstRow="1" firstCol="1" bandRow="1">
                <a:tableStyleId>{5C22544A-7EE6-4342-B048-85BDC9FD1C3A}</a:tableStyleId>
              </a:tblPr>
              <a:tblGrid>
                <a:gridCol w="2791696">
                  <a:extLst>
                    <a:ext uri="{9D8B030D-6E8A-4147-A177-3AD203B41FA5}">
                      <a16:colId xmlns:a16="http://schemas.microsoft.com/office/drawing/2014/main" val="3583366497"/>
                    </a:ext>
                  </a:extLst>
                </a:gridCol>
                <a:gridCol w="3591990">
                  <a:extLst>
                    <a:ext uri="{9D8B030D-6E8A-4147-A177-3AD203B41FA5}">
                      <a16:colId xmlns:a16="http://schemas.microsoft.com/office/drawing/2014/main" val="2372797316"/>
                    </a:ext>
                  </a:extLst>
                </a:gridCol>
                <a:gridCol w="3036008">
                  <a:extLst>
                    <a:ext uri="{9D8B030D-6E8A-4147-A177-3AD203B41FA5}">
                      <a16:colId xmlns:a16="http://schemas.microsoft.com/office/drawing/2014/main" val="3505156422"/>
                    </a:ext>
                  </a:extLst>
                </a:gridCol>
              </a:tblGrid>
              <a:tr h="621109">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Category</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Gini land owned</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Gini land operated</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494478272"/>
                  </a:ext>
                </a:extLst>
              </a:tr>
              <a:tr h="621109">
                <a:tc>
                  <a:txBody>
                    <a:bodyPr/>
                    <a:lstStyle/>
                    <a:p>
                      <a:pPr algn="just">
                        <a:lnSpc>
                          <a:spcPct val="107000"/>
                        </a:lnSpc>
                        <a:spcAft>
                          <a:spcPts val="0"/>
                        </a:spcAft>
                      </a:pPr>
                      <a:r>
                        <a:rPr lang="en-GB" sz="2800" dirty="0" err="1">
                          <a:effectLst/>
                          <a:latin typeface="Times New Roman" panose="02020603050405020304" pitchFamily="18" charset="0"/>
                          <a:cs typeface="Times New Roman" panose="02020603050405020304" pitchFamily="18" charset="0"/>
                        </a:rPr>
                        <a:t>Goromonzi</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0.78</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0.76</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085119022"/>
                  </a:ext>
                </a:extLst>
              </a:tr>
              <a:tr h="621109">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Marondera</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0.51</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0.48</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6594273"/>
                  </a:ext>
                </a:extLst>
              </a:tr>
              <a:tr h="621109">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A1 farmers</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0.12</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0.24</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66857256"/>
                  </a:ext>
                </a:extLst>
              </a:tr>
              <a:tr h="621109">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A2 farmers</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0.56</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0.56</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58649034"/>
                  </a:ext>
                </a:extLst>
              </a:tr>
              <a:tr h="621109">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Male-headed</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0.74</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0.73</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6198172"/>
                  </a:ext>
                </a:extLst>
              </a:tr>
              <a:tr h="621109">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Female headed</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0.76</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0.74</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84266556"/>
                  </a:ext>
                </a:extLst>
              </a:tr>
              <a:tr h="621109">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Overall</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a:effectLst/>
                          <a:latin typeface="Times New Roman" panose="02020603050405020304" pitchFamily="18" charset="0"/>
                          <a:cs typeface="Times New Roman" panose="02020603050405020304" pitchFamily="18" charset="0"/>
                        </a:rPr>
                        <a:t>0.75</a:t>
                      </a:r>
                      <a:endParaRPr lang="en-ZA"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GB" sz="2800" dirty="0">
                          <a:effectLst/>
                          <a:latin typeface="Times New Roman" panose="02020603050405020304" pitchFamily="18" charset="0"/>
                          <a:cs typeface="Times New Roman" panose="02020603050405020304" pitchFamily="18" charset="0"/>
                        </a:rPr>
                        <a:t>0.74</a:t>
                      </a:r>
                      <a:endParaRPr lang="en-ZA"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4381594"/>
                  </a:ext>
                </a:extLst>
              </a:tr>
            </a:tbl>
          </a:graphicData>
        </a:graphic>
      </p:graphicFrame>
    </p:spTree>
    <p:extLst>
      <p:ext uri="{BB962C8B-B14F-4D97-AF65-F5344CB8AC3E}">
        <p14:creationId xmlns:p14="http://schemas.microsoft.com/office/powerpoint/2010/main" val="427143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15D4BE-FCA0-48A1-BDE6-DF689E85197E}"/>
              </a:ext>
            </a:extLst>
          </p:cNvPr>
          <p:cNvSpPr>
            <a:spLocks noGrp="1"/>
          </p:cNvSpPr>
          <p:nvPr>
            <p:ph idx="1"/>
          </p:nvPr>
        </p:nvSpPr>
        <p:spPr>
          <a:xfrm>
            <a:off x="838200" y="426720"/>
            <a:ext cx="10515600" cy="5989070"/>
          </a:xfrm>
        </p:spPr>
        <p:txBody>
          <a:bodyPr>
            <a:normAutofit lnSpcReduction="10000"/>
          </a:bodyPr>
          <a:lstStyle/>
          <a:p>
            <a:pPr algn="just"/>
            <a:endParaRPr lang="en-GB" sz="3600" dirty="0">
              <a:latin typeface="Times New Roman" panose="02020603050405020304" pitchFamily="18" charset="0"/>
              <a:cs typeface="Times New Roman" panose="02020603050405020304" pitchFamily="18" charset="0"/>
            </a:endParaRPr>
          </a:p>
          <a:p>
            <a:pPr algn="just"/>
            <a:endParaRPr lang="en-GB" sz="3600" dirty="0">
              <a:latin typeface="Times New Roman" panose="02020603050405020304" pitchFamily="18" charset="0"/>
              <a:cs typeface="Times New Roman" panose="02020603050405020304" pitchFamily="18" charset="0"/>
            </a:endParaRPr>
          </a:p>
          <a:p>
            <a:pPr algn="just"/>
            <a:r>
              <a:rPr lang="en-GB" sz="3600" dirty="0">
                <a:latin typeface="Times New Roman" panose="02020603050405020304" pitchFamily="18" charset="0"/>
                <a:cs typeface="Times New Roman" panose="02020603050405020304" pitchFamily="18" charset="0"/>
              </a:rPr>
              <a:t>Inequality in land owned was higher for </a:t>
            </a:r>
            <a:r>
              <a:rPr lang="en-GB" sz="3600" dirty="0" err="1">
                <a:latin typeface="Times New Roman" panose="02020603050405020304" pitchFamily="18" charset="0"/>
                <a:cs typeface="Times New Roman" panose="02020603050405020304" pitchFamily="18" charset="0"/>
              </a:rPr>
              <a:t>Goromonzi</a:t>
            </a:r>
            <a:r>
              <a:rPr lang="en-GB" sz="3600" dirty="0">
                <a:latin typeface="Times New Roman" panose="02020603050405020304" pitchFamily="18" charset="0"/>
                <a:cs typeface="Times New Roman" panose="02020603050405020304" pitchFamily="18" charset="0"/>
              </a:rPr>
              <a:t> district, male and female headed households as well as overall sample</a:t>
            </a:r>
          </a:p>
          <a:p>
            <a:pPr algn="just"/>
            <a:r>
              <a:rPr lang="en-GB" sz="3600" dirty="0">
                <a:latin typeface="Times New Roman" panose="02020603050405020304" pitchFamily="18" charset="0"/>
                <a:cs typeface="Times New Roman" panose="02020603050405020304" pitchFamily="18" charset="0"/>
              </a:rPr>
              <a:t>Inequality was much lower in Marondera and among A2 farmers. </a:t>
            </a:r>
          </a:p>
          <a:p>
            <a:pPr algn="just"/>
            <a:r>
              <a:rPr lang="en-GB" sz="3600" dirty="0">
                <a:latin typeface="Times New Roman" panose="02020603050405020304" pitchFamily="18" charset="0"/>
                <a:cs typeface="Times New Roman" panose="02020603050405020304" pitchFamily="18" charset="0"/>
              </a:rPr>
              <a:t>Equality was very strong among A1 farmers, as land holding was almost standardised at 6 hectares per household.</a:t>
            </a:r>
            <a:endParaRPr lang="en-ZA"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3444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886E9-1899-4585-9417-036C08762E69}"/>
              </a:ext>
            </a:extLst>
          </p:cNvPr>
          <p:cNvSpPr>
            <a:spLocks noGrp="1"/>
          </p:cNvSpPr>
          <p:nvPr>
            <p:ph type="title"/>
          </p:nvPr>
        </p:nvSpPr>
        <p:spPr>
          <a:xfrm>
            <a:off x="838200" y="365126"/>
            <a:ext cx="10515600" cy="504304"/>
          </a:xfrm>
        </p:spPr>
        <p:txBody>
          <a:bodyPr>
            <a:normAutofit fontScale="90000"/>
          </a:bodyPr>
          <a:lstStyle/>
          <a:p>
            <a:r>
              <a:rPr lang="en-ZA" sz="2800" b="1" dirty="0">
                <a:latin typeface="Times New Roman" panose="02020603050405020304" pitchFamily="18" charset="0"/>
                <a:cs typeface="Times New Roman" panose="02020603050405020304" pitchFamily="18" charset="0"/>
              </a:rPr>
              <a:t>Conclusions</a:t>
            </a:r>
            <a:endParaRPr lang="en-ZW"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A345FC-460E-42E2-8E1C-68131C0931AC}"/>
              </a:ext>
            </a:extLst>
          </p:cNvPr>
          <p:cNvSpPr>
            <a:spLocks noGrp="1"/>
          </p:cNvSpPr>
          <p:nvPr>
            <p:ph idx="1"/>
          </p:nvPr>
        </p:nvSpPr>
        <p:spPr>
          <a:xfrm>
            <a:off x="838200" y="974362"/>
            <a:ext cx="10515600" cy="5518512"/>
          </a:xfrm>
        </p:spPr>
        <p:txBody>
          <a:bodyPr>
            <a:normAutofit/>
          </a:bodyPr>
          <a:lstStyle/>
          <a:p>
            <a:pPr algn="just"/>
            <a:endParaRPr lang="en-GB" dirty="0">
              <a:latin typeface="Times New Roman" panose="02020603050405020304" pitchFamily="18" charset="0"/>
              <a:cs typeface="Times New Roman" panose="02020603050405020304" pitchFamily="18" charset="0"/>
            </a:endParaRPr>
          </a:p>
          <a:p>
            <a:pPr algn="just"/>
            <a:endParaRPr lang="en-GB"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Farmers renting-in land were most economically efficient, followed renting-out and last were farmers not participating in land rental markets, though the differences seemed to be marginal</a:t>
            </a:r>
          </a:p>
          <a:p>
            <a:pPr algn="just"/>
            <a:r>
              <a:rPr lang="en-GB" dirty="0">
                <a:latin typeface="Times New Roman" panose="02020603050405020304" pitchFamily="18" charset="0"/>
                <a:cs typeface="Times New Roman" panose="02020603050405020304" pitchFamily="18" charset="0"/>
              </a:rPr>
              <a:t>Implied that land rentals alone not a panacea to increased efficiency, but need to be buttressed with other measures that can enhance productivity. </a:t>
            </a:r>
            <a:endParaRPr lang="en-GB" sz="2400" dirty="0">
              <a:latin typeface="Times New Roman" panose="02020603050405020304" pitchFamily="18" charset="0"/>
              <a:cs typeface="Times New Roman" panose="02020603050405020304" pitchFamily="18" charset="0"/>
            </a:endParaRPr>
          </a:p>
          <a:p>
            <a:pPr algn="just"/>
            <a:r>
              <a:rPr lang="en-GB" dirty="0">
                <a:latin typeface="Times New Roman" panose="02020603050405020304" pitchFamily="18" charset="0"/>
                <a:cs typeface="Times New Roman" panose="02020603050405020304" pitchFamily="18" charset="0"/>
              </a:rPr>
              <a:t>Overall major sources of inefficiency were access to credit, crop type and area, availability of labour and farming experience</a:t>
            </a:r>
          </a:p>
          <a:p>
            <a:pPr algn="just"/>
            <a:r>
              <a:rPr lang="en-GB" dirty="0">
                <a:latin typeface="Times New Roman" panose="02020603050405020304" pitchFamily="18" charset="0"/>
                <a:cs typeface="Times New Roman" panose="02020603050405020304" pitchFamily="18" charset="0"/>
              </a:rPr>
              <a:t>Implications are that besides formalising land rentals, policy should also focus on enhancing access to credit, encouraging farmers to specialise and capitalise production and engage in enterprises consistent with natural ecological zones</a:t>
            </a:r>
            <a:endParaRPr lang="en-Z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01823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F04F38-2999-44D0-BEC8-24AE61FAC637}"/>
              </a:ext>
            </a:extLst>
          </p:cNvPr>
          <p:cNvSpPr>
            <a:spLocks noGrp="1"/>
          </p:cNvSpPr>
          <p:nvPr>
            <p:ph idx="1"/>
          </p:nvPr>
        </p:nvSpPr>
        <p:spPr>
          <a:xfrm>
            <a:off x="838200" y="824458"/>
            <a:ext cx="10515600" cy="5606321"/>
          </a:xfrm>
        </p:spPr>
        <p:txBody>
          <a:bodyPr>
            <a:normAutofit fontScale="92500" lnSpcReduction="10000"/>
          </a:bodyPr>
          <a:lstStyle/>
          <a:p>
            <a:pPr algn="just"/>
            <a:endParaRPr lang="en-GB" sz="3200" dirty="0">
              <a:latin typeface="Times New Roman" panose="02020603050405020304" pitchFamily="18" charset="0"/>
              <a:ea typeface="Times New Roman" panose="02020603050405020304" pitchFamily="18" charset="0"/>
            </a:endParaRPr>
          </a:p>
          <a:p>
            <a:pPr algn="just"/>
            <a:endParaRPr lang="en-GB" sz="3200" dirty="0">
              <a:latin typeface="Times New Roman" panose="02020603050405020304" pitchFamily="18" charset="0"/>
              <a:ea typeface="Times New Roman" panose="02020603050405020304" pitchFamily="18" charset="0"/>
            </a:endParaRPr>
          </a:p>
          <a:p>
            <a:pPr algn="just"/>
            <a:r>
              <a:rPr lang="en-GB" sz="3200" dirty="0">
                <a:latin typeface="Times New Roman" panose="02020603050405020304" pitchFamily="18" charset="0"/>
                <a:ea typeface="Times New Roman" panose="02020603050405020304" pitchFamily="18" charset="0"/>
              </a:rPr>
              <a:t>By participation in land rental markets, inequality was reduced for farmers in the two districts as well as male and female households.</a:t>
            </a:r>
          </a:p>
          <a:p>
            <a:pPr algn="just"/>
            <a:r>
              <a:rPr lang="en-GB" sz="3200" dirty="0">
                <a:latin typeface="Times New Roman" panose="02020603050405020304" pitchFamily="18" charset="0"/>
                <a:ea typeface="Times New Roman" panose="02020603050405020304" pitchFamily="18" charset="0"/>
              </a:rPr>
              <a:t>Inequality was increased marginally among A1 farmers.</a:t>
            </a:r>
          </a:p>
          <a:p>
            <a:pPr algn="just"/>
            <a:r>
              <a:rPr lang="en-GB" sz="3200" dirty="0">
                <a:latin typeface="Times New Roman" panose="02020603050405020304" pitchFamily="18" charset="0"/>
                <a:ea typeface="Times New Roman" panose="02020603050405020304" pitchFamily="18" charset="0"/>
              </a:rPr>
              <a:t>Overall the position was that participation in land rental markets had resulted in reduced inequality in land holding among the sampled farmers. </a:t>
            </a:r>
          </a:p>
          <a:p>
            <a:pPr algn="just"/>
            <a:r>
              <a:rPr lang="en-GB" sz="3200" dirty="0">
                <a:latin typeface="Times New Roman" panose="02020603050405020304" pitchFamily="18" charset="0"/>
                <a:ea typeface="Times New Roman" panose="02020603050405020304" pitchFamily="18" charset="0"/>
              </a:rPr>
              <a:t>These results are consistent with most of the studies that have been carried out on both efficiency and equity. </a:t>
            </a:r>
          </a:p>
          <a:p>
            <a:pPr marL="0" indent="0">
              <a:buNone/>
            </a:pPr>
            <a:endParaRPr lang="en-ZW" dirty="0"/>
          </a:p>
        </p:txBody>
      </p:sp>
    </p:spTree>
    <p:extLst>
      <p:ext uri="{BB962C8B-B14F-4D97-AF65-F5344CB8AC3E}">
        <p14:creationId xmlns:p14="http://schemas.microsoft.com/office/powerpoint/2010/main" val="279623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06" y="274638"/>
            <a:ext cx="10415588" cy="654032"/>
          </a:xfrm>
        </p:spPr>
        <p:txBody>
          <a:bodyPr>
            <a:normAutofit/>
          </a:bodyPr>
          <a:lstStyle/>
          <a:p>
            <a:r>
              <a:rPr lang="en-ZA" b="1" dirty="0">
                <a:latin typeface="Times New Roman" pitchFamily="18" charset="0"/>
                <a:cs typeface="Times New Roman" pitchFamily="18" charset="0"/>
              </a:rPr>
              <a:t>Introduction and Background</a:t>
            </a:r>
          </a:p>
        </p:txBody>
      </p:sp>
      <p:sp>
        <p:nvSpPr>
          <p:cNvPr id="3" name="Content Placeholder 2"/>
          <p:cNvSpPr>
            <a:spLocks noGrp="1"/>
          </p:cNvSpPr>
          <p:nvPr>
            <p:ph idx="1"/>
          </p:nvPr>
        </p:nvSpPr>
        <p:spPr>
          <a:xfrm>
            <a:off x="888206" y="1214423"/>
            <a:ext cx="9494074" cy="5027449"/>
          </a:xfrm>
        </p:spPr>
        <p:txBody>
          <a:bodyPr>
            <a:normAutofit/>
          </a:bodyPr>
          <a:lstStyle/>
          <a:p>
            <a:pPr algn="just">
              <a:lnSpc>
                <a:spcPct val="150000"/>
              </a:lnSpc>
            </a:pPr>
            <a:r>
              <a:rPr lang="en-ZA" dirty="0">
                <a:latin typeface="Times New Roman" pitchFamily="18" charset="0"/>
                <a:cs typeface="Times New Roman" pitchFamily="18" charset="0"/>
              </a:rPr>
              <a:t>Economic growth in agriculture is twice as effective in reducing poverty compared to other sectors of the economy (World Bank, 2012).</a:t>
            </a:r>
          </a:p>
          <a:p>
            <a:pPr algn="just">
              <a:lnSpc>
                <a:spcPct val="150000"/>
              </a:lnSpc>
            </a:pPr>
            <a:r>
              <a:rPr lang="en-ZA" dirty="0">
                <a:latin typeface="Times New Roman" pitchFamily="18" charset="0"/>
                <a:cs typeface="Times New Roman" pitchFamily="18" charset="0"/>
              </a:rPr>
              <a:t>Maximum utilisation of land as a resource in agriculture can lead to attainment of economic growth </a:t>
            </a:r>
            <a:r>
              <a:rPr lang="en-GB" dirty="0">
                <a:latin typeface="Times New Roman" pitchFamily="18" charset="0"/>
                <a:cs typeface="Times New Roman" pitchFamily="18" charset="0"/>
              </a:rPr>
              <a:t>(Deininger and Jin, 2009).</a:t>
            </a:r>
          </a:p>
          <a:p>
            <a:pPr>
              <a:lnSpc>
                <a:spcPct val="150000"/>
              </a:lnSpc>
              <a:buNone/>
            </a:pPr>
            <a:endParaRPr lang="en-ZA" dirty="0"/>
          </a:p>
        </p:txBody>
      </p:sp>
      <p:sp>
        <p:nvSpPr>
          <p:cNvPr id="4" name="Slide Number Placeholder 3"/>
          <p:cNvSpPr>
            <a:spLocks noGrp="1"/>
          </p:cNvSpPr>
          <p:nvPr>
            <p:ph type="sldNum" sz="quarter" idx="12"/>
          </p:nvPr>
        </p:nvSpPr>
        <p:spPr/>
        <p:txBody>
          <a:bodyPr/>
          <a:lstStyle/>
          <a:p>
            <a:fld id="{15C1B08D-8B25-48EA-9E96-40E4BFC7D0C6}" type="slidenum">
              <a:rPr lang="en-US" altLang="en-US" smtClean="0"/>
              <a:pPr/>
              <a:t>2</a:t>
            </a:fld>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206" y="357167"/>
            <a:ext cx="9226181" cy="5768997"/>
          </a:xfrm>
        </p:spPr>
        <p:txBody>
          <a:bodyPr>
            <a:normAutofit/>
          </a:bodyPr>
          <a:lstStyle/>
          <a:p>
            <a:pPr algn="just">
              <a:lnSpc>
                <a:spcPct val="160000"/>
              </a:lnSpc>
            </a:pPr>
            <a:r>
              <a:rPr lang="en-GB" dirty="0">
                <a:latin typeface="Times New Roman" pitchFamily="18" charset="0"/>
                <a:cs typeface="Times New Roman" pitchFamily="18" charset="0"/>
              </a:rPr>
              <a:t>A Study by </a:t>
            </a:r>
            <a:r>
              <a:rPr lang="en-GB" dirty="0" err="1">
                <a:latin typeface="Times New Roman" pitchFamily="18" charset="0"/>
                <a:cs typeface="Times New Roman" pitchFamily="18" charset="0"/>
              </a:rPr>
              <a:t>Vranken</a:t>
            </a:r>
            <a:r>
              <a:rPr lang="en-GB" dirty="0">
                <a:latin typeface="Times New Roman" pitchFamily="18" charset="0"/>
                <a:cs typeface="Times New Roman" pitchFamily="18" charset="0"/>
              </a:rPr>
              <a:t> and </a:t>
            </a:r>
            <a:r>
              <a:rPr lang="en-GB" dirty="0" err="1">
                <a:latin typeface="Times New Roman" pitchFamily="18" charset="0"/>
                <a:cs typeface="Times New Roman" pitchFamily="18" charset="0"/>
              </a:rPr>
              <a:t>Swinnen</a:t>
            </a:r>
            <a:r>
              <a:rPr lang="en-GB" dirty="0">
                <a:latin typeface="Times New Roman" pitchFamily="18" charset="0"/>
                <a:cs typeface="Times New Roman" pitchFamily="18" charset="0"/>
              </a:rPr>
              <a:t> (2006) concluded that in economies characterised by high transaction costs, defective credit markets and thin land sales markets (like Zimbabwe), land rental markets can improve efficiency and equity by equalizing the marginal product of land among different households. </a:t>
            </a:r>
          </a:p>
          <a:p>
            <a:pPr algn="just">
              <a:lnSpc>
                <a:spcPct val="160000"/>
              </a:lnSpc>
            </a:pPr>
            <a:r>
              <a:rPr lang="en-GB" dirty="0">
                <a:latin typeface="Times New Roman" pitchFamily="18" charset="0"/>
                <a:cs typeface="Times New Roman" pitchFamily="18" charset="0"/>
              </a:rPr>
              <a:t>On the other hand, studies have shown that land rental markets can lead to concentration of land resulting in inefficiency from  diseconomies of scale which repudiates equity gains (Feng, 2008).</a:t>
            </a:r>
          </a:p>
          <a:p>
            <a:endParaRPr lang="en-ZA" dirty="0"/>
          </a:p>
        </p:txBody>
      </p:sp>
      <p:sp>
        <p:nvSpPr>
          <p:cNvPr id="4" name="Slide Number Placeholder 3"/>
          <p:cNvSpPr>
            <a:spLocks noGrp="1"/>
          </p:cNvSpPr>
          <p:nvPr>
            <p:ph type="sldNum" sz="quarter" idx="12"/>
          </p:nvPr>
        </p:nvSpPr>
        <p:spPr/>
        <p:txBody>
          <a:bodyPr/>
          <a:lstStyle/>
          <a:p>
            <a:fld id="{15C1B08D-8B25-48EA-9E96-40E4BFC7D0C6}"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8206" y="716280"/>
            <a:ext cx="10029859" cy="5791200"/>
          </a:xfrm>
        </p:spPr>
        <p:txBody>
          <a:bodyPr>
            <a:normAutofit/>
          </a:bodyPr>
          <a:lstStyle/>
          <a:p>
            <a:pPr algn="just"/>
            <a:endParaRPr lang="en-ZA" dirty="0">
              <a:latin typeface="Times New Roman" pitchFamily="18" charset="0"/>
              <a:cs typeface="Times New Roman" pitchFamily="18" charset="0"/>
            </a:endParaRPr>
          </a:p>
          <a:p>
            <a:pPr algn="just"/>
            <a:endParaRPr lang="en-ZA" dirty="0">
              <a:latin typeface="Times New Roman" pitchFamily="18" charset="0"/>
              <a:cs typeface="Times New Roman" pitchFamily="18" charset="0"/>
            </a:endParaRPr>
          </a:p>
          <a:p>
            <a:pPr algn="just"/>
            <a:r>
              <a:rPr lang="en-ZA" dirty="0">
                <a:latin typeface="Times New Roman" pitchFamily="18" charset="0"/>
                <a:cs typeface="Times New Roman" pitchFamily="18" charset="0"/>
              </a:rPr>
              <a:t>Land policy in Zimbabwe had impacts on agricultural sector growth from way back in 1930 up to fast track land resettlement  program (FTLRP) period (from 2000).</a:t>
            </a:r>
          </a:p>
          <a:p>
            <a:pPr algn="just"/>
            <a:r>
              <a:rPr lang="en-ZA" dirty="0">
                <a:latin typeface="Times New Roman" pitchFamily="18" charset="0"/>
                <a:cs typeface="Times New Roman" pitchFamily="18" charset="0"/>
              </a:rPr>
              <a:t>FTLRP gave rise to A1 and A2 farming models.</a:t>
            </a:r>
          </a:p>
          <a:p>
            <a:pPr algn="just"/>
            <a:r>
              <a:rPr lang="en-ZA" dirty="0">
                <a:latin typeface="Times New Roman" pitchFamily="18" charset="0"/>
                <a:cs typeface="Times New Roman" pitchFamily="18" charset="0"/>
              </a:rPr>
              <a:t>The underlying assumption was that beneficiaries would maximise on use of land, improve their welfare, equity and agricultural growth.</a:t>
            </a:r>
          </a:p>
          <a:p>
            <a:pPr algn="just"/>
            <a:r>
              <a:rPr lang="en-ZA" dirty="0">
                <a:latin typeface="Times New Roman" pitchFamily="18" charset="0"/>
                <a:cs typeface="Times New Roman" pitchFamily="18" charset="0"/>
              </a:rPr>
              <a:t>In the aftermath of the reform, land utilisation reduced drastically due to lack of capital and knowhow among the resettled farmers.</a:t>
            </a:r>
          </a:p>
          <a:p>
            <a:pPr algn="just"/>
            <a:r>
              <a:rPr lang="en-ZA" dirty="0">
                <a:latin typeface="Times New Roman" pitchFamily="18" charset="0"/>
                <a:cs typeface="Times New Roman" pitchFamily="18" charset="0"/>
              </a:rPr>
              <a:t>Many resettled farmers began to rent out land among themselves, white former farmers and other indigenous blacks without access to land.</a:t>
            </a:r>
          </a:p>
          <a:p>
            <a:endParaRPr lang="en-ZA" dirty="0"/>
          </a:p>
        </p:txBody>
      </p:sp>
      <p:sp>
        <p:nvSpPr>
          <p:cNvPr id="4" name="Slide Number Placeholder 3"/>
          <p:cNvSpPr>
            <a:spLocks noGrp="1"/>
          </p:cNvSpPr>
          <p:nvPr>
            <p:ph type="sldNum" sz="quarter" idx="12"/>
          </p:nvPr>
        </p:nvSpPr>
        <p:spPr/>
        <p:txBody>
          <a:bodyPr/>
          <a:lstStyle/>
          <a:p>
            <a:fld id="{15C1B08D-8B25-48EA-9E96-40E4BFC7D0C6}"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86BA45-621B-4BE5-953F-B617FABF50CC}"/>
              </a:ext>
            </a:extLst>
          </p:cNvPr>
          <p:cNvSpPr>
            <a:spLocks noGrp="1"/>
          </p:cNvSpPr>
          <p:nvPr>
            <p:ph idx="1"/>
          </p:nvPr>
        </p:nvSpPr>
        <p:spPr>
          <a:xfrm>
            <a:off x="838200" y="518160"/>
            <a:ext cx="10515600" cy="5958840"/>
          </a:xfrm>
        </p:spPr>
        <p:txBody>
          <a:bodyPr/>
          <a:lstStyle/>
          <a:p>
            <a:pPr algn="just"/>
            <a:endParaRPr lang="en-ZA" dirty="0">
              <a:latin typeface="Times New Roman" panose="02020603050405020304" pitchFamily="18" charset="0"/>
              <a:cs typeface="Times New Roman" panose="02020603050405020304" pitchFamily="18" charset="0"/>
            </a:endParaRPr>
          </a:p>
          <a:p>
            <a:pPr algn="just"/>
            <a:endParaRPr lang="en-ZA" dirty="0">
              <a:latin typeface="Times New Roman" panose="02020603050405020304" pitchFamily="18" charset="0"/>
              <a:cs typeface="Times New Roman" panose="02020603050405020304" pitchFamily="18" charset="0"/>
            </a:endParaRPr>
          </a:p>
          <a:p>
            <a:pPr algn="just"/>
            <a:r>
              <a:rPr lang="en-ZA" dirty="0">
                <a:latin typeface="Times New Roman" panose="02020603050405020304" pitchFamily="18" charset="0"/>
                <a:cs typeface="Times New Roman" panose="02020603050405020304" pitchFamily="18" charset="0"/>
              </a:rPr>
              <a:t>This led to the prevalence of an informal land rental market.</a:t>
            </a:r>
          </a:p>
          <a:p>
            <a:pPr algn="just"/>
            <a:r>
              <a:rPr lang="en-ZA" dirty="0">
                <a:latin typeface="Times New Roman" panose="02020603050405020304" pitchFamily="18" charset="0"/>
                <a:cs typeface="Times New Roman" panose="02020603050405020304" pitchFamily="18" charset="0"/>
              </a:rPr>
              <a:t>Informal because there was a political perception that rentals were illegal though no institutional framework to that effect existed.</a:t>
            </a:r>
          </a:p>
          <a:p>
            <a:pPr algn="just"/>
            <a:r>
              <a:rPr lang="en-ZA" dirty="0">
                <a:latin typeface="Times New Roman" panose="02020603050405020304" pitchFamily="18" charset="0"/>
                <a:cs typeface="Times New Roman" panose="02020603050405020304" pitchFamily="18" charset="0"/>
              </a:rPr>
              <a:t>Most participants in the market disguised it as investment partnership, which was an acceptable practise.</a:t>
            </a:r>
          </a:p>
          <a:p>
            <a:pPr algn="just"/>
            <a:r>
              <a:rPr lang="en-ZA" dirty="0">
                <a:latin typeface="Times New Roman" panose="02020603050405020304" pitchFamily="18" charset="0"/>
                <a:cs typeface="Times New Roman" panose="02020603050405020304" pitchFamily="18" charset="0"/>
              </a:rPr>
              <a:t>It is therefore imperative to understand how the different categories of farmers (renting-in, renting-out and autarky) were faring in terms of their efficiency and whether land could be distributed more equally through these markets.</a:t>
            </a:r>
          </a:p>
          <a:p>
            <a:pPr algn="just"/>
            <a:r>
              <a:rPr lang="en-ZA" dirty="0">
                <a:latin typeface="Times New Roman" panose="02020603050405020304" pitchFamily="18" charset="0"/>
                <a:cs typeface="Times New Roman" panose="02020603050405020304" pitchFamily="18" charset="0"/>
              </a:rPr>
              <a:t>The analysis provide a platform to decide whether formalising these markets can bring overall positive impacts to the nation. </a:t>
            </a:r>
          </a:p>
        </p:txBody>
      </p:sp>
    </p:spTree>
    <p:extLst>
      <p:ext uri="{BB962C8B-B14F-4D97-AF65-F5344CB8AC3E}">
        <p14:creationId xmlns:p14="http://schemas.microsoft.com/office/powerpoint/2010/main" val="363401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8206" y="274638"/>
            <a:ext cx="8556450" cy="426402"/>
          </a:xfrm>
        </p:spPr>
        <p:txBody>
          <a:bodyPr>
            <a:normAutofit fontScale="90000"/>
          </a:bodyPr>
          <a:lstStyle/>
          <a:p>
            <a:r>
              <a:rPr lang="en-ZA" sz="3200" b="1" dirty="0">
                <a:latin typeface="Times New Roman" pitchFamily="18" charset="0"/>
                <a:cs typeface="Times New Roman" pitchFamily="18" charset="0"/>
              </a:rPr>
              <a:t>Overall objective</a:t>
            </a:r>
          </a:p>
        </p:txBody>
      </p:sp>
      <p:sp>
        <p:nvSpPr>
          <p:cNvPr id="3" name="Content Placeholder 2"/>
          <p:cNvSpPr>
            <a:spLocks noGrp="1"/>
          </p:cNvSpPr>
          <p:nvPr>
            <p:ph idx="1"/>
          </p:nvPr>
        </p:nvSpPr>
        <p:spPr>
          <a:xfrm>
            <a:off x="888506" y="950995"/>
            <a:ext cx="10800574" cy="5632367"/>
          </a:xfrm>
        </p:spPr>
        <p:txBody>
          <a:bodyPr>
            <a:normAutofit fontScale="62500" lnSpcReduction="20000"/>
          </a:bodyPr>
          <a:lstStyle/>
          <a:p>
            <a:pPr lvl="0" algn="just">
              <a:lnSpc>
                <a:spcPct val="150000"/>
              </a:lnSpc>
              <a:buNone/>
            </a:pPr>
            <a:endParaRPr lang="en-ZA" sz="3400" dirty="0">
              <a:latin typeface="Times New Roman" pitchFamily="18" charset="0"/>
              <a:cs typeface="Times New Roman" pitchFamily="18" charset="0"/>
            </a:endParaRPr>
          </a:p>
          <a:p>
            <a:pPr lvl="0" algn="just">
              <a:lnSpc>
                <a:spcPct val="150000"/>
              </a:lnSpc>
              <a:buNone/>
            </a:pPr>
            <a:endParaRPr lang="en-ZA" sz="3400" dirty="0">
              <a:latin typeface="Times New Roman" pitchFamily="18" charset="0"/>
              <a:cs typeface="Times New Roman" pitchFamily="18" charset="0"/>
            </a:endParaRPr>
          </a:p>
          <a:p>
            <a:pPr lvl="0" algn="just">
              <a:lnSpc>
                <a:spcPct val="150000"/>
              </a:lnSpc>
              <a:buNone/>
            </a:pPr>
            <a:r>
              <a:rPr lang="en-ZA" sz="3400" dirty="0">
                <a:latin typeface="Times New Roman" pitchFamily="18" charset="0"/>
                <a:cs typeface="Times New Roman" pitchFamily="18" charset="0"/>
              </a:rPr>
              <a:t>The overall objective was to evaluate land use efficiency and equity for rental market participating farmers in Mashonaland East province, Zimbabwe under A1 and A2 models. </a:t>
            </a:r>
          </a:p>
          <a:p>
            <a:pPr lvl="0" algn="just">
              <a:lnSpc>
                <a:spcPct val="150000"/>
              </a:lnSpc>
              <a:buNone/>
            </a:pPr>
            <a:r>
              <a:rPr lang="en-ZA" sz="3400" b="1" dirty="0">
                <a:latin typeface="Times New Roman" pitchFamily="18" charset="0"/>
                <a:cs typeface="Times New Roman" pitchFamily="18" charset="0"/>
              </a:rPr>
              <a:t>Methodology</a:t>
            </a:r>
          </a:p>
          <a:p>
            <a:pPr>
              <a:lnSpc>
                <a:spcPct val="150000"/>
              </a:lnSpc>
            </a:pPr>
            <a:r>
              <a:rPr lang="en-ZA" sz="3400" dirty="0">
                <a:latin typeface="Times New Roman" pitchFamily="18" charset="0"/>
                <a:cs typeface="Times New Roman" pitchFamily="18" charset="0"/>
              </a:rPr>
              <a:t>Data collection was carried out in </a:t>
            </a:r>
            <a:r>
              <a:rPr lang="en-ZA" sz="3400" dirty="0" err="1">
                <a:latin typeface="Times New Roman" pitchFamily="18" charset="0"/>
                <a:cs typeface="Times New Roman" pitchFamily="18" charset="0"/>
              </a:rPr>
              <a:t>Goromonzi</a:t>
            </a:r>
            <a:r>
              <a:rPr lang="en-ZA" sz="3400" dirty="0">
                <a:latin typeface="Times New Roman" pitchFamily="18" charset="0"/>
                <a:cs typeface="Times New Roman" pitchFamily="18" charset="0"/>
              </a:rPr>
              <a:t> and Marondera districts </a:t>
            </a:r>
          </a:p>
          <a:p>
            <a:pPr>
              <a:lnSpc>
                <a:spcPct val="150000"/>
              </a:lnSpc>
            </a:pPr>
            <a:r>
              <a:rPr lang="en-GB" sz="3400" dirty="0">
                <a:latin typeface="Times New Roman" pitchFamily="18" charset="0"/>
                <a:cs typeface="Times New Roman" pitchFamily="18" charset="0"/>
              </a:rPr>
              <a:t>Sample size was 339, representing farmers renting-in, renting-out and in autarky.</a:t>
            </a:r>
          </a:p>
          <a:p>
            <a:pPr>
              <a:lnSpc>
                <a:spcPct val="150000"/>
              </a:lnSpc>
            </a:pPr>
            <a:r>
              <a:rPr lang="en-GB" sz="3400" dirty="0">
                <a:latin typeface="Times New Roman" pitchFamily="18" charset="0"/>
                <a:cs typeface="Times New Roman" pitchFamily="18" charset="0"/>
              </a:rPr>
              <a:t>Multistage sampling methods were used for selecting interviewees.</a:t>
            </a:r>
          </a:p>
          <a:p>
            <a:pPr>
              <a:lnSpc>
                <a:spcPct val="150000"/>
              </a:lnSpc>
            </a:pPr>
            <a:r>
              <a:rPr lang="en-GB" sz="3400" dirty="0">
                <a:latin typeface="Times New Roman" pitchFamily="18" charset="0"/>
                <a:cs typeface="Times New Roman" pitchFamily="18" charset="0"/>
              </a:rPr>
              <a:t>Data was entered in </a:t>
            </a:r>
            <a:r>
              <a:rPr lang="en-GB" sz="3400" dirty="0" err="1">
                <a:latin typeface="Times New Roman" pitchFamily="18" charset="0"/>
                <a:cs typeface="Times New Roman" pitchFamily="18" charset="0"/>
              </a:rPr>
              <a:t>CsPro</a:t>
            </a:r>
            <a:r>
              <a:rPr lang="en-GB" sz="3400" dirty="0">
                <a:latin typeface="Times New Roman" pitchFamily="18" charset="0"/>
                <a:cs typeface="Times New Roman" pitchFamily="18" charset="0"/>
              </a:rPr>
              <a:t> and analysed using STATA and SPSS.</a:t>
            </a:r>
          </a:p>
          <a:p>
            <a:pPr>
              <a:buNone/>
            </a:pPr>
            <a:endParaRPr lang="en-ZA" b="1" dirty="0"/>
          </a:p>
        </p:txBody>
      </p:sp>
      <p:sp>
        <p:nvSpPr>
          <p:cNvPr id="4" name="Slide Number Placeholder 3"/>
          <p:cNvSpPr>
            <a:spLocks noGrp="1"/>
          </p:cNvSpPr>
          <p:nvPr>
            <p:ph type="sldNum" sz="quarter" idx="12"/>
          </p:nvPr>
        </p:nvSpPr>
        <p:spPr/>
        <p:txBody>
          <a:bodyPr/>
          <a:lstStyle/>
          <a:p>
            <a:fld id="{15C1B08D-8B25-48EA-9E96-40E4BFC7D0C6}" type="slidenum">
              <a:rPr lang="en-US" altLang="en-US" smtClean="0"/>
              <a:pPr/>
              <a:t>6</a:t>
            </a:fld>
            <a:endParaRPr lang="en-US" altLang="en-US"/>
          </a:p>
        </p:txBody>
      </p:sp>
    </p:spTree>
    <p:extLst>
      <p:ext uri="{BB962C8B-B14F-4D97-AF65-F5344CB8AC3E}">
        <p14:creationId xmlns:p14="http://schemas.microsoft.com/office/powerpoint/2010/main" val="20871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697E-6BFF-41AD-8FDD-4C4F3320CAB9}"/>
              </a:ext>
            </a:extLst>
          </p:cNvPr>
          <p:cNvSpPr>
            <a:spLocks noGrp="1"/>
          </p:cNvSpPr>
          <p:nvPr>
            <p:ph type="title"/>
          </p:nvPr>
        </p:nvSpPr>
        <p:spPr>
          <a:xfrm>
            <a:off x="872133" y="214313"/>
            <a:ext cx="9024938" cy="623887"/>
          </a:xfrm>
        </p:spPr>
        <p:txBody>
          <a:bodyPr>
            <a:normAutofit fontScale="90000"/>
          </a:bodyPr>
          <a:lstStyle/>
          <a:p>
            <a:pPr>
              <a:defRPr/>
            </a:pPr>
            <a:br>
              <a:rPr lang="en-GB" sz="3094" dirty="0"/>
            </a:br>
            <a:br>
              <a:rPr lang="en-GB" sz="3094" dirty="0"/>
            </a:br>
            <a:r>
              <a:rPr lang="en-GB" sz="3094" b="1" dirty="0">
                <a:latin typeface="Times New Roman" panose="02020603050405020304" pitchFamily="18" charset="0"/>
                <a:cs typeface="Times New Roman" panose="02020603050405020304" pitchFamily="18" charset="0"/>
              </a:rPr>
              <a:t>Efficiency measurement a</a:t>
            </a:r>
            <a:r>
              <a:rPr lang="en-GB" sz="3100" b="1" dirty="0">
                <a:latin typeface="Times New Roman" panose="02020603050405020304" pitchFamily="18" charset="0"/>
                <a:cs typeface="Times New Roman" pitchFamily="18" charset="0"/>
              </a:rPr>
              <a:t>nalytical model</a:t>
            </a:r>
            <a:br>
              <a:rPr lang="en-ZA" dirty="0"/>
            </a:br>
            <a:endParaRPr lang="en-ZA" dirty="0"/>
          </a:p>
        </p:txBody>
      </p:sp>
      <p:sp>
        <p:nvSpPr>
          <p:cNvPr id="3" name="Content Placeholder 2">
            <a:extLst>
              <a:ext uri="{FF2B5EF4-FFF2-40B4-BE49-F238E27FC236}">
                <a16:creationId xmlns:a16="http://schemas.microsoft.com/office/drawing/2014/main" id="{E39E2E9A-E87E-41E2-A90B-7E63EA991A73}"/>
              </a:ext>
            </a:extLst>
          </p:cNvPr>
          <p:cNvSpPr>
            <a:spLocks noGrp="1"/>
          </p:cNvSpPr>
          <p:nvPr>
            <p:ph idx="1"/>
          </p:nvPr>
        </p:nvSpPr>
        <p:spPr>
          <a:xfrm>
            <a:off x="888505" y="838200"/>
            <a:ext cx="10414992" cy="5591175"/>
          </a:xfrm>
        </p:spPr>
        <p:txBody>
          <a:bodyPr>
            <a:normAutofit fontScale="85000" lnSpcReduction="20000"/>
          </a:bodyPr>
          <a:lstStyle/>
          <a:p>
            <a:pPr>
              <a:buFontTx/>
              <a:buNone/>
              <a:defRPr/>
            </a:pPr>
            <a:endParaRPr lang="en-GB" dirty="0">
              <a:latin typeface="Times New Roman" pitchFamily="18" charset="0"/>
              <a:cs typeface="Times New Roman" pitchFamily="18" charset="0"/>
            </a:endParaRPr>
          </a:p>
          <a:p>
            <a:pPr>
              <a:buFontTx/>
              <a:buNone/>
              <a:defRPr/>
            </a:pPr>
            <a:r>
              <a:rPr lang="en-GB" dirty="0">
                <a:latin typeface="Times New Roman" pitchFamily="18" charset="0"/>
                <a:cs typeface="Times New Roman" pitchFamily="18" charset="0"/>
              </a:rPr>
              <a:t>A log-</a:t>
            </a:r>
            <a:r>
              <a:rPr lang="en-GB" dirty="0" err="1">
                <a:latin typeface="Times New Roman" pitchFamily="18" charset="0"/>
                <a:cs typeface="Times New Roman" pitchFamily="18" charset="0"/>
              </a:rPr>
              <a:t>linearised</a:t>
            </a:r>
            <a:r>
              <a:rPr lang="en-GB" dirty="0">
                <a:latin typeface="Times New Roman" pitchFamily="18" charset="0"/>
                <a:cs typeface="Times New Roman" pitchFamily="18" charset="0"/>
              </a:rPr>
              <a:t> Cobb-Douglas model was used as follows:</a:t>
            </a:r>
          </a:p>
          <a:p>
            <a:pPr>
              <a:buFontTx/>
              <a:buNone/>
              <a:defRPr/>
            </a:pPr>
            <a:endParaRPr lang="en-GB" dirty="0">
              <a:latin typeface="Times New Roman" pitchFamily="18" charset="0"/>
              <a:cs typeface="Times New Roman" pitchFamily="18" charset="0"/>
            </a:endParaRPr>
          </a:p>
          <a:p>
            <a:pPr>
              <a:buFontTx/>
              <a:buNone/>
              <a:defRPr/>
            </a:pPr>
            <a:r>
              <a:rPr lang="en-GB" dirty="0">
                <a:latin typeface="Times New Roman" pitchFamily="18" charset="0"/>
                <a:cs typeface="Times New Roman" pitchFamily="18" charset="0"/>
              </a:rPr>
              <a:t>ln Y</a:t>
            </a:r>
            <a:r>
              <a:rPr lang="en-GB" baseline="-25000" dirty="0">
                <a:latin typeface="Times New Roman" pitchFamily="18" charset="0"/>
                <a:cs typeface="Times New Roman" pitchFamily="18" charset="0"/>
              </a:rPr>
              <a:t>i</a:t>
            </a:r>
            <a:r>
              <a:rPr lang="en-GB" dirty="0">
                <a:latin typeface="Times New Roman" pitchFamily="18" charset="0"/>
                <a:cs typeface="Times New Roman" pitchFamily="18" charset="0"/>
              </a:rPr>
              <a:t> = b</a:t>
            </a:r>
            <a:r>
              <a:rPr lang="en-GB" baseline="-25000" dirty="0">
                <a:latin typeface="Times New Roman" pitchFamily="18" charset="0"/>
                <a:cs typeface="Times New Roman" pitchFamily="18" charset="0"/>
              </a:rPr>
              <a:t>0i</a:t>
            </a:r>
            <a:r>
              <a:rPr lang="en-GB" dirty="0">
                <a:latin typeface="Times New Roman" pitchFamily="18" charset="0"/>
                <a:cs typeface="Times New Roman" pitchFamily="18" charset="0"/>
              </a:rPr>
              <a:t> +b</a:t>
            </a:r>
            <a:r>
              <a:rPr lang="en-GB" baseline="-25000" dirty="0">
                <a:latin typeface="Times New Roman" pitchFamily="18" charset="0"/>
                <a:cs typeface="Times New Roman" pitchFamily="18" charset="0"/>
              </a:rPr>
              <a:t>1i</a:t>
            </a:r>
            <a:r>
              <a:rPr lang="en-GB" dirty="0">
                <a:latin typeface="Times New Roman" pitchFamily="18" charset="0"/>
                <a:cs typeface="Times New Roman" pitchFamily="18" charset="0"/>
              </a:rPr>
              <a:t> ln X</a:t>
            </a:r>
            <a:r>
              <a:rPr lang="en-GB" baseline="-25000" dirty="0">
                <a:latin typeface="Times New Roman" pitchFamily="18" charset="0"/>
                <a:cs typeface="Times New Roman" pitchFamily="18" charset="0"/>
              </a:rPr>
              <a:t>1</a:t>
            </a:r>
            <a:r>
              <a:rPr lang="en-GB" dirty="0">
                <a:latin typeface="Times New Roman" pitchFamily="18" charset="0"/>
                <a:cs typeface="Times New Roman" pitchFamily="18" charset="0"/>
              </a:rPr>
              <a:t>i + b</a:t>
            </a:r>
            <a:r>
              <a:rPr lang="en-GB" baseline="-25000" dirty="0">
                <a:latin typeface="Times New Roman" pitchFamily="18" charset="0"/>
                <a:cs typeface="Times New Roman" pitchFamily="18" charset="0"/>
              </a:rPr>
              <a:t>1i </a:t>
            </a:r>
            <a:r>
              <a:rPr lang="en-GB" dirty="0">
                <a:latin typeface="Times New Roman" pitchFamily="18" charset="0"/>
                <a:cs typeface="Times New Roman" pitchFamily="18" charset="0"/>
              </a:rPr>
              <a:t>ln X</a:t>
            </a:r>
            <a:r>
              <a:rPr lang="en-GB" baseline="-25000" dirty="0">
                <a:latin typeface="Times New Roman" pitchFamily="18" charset="0"/>
                <a:cs typeface="Times New Roman" pitchFamily="18" charset="0"/>
              </a:rPr>
              <a:t>2i</a:t>
            </a:r>
            <a:r>
              <a:rPr lang="en-GB" dirty="0">
                <a:latin typeface="Times New Roman" pitchFamily="18" charset="0"/>
                <a:cs typeface="Times New Roman" pitchFamily="18" charset="0"/>
              </a:rPr>
              <a:t> + b</a:t>
            </a:r>
            <a:r>
              <a:rPr lang="en-GB" baseline="-25000" dirty="0">
                <a:latin typeface="Times New Roman" pitchFamily="18" charset="0"/>
                <a:cs typeface="Times New Roman" pitchFamily="18" charset="0"/>
              </a:rPr>
              <a:t>3i </a:t>
            </a:r>
            <a:r>
              <a:rPr lang="en-GB" dirty="0">
                <a:latin typeface="Times New Roman" pitchFamily="18" charset="0"/>
                <a:cs typeface="Times New Roman" pitchFamily="18" charset="0"/>
              </a:rPr>
              <a:t>ln X</a:t>
            </a:r>
            <a:r>
              <a:rPr lang="en-GB" baseline="-25000" dirty="0">
                <a:latin typeface="Times New Roman" pitchFamily="18" charset="0"/>
                <a:cs typeface="Times New Roman" pitchFamily="18" charset="0"/>
              </a:rPr>
              <a:t>3i </a:t>
            </a:r>
            <a:r>
              <a:rPr lang="en-GB" dirty="0">
                <a:latin typeface="Times New Roman" pitchFamily="18" charset="0"/>
                <a:cs typeface="Times New Roman" pitchFamily="18" charset="0"/>
              </a:rPr>
              <a:t>+ b</a:t>
            </a:r>
            <a:r>
              <a:rPr lang="en-GB" baseline="-25000" dirty="0">
                <a:latin typeface="Times New Roman" pitchFamily="18" charset="0"/>
                <a:cs typeface="Times New Roman" pitchFamily="18" charset="0"/>
              </a:rPr>
              <a:t>4i</a:t>
            </a:r>
            <a:r>
              <a:rPr lang="en-GB" dirty="0">
                <a:latin typeface="Times New Roman" pitchFamily="18" charset="0"/>
                <a:cs typeface="Times New Roman" pitchFamily="18" charset="0"/>
              </a:rPr>
              <a:t> ln X</a:t>
            </a:r>
            <a:r>
              <a:rPr lang="en-GB" baseline="-25000" dirty="0">
                <a:latin typeface="Times New Roman" pitchFamily="18" charset="0"/>
                <a:cs typeface="Times New Roman" pitchFamily="18" charset="0"/>
              </a:rPr>
              <a:t>4i</a:t>
            </a:r>
            <a:r>
              <a:rPr lang="en-GB" dirty="0">
                <a:latin typeface="Times New Roman" pitchFamily="18" charset="0"/>
                <a:cs typeface="Times New Roman" pitchFamily="18" charset="0"/>
              </a:rPr>
              <a:t> + b</a:t>
            </a:r>
            <a:r>
              <a:rPr lang="en-GB" baseline="-25000" dirty="0">
                <a:latin typeface="Times New Roman" pitchFamily="18" charset="0"/>
                <a:cs typeface="Times New Roman" pitchFamily="18" charset="0"/>
              </a:rPr>
              <a:t>5i</a:t>
            </a:r>
            <a:r>
              <a:rPr lang="en-GB" dirty="0">
                <a:latin typeface="Times New Roman" pitchFamily="18" charset="0"/>
                <a:cs typeface="Times New Roman" pitchFamily="18" charset="0"/>
              </a:rPr>
              <a:t> ln X</a:t>
            </a:r>
            <a:r>
              <a:rPr lang="en-GB" baseline="-25000" dirty="0">
                <a:latin typeface="Times New Roman" pitchFamily="18" charset="0"/>
                <a:cs typeface="Times New Roman" pitchFamily="18" charset="0"/>
              </a:rPr>
              <a:t>5i</a:t>
            </a:r>
            <a:r>
              <a:rPr lang="en-GB" dirty="0">
                <a:latin typeface="Times New Roman" pitchFamily="18" charset="0"/>
                <a:cs typeface="Times New Roman" pitchFamily="18" charset="0"/>
              </a:rPr>
              <a:t> + b</a:t>
            </a:r>
            <a:r>
              <a:rPr lang="en-GB" baseline="-25000" dirty="0">
                <a:latin typeface="Times New Roman" pitchFamily="18" charset="0"/>
                <a:cs typeface="Times New Roman" pitchFamily="18" charset="0"/>
              </a:rPr>
              <a:t>6i </a:t>
            </a:r>
            <a:r>
              <a:rPr lang="en-GB" dirty="0">
                <a:latin typeface="Times New Roman" pitchFamily="18" charset="0"/>
                <a:cs typeface="Times New Roman" pitchFamily="18" charset="0"/>
              </a:rPr>
              <a:t>ln X</a:t>
            </a:r>
            <a:r>
              <a:rPr lang="en-GB" baseline="-25000" dirty="0">
                <a:latin typeface="Times New Roman" pitchFamily="18" charset="0"/>
                <a:cs typeface="Times New Roman" pitchFamily="18" charset="0"/>
              </a:rPr>
              <a:t>6i </a:t>
            </a:r>
            <a:r>
              <a:rPr lang="en-GB" dirty="0">
                <a:latin typeface="Times New Roman" pitchFamily="18" charset="0"/>
                <a:cs typeface="Times New Roman" pitchFamily="18" charset="0"/>
              </a:rPr>
              <a:t>+ b</a:t>
            </a:r>
            <a:r>
              <a:rPr lang="en-GB" baseline="-25000" dirty="0">
                <a:latin typeface="Times New Roman" pitchFamily="18" charset="0"/>
                <a:cs typeface="Times New Roman" pitchFamily="18" charset="0"/>
              </a:rPr>
              <a:t>7i</a:t>
            </a:r>
            <a:r>
              <a:rPr lang="en-GB" dirty="0">
                <a:latin typeface="Times New Roman" pitchFamily="18" charset="0"/>
                <a:cs typeface="Times New Roman" pitchFamily="18" charset="0"/>
              </a:rPr>
              <a:t> ln X</a:t>
            </a:r>
            <a:r>
              <a:rPr lang="en-GB" baseline="-25000" dirty="0">
                <a:latin typeface="Times New Roman" pitchFamily="18" charset="0"/>
                <a:cs typeface="Times New Roman" pitchFamily="18" charset="0"/>
              </a:rPr>
              <a:t>7i</a:t>
            </a:r>
            <a:r>
              <a:rPr lang="en-GB" dirty="0">
                <a:latin typeface="Times New Roman" pitchFamily="18" charset="0"/>
                <a:cs typeface="Times New Roman" pitchFamily="18" charset="0"/>
              </a:rPr>
              <a:t> + b</a:t>
            </a:r>
            <a:r>
              <a:rPr lang="en-GB" baseline="-25000" dirty="0">
                <a:latin typeface="Times New Roman" pitchFamily="18" charset="0"/>
                <a:cs typeface="Times New Roman" pitchFamily="18" charset="0"/>
              </a:rPr>
              <a:t>8i</a:t>
            </a:r>
            <a:r>
              <a:rPr lang="en-GB" dirty="0">
                <a:latin typeface="Times New Roman" pitchFamily="18" charset="0"/>
                <a:cs typeface="Times New Roman" pitchFamily="18" charset="0"/>
              </a:rPr>
              <a:t> ln X</a:t>
            </a:r>
            <a:r>
              <a:rPr lang="en-GB" baseline="-25000" dirty="0">
                <a:latin typeface="Times New Roman" pitchFamily="18" charset="0"/>
                <a:cs typeface="Times New Roman" pitchFamily="18" charset="0"/>
              </a:rPr>
              <a:t>8i</a:t>
            </a:r>
            <a:r>
              <a:rPr lang="en-GB" dirty="0">
                <a:latin typeface="Times New Roman" pitchFamily="18" charset="0"/>
                <a:cs typeface="Times New Roman" pitchFamily="18" charset="0"/>
              </a:rPr>
              <a:t> + V</a:t>
            </a:r>
            <a:r>
              <a:rPr lang="en-GB" baseline="-25000" dirty="0">
                <a:latin typeface="Times New Roman" pitchFamily="18" charset="0"/>
                <a:cs typeface="Times New Roman" pitchFamily="18" charset="0"/>
              </a:rPr>
              <a:t>i </a:t>
            </a:r>
            <a:r>
              <a:rPr lang="en-GB" dirty="0">
                <a:latin typeface="Times New Roman" pitchFamily="18" charset="0"/>
                <a:cs typeface="Times New Roman" pitchFamily="18" charset="0"/>
              </a:rPr>
              <a:t>– U</a:t>
            </a:r>
            <a:r>
              <a:rPr lang="en-GB" baseline="-25000" dirty="0">
                <a:latin typeface="Times New Roman" pitchFamily="18" charset="0"/>
                <a:cs typeface="Times New Roman" pitchFamily="18" charset="0"/>
              </a:rPr>
              <a:t>i</a:t>
            </a:r>
          </a:p>
          <a:p>
            <a:pPr marL="0" indent="0">
              <a:buNone/>
              <a:defRPr/>
            </a:pPr>
            <a:r>
              <a:rPr lang="en-GB" dirty="0">
                <a:latin typeface="Times New Roman" pitchFamily="18" charset="0"/>
                <a:cs typeface="Times New Roman" pitchFamily="18" charset="0"/>
              </a:rPr>
              <a:t>Y = gross agricultural output value</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1</a:t>
            </a:r>
            <a:r>
              <a:rPr lang="en-GB" dirty="0">
                <a:latin typeface="Times New Roman" pitchFamily="18" charset="0"/>
                <a:cs typeface="Times New Roman" pitchFamily="18" charset="0"/>
              </a:rPr>
              <a:t>= total expenditures on crop production i.e. seed, inorganic fertilizers, herbicides and pesticides, animal and mechanical traction, and soil quality</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2</a:t>
            </a:r>
            <a:r>
              <a:rPr lang="en-GB" dirty="0">
                <a:latin typeface="Times New Roman" pitchFamily="18" charset="0"/>
                <a:cs typeface="Times New Roman" pitchFamily="18" charset="0"/>
              </a:rPr>
              <a:t>= total area cultivated (ha)</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3</a:t>
            </a:r>
            <a:r>
              <a:rPr lang="en-GB" dirty="0">
                <a:latin typeface="Times New Roman" pitchFamily="18" charset="0"/>
                <a:cs typeface="Times New Roman" pitchFamily="18" charset="0"/>
              </a:rPr>
              <a:t>= total labour days</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4</a:t>
            </a:r>
            <a:r>
              <a:rPr lang="en-GB" dirty="0">
                <a:latin typeface="Times New Roman" pitchFamily="18" charset="0"/>
                <a:cs typeface="Times New Roman" pitchFamily="18" charset="0"/>
              </a:rPr>
              <a:t>= total area on crop production </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5</a:t>
            </a:r>
            <a:r>
              <a:rPr lang="en-GB" dirty="0">
                <a:latin typeface="Times New Roman" pitchFamily="18" charset="0"/>
                <a:cs typeface="Times New Roman" pitchFamily="18" charset="0"/>
              </a:rPr>
              <a:t>= total value of agricultural assets </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6</a:t>
            </a:r>
            <a:r>
              <a:rPr lang="en-GB" dirty="0">
                <a:latin typeface="Times New Roman" pitchFamily="18" charset="0"/>
                <a:cs typeface="Times New Roman" pitchFamily="18" charset="0"/>
              </a:rPr>
              <a:t>= household head age </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7</a:t>
            </a:r>
            <a:r>
              <a:rPr lang="en-GB" dirty="0">
                <a:latin typeface="Times New Roman" pitchFamily="18" charset="0"/>
                <a:cs typeface="Times New Roman" pitchFamily="18" charset="0"/>
              </a:rPr>
              <a:t>= share of irrigated area (ha)</a:t>
            </a:r>
            <a:endParaRPr lang="en-ZA" dirty="0">
              <a:latin typeface="Times New Roman" pitchFamily="18" charset="0"/>
              <a:cs typeface="Times New Roman" pitchFamily="18" charset="0"/>
            </a:endParaRPr>
          </a:p>
          <a:p>
            <a:pPr marL="0" indent="0">
              <a:buNone/>
              <a:defRPr/>
            </a:pPr>
            <a:r>
              <a:rPr lang="en-GB" dirty="0">
                <a:latin typeface="Times New Roman" pitchFamily="18" charset="0"/>
                <a:cs typeface="Times New Roman" pitchFamily="18" charset="0"/>
              </a:rPr>
              <a:t>X</a:t>
            </a:r>
            <a:r>
              <a:rPr lang="en-GB" baseline="-25000" dirty="0">
                <a:latin typeface="Times New Roman" pitchFamily="18" charset="0"/>
                <a:cs typeface="Times New Roman" pitchFamily="18" charset="0"/>
              </a:rPr>
              <a:t>8</a:t>
            </a:r>
            <a:r>
              <a:rPr lang="en-GB" dirty="0">
                <a:latin typeface="Times New Roman" pitchFamily="18" charset="0"/>
                <a:cs typeface="Times New Roman" pitchFamily="18" charset="0"/>
              </a:rPr>
              <a:t>= number of years of education for household head</a:t>
            </a:r>
            <a:endParaRPr lang="en-ZA" dirty="0">
              <a:latin typeface="Times New Roman" pitchFamily="18" charset="0"/>
              <a:cs typeface="Times New Roman" pitchFamily="18" charset="0"/>
            </a:endParaRPr>
          </a:p>
          <a:p>
            <a:pPr>
              <a:buFontTx/>
              <a:buNone/>
              <a:defRPr/>
            </a:pPr>
            <a:endParaRPr lang="en-ZA" dirty="0"/>
          </a:p>
          <a:p>
            <a:pPr>
              <a:buFontTx/>
              <a:buNone/>
              <a:defRPr/>
            </a:pPr>
            <a:endParaRPr lang="en-ZA" dirty="0"/>
          </a:p>
        </p:txBody>
      </p:sp>
      <p:sp>
        <p:nvSpPr>
          <p:cNvPr id="16388" name="Slide Number Placeholder 3">
            <a:extLst>
              <a:ext uri="{FF2B5EF4-FFF2-40B4-BE49-F238E27FC236}">
                <a16:creationId xmlns:a16="http://schemas.microsoft.com/office/drawing/2014/main" id="{5A321254-EB5F-4E12-8F0C-46508FBB2F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96516" indent="-267891">
              <a:defRPr>
                <a:solidFill>
                  <a:schemeClr val="tx1"/>
                </a:solidFill>
                <a:latin typeface="Arial" panose="020B0604020202020204" pitchFamily="34" charset="0"/>
                <a:cs typeface="Arial" panose="020B0604020202020204" pitchFamily="34" charset="0"/>
              </a:defRPr>
            </a:lvl2pPr>
            <a:lvl3pPr marL="1071563" indent="-214313">
              <a:defRPr>
                <a:solidFill>
                  <a:schemeClr val="tx1"/>
                </a:solidFill>
                <a:latin typeface="Arial" panose="020B0604020202020204" pitchFamily="34" charset="0"/>
                <a:cs typeface="Arial" panose="020B0604020202020204" pitchFamily="34" charset="0"/>
              </a:defRPr>
            </a:lvl3pPr>
            <a:lvl4pPr marL="1500188" indent="-214313">
              <a:defRPr>
                <a:solidFill>
                  <a:schemeClr val="tx1"/>
                </a:solidFill>
                <a:latin typeface="Arial" panose="020B0604020202020204" pitchFamily="34" charset="0"/>
                <a:cs typeface="Arial" panose="020B0604020202020204" pitchFamily="34" charset="0"/>
              </a:defRPr>
            </a:lvl4pPr>
            <a:lvl5pPr marL="1928813" indent="-214313">
              <a:defRPr>
                <a:solidFill>
                  <a:schemeClr val="tx1"/>
                </a:solidFill>
                <a:latin typeface="Arial" panose="020B0604020202020204" pitchFamily="34" charset="0"/>
                <a:cs typeface="Arial" panose="020B0604020202020204" pitchFamily="34" charset="0"/>
              </a:defRPr>
            </a:lvl5pPr>
            <a:lvl6pPr marL="2357438"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86063"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14688"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43313"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81DE06D-6EC6-40A3-A001-1BDF755ED6F6}" type="slidenum">
              <a:rPr lang="en-US" altLang="en-US" smtClean="0">
                <a:solidFill>
                  <a:srgbClr val="000000"/>
                </a:solidFill>
              </a:rPr>
              <a:pPr/>
              <a:t>7</a:t>
            </a:fld>
            <a:endParaRPr lang="en-US" altLang="en-US">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BAC6A-F4BB-452E-9E59-2A9CBAD1A6CB}"/>
              </a:ext>
            </a:extLst>
          </p:cNvPr>
          <p:cNvSpPr>
            <a:spLocks noGrp="1"/>
          </p:cNvSpPr>
          <p:nvPr>
            <p:ph type="title"/>
          </p:nvPr>
        </p:nvSpPr>
        <p:spPr>
          <a:xfrm>
            <a:off x="1340941" y="258961"/>
            <a:ext cx="9510117" cy="1205508"/>
          </a:xfrm>
        </p:spPr>
        <p:txBody>
          <a:bodyPr>
            <a:normAutofit fontScale="90000"/>
          </a:bodyPr>
          <a:lstStyle/>
          <a:p>
            <a:pPr>
              <a:defRPr/>
            </a:pPr>
            <a:br>
              <a:rPr lang="en-GB" sz="3563" dirty="0"/>
            </a:br>
            <a:r>
              <a:rPr lang="en-GB" sz="3563" b="1" dirty="0">
                <a:latin typeface="Times New Roman" pitchFamily="18" charset="0"/>
                <a:cs typeface="Times New Roman" pitchFamily="18" charset="0"/>
              </a:rPr>
              <a:t>Equity measurement :Gini coefficient</a:t>
            </a:r>
            <a:br>
              <a:rPr lang="en-ZA" dirty="0">
                <a:latin typeface="Times New Roman" pitchFamily="18" charset="0"/>
                <a:cs typeface="Times New Roman" pitchFamily="18" charset="0"/>
              </a:rPr>
            </a:br>
            <a:endParaRPr lang="en-ZA" dirty="0">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sp>
            <p:nvSpPr>
              <p:cNvPr id="17411" name="Content Placeholder 2">
                <a:extLst>
                  <a:ext uri="{FF2B5EF4-FFF2-40B4-BE49-F238E27FC236}">
                    <a16:creationId xmlns:a16="http://schemas.microsoft.com/office/drawing/2014/main" id="{58EDDF3D-0B15-4D8F-AEF8-8BE394F03007}"/>
                  </a:ext>
                </a:extLst>
              </p:cNvPr>
              <p:cNvSpPr>
                <a:spLocks noGrp="1" noChangeArrowheads="1"/>
              </p:cNvSpPr>
              <p:nvPr>
                <p:ph idx="1"/>
              </p:nvPr>
            </p:nvSpPr>
            <p:spPr>
              <a:xfrm>
                <a:off x="888505" y="1428750"/>
                <a:ext cx="10414992" cy="4697016"/>
              </a:xfrm>
            </p:spPr>
            <p:txBody>
              <a:bodyPr/>
              <a:lstStyle/>
              <a:p>
                <a:pPr algn="ctr">
                  <a:buFontTx/>
                  <a:buNone/>
                </a:pPr>
                <a:endParaRPr lang="en-ZA" i="1" dirty="0"/>
              </a:p>
              <a:p>
                <a:pPr algn="ctr">
                  <a:buFontTx/>
                  <a:buNone/>
                </a:pPr>
                <a14:m>
                  <m:oMath xmlns:m="http://schemas.openxmlformats.org/officeDocument/2006/math">
                    <m:r>
                      <a:rPr lang="en-GB" sz="4400" i="1">
                        <a:latin typeface="Cambria Math" panose="02040503050406030204" pitchFamily="18" charset="0"/>
                      </a:rPr>
                      <m:t>𝐺</m:t>
                    </m:r>
                    <m:r>
                      <a:rPr lang="en-GB" sz="4400" i="1">
                        <a:latin typeface="Cambria Math" panose="02040503050406030204" pitchFamily="18" charset="0"/>
                      </a:rPr>
                      <m:t>=1+</m:t>
                    </m:r>
                    <m:f>
                      <m:fPr>
                        <m:ctrlPr>
                          <a:rPr lang="en-ZA" sz="4400" i="1">
                            <a:latin typeface="Cambria Math" panose="02040503050406030204" pitchFamily="18" charset="0"/>
                          </a:rPr>
                        </m:ctrlPr>
                      </m:fPr>
                      <m:num>
                        <m:r>
                          <a:rPr lang="en-GB" sz="4400" i="1">
                            <a:latin typeface="Cambria Math" panose="02040503050406030204" pitchFamily="18" charset="0"/>
                          </a:rPr>
                          <m:t>1</m:t>
                        </m:r>
                      </m:num>
                      <m:den>
                        <m:r>
                          <a:rPr lang="en-GB" sz="4400" i="1">
                            <a:latin typeface="Cambria Math" panose="02040503050406030204" pitchFamily="18" charset="0"/>
                          </a:rPr>
                          <m:t>𝑛</m:t>
                        </m:r>
                      </m:den>
                    </m:f>
                    <m:r>
                      <a:rPr lang="en-GB" sz="4400" i="1">
                        <a:latin typeface="Cambria Math" panose="02040503050406030204" pitchFamily="18" charset="0"/>
                      </a:rPr>
                      <m:t>−</m:t>
                    </m:r>
                    <m:f>
                      <m:fPr>
                        <m:ctrlPr>
                          <a:rPr lang="en-ZA" sz="4400" i="1">
                            <a:latin typeface="Cambria Math" panose="02040503050406030204" pitchFamily="18" charset="0"/>
                          </a:rPr>
                        </m:ctrlPr>
                      </m:fPr>
                      <m:num>
                        <m:r>
                          <a:rPr lang="en-GB" sz="4400" i="1">
                            <a:latin typeface="Cambria Math" panose="02040503050406030204" pitchFamily="18" charset="0"/>
                          </a:rPr>
                          <m:t>2</m:t>
                        </m:r>
                        <m:d>
                          <m:dPr>
                            <m:ctrlPr>
                              <a:rPr lang="en-ZA" sz="4400" i="1">
                                <a:latin typeface="Cambria Math" panose="02040503050406030204" pitchFamily="18" charset="0"/>
                              </a:rPr>
                            </m:ctrlPr>
                          </m:dPr>
                          <m:e>
                            <m:sSub>
                              <m:sSubPr>
                                <m:ctrlPr>
                                  <a:rPr lang="en-ZA" sz="4400" i="1">
                                    <a:latin typeface="Cambria Math" panose="02040503050406030204" pitchFamily="18" charset="0"/>
                                  </a:rPr>
                                </m:ctrlPr>
                              </m:sSubPr>
                              <m:e>
                                <m:r>
                                  <a:rPr lang="en-GB" sz="4400" i="1">
                                    <a:latin typeface="Cambria Math" panose="02040503050406030204" pitchFamily="18" charset="0"/>
                                  </a:rPr>
                                  <m:t>𝑌</m:t>
                                </m:r>
                              </m:e>
                              <m:sub>
                                <m:r>
                                  <a:rPr lang="en-GB" sz="4400" i="1">
                                    <a:latin typeface="Cambria Math" panose="02040503050406030204" pitchFamily="18" charset="0"/>
                                  </a:rPr>
                                  <m:t>1</m:t>
                                </m:r>
                              </m:sub>
                            </m:sSub>
                            <m:r>
                              <a:rPr lang="en-GB" sz="4400" i="1">
                                <a:latin typeface="Cambria Math" panose="02040503050406030204" pitchFamily="18" charset="0"/>
                              </a:rPr>
                              <m:t>+</m:t>
                            </m:r>
                            <m:sSub>
                              <m:sSubPr>
                                <m:ctrlPr>
                                  <a:rPr lang="en-ZA" sz="4400" i="1">
                                    <a:latin typeface="Cambria Math" panose="02040503050406030204" pitchFamily="18" charset="0"/>
                                  </a:rPr>
                                </m:ctrlPr>
                              </m:sSubPr>
                              <m:e>
                                <m:r>
                                  <a:rPr lang="en-GB" sz="4400" i="1">
                                    <a:latin typeface="Cambria Math" panose="02040503050406030204" pitchFamily="18" charset="0"/>
                                  </a:rPr>
                                  <m:t>2</m:t>
                                </m:r>
                                <m:r>
                                  <a:rPr lang="en-GB" sz="4400" i="1">
                                    <a:latin typeface="Cambria Math" panose="02040503050406030204" pitchFamily="18" charset="0"/>
                                  </a:rPr>
                                  <m:t>𝑌</m:t>
                                </m:r>
                              </m:e>
                              <m:sub>
                                <m:r>
                                  <a:rPr lang="en-GB" sz="4400" i="1">
                                    <a:latin typeface="Cambria Math" panose="02040503050406030204" pitchFamily="18" charset="0"/>
                                  </a:rPr>
                                  <m:t>2</m:t>
                                </m:r>
                              </m:sub>
                            </m:sSub>
                            <m:r>
                              <a:rPr lang="en-GB" sz="4400" i="1">
                                <a:latin typeface="Cambria Math" panose="02040503050406030204" pitchFamily="18" charset="0"/>
                              </a:rPr>
                              <m:t>+</m:t>
                            </m:r>
                            <m:sSub>
                              <m:sSubPr>
                                <m:ctrlPr>
                                  <a:rPr lang="en-ZA" sz="4400" i="1">
                                    <a:latin typeface="Cambria Math" panose="02040503050406030204" pitchFamily="18" charset="0"/>
                                  </a:rPr>
                                </m:ctrlPr>
                              </m:sSubPr>
                              <m:e>
                                <m:r>
                                  <a:rPr lang="en-GB" sz="4400" i="1">
                                    <a:latin typeface="Cambria Math" panose="02040503050406030204" pitchFamily="18" charset="0"/>
                                  </a:rPr>
                                  <m:t>3</m:t>
                                </m:r>
                                <m:r>
                                  <a:rPr lang="en-GB" sz="4400" i="1">
                                    <a:latin typeface="Cambria Math" panose="02040503050406030204" pitchFamily="18" charset="0"/>
                                  </a:rPr>
                                  <m:t>𝑌</m:t>
                                </m:r>
                              </m:e>
                              <m:sub>
                                <m:r>
                                  <a:rPr lang="en-GB" sz="4400" i="1">
                                    <a:latin typeface="Cambria Math" panose="02040503050406030204" pitchFamily="18" charset="0"/>
                                  </a:rPr>
                                  <m:t>3</m:t>
                                </m:r>
                              </m:sub>
                            </m:sSub>
                            <m:r>
                              <a:rPr lang="en-GB" sz="4400" i="1">
                                <a:latin typeface="Cambria Math" panose="02040503050406030204" pitchFamily="18" charset="0"/>
                              </a:rPr>
                              <m:t>+…+ </m:t>
                            </m:r>
                            <m:sSub>
                              <m:sSubPr>
                                <m:ctrlPr>
                                  <a:rPr lang="en-ZA" sz="4400" i="1">
                                    <a:latin typeface="Cambria Math" panose="02040503050406030204" pitchFamily="18" charset="0"/>
                                  </a:rPr>
                                </m:ctrlPr>
                              </m:sSubPr>
                              <m:e>
                                <m:r>
                                  <a:rPr lang="en-GB" sz="4400" i="1">
                                    <a:latin typeface="Cambria Math" panose="02040503050406030204" pitchFamily="18" charset="0"/>
                                  </a:rPr>
                                  <m:t>𝑛𝑌</m:t>
                                </m:r>
                              </m:e>
                              <m:sub>
                                <m:r>
                                  <a:rPr lang="en-GB" sz="4400" i="1">
                                    <a:latin typeface="Cambria Math" panose="02040503050406030204" pitchFamily="18" charset="0"/>
                                  </a:rPr>
                                  <m:t>𝑛</m:t>
                                </m:r>
                              </m:sub>
                            </m:sSub>
                          </m:e>
                        </m:d>
                      </m:num>
                      <m:den>
                        <m:sSup>
                          <m:sSupPr>
                            <m:ctrlPr>
                              <a:rPr lang="en-ZA" sz="4400" i="1">
                                <a:latin typeface="Cambria Math" panose="02040503050406030204" pitchFamily="18" charset="0"/>
                              </a:rPr>
                            </m:ctrlPr>
                          </m:sSupPr>
                          <m:e>
                            <m:r>
                              <a:rPr lang="en-GB" sz="4400" i="1">
                                <a:latin typeface="Cambria Math" panose="02040503050406030204" pitchFamily="18" charset="0"/>
                              </a:rPr>
                              <m:t>𝑛</m:t>
                            </m:r>
                          </m:e>
                          <m:sup>
                            <m:r>
                              <a:rPr lang="en-GB" sz="4400" i="1">
                                <a:latin typeface="Cambria Math" panose="02040503050406030204" pitchFamily="18" charset="0"/>
                              </a:rPr>
                              <m:t>2</m:t>
                            </m:r>
                          </m:sup>
                        </m:sSup>
                        <m:sSub>
                          <m:sSubPr>
                            <m:ctrlPr>
                              <a:rPr lang="en-ZA" sz="4400" i="1">
                                <a:latin typeface="Cambria Math" panose="02040503050406030204" pitchFamily="18" charset="0"/>
                              </a:rPr>
                            </m:ctrlPr>
                          </m:sSubPr>
                          <m:e>
                            <m:r>
                              <a:rPr lang="en-GB" sz="4400" i="1">
                                <a:latin typeface="Cambria Math" panose="02040503050406030204" pitchFamily="18" charset="0"/>
                              </a:rPr>
                              <m:t>𝑌</m:t>
                            </m:r>
                          </m:e>
                          <m:sub>
                            <m:r>
                              <a:rPr lang="en-GB" sz="4400" i="1">
                                <a:latin typeface="Cambria Math" panose="02040503050406030204" pitchFamily="18" charset="0"/>
                              </a:rPr>
                              <m:t>0</m:t>
                            </m:r>
                          </m:sub>
                        </m:sSub>
                      </m:den>
                    </m:f>
                  </m:oMath>
                </a14:m>
                <a:r>
                  <a:rPr lang="en-GB" sz="4400" dirty="0"/>
                  <a:t> </a:t>
                </a:r>
                <a:r>
                  <a:rPr lang="en-GB" dirty="0"/>
                  <a:t>	</a:t>
                </a:r>
                <a:endParaRPr lang="en-ZA" altLang="en-US" dirty="0"/>
              </a:p>
              <a:p>
                <a:pPr>
                  <a:buFontTx/>
                  <a:buNone/>
                </a:pPr>
                <a:endParaRPr lang="en-ZA" altLang="en-US" dirty="0"/>
              </a:p>
              <a:p>
                <a:pPr algn="just"/>
                <a:r>
                  <a:rPr lang="en-GB" altLang="en-US" dirty="0">
                    <a:latin typeface="Times New Roman" panose="02020603050405020304" pitchFamily="18" charset="0"/>
                    <a:cs typeface="Times New Roman" panose="02020603050405020304" pitchFamily="18" charset="0"/>
                  </a:rPr>
                  <a:t>Where n is the number of households, </a:t>
                </a:r>
                <a:r>
                  <a:rPr lang="en-GB" altLang="en-US" i="1" dirty="0" err="1">
                    <a:latin typeface="Times New Roman" panose="02020603050405020304" pitchFamily="18" charset="0"/>
                    <a:cs typeface="Times New Roman" panose="02020603050405020304" pitchFamily="18" charset="0"/>
                  </a:rPr>
                  <a:t>Y</a:t>
                </a:r>
                <a:r>
                  <a:rPr lang="en-GB" altLang="en-US" i="1" baseline="-25000" dirty="0" err="1">
                    <a:latin typeface="Times New Roman" panose="02020603050405020304" pitchFamily="18" charset="0"/>
                    <a:cs typeface="Times New Roman" panose="02020603050405020304" pitchFamily="18" charset="0"/>
                  </a:rPr>
                  <a:t>n</a:t>
                </a:r>
                <a:r>
                  <a:rPr lang="en-GB" altLang="en-US" dirty="0">
                    <a:latin typeface="Times New Roman" panose="02020603050405020304" pitchFamily="18" charset="0"/>
                    <a:cs typeface="Times New Roman" panose="02020603050405020304" pitchFamily="18" charset="0"/>
                  </a:rPr>
                  <a:t> represents land holdings </a:t>
                </a:r>
                <a:r>
                  <a:rPr lang="en-GB" altLang="en-US" i="1" dirty="0">
                    <a:latin typeface="Times New Roman" panose="02020603050405020304" pitchFamily="18" charset="0"/>
                    <a:cs typeface="Times New Roman" panose="02020603050405020304" pitchFamily="18" charset="0"/>
                  </a:rPr>
                  <a:t>per capita</a:t>
                </a:r>
                <a:r>
                  <a:rPr lang="en-GB" altLang="en-US" dirty="0">
                    <a:latin typeface="Times New Roman" panose="02020603050405020304" pitchFamily="18" charset="0"/>
                    <a:cs typeface="Times New Roman" panose="02020603050405020304" pitchFamily="18" charset="0"/>
                  </a:rPr>
                  <a:t> in each household, for households 1 through n, and </a:t>
                </a:r>
                <a:r>
                  <a:rPr lang="en-GB" altLang="en-US" i="1" dirty="0">
                    <a:latin typeface="Times New Roman" panose="02020603050405020304" pitchFamily="18" charset="0"/>
                    <a:cs typeface="Times New Roman" panose="02020603050405020304" pitchFamily="18" charset="0"/>
                  </a:rPr>
                  <a:t>Y</a:t>
                </a:r>
                <a:r>
                  <a:rPr lang="en-GB" altLang="en-US" baseline="-25000" dirty="0">
                    <a:latin typeface="Times New Roman" panose="02020603050405020304" pitchFamily="18" charset="0"/>
                    <a:cs typeface="Times New Roman" panose="02020603050405020304" pitchFamily="18" charset="0"/>
                  </a:rPr>
                  <a:t>0</a:t>
                </a:r>
                <a:r>
                  <a:rPr lang="en-GB" altLang="en-US" dirty="0">
                    <a:latin typeface="Times New Roman" panose="02020603050405020304" pitchFamily="18" charset="0"/>
                    <a:cs typeface="Times New Roman" panose="02020603050405020304" pitchFamily="18" charset="0"/>
                  </a:rPr>
                  <a:t> is the average number of land holdings </a:t>
                </a:r>
                <a:r>
                  <a:rPr lang="en-GB" altLang="en-US" i="1" dirty="0">
                    <a:latin typeface="Times New Roman" panose="02020603050405020304" pitchFamily="18" charset="0"/>
                    <a:cs typeface="Times New Roman" panose="02020603050405020304" pitchFamily="18" charset="0"/>
                  </a:rPr>
                  <a:t>per capita</a:t>
                </a:r>
                <a:r>
                  <a:rPr lang="en-GB" altLang="en-US" dirty="0">
                    <a:latin typeface="Times New Roman" panose="02020603050405020304" pitchFamily="18" charset="0"/>
                    <a:cs typeface="Times New Roman" panose="02020603050405020304" pitchFamily="18" charset="0"/>
                  </a:rPr>
                  <a:t> in each household. </a:t>
                </a:r>
              </a:p>
              <a:p>
                <a:pPr algn="just"/>
                <a:r>
                  <a:rPr lang="en-GB" altLang="en-US" dirty="0">
                    <a:latin typeface="Times New Roman" panose="02020603050405020304" pitchFamily="18" charset="0"/>
                    <a:cs typeface="Times New Roman" panose="02020603050405020304" pitchFamily="18" charset="0"/>
                  </a:rPr>
                  <a:t>The Gini coefficients are computed as percentages and compared between A1 and A2 models.</a:t>
                </a:r>
                <a:endParaRPr lang="en-ZA" altLang="en-US" dirty="0">
                  <a:latin typeface="Times New Roman" panose="02020603050405020304" pitchFamily="18" charset="0"/>
                  <a:cs typeface="Times New Roman" panose="02020603050405020304" pitchFamily="18" charset="0"/>
                </a:endParaRPr>
              </a:p>
              <a:p>
                <a:pPr>
                  <a:buFontTx/>
                  <a:buNone/>
                </a:pPr>
                <a:endParaRPr lang="en-ZA" altLang="en-US" dirty="0"/>
              </a:p>
            </p:txBody>
          </p:sp>
        </mc:Choice>
        <mc:Fallback xmlns="">
          <p:sp>
            <p:nvSpPr>
              <p:cNvPr id="17411" name="Content Placeholder 2">
                <a:extLst>
                  <a:ext uri="{FF2B5EF4-FFF2-40B4-BE49-F238E27FC236}">
                    <a16:creationId xmlns:a16="http://schemas.microsoft.com/office/drawing/2014/main" id="{58EDDF3D-0B15-4D8F-AEF8-8BE394F03007}"/>
                  </a:ext>
                </a:extLst>
              </p:cNvPr>
              <p:cNvSpPr>
                <a:spLocks noGrp="1" noRot="1" noChangeAspect="1" noMove="1" noResize="1" noEditPoints="1" noAdjustHandles="1" noChangeArrowheads="1" noChangeShapeType="1" noTextEdit="1"/>
              </p:cNvSpPr>
              <p:nvPr>
                <p:ph idx="1"/>
              </p:nvPr>
            </p:nvSpPr>
            <p:spPr>
              <a:xfrm>
                <a:off x="888505" y="1428750"/>
                <a:ext cx="10414992" cy="4697016"/>
              </a:xfrm>
              <a:blipFill>
                <a:blip r:embed="rId2"/>
                <a:stretch>
                  <a:fillRect l="-1054" r="-1171"/>
                </a:stretch>
              </a:blipFill>
            </p:spPr>
            <p:txBody>
              <a:bodyPr/>
              <a:lstStyle/>
              <a:p>
                <a:r>
                  <a:rPr lang="en-ZA">
                    <a:noFill/>
                  </a:rPr>
                  <a:t> </a:t>
                </a:r>
              </a:p>
            </p:txBody>
          </p:sp>
        </mc:Fallback>
      </mc:AlternateContent>
      <p:sp>
        <p:nvSpPr>
          <p:cNvPr id="17413" name="Slide Number Placeholder 4">
            <a:extLst>
              <a:ext uri="{FF2B5EF4-FFF2-40B4-BE49-F238E27FC236}">
                <a16:creationId xmlns:a16="http://schemas.microsoft.com/office/drawing/2014/main" id="{46F5015B-DEA7-4446-A0F9-5198514ADB0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696516" indent="-267891">
              <a:defRPr>
                <a:solidFill>
                  <a:schemeClr val="tx1"/>
                </a:solidFill>
                <a:latin typeface="Arial" panose="020B0604020202020204" pitchFamily="34" charset="0"/>
                <a:cs typeface="Arial" panose="020B0604020202020204" pitchFamily="34" charset="0"/>
              </a:defRPr>
            </a:lvl2pPr>
            <a:lvl3pPr marL="1071563" indent="-214313">
              <a:defRPr>
                <a:solidFill>
                  <a:schemeClr val="tx1"/>
                </a:solidFill>
                <a:latin typeface="Arial" panose="020B0604020202020204" pitchFamily="34" charset="0"/>
                <a:cs typeface="Arial" panose="020B0604020202020204" pitchFamily="34" charset="0"/>
              </a:defRPr>
            </a:lvl3pPr>
            <a:lvl4pPr marL="1500188" indent="-214313">
              <a:defRPr>
                <a:solidFill>
                  <a:schemeClr val="tx1"/>
                </a:solidFill>
                <a:latin typeface="Arial" panose="020B0604020202020204" pitchFamily="34" charset="0"/>
                <a:cs typeface="Arial" panose="020B0604020202020204" pitchFamily="34" charset="0"/>
              </a:defRPr>
            </a:lvl4pPr>
            <a:lvl5pPr marL="1928813" indent="-214313">
              <a:defRPr>
                <a:solidFill>
                  <a:schemeClr val="tx1"/>
                </a:solidFill>
                <a:latin typeface="Arial" panose="020B0604020202020204" pitchFamily="34" charset="0"/>
                <a:cs typeface="Arial" panose="020B0604020202020204" pitchFamily="34" charset="0"/>
              </a:defRPr>
            </a:lvl5pPr>
            <a:lvl6pPr marL="2357438"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86063"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214688"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43313" indent="-2143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A8C5488-B75B-4ECE-94C1-B1616D29FEEE}" type="slidenum">
              <a:rPr lang="en-US" altLang="en-US" smtClean="0">
                <a:solidFill>
                  <a:srgbClr val="000000"/>
                </a:solidFill>
              </a:rPr>
              <a:pPr/>
              <a:t>8</a:t>
            </a:fld>
            <a:endParaRPr lang="en-US" altLang="en-US">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B443F-2D5C-47FB-B3B6-3796B6E7BD18}"/>
              </a:ext>
            </a:extLst>
          </p:cNvPr>
          <p:cNvSpPr>
            <a:spLocks noGrp="1"/>
          </p:cNvSpPr>
          <p:nvPr>
            <p:ph type="title"/>
          </p:nvPr>
        </p:nvSpPr>
        <p:spPr>
          <a:xfrm>
            <a:off x="838200" y="365126"/>
            <a:ext cx="10515600" cy="519294"/>
          </a:xfrm>
        </p:spPr>
        <p:txBody>
          <a:bodyPr>
            <a:normAutofit fontScale="90000"/>
          </a:bodyPr>
          <a:lstStyle/>
          <a:p>
            <a:r>
              <a:rPr lang="en-ZA" b="1" dirty="0">
                <a:latin typeface="Times New Roman" panose="02020603050405020304" pitchFamily="18" charset="0"/>
                <a:cs typeface="Times New Roman" panose="02020603050405020304" pitchFamily="18" charset="0"/>
              </a:rPr>
              <a:t>Results – HH demographics</a:t>
            </a:r>
            <a:endParaRPr lang="en-ZW"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9036020-0F98-48FF-8DEA-30354001E370}"/>
              </a:ext>
            </a:extLst>
          </p:cNvPr>
          <p:cNvSpPr>
            <a:spLocks noGrp="1"/>
          </p:cNvSpPr>
          <p:nvPr>
            <p:ph idx="1"/>
          </p:nvPr>
        </p:nvSpPr>
        <p:spPr>
          <a:xfrm>
            <a:off x="838200" y="1094282"/>
            <a:ext cx="10515600" cy="5082681"/>
          </a:xfrm>
        </p:spPr>
        <p:txBody>
          <a:bodyPr/>
          <a:lstStyle/>
          <a:p>
            <a:r>
              <a:rPr lang="en-ZA" dirty="0">
                <a:latin typeface="Times New Roman" panose="02020603050405020304" pitchFamily="18" charset="0"/>
                <a:cs typeface="Times New Roman" panose="02020603050405020304" pitchFamily="18" charset="0"/>
              </a:rPr>
              <a:t>67.6% </a:t>
            </a:r>
            <a:r>
              <a:rPr lang="en-ZA" dirty="0" err="1">
                <a:latin typeface="Times New Roman" panose="02020603050405020304" pitchFamily="18" charset="0"/>
                <a:cs typeface="Times New Roman" panose="02020603050405020304" pitchFamily="18" charset="0"/>
              </a:rPr>
              <a:t>Goromonzi</a:t>
            </a:r>
            <a:r>
              <a:rPr lang="en-ZA" dirty="0">
                <a:latin typeface="Times New Roman" panose="02020603050405020304" pitchFamily="18" charset="0"/>
                <a:cs typeface="Times New Roman" panose="02020603050405020304" pitchFamily="18" charset="0"/>
              </a:rPr>
              <a:t>, 32.4% Marondera</a:t>
            </a:r>
          </a:p>
          <a:p>
            <a:r>
              <a:rPr lang="en-ZA" dirty="0">
                <a:latin typeface="Times New Roman" panose="02020603050405020304" pitchFamily="18" charset="0"/>
                <a:cs typeface="Times New Roman" panose="02020603050405020304" pitchFamily="18" charset="0"/>
              </a:rPr>
              <a:t>78.5% A1, 21.5% A2</a:t>
            </a:r>
          </a:p>
          <a:p>
            <a:r>
              <a:rPr lang="en-ZA" dirty="0">
                <a:latin typeface="Times New Roman" panose="02020603050405020304" pitchFamily="18" charset="0"/>
                <a:cs typeface="Times New Roman" panose="02020603050405020304" pitchFamily="18" charset="0"/>
              </a:rPr>
              <a:t>79.9% male headed, 20.1% female headed.</a:t>
            </a:r>
          </a:p>
          <a:p>
            <a:r>
              <a:rPr lang="en-ZA" dirty="0">
                <a:latin typeface="Times New Roman" panose="02020603050405020304" pitchFamily="18" charset="0"/>
                <a:cs typeface="Times New Roman" panose="02020603050405020304" pitchFamily="18" charset="0"/>
              </a:rPr>
              <a:t>82% couples, 14% widowed, 3.4% divorced/separated</a:t>
            </a:r>
          </a:p>
          <a:p>
            <a:r>
              <a:rPr lang="en-ZA" dirty="0">
                <a:latin typeface="Times New Roman" panose="02020603050405020304" pitchFamily="18" charset="0"/>
                <a:cs typeface="Times New Roman" panose="02020603050405020304" pitchFamily="18" charset="0"/>
              </a:rPr>
              <a:t>5% never been to school, primary 21%, secondary 58%, tertiary 16%, </a:t>
            </a:r>
          </a:p>
          <a:p>
            <a:r>
              <a:rPr lang="en-ZA" dirty="0">
                <a:latin typeface="Times New Roman" panose="02020603050405020304" pitchFamily="18" charset="0"/>
                <a:cs typeface="Times New Roman" panose="02020603050405020304" pitchFamily="18" charset="0"/>
              </a:rPr>
              <a:t>Agric main source of income (77%), Pensioners (8.8%), formal employment (8.3%) and others (5.9%)</a:t>
            </a:r>
          </a:p>
          <a:p>
            <a:r>
              <a:rPr lang="en-ZA" dirty="0">
                <a:latin typeface="Times New Roman" panose="02020603050405020304" pitchFamily="18" charset="0"/>
                <a:cs typeface="Times New Roman" panose="02020603050405020304" pitchFamily="18" charset="0"/>
              </a:rPr>
              <a:t>51.3% not all involved in rental markets, 22.1% involved in some way in renting-in and 26.5% involved in renting-out</a:t>
            </a:r>
          </a:p>
          <a:p>
            <a:r>
              <a:rPr lang="en-ZA" dirty="0">
                <a:latin typeface="Times New Roman" panose="02020603050405020304" pitchFamily="18" charset="0"/>
                <a:cs typeface="Times New Roman" panose="02020603050405020304" pitchFamily="18" charset="0"/>
              </a:rPr>
              <a:t>Equilibrium renting price of about $75/ha </a:t>
            </a:r>
          </a:p>
          <a:p>
            <a:endParaRPr lang="en-ZW" dirty="0"/>
          </a:p>
        </p:txBody>
      </p:sp>
    </p:spTree>
    <p:extLst>
      <p:ext uri="{BB962C8B-B14F-4D97-AF65-F5344CB8AC3E}">
        <p14:creationId xmlns:p14="http://schemas.microsoft.com/office/powerpoint/2010/main" val="39701197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140</TotalTime>
  <Words>1536</Words>
  <Application>Microsoft Office PowerPoint</Application>
  <PresentationFormat>Widescreen</PresentationFormat>
  <Paragraphs>277</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Trebuchet MS</vt:lpstr>
      <vt:lpstr>Arial</vt:lpstr>
      <vt:lpstr>Wingdings 3</vt:lpstr>
      <vt:lpstr>Calibri</vt:lpstr>
      <vt:lpstr>Facet</vt:lpstr>
      <vt:lpstr>Efficiency and Equity Impacts of Informal Land Rental Market Among A1 and A2 farmers in Zimbabwe By SIMBARASHE TATSVAREI Department of Agribusiness Management and Entrepreneurship Marondera University of Agricultural Sciences and Technology, Zimbabwe </vt:lpstr>
      <vt:lpstr>Introduction and Background</vt:lpstr>
      <vt:lpstr>PowerPoint Presentation</vt:lpstr>
      <vt:lpstr>PowerPoint Presentation</vt:lpstr>
      <vt:lpstr>PowerPoint Presentation</vt:lpstr>
      <vt:lpstr>Overall objective</vt:lpstr>
      <vt:lpstr>  Efficiency measurement analytical model </vt:lpstr>
      <vt:lpstr> Equity measurement :Gini coefficient </vt:lpstr>
      <vt:lpstr>Results – HH demographics</vt:lpstr>
      <vt:lpstr>Efficiency Indicators for Selected Categories of Farmers</vt:lpstr>
      <vt:lpstr>Determinants of Farmer inefficiency</vt:lpstr>
      <vt:lpstr>PowerPoint Presentation</vt:lpstr>
      <vt:lpstr>Descriptive summaries of land owned and land operated</vt:lpstr>
      <vt:lpstr>Gini coefficients of land owned and land operated</vt:lpstr>
      <vt:lpstr>PowerPoint Presentation</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mtetwa</dc:creator>
  <cp:lastModifiedBy>Tatsvarei</cp:lastModifiedBy>
  <cp:revision>21</cp:revision>
  <dcterms:created xsi:type="dcterms:W3CDTF">2017-11-03T07:18:29Z</dcterms:created>
  <dcterms:modified xsi:type="dcterms:W3CDTF">2019-11-24T19:56:49Z</dcterms:modified>
  <cp:contentStatus/>
</cp:coreProperties>
</file>