
<file path=[Content_Types].xml><?xml version="1.0" encoding="utf-8"?>
<Types xmlns="http://schemas.openxmlformats.org/package/2006/content-types">
  <Default Extension="png" ContentType="image/png"/>
  <Default Extension="web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13"/>
  </p:notesMasterIdLst>
  <p:sldIdLst>
    <p:sldId id="256" r:id="rId2"/>
    <p:sldId id="267" r:id="rId3"/>
    <p:sldId id="266" r:id="rId4"/>
    <p:sldId id="263" r:id="rId5"/>
    <p:sldId id="268" r:id="rId6"/>
    <p:sldId id="261" r:id="rId7"/>
    <p:sldId id="258" r:id="rId8"/>
    <p:sldId id="259" r:id="rId9"/>
    <p:sldId id="257" r:id="rId10"/>
    <p:sldId id="264" r:id="rId11"/>
    <p:sldId id="265"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700F4D5-C597-48AA-A00D-92575286023F}">
          <p14:sldIdLst/>
        </p14:section>
        <p14:section name="Section sans titre" id="{EF8E5B35-F24E-4D9C-BE1F-7F4EF0CEC9C1}">
          <p14:sldIdLst>
            <p14:sldId id="256"/>
            <p14:sldId id="267"/>
            <p14:sldId id="266"/>
            <p14:sldId id="263"/>
            <p14:sldId id="268"/>
            <p14:sldId id="261"/>
            <p14:sldId id="258"/>
          </p14:sldIdLst>
        </p14:section>
        <p14:section name="Section sans titre" id="{B4A2F093-7CEA-431F-A4CC-8AA49F3A6345}">
          <p14:sldIdLst>
            <p14:sldId id="259"/>
            <p14:sldId id="257"/>
          </p14:sldIdLst>
        </p14:section>
        <p14:section name="Section sans titre" id="{526B948B-0EC7-4071-8393-9388432F4089}">
          <p14:sldIdLst>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12" autoAdjust="0"/>
    <p:restoredTop sz="94660"/>
  </p:normalViewPr>
  <p:slideViewPr>
    <p:cSldViewPr snapToGrid="0">
      <p:cViewPr varScale="1">
        <p:scale>
          <a:sx n="74" d="100"/>
          <a:sy n="74"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3F892-E3BF-44E1-926C-364AFB37A894}" type="datetimeFigureOut">
              <a:rPr lang="fr-FR" smtClean="0"/>
              <a:t>24/11/2019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34179-E80B-4A14-9F06-ECA0C65CC26C}" type="slidenum">
              <a:rPr lang="fr-FR" smtClean="0"/>
              <a:t>‹N°›</a:t>
            </a:fld>
            <a:endParaRPr lang="fr-FR" dirty="0"/>
          </a:p>
        </p:txBody>
      </p:sp>
    </p:spTree>
    <p:extLst>
      <p:ext uri="{BB962C8B-B14F-4D97-AF65-F5344CB8AC3E}">
        <p14:creationId xmlns:p14="http://schemas.microsoft.com/office/powerpoint/2010/main" val="6236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A34179-E80B-4A14-9F06-ECA0C65CC26C}" type="slidenum">
              <a:rPr lang="fr-FR" smtClean="0"/>
              <a:t>1</a:t>
            </a:fld>
            <a:endParaRPr lang="fr-FR" dirty="0"/>
          </a:p>
        </p:txBody>
      </p:sp>
    </p:spTree>
    <p:extLst>
      <p:ext uri="{BB962C8B-B14F-4D97-AF65-F5344CB8AC3E}">
        <p14:creationId xmlns:p14="http://schemas.microsoft.com/office/powerpoint/2010/main" val="231699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3A34179-E80B-4A14-9F06-ECA0C65CC26C}" type="slidenum">
              <a:rPr lang="fr-FR" smtClean="0"/>
              <a:t>9</a:t>
            </a:fld>
            <a:endParaRPr lang="fr-FR" dirty="0"/>
          </a:p>
        </p:txBody>
      </p:sp>
    </p:spTree>
    <p:extLst>
      <p:ext uri="{BB962C8B-B14F-4D97-AF65-F5344CB8AC3E}">
        <p14:creationId xmlns:p14="http://schemas.microsoft.com/office/powerpoint/2010/main" val="2954371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417056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420122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247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162898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30281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366078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792116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238767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44550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381389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38719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117593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2748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205087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226185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8485255-EA90-4F3C-BAD8-330FE80F4AF4}" type="datetimeFigureOut">
              <a:rPr lang="fr-FR" smtClean="0"/>
              <a:t>24/11/2019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1C2C4F6A-A55F-4304-9AD1-14F247E899C2}" type="slidenum">
              <a:rPr lang="fr-FR" smtClean="0"/>
              <a:t>‹N°›</a:t>
            </a:fld>
            <a:endParaRPr lang="fr-FR" dirty="0"/>
          </a:p>
        </p:txBody>
      </p:sp>
    </p:spTree>
    <p:extLst>
      <p:ext uri="{BB962C8B-B14F-4D97-AF65-F5344CB8AC3E}">
        <p14:creationId xmlns:p14="http://schemas.microsoft.com/office/powerpoint/2010/main" val="225539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485255-EA90-4F3C-BAD8-330FE80F4AF4}" type="datetimeFigureOut">
              <a:rPr lang="fr-FR" smtClean="0"/>
              <a:t>24/11/2019</a:t>
            </a:fld>
            <a:endParaRPr lang="fr-FR"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C2C4F6A-A55F-4304-9AD1-14F247E899C2}" type="slidenum">
              <a:rPr lang="fr-FR" smtClean="0"/>
              <a:t>‹N°›</a:t>
            </a:fld>
            <a:endParaRPr lang="fr-FR" dirty="0"/>
          </a:p>
        </p:txBody>
      </p:sp>
    </p:spTree>
    <p:extLst>
      <p:ext uri="{BB962C8B-B14F-4D97-AF65-F5344CB8AC3E}">
        <p14:creationId xmlns:p14="http://schemas.microsoft.com/office/powerpoint/2010/main" val="1785091685"/>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81584" y="4304964"/>
            <a:ext cx="9264447" cy="1335185"/>
          </a:xfrm>
        </p:spPr>
        <p:txBody>
          <a:bodyPr>
            <a:normAutofit/>
          </a:bodyPr>
          <a:lstStyle/>
          <a:p>
            <a:r>
              <a:rPr lang="fr-FR" sz="2000" dirty="0"/>
              <a:t>Titre de la contribution: Action publique et dynamismes fonciers au Sénégal: Une menace probante des acteurs étatiques et privés.</a:t>
            </a:r>
          </a:p>
          <a:p>
            <a:r>
              <a:rPr lang="fr-FR" sz="2000" dirty="0"/>
              <a:t>Par Ameth DIALLO, Doctorant en Droit public à l’UGB de Saint Louis (Sénégal)</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1615" y="231384"/>
            <a:ext cx="4058436" cy="2271810"/>
          </a:xfrm>
          <a:prstGeom prst="rect">
            <a:avLst/>
          </a:prstGeom>
        </p:spPr>
      </p:pic>
      <p:pic>
        <p:nvPicPr>
          <p:cNvPr id="5" name="Image 4" descr="Logo"/>
          <p:cNvPicPr/>
          <p:nvPr/>
        </p:nvPicPr>
        <p:blipFill>
          <a:blip r:embed="rId4">
            <a:extLst>
              <a:ext uri="{28A0092B-C50C-407E-A947-70E740481C1C}">
                <a14:useLocalDpi xmlns:a14="http://schemas.microsoft.com/office/drawing/2010/main" val="0"/>
              </a:ext>
            </a:extLst>
          </a:blip>
          <a:srcRect/>
          <a:stretch>
            <a:fillRect/>
          </a:stretch>
        </p:blipFill>
        <p:spPr bwMode="auto">
          <a:xfrm>
            <a:off x="0" y="231383"/>
            <a:ext cx="3202079" cy="2516943"/>
          </a:xfrm>
          <a:prstGeom prst="rect">
            <a:avLst/>
          </a:prstGeom>
          <a:noFill/>
          <a:ln>
            <a:noFill/>
          </a:ln>
        </p:spPr>
      </p:pic>
      <p:sp>
        <p:nvSpPr>
          <p:cNvPr id="6" name="Titre 5"/>
          <p:cNvSpPr>
            <a:spLocks noGrp="1"/>
          </p:cNvSpPr>
          <p:nvPr>
            <p:ph type="ctrTitle"/>
          </p:nvPr>
        </p:nvSpPr>
        <p:spPr>
          <a:xfrm>
            <a:off x="446891" y="2748327"/>
            <a:ext cx="10446233" cy="1080309"/>
          </a:xfrm>
        </p:spPr>
        <p:txBody>
          <a:bodyPr/>
          <a:lstStyle/>
          <a:p>
            <a:pPr algn="ctr"/>
            <a:r>
              <a:rPr lang="fr-FR" sz="2400" dirty="0" smtClean="0"/>
              <a:t>Cote </a:t>
            </a:r>
            <a:r>
              <a:rPr lang="fr-FR" sz="2400" dirty="0"/>
              <a:t>d’Ivoire-Abidjan CLPA </a:t>
            </a:r>
            <a:r>
              <a:rPr lang="fr-FR" sz="2400" dirty="0" smtClean="0"/>
              <a:t>2019</a:t>
            </a:r>
            <a:br>
              <a:rPr lang="fr-FR" sz="2400" dirty="0" smtClean="0"/>
            </a:br>
            <a:r>
              <a:rPr lang="fr-FR" sz="2400" dirty="0" smtClean="0"/>
              <a:t>«Vaincre </a:t>
            </a:r>
            <a:r>
              <a:rPr lang="fr-FR" sz="2400" dirty="0"/>
              <a:t>la corruption dans le secteur foncier: voie durable pour la transformation de l'Afrique»</a:t>
            </a:r>
          </a:p>
        </p:txBody>
      </p:sp>
      <p:pic>
        <p:nvPicPr>
          <p:cNvPr id="7" name="Image 6" descr="Logo"/>
          <p:cNvPicPr/>
          <p:nvPr/>
        </p:nvPicPr>
        <p:blipFill>
          <a:blip r:embed="rId5">
            <a:extLst>
              <a:ext uri="{28A0092B-C50C-407E-A947-70E740481C1C}">
                <a14:useLocalDpi xmlns:a14="http://schemas.microsoft.com/office/drawing/2010/main" val="0"/>
              </a:ext>
            </a:extLst>
          </a:blip>
          <a:srcRect/>
          <a:stretch>
            <a:fillRect/>
          </a:stretch>
        </p:blipFill>
        <p:spPr bwMode="auto">
          <a:xfrm>
            <a:off x="7650051" y="231384"/>
            <a:ext cx="4541949" cy="1524591"/>
          </a:xfrm>
          <a:prstGeom prst="rect">
            <a:avLst/>
          </a:prstGeom>
          <a:noFill/>
          <a:ln>
            <a:noFill/>
          </a:ln>
        </p:spPr>
      </p:pic>
    </p:spTree>
    <p:extLst>
      <p:ext uri="{BB962C8B-B14F-4D97-AF65-F5344CB8AC3E}">
        <p14:creationId xmlns:p14="http://schemas.microsoft.com/office/powerpoint/2010/main" val="2349026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1404" y="425980"/>
            <a:ext cx="8596668" cy="565693"/>
          </a:xfrm>
        </p:spPr>
        <p:txBody>
          <a:bodyPr>
            <a:normAutofit fontScale="90000"/>
          </a:bodyPr>
          <a:lstStyle/>
          <a:p>
            <a:r>
              <a:rPr lang="fr-FR" dirty="0"/>
              <a:t>  VIII.  ET MAINTENANT?      </a:t>
            </a:r>
          </a:p>
        </p:txBody>
      </p:sp>
      <p:sp>
        <p:nvSpPr>
          <p:cNvPr id="3" name="Espace réservé du contenu 2"/>
          <p:cNvSpPr>
            <a:spLocks noGrp="1"/>
          </p:cNvSpPr>
          <p:nvPr>
            <p:ph idx="1"/>
          </p:nvPr>
        </p:nvSpPr>
        <p:spPr>
          <a:xfrm>
            <a:off x="283335" y="1133341"/>
            <a:ext cx="11797048" cy="5724659"/>
          </a:xfrm>
        </p:spPr>
        <p:txBody>
          <a:bodyPr>
            <a:noAutofit/>
          </a:bodyPr>
          <a:lstStyle/>
          <a:p>
            <a:pPr algn="just">
              <a:buFont typeface="Wingdings" panose="05000000000000000000" pitchFamily="2" charset="2"/>
              <a:buChar char="v"/>
            </a:pPr>
            <a:r>
              <a:rPr lang="fr-FR" sz="1600" dirty="0"/>
              <a:t>Considérant que la bonne gouvernance foncière est un facteur de développement ;</a:t>
            </a:r>
          </a:p>
          <a:p>
            <a:pPr algn="just">
              <a:buFont typeface="Wingdings" panose="05000000000000000000" pitchFamily="2" charset="2"/>
              <a:buChar char="v"/>
            </a:pPr>
            <a:r>
              <a:rPr lang="fr-FR" sz="1600" dirty="0"/>
              <a:t>Considérant que ne pas combattre la corruption foncière constitue un frein à la croissance économique sur le long terme et au développement humain ;</a:t>
            </a:r>
          </a:p>
          <a:p>
            <a:pPr algn="just">
              <a:buFont typeface="Wingdings" panose="05000000000000000000" pitchFamily="2" charset="2"/>
              <a:buChar char="v"/>
            </a:pPr>
            <a:r>
              <a:rPr lang="fr-FR" sz="1600" dirty="0"/>
              <a:t>Considérant qu’au regard des défis colossaux auxquels le continent est confronté, il n’y a pas meilleur moment pour promouvoir la bonne gouvernance ;</a:t>
            </a:r>
          </a:p>
          <a:p>
            <a:pPr algn="just">
              <a:buFont typeface="Wingdings" panose="05000000000000000000" pitchFamily="2" charset="2"/>
              <a:buChar char="v"/>
            </a:pPr>
            <a:r>
              <a:rPr lang="fr-FR" sz="1600" dirty="0"/>
              <a:t>Considérant que dans ces conditions, des instruments pour promouvoir cette bonne gouvernance existent tels que:</a:t>
            </a:r>
          </a:p>
          <a:p>
            <a:pPr algn="just">
              <a:buFontTx/>
              <a:buChar char="-"/>
            </a:pPr>
            <a:r>
              <a:rPr lang="fr-FR" sz="1600" dirty="0">
                <a:solidFill>
                  <a:schemeClr val="accent2"/>
                </a:solidFill>
              </a:rPr>
              <a:t>Les directives volontaires pour une gouvernance foncière responsable</a:t>
            </a:r>
          </a:p>
          <a:p>
            <a:pPr algn="just">
              <a:buFontTx/>
              <a:buChar char="-"/>
            </a:pPr>
            <a:r>
              <a:rPr lang="fr-FR" sz="1600" dirty="0">
                <a:solidFill>
                  <a:schemeClr val="accent2"/>
                </a:solidFill>
              </a:rPr>
              <a:t>Cadre et Lignes directrices sur les politiques foncières en Afrique</a:t>
            </a:r>
          </a:p>
          <a:p>
            <a:pPr algn="just">
              <a:buFontTx/>
              <a:buChar char="-"/>
            </a:pPr>
            <a:r>
              <a:rPr lang="fr-FR" sz="1600" dirty="0">
                <a:solidFill>
                  <a:schemeClr val="accent2"/>
                </a:solidFill>
              </a:rPr>
              <a:t>La convention de l’UA sur la prévention et la lutte contre la corruption</a:t>
            </a:r>
          </a:p>
          <a:p>
            <a:pPr algn="just">
              <a:buFont typeface="Wingdings" panose="05000000000000000000" pitchFamily="2" charset="2"/>
              <a:buChar char="v"/>
            </a:pPr>
            <a:r>
              <a:rPr lang="fr-FR" sz="1600" dirty="0">
                <a:solidFill>
                  <a:schemeClr val="tx1"/>
                </a:solidFill>
              </a:rPr>
              <a:t>Dans l’ordre interne des Etats, promouvoir des mesures législatives et politico- administratives efficaces pour une meilleure canalisation des actions des acteurs étatiques et privés à travers des approches palliatives </a:t>
            </a:r>
            <a:r>
              <a:rPr lang="fr-FR" sz="1600" dirty="0" smtClean="0">
                <a:solidFill>
                  <a:schemeClr val="tx1"/>
                </a:solidFill>
              </a:rPr>
              <a:t>intégrées</a:t>
            </a:r>
            <a:r>
              <a:rPr lang="fr-FR" sz="1600" dirty="0">
                <a:solidFill>
                  <a:schemeClr val="tx1"/>
                </a:solidFill>
              </a:rPr>
              <a:t> </a:t>
            </a:r>
            <a:r>
              <a:rPr lang="fr-FR" sz="1600" dirty="0" smtClean="0">
                <a:solidFill>
                  <a:schemeClr val="tx1"/>
                </a:solidFill>
              </a:rPr>
              <a:t>en posant:</a:t>
            </a:r>
          </a:p>
          <a:p>
            <a:pPr lvl="0"/>
            <a:r>
              <a:rPr lang="fr-FR" sz="1600" dirty="0" smtClean="0">
                <a:solidFill>
                  <a:schemeClr val="tx1"/>
                </a:solidFill>
              </a:rPr>
              <a:t> </a:t>
            </a:r>
            <a:r>
              <a:rPr lang="fr-FR" sz="1600" dirty="0"/>
              <a:t>le principe de la complémentarité entre l’agriculture familiale et l’agro business ;</a:t>
            </a:r>
          </a:p>
          <a:p>
            <a:pPr lvl="0"/>
            <a:r>
              <a:rPr lang="fr-FR" sz="1600" dirty="0"/>
              <a:t>les conditions pour un investissement foncier agricole responsable ;</a:t>
            </a:r>
          </a:p>
          <a:p>
            <a:pPr lvl="0"/>
            <a:r>
              <a:rPr lang="fr-FR" sz="1600" dirty="0"/>
              <a:t>la responsabilisation de la société civile et les différentes organisations paysannes dans les programmes et politiques foncières ;</a:t>
            </a:r>
          </a:p>
          <a:p>
            <a:pPr lvl="0"/>
            <a:r>
              <a:rPr lang="fr-FR" sz="1600" dirty="0"/>
              <a:t>le principe du suivi-évaluation des politiques et logiques foncières. Certains préconisent même une politique foncière axée sur les résultats. </a:t>
            </a:r>
          </a:p>
          <a:p>
            <a:pPr algn="just">
              <a:buFontTx/>
              <a:buChar char="-"/>
            </a:pPr>
            <a:endParaRPr lang="fr-FR" sz="1600" dirty="0">
              <a:solidFill>
                <a:schemeClr val="tx1"/>
              </a:solidFill>
            </a:endParaRPr>
          </a:p>
        </p:txBody>
      </p:sp>
    </p:spTree>
    <p:extLst>
      <p:ext uri="{BB962C8B-B14F-4D97-AF65-F5344CB8AC3E}">
        <p14:creationId xmlns:p14="http://schemas.microsoft.com/office/powerpoint/2010/main" val="1241951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8624" y="574383"/>
            <a:ext cx="6280887" cy="584775"/>
          </a:xfrm>
          <a:prstGeom prst="rect">
            <a:avLst/>
          </a:prstGeom>
        </p:spPr>
        <p:txBody>
          <a:bodyPr wrap="none">
            <a:spAutoFit/>
          </a:bodyPr>
          <a:lstStyle/>
          <a:p>
            <a:r>
              <a:rPr lang="fr-FR" sz="3200" dirty="0">
                <a:solidFill>
                  <a:schemeClr val="accent2"/>
                </a:solidFill>
              </a:rPr>
              <a:t>Merci de votre aimable attention</a:t>
            </a:r>
          </a:p>
        </p:txBody>
      </p:sp>
      <p:pic>
        <p:nvPicPr>
          <p:cNvPr id="2050" name="Picture 2" descr="http://www.endapronat.org/wp-content/uploads/2019/07/P105038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9923" y="1574157"/>
            <a:ext cx="5175249" cy="428267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http://www.endapronat.org/wp-content/uploads/2019/07/IMG_20190509_12294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61" y="1602542"/>
            <a:ext cx="6173315" cy="4517347"/>
          </a:xfrm>
          <a:prstGeom prst="rect">
            <a:avLst/>
          </a:prstGeom>
          <a:noFill/>
          <a:ln>
            <a:noFill/>
          </a:ln>
        </p:spPr>
      </p:pic>
      <p:sp>
        <p:nvSpPr>
          <p:cNvPr id="8" name="Flèche droite 7"/>
          <p:cNvSpPr/>
          <p:nvPr/>
        </p:nvSpPr>
        <p:spPr>
          <a:xfrm rot="15487274" flipV="1">
            <a:off x="5789368" y="3823873"/>
            <a:ext cx="4421529" cy="219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droite 11"/>
          <p:cNvSpPr/>
          <p:nvPr/>
        </p:nvSpPr>
        <p:spPr>
          <a:xfrm>
            <a:off x="1510511" y="5705447"/>
            <a:ext cx="6954366" cy="1500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cap="all" dirty="0"/>
              <a:t>LA RÉSISTANCE PAYSANNE À L’ACCAPAREMENT DES TERRES ET LE PROCESSUS DE LA RÉFORME FONCIÈRE AU SÉNÉGAL</a:t>
            </a:r>
          </a:p>
        </p:txBody>
      </p:sp>
      <p:sp>
        <p:nvSpPr>
          <p:cNvPr id="11" name="Rectangle 10"/>
          <p:cNvSpPr/>
          <p:nvPr/>
        </p:nvSpPr>
        <p:spPr>
          <a:xfrm>
            <a:off x="1494175" y="1747777"/>
            <a:ext cx="2668250" cy="61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Paysans &amp; Société civile</a:t>
            </a:r>
          </a:p>
          <a:p>
            <a:pPr algn="ctr"/>
            <a:endParaRPr lang="fr-FR" dirty="0"/>
          </a:p>
        </p:txBody>
      </p:sp>
      <p:sp>
        <p:nvSpPr>
          <p:cNvPr id="14" name="Rectangle 13"/>
          <p:cNvSpPr/>
          <p:nvPr/>
        </p:nvSpPr>
        <p:spPr>
          <a:xfrm>
            <a:off x="6076709" y="1747778"/>
            <a:ext cx="1342663" cy="33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CRAFS</a:t>
            </a:r>
          </a:p>
        </p:txBody>
      </p:sp>
      <p:sp>
        <p:nvSpPr>
          <p:cNvPr id="2" name="Flèche droite 1"/>
          <p:cNvSpPr/>
          <p:nvPr/>
        </p:nvSpPr>
        <p:spPr>
          <a:xfrm rot="4750313">
            <a:off x="140059" y="4096733"/>
            <a:ext cx="3554252" cy="181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droite 2"/>
          <p:cNvSpPr/>
          <p:nvPr/>
        </p:nvSpPr>
        <p:spPr>
          <a:xfrm rot="10800000">
            <a:off x="4162425" y="2083443"/>
            <a:ext cx="1896196" cy="177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5776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5" y="352540"/>
            <a:ext cx="7860738" cy="1057620"/>
          </a:xfrm>
        </p:spPr>
        <p:txBody>
          <a:bodyPr>
            <a:normAutofit fontScale="90000"/>
          </a:bodyPr>
          <a:lstStyle/>
          <a:p>
            <a:r>
              <a:rPr lang="fr-FR" sz="2800" dirty="0"/>
              <a:t>Action public et dynamismes fonciers au Sénégal : Une menace probante des acteurs étatiques et privés </a:t>
            </a:r>
            <a:br>
              <a:rPr lang="fr-FR" sz="2800" dirty="0"/>
            </a:br>
            <a:endParaRPr lang="fr-FR" sz="2800" dirty="0"/>
          </a:p>
        </p:txBody>
      </p:sp>
      <p:sp>
        <p:nvSpPr>
          <p:cNvPr id="3" name="Espace réservé du contenu 2"/>
          <p:cNvSpPr>
            <a:spLocks noGrp="1"/>
          </p:cNvSpPr>
          <p:nvPr>
            <p:ph idx="1"/>
          </p:nvPr>
        </p:nvSpPr>
        <p:spPr>
          <a:xfrm>
            <a:off x="677334" y="1894901"/>
            <a:ext cx="9149712" cy="4594034"/>
          </a:xfrm>
        </p:spPr>
        <p:txBody>
          <a:bodyPr>
            <a:normAutofit/>
          </a:bodyPr>
          <a:lstStyle/>
          <a:p>
            <a:pPr marL="0" indent="0">
              <a:buNone/>
            </a:pPr>
            <a:r>
              <a:rPr lang="fr-FR" dirty="0">
                <a:solidFill>
                  <a:schemeClr val="accent2"/>
                </a:solidFill>
              </a:rPr>
              <a:t>          </a:t>
            </a:r>
          </a:p>
          <a:p>
            <a:pPr marL="0" indent="0">
              <a:buNone/>
            </a:pPr>
            <a:r>
              <a:rPr lang="fr-FR" u="sng" dirty="0">
                <a:solidFill>
                  <a:schemeClr val="accent2"/>
                </a:solidFill>
              </a:rPr>
              <a:t>PLAN </a:t>
            </a:r>
          </a:p>
          <a:p>
            <a:pPr marL="400050" indent="-400050">
              <a:buAutoNum type="romanUcPeriod"/>
            </a:pPr>
            <a:endParaRPr lang="fr-FR" dirty="0">
              <a:solidFill>
                <a:schemeClr val="accent2"/>
              </a:solidFill>
            </a:endParaRPr>
          </a:p>
          <a:p>
            <a:pPr marL="400050" indent="-400050">
              <a:buAutoNum type="romanUcPeriod"/>
            </a:pPr>
            <a:r>
              <a:rPr lang="fr-FR" dirty="0" smtClean="0">
                <a:solidFill>
                  <a:schemeClr val="accent2"/>
                </a:solidFill>
              </a:rPr>
              <a:t>IMAGES INTRODUCTIVES SUIVI DE COMMENTAIRES!!!</a:t>
            </a:r>
          </a:p>
          <a:p>
            <a:pPr marL="400050" indent="-400050">
              <a:buAutoNum type="romanUcPeriod"/>
            </a:pPr>
            <a:r>
              <a:rPr lang="fr-FR" dirty="0" smtClean="0">
                <a:solidFill>
                  <a:schemeClr val="accent2"/>
                </a:solidFill>
              </a:rPr>
              <a:t>CONTEXTE </a:t>
            </a:r>
            <a:r>
              <a:rPr lang="fr-FR" dirty="0">
                <a:solidFill>
                  <a:schemeClr val="accent2"/>
                </a:solidFill>
              </a:rPr>
              <a:t>ET JUSTIFICATION DE L’ETUDE</a:t>
            </a:r>
          </a:p>
          <a:p>
            <a:pPr marL="400050" indent="-400050">
              <a:buAutoNum type="romanUcPeriod"/>
            </a:pPr>
            <a:r>
              <a:rPr lang="fr-FR" dirty="0">
                <a:solidFill>
                  <a:schemeClr val="accent2"/>
                </a:solidFill>
              </a:rPr>
              <a:t>DEFINTION DES CONCEPTS CLES ET PROBLÉMATIQUE DE L’ETUDE</a:t>
            </a:r>
          </a:p>
          <a:p>
            <a:pPr marL="400050" indent="-400050">
              <a:buAutoNum type="romanUcPeriod"/>
            </a:pPr>
            <a:r>
              <a:rPr lang="fr-FR" dirty="0">
                <a:solidFill>
                  <a:schemeClr val="accent2"/>
                </a:solidFill>
              </a:rPr>
              <a:t>ANALYSE DES RISQUES POTENTIELS D’INSÉCURITÉ FONCIÈRE </a:t>
            </a:r>
          </a:p>
          <a:p>
            <a:pPr marL="400050" indent="-400050">
              <a:buAutoNum type="romanUcPeriod"/>
            </a:pPr>
            <a:r>
              <a:rPr lang="fr-FR" dirty="0">
                <a:solidFill>
                  <a:schemeClr val="accent2"/>
                </a:solidFill>
              </a:rPr>
              <a:t>ANALYSE DES RISQUES POTENTIELS D’ACCAPAREMENT ET DE CORRUPTION DANS LE DOMAINE FONCIER</a:t>
            </a:r>
          </a:p>
          <a:p>
            <a:pPr marL="400050" indent="-400050">
              <a:buAutoNum type="romanUcPeriod"/>
            </a:pPr>
            <a:r>
              <a:rPr lang="fr-FR" dirty="0">
                <a:solidFill>
                  <a:schemeClr val="accent2"/>
                </a:solidFill>
              </a:rPr>
              <a:t>CONCLUSIONS ET RECOMMANDATIONS</a:t>
            </a:r>
          </a:p>
          <a:p>
            <a:pPr marL="400050" indent="-400050">
              <a:buAutoNum type="romanUcPeriod"/>
            </a:pPr>
            <a:r>
              <a:rPr lang="fr-FR" dirty="0">
                <a:solidFill>
                  <a:schemeClr val="accent2"/>
                </a:solidFill>
              </a:rPr>
              <a:t>PERSPECTIVES</a:t>
            </a:r>
          </a:p>
          <a:p>
            <a:pPr marL="400050" indent="-400050">
              <a:buAutoNum type="romanUcPeriod"/>
            </a:pPr>
            <a:endParaRPr lang="fr-FR" dirty="0">
              <a:solidFill>
                <a:schemeClr val="accent2"/>
              </a:solidFill>
            </a:endParaRPr>
          </a:p>
        </p:txBody>
      </p:sp>
    </p:spTree>
    <p:extLst>
      <p:ext uri="{BB962C8B-B14F-4D97-AF65-F5344CB8AC3E}">
        <p14:creationId xmlns:p14="http://schemas.microsoft.com/office/powerpoint/2010/main" val="3662377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677334" y="609599"/>
            <a:ext cx="9612420" cy="1053947"/>
          </a:xfrm>
        </p:spPr>
        <p:txBody>
          <a:bodyPr>
            <a:normAutofit fontScale="90000"/>
          </a:bodyPr>
          <a:lstStyle/>
          <a:p>
            <a:r>
              <a:rPr lang="fr-FR" dirty="0"/>
              <a:t>I. </a:t>
            </a:r>
            <a:r>
              <a:rPr lang="fr-FR" dirty="0" smtClean="0">
                <a:solidFill>
                  <a:schemeClr val="accent2"/>
                </a:solidFill>
              </a:rPr>
              <a:t>Images introductives suivi de commentaires!!!</a:t>
            </a:r>
            <a:r>
              <a:rPr lang="fr-FR" dirty="0"/>
              <a:t/>
            </a:r>
            <a:br>
              <a:rPr lang="fr-FR" dirty="0"/>
            </a:br>
            <a:r>
              <a:rPr lang="fr-FR" dirty="0"/>
              <a:t>Action publique, Dynamismes fonciers, Menace!!!? </a:t>
            </a:r>
          </a:p>
        </p:txBody>
      </p:sp>
      <p:pic>
        <p:nvPicPr>
          <p:cNvPr id="8" name="Espace réservé du contenu 7" descr="http://www.endapronat.org/wp-content/uploads/2019/07/IMG_20190509_122942-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0077" y="1994054"/>
            <a:ext cx="6621382" cy="4908014"/>
          </a:xfrm>
          <a:prstGeom prst="rect">
            <a:avLst/>
          </a:prstGeom>
          <a:noFill/>
          <a:ln>
            <a:noFill/>
          </a:ln>
        </p:spPr>
      </p:pic>
      <p:pic>
        <p:nvPicPr>
          <p:cNvPr id="9" name="Picture 2" descr="http://www.endapronat.org/wp-content/uploads/2019/07/P10503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1459" y="2010579"/>
            <a:ext cx="5175249" cy="49080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20328" y="2104223"/>
            <a:ext cx="2842352" cy="583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Paysans et société civile</a:t>
            </a:r>
          </a:p>
        </p:txBody>
      </p:sp>
      <p:sp>
        <p:nvSpPr>
          <p:cNvPr id="14" name="Rectangle à coins arrondis 13"/>
          <p:cNvSpPr/>
          <p:nvPr/>
        </p:nvSpPr>
        <p:spPr>
          <a:xfrm>
            <a:off x="-88134" y="6213578"/>
            <a:ext cx="10499074" cy="583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résistance paysanne à l’accaparement des terres et le processus de réforme foncière au Sénégal</a:t>
            </a:r>
          </a:p>
        </p:txBody>
      </p:sp>
      <p:sp>
        <p:nvSpPr>
          <p:cNvPr id="15" name="Flèche droite 14"/>
          <p:cNvSpPr/>
          <p:nvPr/>
        </p:nvSpPr>
        <p:spPr>
          <a:xfrm rot="6561887" flipV="1">
            <a:off x="-1094346" y="4251537"/>
            <a:ext cx="3778169" cy="1543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14505168">
            <a:off x="6282244" y="4331232"/>
            <a:ext cx="4304205" cy="74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042563" y="2104223"/>
            <a:ext cx="1184751" cy="583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CRAFS</a:t>
            </a:r>
          </a:p>
        </p:txBody>
      </p:sp>
      <p:sp>
        <p:nvSpPr>
          <p:cNvPr id="19" name="Flèche droite 18"/>
          <p:cNvSpPr/>
          <p:nvPr/>
        </p:nvSpPr>
        <p:spPr>
          <a:xfrm rot="10800000" flipV="1">
            <a:off x="4516530" y="2610998"/>
            <a:ext cx="1469839" cy="15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7724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1855" y="297455"/>
            <a:ext cx="7227065" cy="495759"/>
          </a:xfrm>
        </p:spPr>
        <p:txBody>
          <a:bodyPr>
            <a:normAutofit fontScale="90000"/>
          </a:bodyPr>
          <a:lstStyle/>
          <a:p>
            <a:r>
              <a:rPr lang="fr-FR" sz="3600" dirty="0">
                <a:latin typeface="+mn-lt"/>
              </a:rPr>
              <a:t/>
            </a:r>
            <a:br>
              <a:rPr lang="fr-FR" sz="3600" dirty="0">
                <a:latin typeface="+mn-lt"/>
              </a:rPr>
            </a:br>
            <a:r>
              <a:rPr lang="fr-FR" sz="3600" dirty="0">
                <a:latin typeface="+mn-lt"/>
              </a:rPr>
              <a:t/>
            </a:r>
            <a:br>
              <a:rPr lang="fr-FR" sz="3600" dirty="0">
                <a:latin typeface="+mn-lt"/>
              </a:rPr>
            </a:br>
            <a:r>
              <a:rPr lang="fr-FR" sz="3600" dirty="0">
                <a:latin typeface="+mn-lt"/>
              </a:rPr>
              <a:t/>
            </a:r>
            <a:br>
              <a:rPr lang="fr-FR" sz="3600" dirty="0">
                <a:latin typeface="+mn-lt"/>
              </a:rPr>
            </a:br>
            <a:r>
              <a:rPr lang="fr-FR" sz="3600" dirty="0">
                <a:latin typeface="+mn-lt"/>
              </a:rPr>
              <a:t>II. Contexte et justification de l’Etude </a:t>
            </a:r>
          </a:p>
        </p:txBody>
      </p:sp>
      <p:sp>
        <p:nvSpPr>
          <p:cNvPr id="3" name="Sous-titre 2"/>
          <p:cNvSpPr>
            <a:spLocks noGrp="1"/>
          </p:cNvSpPr>
          <p:nvPr>
            <p:ph type="subTitle" idx="1"/>
          </p:nvPr>
        </p:nvSpPr>
        <p:spPr>
          <a:xfrm>
            <a:off x="-80920" y="1079654"/>
            <a:ext cx="12272920" cy="5414789"/>
          </a:xfrm>
        </p:spPr>
        <p:txBody>
          <a:bodyPr>
            <a:normAutofit/>
          </a:bodyPr>
          <a:lstStyle/>
          <a:p>
            <a:r>
              <a:rPr lang="fr-FR" dirty="0">
                <a:latin typeface="Cambria" panose="02040503050406030204" pitchFamily="18" charset="0"/>
                <a:ea typeface="Cambria" panose="02040503050406030204" pitchFamily="18" charset="0"/>
              </a:rPr>
              <a:t> </a:t>
            </a:r>
          </a:p>
          <a:p>
            <a:pPr marL="285750" indent="-285750" algn="just">
              <a:buFont typeface="Wingdings" panose="05000000000000000000" pitchFamily="2" charset="2"/>
              <a:buChar char="q"/>
            </a:pPr>
            <a:endParaRPr lang="fr-FR" sz="1700" dirty="0">
              <a:solidFill>
                <a:srgbClr val="FFFFFF"/>
              </a:solidFill>
            </a:endParaRPr>
          </a:p>
        </p:txBody>
      </p:sp>
      <p:sp>
        <p:nvSpPr>
          <p:cNvPr id="4" name="Rectangle : coins arrondis 3">
            <a:extLst>
              <a:ext uri="{FF2B5EF4-FFF2-40B4-BE49-F238E27FC236}">
                <a16:creationId xmlns="" xmlns:a16="http://schemas.microsoft.com/office/drawing/2014/main" id="{95DC101A-BF32-4EEE-B04F-F70253E54A67}"/>
              </a:ext>
            </a:extLst>
          </p:cNvPr>
          <p:cNvSpPr/>
          <p:nvPr/>
        </p:nvSpPr>
        <p:spPr>
          <a:xfrm>
            <a:off x="97104" y="3715439"/>
            <a:ext cx="11622859" cy="29604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bg1"/>
                </a:solidFill>
              </a:rPr>
              <a:t>Aujourd’hui, la gouvernance foncière au Sénégal est malade, malade dans ses textes dont beaucoup ont vieilli (à commencer par la loi sur le domaine national), malade des transformations économiques, sociales et démographiques auxquelles elle n’a pas su s’adapter, malade du comportement de certains acteurs qu’ils appartiennent à l’Etat ou aux collectivités locales (Discours PM en 2013).Cette situation appelle à des réflexions profondes autour de l’action publique et des dynamismes fonciers en cours au Sénégal pour en faire ressortir les éventuelles menaces des acteurs étatiques et non étatiques.</a:t>
            </a:r>
          </a:p>
        </p:txBody>
      </p:sp>
      <p:sp>
        <p:nvSpPr>
          <p:cNvPr id="5" name="Rectangle 4">
            <a:extLst>
              <a:ext uri="{FF2B5EF4-FFF2-40B4-BE49-F238E27FC236}">
                <a16:creationId xmlns="" xmlns:a16="http://schemas.microsoft.com/office/drawing/2014/main" id="{6DE60D40-8E71-45B8-947F-8078D44263CD}"/>
              </a:ext>
            </a:extLst>
          </p:cNvPr>
          <p:cNvSpPr/>
          <p:nvPr/>
        </p:nvSpPr>
        <p:spPr>
          <a:xfrm>
            <a:off x="153749" y="1079654"/>
            <a:ext cx="11566214" cy="2349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t>La gouvernance et la corruption sont des questions à controverse qui revêtent une grande importance pour le développement durable. La promotion de la transformation structurelle requiert plus qu’une politique et une stratégie nationale pour opérer efficacement dans un monde de plus en plus globalisé.</a:t>
            </a:r>
            <a:r>
              <a:rPr lang="fr-FR" sz="2400" dirty="0">
                <a:solidFill>
                  <a:schemeClr val="bg1"/>
                </a:solidFill>
              </a:rPr>
              <a:t> </a:t>
            </a:r>
            <a:r>
              <a:rPr lang="fr-FR" sz="2400" dirty="0">
                <a:solidFill>
                  <a:schemeClr val="tx1"/>
                </a:solidFill>
              </a:rPr>
              <a:t>(Rapport sur la gouvernance en Afrique en 2016, ONU, Commission économique pour l’Afrique ; Déclaration de l’UA en 2018 sur la  corruption foncière).</a:t>
            </a:r>
            <a:endParaRPr lang="fr-FR" sz="2400" dirty="0"/>
          </a:p>
        </p:txBody>
      </p:sp>
    </p:spTree>
    <p:extLst>
      <p:ext uri="{BB962C8B-B14F-4D97-AF65-F5344CB8AC3E}">
        <p14:creationId xmlns:p14="http://schemas.microsoft.com/office/powerpoint/2010/main" val="4112590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569205"/>
          </a:xfrm>
        </p:spPr>
        <p:txBody>
          <a:bodyPr>
            <a:normAutofit fontScale="90000"/>
          </a:bodyPr>
          <a:lstStyle/>
          <a:p>
            <a:r>
              <a:rPr lang="fr-FR" sz="2400" dirty="0"/>
              <a:t>III. Contexte et justification de l’étude  (suite): schématisation</a:t>
            </a:r>
          </a:p>
        </p:txBody>
      </p:sp>
      <p:sp>
        <p:nvSpPr>
          <p:cNvPr id="3" name="Espace réservé du contenu 2"/>
          <p:cNvSpPr>
            <a:spLocks noGrp="1"/>
          </p:cNvSpPr>
          <p:nvPr>
            <p:ph idx="1"/>
          </p:nvPr>
        </p:nvSpPr>
        <p:spPr>
          <a:xfrm>
            <a:off x="0" y="1344058"/>
            <a:ext cx="12191999" cy="5513941"/>
          </a:xfrm>
        </p:spPr>
        <p:txBody>
          <a:bodyPr/>
          <a:lstStyle/>
          <a:p>
            <a:pPr marL="0" indent="0">
              <a:buNone/>
            </a:pPr>
            <a:endParaRPr lang="fr-FR" dirty="0"/>
          </a:p>
        </p:txBody>
      </p:sp>
      <p:sp>
        <p:nvSpPr>
          <p:cNvPr id="4" name="Légende encadrée 3 3"/>
          <p:cNvSpPr/>
          <p:nvPr/>
        </p:nvSpPr>
        <p:spPr>
          <a:xfrm>
            <a:off x="980503" y="1344059"/>
            <a:ext cx="2115237" cy="407624"/>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7030A0"/>
                </a:solidFill>
              </a:rPr>
              <a:t>Au plan international </a:t>
            </a:r>
          </a:p>
        </p:txBody>
      </p:sp>
      <p:sp>
        <p:nvSpPr>
          <p:cNvPr id="5" name="Légende encadrée 3 4"/>
          <p:cNvSpPr/>
          <p:nvPr/>
        </p:nvSpPr>
        <p:spPr>
          <a:xfrm>
            <a:off x="4851830" y="1344059"/>
            <a:ext cx="2386252" cy="528808"/>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Au plan continental, régional et sous régional</a:t>
            </a:r>
          </a:p>
        </p:txBody>
      </p:sp>
      <p:sp>
        <p:nvSpPr>
          <p:cNvPr id="6" name="Légende encadrée 3 5"/>
          <p:cNvSpPr/>
          <p:nvPr/>
        </p:nvSpPr>
        <p:spPr>
          <a:xfrm>
            <a:off x="8804771" y="1432193"/>
            <a:ext cx="2005070" cy="440674"/>
          </a:xfrm>
          <a:prstGeom prst="borderCallout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Au plan national </a:t>
            </a:r>
          </a:p>
        </p:txBody>
      </p:sp>
      <p:sp>
        <p:nvSpPr>
          <p:cNvPr id="7" name="Ellipse 6"/>
          <p:cNvSpPr/>
          <p:nvPr/>
        </p:nvSpPr>
        <p:spPr>
          <a:xfrm>
            <a:off x="748506" y="1751683"/>
            <a:ext cx="2721166" cy="48033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dirty="0"/>
              <a:t> </a:t>
            </a:r>
            <a:r>
              <a:rPr lang="fr-FR" sz="1400" dirty="0">
                <a:solidFill>
                  <a:srgbClr val="7030A0"/>
                </a:solidFill>
              </a:rPr>
              <a:t>Globalisation   </a:t>
            </a:r>
          </a:p>
          <a:p>
            <a:pPr marL="285750" indent="-285750" algn="just">
              <a:buFont typeface="Arial" panose="020B0604020202020204" pitchFamily="34" charset="0"/>
              <a:buChar char="•"/>
            </a:pPr>
            <a:r>
              <a:rPr lang="fr-FR" sz="1400" dirty="0">
                <a:solidFill>
                  <a:srgbClr val="7030A0"/>
                </a:solidFill>
              </a:rPr>
              <a:t> Accentuation du libéralisme économique</a:t>
            </a:r>
          </a:p>
          <a:p>
            <a:pPr marL="285750" indent="-285750" algn="just">
              <a:buFont typeface="Arial" panose="020B0604020202020204" pitchFamily="34" charset="0"/>
              <a:buChar char="•"/>
            </a:pPr>
            <a:r>
              <a:rPr lang="fr-FR" sz="1400" dirty="0">
                <a:solidFill>
                  <a:srgbClr val="7030A0"/>
                </a:solidFill>
              </a:rPr>
              <a:t>Développement d’acteurs très influents, aux intérêts divergents </a:t>
            </a:r>
          </a:p>
          <a:p>
            <a:pPr marL="285750" indent="-285750" algn="just">
              <a:buFont typeface="Arial" panose="020B0604020202020204" pitchFamily="34" charset="0"/>
              <a:buChar char="•"/>
            </a:pPr>
            <a:r>
              <a:rPr lang="fr-FR" sz="1400" dirty="0">
                <a:solidFill>
                  <a:srgbClr val="7030A0"/>
                </a:solidFill>
              </a:rPr>
              <a:t>Enjeux autour de la gestion des ressources naturelles</a:t>
            </a:r>
          </a:p>
          <a:p>
            <a:pPr algn="ctr"/>
            <a:endParaRPr lang="fr-FR" sz="1400" dirty="0">
              <a:solidFill>
                <a:srgbClr val="7030A0"/>
              </a:solidFill>
            </a:endParaRPr>
          </a:p>
        </p:txBody>
      </p:sp>
      <p:sp>
        <p:nvSpPr>
          <p:cNvPr id="8" name="Ellipse 7"/>
          <p:cNvSpPr/>
          <p:nvPr/>
        </p:nvSpPr>
        <p:spPr>
          <a:xfrm>
            <a:off x="4218178" y="1872866"/>
            <a:ext cx="3486026" cy="4875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fr-FR" sz="1400" dirty="0"/>
          </a:p>
          <a:p>
            <a:pPr marL="285750" indent="-285750" algn="ctr">
              <a:buFont typeface="Arial" panose="020B0604020202020204" pitchFamily="34" charset="0"/>
              <a:buChar char="•"/>
            </a:pPr>
            <a:endParaRPr lang="fr-FR" sz="1400" dirty="0"/>
          </a:p>
          <a:p>
            <a:pPr marL="285750" indent="-285750" algn="just">
              <a:buFont typeface="Arial" panose="020B0604020202020204" pitchFamily="34" charset="0"/>
              <a:buChar char="•"/>
            </a:pPr>
            <a:endParaRPr lang="fr-FR" sz="1400" dirty="0"/>
          </a:p>
          <a:p>
            <a:pPr marL="285750" indent="-285750" algn="just">
              <a:buFont typeface="Arial" panose="020B0604020202020204" pitchFamily="34" charset="0"/>
              <a:buChar char="•"/>
            </a:pPr>
            <a:r>
              <a:rPr lang="fr-FR" sz="1400" dirty="0">
                <a:solidFill>
                  <a:schemeClr val="bg1"/>
                </a:solidFill>
              </a:rPr>
              <a:t>Volonté affichée d’une gestion intégrée et transparente des ressources </a:t>
            </a:r>
          </a:p>
          <a:p>
            <a:pPr algn="just"/>
            <a:r>
              <a:rPr lang="fr-FR" sz="1400" dirty="0">
                <a:solidFill>
                  <a:schemeClr val="bg1"/>
                </a:solidFill>
              </a:rPr>
              <a:t> foncières </a:t>
            </a:r>
          </a:p>
          <a:p>
            <a:pPr marL="285750" indent="-285750" algn="just">
              <a:buFont typeface="Arial" panose="020B0604020202020204" pitchFamily="34" charset="0"/>
              <a:buChar char="•"/>
            </a:pPr>
            <a:r>
              <a:rPr lang="fr-FR" sz="1400" dirty="0">
                <a:solidFill>
                  <a:schemeClr val="bg1"/>
                </a:solidFill>
              </a:rPr>
              <a:t> Cadre et Lignes directrices sur les politiques foncière en Afrique</a:t>
            </a:r>
          </a:p>
          <a:p>
            <a:pPr marL="285750" indent="-285750" algn="just">
              <a:buFont typeface="Arial" panose="020B0604020202020204" pitchFamily="34" charset="0"/>
              <a:buChar char="•"/>
            </a:pPr>
            <a:r>
              <a:rPr lang="fr-FR" sz="1400" dirty="0">
                <a:solidFill>
                  <a:schemeClr val="bg1"/>
                </a:solidFill>
              </a:rPr>
              <a:t>Directives volontaires pour une gouvernance responsable des régimes fonciers</a:t>
            </a:r>
          </a:p>
          <a:p>
            <a:pPr marL="285750" indent="-285750" algn="just">
              <a:buFont typeface="Arial" panose="020B0604020202020204" pitchFamily="34" charset="0"/>
              <a:buChar char="•"/>
            </a:pPr>
            <a:r>
              <a:rPr lang="fr-FR" sz="1400" dirty="0">
                <a:solidFill>
                  <a:schemeClr val="bg1"/>
                </a:solidFill>
              </a:rPr>
              <a:t>Convention de l’UA sur la prévention et la lutte contre la corruption</a:t>
            </a:r>
          </a:p>
          <a:p>
            <a:pPr algn="just"/>
            <a:endParaRPr lang="fr-FR" sz="1400" dirty="0"/>
          </a:p>
          <a:p>
            <a:pPr algn="just"/>
            <a:endParaRPr lang="fr-FR" sz="1400" dirty="0"/>
          </a:p>
        </p:txBody>
      </p:sp>
      <p:sp>
        <p:nvSpPr>
          <p:cNvPr id="9" name="Ellipse 8"/>
          <p:cNvSpPr/>
          <p:nvPr/>
        </p:nvSpPr>
        <p:spPr>
          <a:xfrm>
            <a:off x="8108414" y="1872867"/>
            <a:ext cx="3971969" cy="49851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a:p>
            <a:pPr algn="ctr"/>
            <a:endParaRPr lang="fr-FR" sz="1400" dirty="0"/>
          </a:p>
          <a:p>
            <a:pPr algn="ctr"/>
            <a:endParaRPr lang="fr-FR" sz="1400" dirty="0"/>
          </a:p>
          <a:p>
            <a:pPr algn="ctr"/>
            <a:endParaRPr lang="fr-FR" sz="1400" dirty="0"/>
          </a:p>
          <a:p>
            <a:pPr marL="285750" indent="-285750" algn="just">
              <a:buFont typeface="Arial" panose="020B0604020202020204" pitchFamily="34" charset="0"/>
              <a:buChar char="•"/>
            </a:pPr>
            <a:r>
              <a:rPr lang="fr-FR" sz="1400" dirty="0"/>
              <a:t> Echec répété des politiques de réforme foncière</a:t>
            </a:r>
          </a:p>
          <a:p>
            <a:pPr marL="285750" indent="-285750" algn="just">
              <a:buFont typeface="Arial" panose="020B0604020202020204" pitchFamily="34" charset="0"/>
              <a:buChar char="•"/>
            </a:pPr>
            <a:r>
              <a:rPr lang="fr-FR" sz="1400" dirty="0"/>
              <a:t>Actualité des problèmes de sécurisation, d’accaparement et de corruption dans le domaine foncier</a:t>
            </a:r>
          </a:p>
          <a:p>
            <a:pPr marL="285750" indent="-285750" algn="just">
              <a:buFont typeface="Arial" panose="020B0604020202020204" pitchFamily="34" charset="0"/>
              <a:buChar char="•"/>
            </a:pPr>
            <a:r>
              <a:rPr lang="fr-FR" sz="1400" dirty="0"/>
              <a:t>Des  réactions idoines des organisations paysannes en collaboration avec la société civile</a:t>
            </a:r>
          </a:p>
          <a:p>
            <a:pPr marL="285750" indent="-285750" algn="just">
              <a:buFont typeface="Arial" panose="020B0604020202020204" pitchFamily="34" charset="0"/>
              <a:buChar char="•"/>
            </a:pPr>
            <a:r>
              <a:rPr lang="fr-FR" sz="1400" dirty="0"/>
              <a:t>Des tensions socio- politiques autour de la gestion des ressources naturelles (découverte de pétrole et gaz, transparence etc..) </a:t>
            </a:r>
          </a:p>
          <a:p>
            <a:pPr algn="ctr"/>
            <a:endParaRPr lang="fr-FR" sz="1400" dirty="0"/>
          </a:p>
          <a:p>
            <a:pPr algn="ctr"/>
            <a:endParaRPr lang="fr-FR" sz="1400" dirty="0"/>
          </a:p>
          <a:p>
            <a:pPr algn="ctr"/>
            <a:endParaRPr lang="fr-FR" sz="1400" dirty="0"/>
          </a:p>
          <a:p>
            <a:pPr algn="ctr"/>
            <a:endParaRPr lang="fr-FR" sz="1400" dirty="0"/>
          </a:p>
        </p:txBody>
      </p:sp>
      <p:sp>
        <p:nvSpPr>
          <p:cNvPr id="10" name="Flèche droite 9"/>
          <p:cNvSpPr/>
          <p:nvPr/>
        </p:nvSpPr>
        <p:spPr>
          <a:xfrm>
            <a:off x="3444424" y="13661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7422153" y="13882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62041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220" y="418641"/>
            <a:ext cx="3426245" cy="958468"/>
          </a:xfrm>
        </p:spPr>
        <p:txBody>
          <a:bodyPr>
            <a:normAutofit fontScale="90000"/>
          </a:bodyPr>
          <a:lstStyle/>
          <a:p>
            <a:r>
              <a:rPr lang="fr-FR" sz="2700" dirty="0"/>
              <a:t>VI </a:t>
            </a:r>
            <a:r>
              <a:rPr lang="fr-FR" dirty="0"/>
              <a:t>. Définitions des Concepts clés et Problématique de l’étude </a:t>
            </a:r>
          </a:p>
        </p:txBody>
      </p:sp>
      <p:sp>
        <p:nvSpPr>
          <p:cNvPr id="3" name="Espace réservé du contenu 2"/>
          <p:cNvSpPr>
            <a:spLocks noGrp="1"/>
          </p:cNvSpPr>
          <p:nvPr>
            <p:ph idx="1"/>
          </p:nvPr>
        </p:nvSpPr>
        <p:spPr>
          <a:xfrm>
            <a:off x="4032173" y="330506"/>
            <a:ext cx="7667740" cy="6224530"/>
          </a:xfrm>
        </p:spPr>
        <p:txBody>
          <a:bodyPr>
            <a:normAutofit fontScale="92500" lnSpcReduction="10000"/>
          </a:bodyPr>
          <a:lstStyle/>
          <a:p>
            <a:pPr algn="just"/>
            <a:r>
              <a:rPr lang="fr-FR" u="sng" dirty="0">
                <a:solidFill>
                  <a:srgbClr val="00B050"/>
                </a:solidFill>
              </a:rPr>
              <a:t>ACTION PUBLIQUE</a:t>
            </a:r>
            <a:r>
              <a:rPr lang="fr-FR" u="sng" dirty="0"/>
              <a:t>: </a:t>
            </a:r>
            <a:r>
              <a:rPr lang="fr-FR" dirty="0"/>
              <a:t>C’est l’ensemble des actions menées par l’Etat et ses services. Techniquement et politiquement, c’est l’ensemble des effets consécutifs aux interactions entre institutions interdépendantes, entre les agents qui font vivre ces institutions et une multitudes d’acteurs sociaux intéressés par les décisions </a:t>
            </a:r>
            <a:r>
              <a:rPr lang="fr-FR" dirty="0" smtClean="0"/>
              <a:t>publiques.   </a:t>
            </a:r>
            <a:endParaRPr lang="fr-FR" dirty="0"/>
          </a:p>
          <a:p>
            <a:pPr algn="just"/>
            <a:r>
              <a:rPr lang="fr-FR" u="sng" dirty="0">
                <a:solidFill>
                  <a:srgbClr val="00B050"/>
                </a:solidFill>
              </a:rPr>
              <a:t>DYNAMISMES FONCIERS</a:t>
            </a:r>
            <a:r>
              <a:rPr lang="fr-FR" dirty="0"/>
              <a:t>: L’ensemble des logiques juridiques, politiques, économiques voire même socio-culturelles autour du foncier, animées par l’intervention de divers d’acteurs aux intérêts parfois antagonistes et/ou complémentaires.</a:t>
            </a:r>
          </a:p>
          <a:p>
            <a:pPr algn="just"/>
            <a:r>
              <a:rPr lang="fr-FR" u="sng" dirty="0">
                <a:solidFill>
                  <a:srgbClr val="00B050"/>
                </a:solidFill>
              </a:rPr>
              <a:t>ACTEURS ETATIQUES</a:t>
            </a:r>
            <a:r>
              <a:rPr lang="fr-FR" dirty="0"/>
              <a:t>, infra étatiques ou de niveau intermédiaire. Donc c’est l’Etat et ses entités centralisées, déconcentrées et décentralisées. Ces acteurs sont à la base des dynamismes fonciers au Sénégal.</a:t>
            </a:r>
          </a:p>
          <a:p>
            <a:pPr algn="just"/>
            <a:r>
              <a:rPr lang="fr-FR" u="sng" dirty="0">
                <a:solidFill>
                  <a:srgbClr val="00B050"/>
                </a:solidFill>
              </a:rPr>
              <a:t>ACTEURS PRIVES </a:t>
            </a:r>
            <a:r>
              <a:rPr lang="fr-FR" dirty="0"/>
              <a:t>: Ce sont des acteurs nationaux ou transnationaux qui interviennent (avec ou en marge de l’Etat), essentiellement dans le cadre d’actions privatives dont l’objectif principal tourne autour de la recherche de profits. </a:t>
            </a:r>
          </a:p>
          <a:p>
            <a:pPr algn="just"/>
            <a:endParaRPr lang="fr-FR" dirty="0"/>
          </a:p>
          <a:p>
            <a:pPr algn="just"/>
            <a:r>
              <a:rPr lang="fr-FR" u="sng" dirty="0">
                <a:solidFill>
                  <a:srgbClr val="00B050"/>
                </a:solidFill>
              </a:rPr>
              <a:t>MENACE</a:t>
            </a:r>
            <a:r>
              <a:rPr lang="fr-FR" dirty="0"/>
              <a:t> : Signes ou pronostics qui font craindre quelque chose. Cette crainte tourne autour des actions menées par les acteurs étatiques et privés dans le cadre des dynamismes fonciers et qui, menacent le bien-être socio-économique des populations (insécurité, accaparement, corruption autour du foncier). Une gestion transparente du foncier est proposée ici comme une remède efficace a cette menace.</a:t>
            </a:r>
          </a:p>
          <a:p>
            <a:endParaRPr lang="fr-FR" dirty="0"/>
          </a:p>
          <a:p>
            <a:pPr marL="0" indent="0">
              <a:buNone/>
            </a:pPr>
            <a:endParaRPr lang="fr-FR" dirty="0"/>
          </a:p>
        </p:txBody>
      </p:sp>
      <p:sp>
        <p:nvSpPr>
          <p:cNvPr id="4" name="Espace réservé du texte 3"/>
          <p:cNvSpPr>
            <a:spLocks noGrp="1"/>
          </p:cNvSpPr>
          <p:nvPr>
            <p:ph type="body" sz="half" idx="2"/>
          </p:nvPr>
        </p:nvSpPr>
        <p:spPr>
          <a:xfrm>
            <a:off x="-44067" y="2060155"/>
            <a:ext cx="3745734" cy="3095740"/>
          </a:xfrm>
        </p:spPr>
        <p:txBody>
          <a:bodyPr>
            <a:normAutofit lnSpcReduction="10000"/>
          </a:bodyPr>
          <a:lstStyle/>
          <a:p>
            <a:pPr algn="just"/>
            <a:r>
              <a:rPr lang="fr-FR" sz="1800" dirty="0"/>
              <a:t>Dans quelle mesure les acteurs étatiques et privés constituent une menace probante dans le cadre des dynamismes fonciers imposés par l’action publique au Sénégal? Autrement dit, les nouvelles dynamiques encadrées par l’action publique encouragent elles la transparence et la sécurité dans la gouvernance foncière au Sénégal?  </a:t>
            </a:r>
            <a:r>
              <a:rPr lang="fr-FR" dirty="0"/>
              <a:t>                                                                                  </a:t>
            </a:r>
          </a:p>
        </p:txBody>
      </p:sp>
    </p:spTree>
    <p:extLst>
      <p:ext uri="{BB962C8B-B14F-4D97-AF65-F5344CB8AC3E}">
        <p14:creationId xmlns:p14="http://schemas.microsoft.com/office/powerpoint/2010/main" val="2149240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5" y="782198"/>
            <a:ext cx="8596668" cy="1167788"/>
          </a:xfrm>
        </p:spPr>
        <p:txBody>
          <a:bodyPr>
            <a:normAutofit/>
          </a:bodyPr>
          <a:lstStyle/>
          <a:p>
            <a:pPr algn="just"/>
            <a:r>
              <a:rPr lang="fr-FR" sz="2800" dirty="0"/>
              <a:t>V </a:t>
            </a:r>
            <a:r>
              <a:rPr lang="fr-FR" dirty="0"/>
              <a:t>. </a:t>
            </a:r>
            <a:r>
              <a:rPr lang="fr-FR" sz="2400" dirty="0"/>
              <a:t>Une menace des acteurs Etatiques et privés : Des risques potentiels d’insécurité foncière</a:t>
            </a:r>
          </a:p>
        </p:txBody>
      </p:sp>
      <p:sp>
        <p:nvSpPr>
          <p:cNvPr id="3" name="Espace réservé du texte 2"/>
          <p:cNvSpPr>
            <a:spLocks noGrp="1"/>
          </p:cNvSpPr>
          <p:nvPr>
            <p:ph type="body" idx="1"/>
          </p:nvPr>
        </p:nvSpPr>
        <p:spPr>
          <a:xfrm>
            <a:off x="677336" y="2091409"/>
            <a:ext cx="3856028" cy="4412422"/>
          </a:xfrm>
        </p:spPr>
        <p:txBody>
          <a:bodyPr>
            <a:normAutofit/>
          </a:bodyPr>
          <a:lstStyle/>
          <a:p>
            <a:pPr marL="342900" indent="-342900">
              <a:buFont typeface="Wingdings" panose="05000000000000000000" pitchFamily="2" charset="2"/>
              <a:buChar char="Ø"/>
            </a:pPr>
            <a:r>
              <a:rPr lang="fr-FR" b="1" dirty="0"/>
              <a:t> Des risques potentiels d’insécurité foncière</a:t>
            </a:r>
          </a:p>
          <a:p>
            <a:pPr marL="342900" indent="-342900">
              <a:buFont typeface="Wingdings" panose="05000000000000000000" pitchFamily="2" charset="2"/>
              <a:buChar char="§"/>
            </a:pPr>
            <a:r>
              <a:rPr lang="fr-FR" dirty="0"/>
              <a:t> Des mesures inadaptées au contexte local</a:t>
            </a:r>
          </a:p>
          <a:p>
            <a:pPr marL="342900" indent="-342900">
              <a:buFont typeface="Wingdings" panose="05000000000000000000" pitchFamily="2" charset="2"/>
              <a:buChar char="§"/>
            </a:pPr>
            <a:r>
              <a:rPr lang="fr-FR" dirty="0"/>
              <a:t> Des impacts négatifs sur la protection des droits fonciers des administrés </a:t>
            </a:r>
          </a:p>
          <a:p>
            <a:pPr marL="342900" indent="-342900">
              <a:buFont typeface="Wingdings" panose="05000000000000000000" pitchFamily="2" charset="2"/>
              <a:buChar char="Ø"/>
            </a:pPr>
            <a:r>
              <a:rPr lang="fr-FR" b="1" dirty="0"/>
              <a:t>Privatisation du foncier?</a:t>
            </a:r>
          </a:p>
          <a:p>
            <a:pPr marL="342900" indent="-342900">
              <a:buFont typeface="Wingdings" panose="05000000000000000000" pitchFamily="2" charset="2"/>
              <a:buChar char="§"/>
            </a:pPr>
            <a:r>
              <a:rPr lang="fr-FR" dirty="0"/>
              <a:t>Ouverture risquée du marché foncier</a:t>
            </a:r>
          </a:p>
          <a:p>
            <a:pPr marL="342900" indent="-342900">
              <a:buFont typeface="Wingdings" panose="05000000000000000000" pitchFamily="2" charset="2"/>
              <a:buChar char="§"/>
            </a:pPr>
            <a:r>
              <a:rPr lang="fr-FR" dirty="0"/>
              <a:t>Une logique de marchandisation des terres   </a:t>
            </a:r>
          </a:p>
        </p:txBody>
      </p:sp>
      <p:graphicFrame>
        <p:nvGraphicFramePr>
          <p:cNvPr id="4" name="Tableau 3"/>
          <p:cNvGraphicFramePr>
            <a:graphicFrameLocks noGrp="1"/>
          </p:cNvGraphicFramePr>
          <p:nvPr>
            <p:extLst>
              <p:ext uri="{D42A27DB-BD31-4B8C-83A1-F6EECF244321}">
                <p14:modId xmlns:p14="http://schemas.microsoft.com/office/powerpoint/2010/main" val="3505012236"/>
              </p:ext>
            </p:extLst>
          </p:nvPr>
        </p:nvGraphicFramePr>
        <p:xfrm>
          <a:off x="4704550" y="2091409"/>
          <a:ext cx="7285149" cy="4766591"/>
        </p:xfrm>
        <a:graphic>
          <a:graphicData uri="http://schemas.openxmlformats.org/drawingml/2006/table">
            <a:tbl>
              <a:tblPr firstRow="1" firstCol="1" bandRow="1">
                <a:tableStyleId>{5C22544A-7EE6-4342-B048-85BDC9FD1C3A}</a:tableStyleId>
              </a:tblPr>
              <a:tblGrid>
                <a:gridCol w="7285149">
                  <a:extLst>
                    <a:ext uri="{9D8B030D-6E8A-4147-A177-3AD203B41FA5}">
                      <a16:colId xmlns="" xmlns:a16="http://schemas.microsoft.com/office/drawing/2014/main" val="20000"/>
                    </a:ext>
                  </a:extLst>
                </a:gridCol>
              </a:tblGrid>
              <a:tr h="484866">
                <a:tc>
                  <a:txBody>
                    <a:bodyPr/>
                    <a:lstStyle/>
                    <a:p>
                      <a:pPr algn="just" fontAlgn="auto">
                        <a:lnSpc>
                          <a:spcPct val="106000"/>
                        </a:lnSpc>
                        <a:spcAft>
                          <a:spcPts val="0"/>
                        </a:spcAft>
                      </a:pPr>
                      <a:r>
                        <a:rPr lang="fr-FR" sz="1200" dirty="0">
                          <a:effectLst/>
                        </a:rPr>
                        <a:t>Eléments d’analyse de la gouvernance du foncier centrée sur les personnes du point de vue de l’agenda, des pratiques et politiques &amp; textes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811147">
                <a:tc>
                  <a:txBody>
                    <a:bodyPr/>
                    <a:lstStyle/>
                    <a:p>
                      <a:pPr algn="just" fontAlgn="auto">
                        <a:lnSpc>
                          <a:spcPct val="106000"/>
                        </a:lnSpc>
                        <a:spcAft>
                          <a:spcPts val="0"/>
                        </a:spcAft>
                      </a:pPr>
                      <a:r>
                        <a:rPr lang="fr-FR" sz="1200" dirty="0">
                          <a:effectLst/>
                        </a:rPr>
                        <a:t>Du point de vue de l’Agenda</a:t>
                      </a:r>
                    </a:p>
                    <a:p>
                      <a:pPr marL="342900" lvl="0" indent="-342900" algn="just">
                        <a:lnSpc>
                          <a:spcPct val="107000"/>
                        </a:lnSpc>
                        <a:spcAft>
                          <a:spcPts val="1000"/>
                        </a:spcAft>
                        <a:buFont typeface="Symbol" panose="05050102010706020507" pitchFamily="18" charset="2"/>
                        <a:buChar char=""/>
                      </a:pPr>
                      <a:r>
                        <a:rPr lang="fr-FR" sz="1200" dirty="0">
                          <a:effectLst/>
                        </a:rPr>
                        <a:t>Le Sénégal veut rattraper son retard dans son développement économique, social et environnemental.  </a:t>
                      </a:r>
                    </a:p>
                    <a:p>
                      <a:pPr marL="342900" lvl="0" indent="-342900" algn="just">
                        <a:lnSpc>
                          <a:spcPct val="107000"/>
                        </a:lnSpc>
                        <a:spcAft>
                          <a:spcPts val="1000"/>
                        </a:spcAft>
                        <a:buFont typeface="Symbol" panose="05050102010706020507" pitchFamily="18" charset="2"/>
                        <a:buChar char=""/>
                      </a:pPr>
                      <a:r>
                        <a:rPr lang="fr-FR" sz="1200" dirty="0">
                          <a:effectLst/>
                        </a:rPr>
                        <a:t>Le Plan Sénégal Emergent est mis en place depuis 2015 avec un objectif de développement économique et social sur l’horizon 2035.</a:t>
                      </a:r>
                    </a:p>
                    <a:p>
                      <a:pPr marL="342900" lvl="0" indent="-342900" algn="just">
                        <a:lnSpc>
                          <a:spcPct val="107000"/>
                        </a:lnSpc>
                        <a:spcAft>
                          <a:spcPts val="1000"/>
                        </a:spcAft>
                        <a:buFont typeface="Symbol" panose="05050102010706020507" pitchFamily="18" charset="2"/>
                        <a:buChar char=""/>
                      </a:pPr>
                      <a:r>
                        <a:rPr lang="fr-FR" sz="1200" dirty="0">
                          <a:effectLst/>
                        </a:rPr>
                        <a:t> Le gouvernement adopte le principe de la complémentarité entre l’agriculture familiale et l’agrobusiness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987914">
                <a:tc>
                  <a:txBody>
                    <a:bodyPr/>
                    <a:lstStyle/>
                    <a:p>
                      <a:pPr algn="just" fontAlgn="auto">
                        <a:lnSpc>
                          <a:spcPct val="106000"/>
                        </a:lnSpc>
                        <a:spcAft>
                          <a:spcPts val="0"/>
                        </a:spcAft>
                      </a:pPr>
                      <a:r>
                        <a:rPr lang="fr-FR" sz="1200" dirty="0">
                          <a:effectLst/>
                        </a:rPr>
                        <a:t>Du point de vue des pratiques </a:t>
                      </a:r>
                    </a:p>
                    <a:p>
                      <a:pPr marL="342900" lvl="0" indent="-342900" algn="just">
                        <a:lnSpc>
                          <a:spcPct val="107000"/>
                        </a:lnSpc>
                        <a:spcAft>
                          <a:spcPts val="0"/>
                        </a:spcAft>
                        <a:buFont typeface="Symbol" panose="05050102010706020507" pitchFamily="18" charset="2"/>
                        <a:buChar char=""/>
                      </a:pPr>
                      <a:r>
                        <a:rPr lang="fr-FR" sz="1200" dirty="0">
                          <a:effectLst/>
                        </a:rPr>
                        <a:t>Le principe de la complémentarité entre les modèles d’agriculture est remis en cause par les organisations de la société civile qui formulent un plaidoyer autour du renforcement et du soutien à l’agriculture familiale, plus résiliente et plus productives.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1482664">
                <a:tc>
                  <a:txBody>
                    <a:bodyPr/>
                    <a:lstStyle/>
                    <a:p>
                      <a:pPr algn="just" fontAlgn="auto">
                        <a:lnSpc>
                          <a:spcPct val="106000"/>
                        </a:lnSpc>
                        <a:spcAft>
                          <a:spcPts val="1000"/>
                        </a:spcAft>
                      </a:pPr>
                      <a:r>
                        <a:rPr lang="fr-FR" sz="1200" dirty="0">
                          <a:effectLst/>
                        </a:rPr>
                        <a:t>Du point de vue politique et de la loi</a:t>
                      </a:r>
                    </a:p>
                    <a:p>
                      <a:pPr marL="342900" lvl="0" indent="-342900" algn="just">
                        <a:lnSpc>
                          <a:spcPct val="107000"/>
                        </a:lnSpc>
                        <a:spcAft>
                          <a:spcPts val="1000"/>
                        </a:spcAft>
                        <a:buFont typeface="Symbol" panose="05050102010706020507" pitchFamily="18" charset="2"/>
                        <a:buChar char=""/>
                      </a:pPr>
                      <a:r>
                        <a:rPr lang="fr-FR" sz="1200" dirty="0">
                          <a:effectLst/>
                        </a:rPr>
                        <a:t>Des lois existent pour soutenir l’agriculture mais la question de la sécurisation des patrimoines fonciers familiaux reste une question majeure non résolue. La Loi d’Orientation Agro-</a:t>
                      </a:r>
                      <a:r>
                        <a:rPr lang="fr-FR" sz="1200" dirty="0" err="1">
                          <a:effectLst/>
                        </a:rPr>
                        <a:t>Sylvo</a:t>
                      </a:r>
                      <a:r>
                        <a:rPr lang="fr-FR" sz="1200" dirty="0">
                          <a:effectLst/>
                        </a:rPr>
                        <a:t>-Pastorale (LOASP) de 2004 avait pourtant annoncé le statut de l’exploitation familiale mais jusqu’à présent aucun décret d’application n’est pris dans ce sens.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99823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1912" y="561860"/>
            <a:ext cx="7890751" cy="1586431"/>
          </a:xfrm>
        </p:spPr>
        <p:txBody>
          <a:bodyPr>
            <a:normAutofit/>
          </a:bodyPr>
          <a:lstStyle/>
          <a:p>
            <a:r>
              <a:rPr lang="fr-FR" sz="2800" dirty="0"/>
              <a:t>VI .</a:t>
            </a:r>
            <a:r>
              <a:rPr lang="fr-FR" dirty="0"/>
              <a:t> </a:t>
            </a:r>
            <a:r>
              <a:rPr lang="fr-FR" sz="2400" dirty="0"/>
              <a:t>Une menace des acteurs Etatiques et Privés: Des dynamiques d’accaparement et de corruption foncière</a:t>
            </a:r>
            <a:br>
              <a:rPr lang="fr-FR" sz="2400" dirty="0"/>
            </a:br>
            <a:endParaRPr lang="fr-FR" sz="2400" dirty="0"/>
          </a:p>
        </p:txBody>
      </p:sp>
      <p:sp>
        <p:nvSpPr>
          <p:cNvPr id="3" name="Espace réservé du texte 2"/>
          <p:cNvSpPr>
            <a:spLocks noGrp="1"/>
          </p:cNvSpPr>
          <p:nvPr>
            <p:ph type="body" idx="1"/>
          </p:nvPr>
        </p:nvSpPr>
        <p:spPr>
          <a:xfrm>
            <a:off x="401913" y="2276475"/>
            <a:ext cx="7890750" cy="4103303"/>
          </a:xfrm>
        </p:spPr>
        <p:txBody>
          <a:bodyPr>
            <a:normAutofit lnSpcReduction="10000"/>
          </a:bodyPr>
          <a:lstStyle/>
          <a:p>
            <a:endParaRPr lang="fr-FR" dirty="0"/>
          </a:p>
          <a:p>
            <a:pPr marL="342900" indent="-342900" algn="just">
              <a:buFont typeface="Wingdings" panose="05000000000000000000" pitchFamily="2" charset="2"/>
              <a:buChar char="Ø"/>
            </a:pPr>
            <a:r>
              <a:rPr lang="fr-FR" b="1" dirty="0"/>
              <a:t>Des accaparements au profit d’entités privées, essentiellement étrangères </a:t>
            </a:r>
          </a:p>
          <a:p>
            <a:pPr marL="342900" indent="-342900" algn="just">
              <a:buFont typeface="Wingdings" panose="05000000000000000000" pitchFamily="2" charset="2"/>
              <a:buChar char="Ø"/>
            </a:pPr>
            <a:r>
              <a:rPr lang="fr-FR" b="1" dirty="0"/>
              <a:t>Des réactions machiavéliques de la puissance publique</a:t>
            </a:r>
          </a:p>
          <a:p>
            <a:pPr marL="342900" indent="-342900" algn="just">
              <a:buFont typeface="Wingdings" panose="05000000000000000000" pitchFamily="2" charset="2"/>
              <a:buChar char="Ø"/>
            </a:pPr>
            <a:r>
              <a:rPr lang="fr-FR" b="1" dirty="0"/>
              <a:t>Une marginalisation de la couche paysanne malgré une résistance soutenue par la société civile en collaboration avec le CRAFS (Cadre de Recherche et d’Action sur le Foncier au Sénégal) : Pour une réforme foncière inclusive avec une prise en compte des droits des exploitants familiaux</a:t>
            </a:r>
          </a:p>
          <a:p>
            <a:pPr marL="342900" indent="-342900" algn="just">
              <a:buFont typeface="Wingdings" panose="05000000000000000000" pitchFamily="2" charset="2"/>
              <a:buChar char="Ø"/>
            </a:pPr>
            <a:r>
              <a:rPr lang="fr-FR" b="1" dirty="0"/>
              <a:t>Un développement progressif de la corruption foncière (Exemple du Fanaye </a:t>
            </a:r>
            <a:r>
              <a:rPr lang="fr-FR" b="1" dirty="0" err="1"/>
              <a:t>Diéry</a:t>
            </a:r>
            <a:r>
              <a:rPr lang="fr-FR" b="1" dirty="0"/>
              <a:t> </a:t>
            </a:r>
            <a:r>
              <a:rPr lang="fr-FR" b="1" dirty="0" smtClean="0"/>
              <a:t>et de la commune de </a:t>
            </a:r>
            <a:r>
              <a:rPr lang="fr-FR" b="1" dirty="0" err="1" smtClean="0"/>
              <a:t>Diama</a:t>
            </a:r>
            <a:r>
              <a:rPr lang="fr-FR" b="1" dirty="0" smtClean="0"/>
              <a:t> dans </a:t>
            </a:r>
            <a:r>
              <a:rPr lang="fr-FR" b="1" dirty="0"/>
              <a:t>la Vallée du Fleuve Sénégal)</a:t>
            </a:r>
          </a:p>
          <a:p>
            <a:pPr algn="just"/>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a:p>
            <a:endParaRPr lang="fr-FR" dirty="0"/>
          </a:p>
          <a:p>
            <a:endParaRPr lang="fr-FR" dirty="0"/>
          </a:p>
        </p:txBody>
      </p:sp>
      <p:pic>
        <p:nvPicPr>
          <p:cNvPr id="1026" name="Picture 2" descr="http://www.endapronat.org/wp-content/uploads/2019/07/IMG_20190509_12294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78332" y="-1117600"/>
            <a:ext cx="4796367" cy="276013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http://www.endapronat.org/wp-content/uploads/2019/07/IMG_20190509_122942-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9282" y="189642"/>
            <a:ext cx="3582717" cy="2974428"/>
          </a:xfrm>
          <a:prstGeom prst="rect">
            <a:avLst/>
          </a:prstGeom>
          <a:noFill/>
          <a:ln>
            <a:noFill/>
          </a:ln>
        </p:spPr>
      </p:pic>
      <p:pic>
        <p:nvPicPr>
          <p:cNvPr id="6" name="Picture 2" descr="http://www.endapronat.org/wp-content/uploads/2019/07/P105038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9283" y="3111062"/>
            <a:ext cx="3582717" cy="3268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09283" y="136634"/>
            <a:ext cx="1992456" cy="605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Paysans &amp; société civile</a:t>
            </a:r>
          </a:p>
        </p:txBody>
      </p:sp>
      <p:sp>
        <p:nvSpPr>
          <p:cNvPr id="7" name="Flèche vers le bas 6"/>
          <p:cNvSpPr/>
          <p:nvPr/>
        </p:nvSpPr>
        <p:spPr>
          <a:xfrm rot="10800000">
            <a:off x="8892208" y="3111062"/>
            <a:ext cx="251792" cy="10213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9342783" y="2714622"/>
            <a:ext cx="262728" cy="948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816893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2793" y="128790"/>
            <a:ext cx="10553044" cy="734095"/>
          </a:xfrm>
        </p:spPr>
        <p:txBody>
          <a:bodyPr>
            <a:normAutofit fontScale="90000"/>
          </a:bodyPr>
          <a:lstStyle/>
          <a:p>
            <a:r>
              <a:rPr lang="fr-FR" dirty="0"/>
              <a:t>VII. </a:t>
            </a:r>
            <a:r>
              <a:rPr lang="fr-FR" sz="2700" dirty="0"/>
              <a:t>Conclusion et Recommandations: Bénéfices d’une bonne G.F.</a:t>
            </a:r>
            <a:br>
              <a:rPr lang="fr-FR" sz="2700" dirty="0"/>
            </a:br>
            <a:endParaRPr lang="fr-FR" sz="2700" dirty="0"/>
          </a:p>
        </p:txBody>
      </p:sp>
      <p:sp>
        <p:nvSpPr>
          <p:cNvPr id="3" name="Espace réservé du contenu 2"/>
          <p:cNvSpPr>
            <a:spLocks noGrp="1"/>
          </p:cNvSpPr>
          <p:nvPr>
            <p:ph idx="1"/>
          </p:nvPr>
        </p:nvSpPr>
        <p:spPr>
          <a:xfrm>
            <a:off x="677333" y="1914525"/>
            <a:ext cx="10190691" cy="4391025"/>
          </a:xfrm>
        </p:spPr>
        <p:txBody>
          <a:bodyPr/>
          <a:lstStyle/>
          <a:p>
            <a:pPr marL="0" indent="0">
              <a:buNone/>
            </a:pPr>
            <a:endParaRPr lang="fr-FR" b="1"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just">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437219744"/>
              </p:ext>
            </p:extLst>
          </p:nvPr>
        </p:nvGraphicFramePr>
        <p:xfrm>
          <a:off x="103030" y="1017432"/>
          <a:ext cx="11977354" cy="5779102"/>
        </p:xfrm>
        <a:graphic>
          <a:graphicData uri="http://schemas.openxmlformats.org/drawingml/2006/table">
            <a:tbl>
              <a:tblPr firstRow="1" firstCol="1" bandRow="1">
                <a:tableStyleId>{5C22544A-7EE6-4342-B048-85BDC9FD1C3A}</a:tableStyleId>
              </a:tblPr>
              <a:tblGrid>
                <a:gridCol w="5988677">
                  <a:extLst>
                    <a:ext uri="{9D8B030D-6E8A-4147-A177-3AD203B41FA5}">
                      <a16:colId xmlns="" xmlns:a16="http://schemas.microsoft.com/office/drawing/2014/main" val="20000"/>
                    </a:ext>
                  </a:extLst>
                </a:gridCol>
                <a:gridCol w="5988677">
                  <a:extLst>
                    <a:ext uri="{9D8B030D-6E8A-4147-A177-3AD203B41FA5}">
                      <a16:colId xmlns="" xmlns:a16="http://schemas.microsoft.com/office/drawing/2014/main" val="20001"/>
                    </a:ext>
                  </a:extLst>
                </a:gridCol>
              </a:tblGrid>
              <a:tr h="624164">
                <a:tc>
                  <a:txBody>
                    <a:bodyPr/>
                    <a:lstStyle/>
                    <a:p>
                      <a:pPr algn="just">
                        <a:lnSpc>
                          <a:spcPct val="115000"/>
                        </a:lnSpc>
                        <a:spcAft>
                          <a:spcPts val="0"/>
                        </a:spcAft>
                      </a:pPr>
                      <a:r>
                        <a:rPr lang="fr-FR" sz="500" dirty="0">
                          <a:effectLst/>
                        </a:rPr>
                        <a:t> </a:t>
                      </a:r>
                      <a:endParaRPr lang="fr-FR" sz="700" dirty="0">
                        <a:effectLst/>
                      </a:endParaRPr>
                    </a:p>
                    <a:p>
                      <a:pPr algn="just">
                        <a:lnSpc>
                          <a:spcPct val="115000"/>
                        </a:lnSpc>
                        <a:spcAft>
                          <a:spcPts val="0"/>
                        </a:spcAft>
                      </a:pPr>
                      <a:r>
                        <a:rPr lang="fr-FR" sz="1600" dirty="0">
                          <a:effectLst/>
                        </a:rPr>
                        <a:t>Pour la croissance économique et les opportunités d’emplois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tc>
                  <a:txBody>
                    <a:bodyPr/>
                    <a:lstStyle/>
                    <a:p>
                      <a:pPr algn="just">
                        <a:lnSpc>
                          <a:spcPct val="115000"/>
                        </a:lnSpc>
                        <a:spcAft>
                          <a:spcPts val="0"/>
                        </a:spcAft>
                      </a:pPr>
                      <a:r>
                        <a:rPr lang="fr-FR" sz="1200" dirty="0">
                          <a:effectLst/>
                        </a:rPr>
                        <a:t>La bonne gouvernance dans l’enregistrement foncier et l’administration foncière d’Etat augmentent la sécurité du régime foncier, réduit les conflits, baisse le coût des transactions et incite les investisseurs privés.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extLst>
                  <a:ext uri="{0D108BD9-81ED-4DB2-BD59-A6C34878D82A}">
                    <a16:rowId xmlns="" xmlns:a16="http://schemas.microsoft.com/office/drawing/2014/main" val="10000"/>
                  </a:ext>
                </a:extLst>
              </a:tr>
              <a:tr h="1040273">
                <a:tc>
                  <a:txBody>
                    <a:bodyPr/>
                    <a:lstStyle/>
                    <a:p>
                      <a:pPr algn="just">
                        <a:lnSpc>
                          <a:spcPct val="115000"/>
                        </a:lnSpc>
                        <a:spcAft>
                          <a:spcPts val="0"/>
                        </a:spcAft>
                      </a:pPr>
                      <a:r>
                        <a:rPr lang="fr-FR" sz="600" dirty="0">
                          <a:effectLst/>
                        </a:rPr>
                        <a:t> </a:t>
                      </a:r>
                      <a:endParaRPr lang="fr-FR" sz="700" dirty="0">
                        <a:effectLst/>
                      </a:endParaRPr>
                    </a:p>
                    <a:p>
                      <a:pPr algn="just">
                        <a:lnSpc>
                          <a:spcPct val="115000"/>
                        </a:lnSpc>
                        <a:spcAft>
                          <a:spcPts val="0"/>
                        </a:spcAft>
                      </a:pPr>
                      <a:r>
                        <a:rPr lang="fr-FR" sz="600" dirty="0">
                          <a:effectLst/>
                        </a:rPr>
                        <a:t> </a:t>
                      </a:r>
                      <a:endParaRPr lang="fr-FR" sz="700" dirty="0">
                        <a:effectLst/>
                      </a:endParaRPr>
                    </a:p>
                    <a:p>
                      <a:pPr algn="just">
                        <a:lnSpc>
                          <a:spcPct val="115000"/>
                        </a:lnSpc>
                        <a:spcAft>
                          <a:spcPts val="0"/>
                        </a:spcAft>
                      </a:pPr>
                      <a:r>
                        <a:rPr lang="fr-FR" sz="2800" dirty="0">
                          <a:effectLst/>
                        </a:rPr>
                        <a:t>Pour les pauvres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tc>
                  <a:txBody>
                    <a:bodyPr/>
                    <a:lstStyle/>
                    <a:p>
                      <a:pPr algn="just">
                        <a:lnSpc>
                          <a:spcPct val="115000"/>
                        </a:lnSpc>
                        <a:spcAft>
                          <a:spcPts val="0"/>
                        </a:spcAft>
                      </a:pPr>
                      <a:r>
                        <a:rPr lang="fr-FR" sz="1200" dirty="0">
                          <a:effectLst/>
                        </a:rPr>
                        <a:t>La bonne gouvernance foncière  favorise le règne de la loi à la portée des pauvres. L’état transparent d’un régime foncier juste, peu couteux et accessible au service d’enregistrement foncier, un appui légal et une diversité d’options, le tout améliore l’accès  des pauvres à la terre, les protège des évictions illégales et améliore leur statut et leur position au sein de la société.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extLst>
                  <a:ext uri="{0D108BD9-81ED-4DB2-BD59-A6C34878D82A}">
                    <a16:rowId xmlns="" xmlns:a16="http://schemas.microsoft.com/office/drawing/2014/main" val="10001"/>
                  </a:ext>
                </a:extLst>
              </a:tr>
              <a:tr h="1040273">
                <a:tc>
                  <a:txBody>
                    <a:bodyPr/>
                    <a:lstStyle/>
                    <a:p>
                      <a:pPr algn="just">
                        <a:lnSpc>
                          <a:spcPct val="115000"/>
                        </a:lnSpc>
                        <a:spcAft>
                          <a:spcPts val="0"/>
                        </a:spcAft>
                      </a:pPr>
                      <a:r>
                        <a:rPr lang="fr-FR" sz="500" dirty="0">
                          <a:effectLst/>
                        </a:rPr>
                        <a:t> </a:t>
                      </a:r>
                      <a:endParaRPr lang="fr-FR" sz="700" dirty="0">
                        <a:effectLst/>
                      </a:endParaRPr>
                    </a:p>
                    <a:p>
                      <a:pPr algn="just">
                        <a:lnSpc>
                          <a:spcPct val="115000"/>
                        </a:lnSpc>
                        <a:spcAft>
                          <a:spcPts val="0"/>
                        </a:spcAft>
                      </a:pPr>
                      <a:r>
                        <a:rPr lang="fr-FR" sz="500" dirty="0">
                          <a:effectLst/>
                        </a:rPr>
                        <a:t> </a:t>
                      </a:r>
                      <a:endParaRPr lang="fr-FR" sz="700" dirty="0">
                        <a:effectLst/>
                      </a:endParaRPr>
                    </a:p>
                    <a:p>
                      <a:pPr algn="just">
                        <a:lnSpc>
                          <a:spcPct val="115000"/>
                        </a:lnSpc>
                        <a:spcAft>
                          <a:spcPts val="0"/>
                        </a:spcAft>
                      </a:pPr>
                      <a:r>
                        <a:rPr lang="fr-FR" sz="500" dirty="0">
                          <a:effectLst/>
                        </a:rPr>
                        <a:t> </a:t>
                      </a:r>
                      <a:endParaRPr lang="fr-FR" sz="700" dirty="0">
                        <a:effectLst/>
                      </a:endParaRPr>
                    </a:p>
                    <a:p>
                      <a:pPr algn="just">
                        <a:lnSpc>
                          <a:spcPct val="115000"/>
                        </a:lnSpc>
                        <a:spcAft>
                          <a:spcPts val="0"/>
                        </a:spcAft>
                      </a:pPr>
                      <a:r>
                        <a:rPr lang="fr-FR" sz="2400" dirty="0">
                          <a:effectLst/>
                        </a:rPr>
                        <a:t>Pour l’environnement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tc>
                  <a:txBody>
                    <a:bodyPr/>
                    <a:lstStyle/>
                    <a:p>
                      <a:pPr algn="just">
                        <a:lnSpc>
                          <a:spcPct val="115000"/>
                        </a:lnSpc>
                        <a:spcAft>
                          <a:spcPts val="0"/>
                        </a:spcAft>
                      </a:pPr>
                      <a:r>
                        <a:rPr lang="fr-FR" sz="1200" dirty="0">
                          <a:effectLst/>
                          <a:latin typeface="Cambria" panose="02040503050406030204" pitchFamily="18" charset="0"/>
                          <a:ea typeface="Cambria" panose="02040503050406030204" pitchFamily="18" charset="0"/>
                        </a:rPr>
                        <a:t>La sécurité du régime foncier issue de la bonne gouvernance crée une perspective à long-terme, et une incitation pour les propriétaires fonciers à exploiter leurs terres de manière appropriée. L’état transparent du régime, combiné avec la participation publique, aide à protéger l’environnement, qu’il pourrait y avoir quelques transferts illégaux du foncier sur des espaces sensibles à l’environnement. </a:t>
                      </a:r>
                      <a:endParaRPr lang="fr-FR"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41272" marR="41272" marT="0" marB="0"/>
                </a:tc>
                <a:extLst>
                  <a:ext uri="{0D108BD9-81ED-4DB2-BD59-A6C34878D82A}">
                    <a16:rowId xmlns="" xmlns:a16="http://schemas.microsoft.com/office/drawing/2014/main" val="10002"/>
                  </a:ext>
                </a:extLst>
              </a:tr>
              <a:tr h="1248395">
                <a:tc>
                  <a:txBody>
                    <a:bodyPr/>
                    <a:lstStyle/>
                    <a:p>
                      <a:pPr algn="just">
                        <a:lnSpc>
                          <a:spcPct val="115000"/>
                        </a:lnSpc>
                        <a:spcAft>
                          <a:spcPts val="0"/>
                        </a:spcAft>
                      </a:pPr>
                      <a:r>
                        <a:rPr lang="fr-FR" sz="600" dirty="0">
                          <a:effectLst/>
                        </a:rPr>
                        <a:t> </a:t>
                      </a:r>
                      <a:endParaRPr lang="fr-FR" sz="700" dirty="0">
                        <a:effectLst/>
                      </a:endParaRPr>
                    </a:p>
                    <a:p>
                      <a:pPr algn="just">
                        <a:lnSpc>
                          <a:spcPct val="115000"/>
                        </a:lnSpc>
                        <a:spcAft>
                          <a:spcPts val="0"/>
                        </a:spcAft>
                      </a:pPr>
                      <a:r>
                        <a:rPr lang="fr-FR" sz="600" dirty="0">
                          <a:effectLst/>
                        </a:rPr>
                        <a:t> </a:t>
                      </a:r>
                      <a:endParaRPr lang="fr-FR" sz="700" dirty="0">
                        <a:effectLst/>
                      </a:endParaRPr>
                    </a:p>
                    <a:p>
                      <a:pPr algn="just">
                        <a:lnSpc>
                          <a:spcPct val="115000"/>
                        </a:lnSpc>
                        <a:spcAft>
                          <a:spcPts val="0"/>
                        </a:spcAft>
                      </a:pPr>
                      <a:r>
                        <a:rPr lang="fr-FR" sz="2000" dirty="0">
                          <a:effectLst/>
                        </a:rPr>
                        <a:t>Pour le secteur de gestion publique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tc>
                  <a:txBody>
                    <a:bodyPr/>
                    <a:lstStyle/>
                    <a:p>
                      <a:pPr algn="just">
                        <a:lnSpc>
                          <a:spcPct val="115000"/>
                        </a:lnSpc>
                        <a:spcAft>
                          <a:spcPts val="0"/>
                        </a:spcAft>
                      </a:pPr>
                      <a:r>
                        <a:rPr lang="fr-FR" sz="1200" dirty="0">
                          <a:effectLst/>
                        </a:rPr>
                        <a:t>La faible gouvernance et la corruption dans la gestion foncière conduit à un haut pourcentage de transactions foncières faites dans l’informel ; la bonne gouvernance peut favoriser les transferts fonciers dans le cadre du marché formel. Cela permettra à l’Etat de bénéficier de la taxation foncière et de mieux préparer et renforcer l’utilisation des plans fonciers. La bonne gouvernance protège aussi les assiettes d’Etat de l’exploitation illégale et de la vente.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extLst>
                  <a:ext uri="{0D108BD9-81ED-4DB2-BD59-A6C34878D82A}">
                    <a16:rowId xmlns="" xmlns:a16="http://schemas.microsoft.com/office/drawing/2014/main" val="10003"/>
                  </a:ext>
                </a:extLst>
              </a:tr>
              <a:tr h="624164">
                <a:tc>
                  <a:txBody>
                    <a:bodyPr/>
                    <a:lstStyle/>
                    <a:p>
                      <a:pPr algn="just">
                        <a:lnSpc>
                          <a:spcPct val="115000"/>
                        </a:lnSpc>
                        <a:spcAft>
                          <a:spcPts val="0"/>
                        </a:spcAft>
                      </a:pPr>
                      <a:r>
                        <a:rPr lang="fr-FR" sz="600" dirty="0">
                          <a:effectLst/>
                        </a:rPr>
                        <a:t> </a:t>
                      </a:r>
                      <a:endParaRPr lang="fr-FR" sz="700" dirty="0">
                        <a:effectLst/>
                      </a:endParaRPr>
                    </a:p>
                    <a:p>
                      <a:pPr algn="just">
                        <a:lnSpc>
                          <a:spcPct val="115000"/>
                        </a:lnSpc>
                        <a:spcAft>
                          <a:spcPts val="0"/>
                        </a:spcAft>
                      </a:pPr>
                      <a:r>
                        <a:rPr lang="fr-FR" sz="1600" dirty="0">
                          <a:effectLst/>
                        </a:rPr>
                        <a:t>Pour la prévention et la résolution des conflits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tc>
                  <a:txBody>
                    <a:bodyPr/>
                    <a:lstStyle/>
                    <a:p>
                      <a:pPr algn="just">
                        <a:lnSpc>
                          <a:spcPct val="115000"/>
                        </a:lnSpc>
                        <a:spcAft>
                          <a:spcPts val="0"/>
                        </a:spcAft>
                      </a:pPr>
                      <a:r>
                        <a:rPr lang="fr-FR" sz="1200" dirty="0">
                          <a:effectLst/>
                        </a:rPr>
                        <a:t>A travers la bonne gouvernance dans la gestion foncière, les conflits sur les droits de propriété qui sont dus aux pots de vin et à la fraude peuvent être évités. Sans corruption, le tribunal peut délibérer équitablement sur les disputes foncières.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extLst>
                  <a:ext uri="{0D108BD9-81ED-4DB2-BD59-A6C34878D82A}">
                    <a16:rowId xmlns="" xmlns:a16="http://schemas.microsoft.com/office/drawing/2014/main" val="10004"/>
                  </a:ext>
                </a:extLst>
              </a:tr>
              <a:tr h="1040273">
                <a:tc>
                  <a:txBody>
                    <a:bodyPr/>
                    <a:lstStyle/>
                    <a:p>
                      <a:pPr algn="just">
                        <a:lnSpc>
                          <a:spcPct val="115000"/>
                        </a:lnSpc>
                        <a:spcAft>
                          <a:spcPts val="0"/>
                        </a:spcAft>
                      </a:pPr>
                      <a:r>
                        <a:rPr lang="fr-FR" sz="500" dirty="0">
                          <a:effectLst/>
                        </a:rPr>
                        <a:t> </a:t>
                      </a:r>
                      <a:endParaRPr lang="fr-FR" sz="700" dirty="0">
                        <a:effectLst/>
                      </a:endParaRPr>
                    </a:p>
                    <a:p>
                      <a:pPr algn="just">
                        <a:lnSpc>
                          <a:spcPct val="115000"/>
                        </a:lnSpc>
                        <a:spcAft>
                          <a:spcPts val="0"/>
                        </a:spcAft>
                      </a:pPr>
                      <a:r>
                        <a:rPr lang="fr-FR" sz="500" dirty="0">
                          <a:effectLst/>
                        </a:rPr>
                        <a:t> </a:t>
                      </a:r>
                      <a:endParaRPr lang="fr-FR" sz="700" dirty="0">
                        <a:effectLst/>
                      </a:endParaRPr>
                    </a:p>
                    <a:p>
                      <a:pPr algn="just">
                        <a:lnSpc>
                          <a:spcPct val="115000"/>
                        </a:lnSpc>
                        <a:spcAft>
                          <a:spcPts val="0"/>
                        </a:spcAft>
                      </a:pPr>
                      <a:r>
                        <a:rPr lang="fr-FR" sz="1800" dirty="0">
                          <a:effectLst/>
                        </a:rPr>
                        <a:t>Pour les citoyens et la société comme un tout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tc>
                  <a:txBody>
                    <a:bodyPr/>
                    <a:lstStyle/>
                    <a:p>
                      <a:pPr algn="just">
                        <a:lnSpc>
                          <a:spcPct val="115000"/>
                        </a:lnSpc>
                        <a:spcAft>
                          <a:spcPts val="0"/>
                        </a:spcAft>
                      </a:pPr>
                      <a:r>
                        <a:rPr lang="fr-FR" sz="1200" dirty="0">
                          <a:effectLst/>
                        </a:rPr>
                        <a:t>Parce que  la bonne gouvernance augmente la sécurité du régime foncier et réduit les conflits fonciers, les citoyens se sentent plus en sécurité. Les citoyens sont plus à l’aise pour adopter les bons comportements et gagnent en confiance mutuelle en l’Etat et les institutions, si la bonne gouvernance est pratiquée. Il est fondamental que la stabilité sociale et politique soit maintenue.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extLst>
                  <a:ext uri="{0D108BD9-81ED-4DB2-BD59-A6C34878D82A}">
                    <a16:rowId xmlns="" xmlns:a16="http://schemas.microsoft.com/office/drawing/2014/main" val="10005"/>
                  </a:ext>
                </a:extLst>
              </a:tr>
              <a:tr h="100678">
                <a:tc>
                  <a:txBody>
                    <a:bodyPr/>
                    <a:lstStyle/>
                    <a:p>
                      <a:pPr algn="just">
                        <a:lnSpc>
                          <a:spcPct val="115000"/>
                        </a:lnSpc>
                        <a:spcAft>
                          <a:spcPts val="0"/>
                        </a:spcAft>
                      </a:pPr>
                      <a:r>
                        <a:rPr lang="fr-FR" sz="5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tc>
                  <a:txBody>
                    <a:bodyPr/>
                    <a:lstStyle/>
                    <a:p>
                      <a:pPr algn="just">
                        <a:lnSpc>
                          <a:spcPct val="115000"/>
                        </a:lnSpc>
                        <a:spcAft>
                          <a:spcPts val="0"/>
                        </a:spcAft>
                      </a:pPr>
                      <a:r>
                        <a:rPr lang="fr-FR" sz="5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272" marR="41272"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440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13348</TotalTime>
  <Words>1555</Words>
  <Application>Microsoft Office PowerPoint</Application>
  <PresentationFormat>Grand écran</PresentationFormat>
  <Paragraphs>364</Paragraphs>
  <Slides>11</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Arial</vt:lpstr>
      <vt:lpstr>Calibri</vt:lpstr>
      <vt:lpstr>Cambria</vt:lpstr>
      <vt:lpstr>Symbol</vt:lpstr>
      <vt:lpstr>Times New Roman</vt:lpstr>
      <vt:lpstr>Trebuchet MS</vt:lpstr>
      <vt:lpstr>Wingdings</vt:lpstr>
      <vt:lpstr>Wingdings 3</vt:lpstr>
      <vt:lpstr>Facette</vt:lpstr>
      <vt:lpstr>Cote d’Ivoire-Abidjan CLPA 2019 «Vaincre la corruption dans le secteur foncier: voie durable pour la transformation de l'Afrique»</vt:lpstr>
      <vt:lpstr>Action public et dynamismes fonciers au Sénégal : Une menace probante des acteurs étatiques et privés  </vt:lpstr>
      <vt:lpstr>I. Images introductives suivi de commentaires!!! Action publique, Dynamismes fonciers, Menace!!!? </vt:lpstr>
      <vt:lpstr>   II. Contexte et justification de l’Etude </vt:lpstr>
      <vt:lpstr>III. Contexte et justification de l’étude  (suite): schématisation</vt:lpstr>
      <vt:lpstr>VI . Définitions des Concepts clés et Problématique de l’étude </vt:lpstr>
      <vt:lpstr>V . Une menace des acteurs Etatiques et privés : Des risques potentiels d’insécurité foncière</vt:lpstr>
      <vt:lpstr>VI . Une menace des acteurs Etatiques et Privés: Des dynamiques d’accaparement et de corruption foncière </vt:lpstr>
      <vt:lpstr>VII. Conclusion et Recommandations: Bénéfices d’une bonne G.F. </vt:lpstr>
      <vt:lpstr>  VIII.  ET MAINTENANT?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Ko=po</dc:title>
  <dc:creator>HP</dc:creator>
  <cp:lastModifiedBy>HP</cp:lastModifiedBy>
  <cp:revision>204</cp:revision>
  <dcterms:created xsi:type="dcterms:W3CDTF">2019-07-04T23:41:39Z</dcterms:created>
  <dcterms:modified xsi:type="dcterms:W3CDTF">2019-11-24T15:49:04Z</dcterms:modified>
</cp:coreProperties>
</file>