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308" r:id="rId4"/>
    <p:sldId id="306" r:id="rId5"/>
    <p:sldId id="258" r:id="rId6"/>
    <p:sldId id="298" r:id="rId7"/>
    <p:sldId id="283" r:id="rId8"/>
    <p:sldId id="284" r:id="rId9"/>
    <p:sldId id="285" r:id="rId10"/>
    <p:sldId id="295" r:id="rId11"/>
    <p:sldId id="296" r:id="rId12"/>
    <p:sldId id="297" r:id="rId13"/>
    <p:sldId id="288" r:id="rId14"/>
    <p:sldId id="290" r:id="rId15"/>
    <p:sldId id="292" r:id="rId16"/>
    <p:sldId id="299" r:id="rId17"/>
    <p:sldId id="293" r:id="rId18"/>
    <p:sldId id="307" r:id="rId19"/>
    <p:sldId id="301" r:id="rId20"/>
    <p:sldId id="302" r:id="rId21"/>
    <p:sldId id="303" r:id="rId22"/>
    <p:sldId id="291" r:id="rId23"/>
    <p:sldId id="27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nod" initials="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2DB71-07F0-4657-A322-4DFD78ECB8DB}" type="datetimeFigureOut">
              <a:rPr lang="fr-FR" smtClean="0"/>
              <a:pPr/>
              <a:t>27/11/2019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A6B1A-DC19-4857-895C-B226CFF8E5E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Easement is established for the sake of hygiene, traffic, aesthetics, safety and public health.</a:t>
            </a:r>
            <a:endParaRPr lang="fr-FR" dirty="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necessary, the compensation due to the developer shall be fixed amicably or by court order.</a:t>
            </a:r>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18</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dirty="0" smtClean="0"/>
              <a:t>Similarly,..... ........It goes without saying that a reading of the above-mentioned provisions leads to the recognition that</a:t>
            </a:r>
            <a:endParaRPr lang="fr-FR" dirty="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19</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20</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These are concrete cases of litigation against the public administration, which is required to ensure the common interest by complying with the regulatory procedures in force. In this case the laws on town planning and expropriation, failing which the damage resulting from the administrative action is assessed and evaluated by the judge, who often engages the responsibility of the State, even if sovereign, by imposing compensation proceedings on it in favour of the rights holders.</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21</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This theme of easements and compensation </a:t>
            </a:r>
            <a:endParaRPr lang="fr-FR" dirty="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attempt to approach this theme, It is proposed to articulate this subject around two main axes: the first aims to define the concept and typology of easements, the second deals with the question of compensation for easement damage.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attempt to approach this theme, It is proposed to articulate this subject around two main axes: the first aims to define the concept and typology of easements, the second deals with the question of compensation for easement damage.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Property being an inviolable right, no one can be deprived of it, except when public necessity, legally established, obviously requires it, and under the condition of a fair and prior compensation</a:t>
            </a:r>
            <a:endParaRPr lang="fr-FR" sz="1200" dirty="0" smtClean="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We propose a classification of easements by referring to the texts that govern them. </a:t>
            </a:r>
          </a:p>
          <a:p>
            <a:r>
              <a:rPr lang="en-GB" dirty="0" smtClean="0"/>
              <a:t>Three </a:t>
            </a:r>
            <a:r>
              <a:rPr lang="en-GB" dirty="0" err="1" smtClean="0"/>
              <a:t>cAtegories</a:t>
            </a:r>
            <a:r>
              <a:rPr lang="en-GB" dirty="0" smtClean="0"/>
              <a:t> can be highlighted in this regard: urban planning, land and special texts easements.</a:t>
            </a:r>
            <a:endParaRPr lang="fr-FR" dirty="0" smtClean="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1200" kern="1200" dirty="0" smtClean="0">
                <a:solidFill>
                  <a:schemeClr val="tx1"/>
                </a:solidFill>
                <a:latin typeface="+mn-lt"/>
                <a:ea typeface="+mn-ea"/>
                <a:cs typeface="+mn-cs"/>
              </a:rPr>
              <a:t>Master Plan is the reference for other planning documents; which must be established in accordance with the objectives and orientations defined by the master plan.</a:t>
            </a:r>
            <a:endParaRPr lang="fr-FR"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dirty="0" smtClean="0"/>
              <a:t>zoning plan links the Master Plan of Urban Development and the development plan.</a:t>
            </a:r>
          </a:p>
          <a:p>
            <a:endParaRPr lang="fr-FR" dirty="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14</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15</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attempt to approach this theme, It is proposed to articulate this subject around two main axes: the first aims to define the concept and typology of easements, the second deals with the question of compensation for easement damage.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16</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Because</a:t>
            </a:r>
            <a:r>
              <a:rPr lang="fr-FR" dirty="0" smtClean="0"/>
              <a:t> ………………. </a:t>
            </a:r>
            <a:r>
              <a:rPr lang="fr-FR" dirty="0" err="1" smtClean="0"/>
              <a:t>Contrariwise</a:t>
            </a:r>
            <a:endParaRPr lang="fr-FR" dirty="0"/>
          </a:p>
        </p:txBody>
      </p:sp>
      <p:sp>
        <p:nvSpPr>
          <p:cNvPr id="4" name="Espace réservé du numéro de diapositive 3"/>
          <p:cNvSpPr>
            <a:spLocks noGrp="1"/>
          </p:cNvSpPr>
          <p:nvPr>
            <p:ph type="sldNum" sz="quarter" idx="10"/>
          </p:nvPr>
        </p:nvSpPr>
        <p:spPr/>
        <p:txBody>
          <a:bodyPr/>
          <a:lstStyle/>
          <a:p>
            <a:fld id="{FE3A6B1A-DC19-4857-895C-B226CFF8E5E2}" type="slidenum">
              <a:rPr lang="fr-FR" smtClean="0"/>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473869" y="2605089"/>
            <a:ext cx="2130029" cy="4603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endParaRPr lang="fr-FR" altLang="fr-FR">
              <a:solidFill>
                <a:srgbClr val="FFFFFF"/>
              </a:solidFill>
            </a:endParaRPr>
          </a:p>
        </p:txBody>
      </p:sp>
      <p:pic>
        <p:nvPicPr>
          <p:cNvPr id="5" name="Picture 1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0994" y="-41275"/>
            <a:ext cx="2162175" cy="288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p:nvPicPr>
        <p:blipFill>
          <a:blip r:embed="rId3" cstate="print">
            <a:extLst>
              <a:ext uri="{28A0092B-C50C-407E-A947-70E740481C1C}">
                <a14:useLocalDpi xmlns="" xmlns:a14="http://schemas.microsoft.com/office/drawing/2010/main" val="0"/>
              </a:ext>
            </a:extLst>
          </a:blip>
          <a:srcRect l="10989" r="12366"/>
          <a:stretch>
            <a:fillRect/>
          </a:stretch>
        </p:blipFill>
        <p:spPr bwMode="auto">
          <a:xfrm>
            <a:off x="2382" y="2751138"/>
            <a:ext cx="2821781" cy="410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23990" y="388045"/>
            <a:ext cx="5873961" cy="4183955"/>
          </a:xfrm>
        </p:spPr>
        <p:txBody>
          <a:bodyPr anchor="b">
            <a:noAutofit/>
          </a:bodyPr>
          <a:lstStyle>
            <a:lvl1pPr algn="r">
              <a:defRPr sz="4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823989" y="4694664"/>
            <a:ext cx="5873962" cy="1625047"/>
          </a:xfrm>
        </p:spPr>
        <p:txBody>
          <a:bodyPr/>
          <a:lstStyle>
            <a:lvl1pPr marL="0" indent="0" algn="r">
              <a:buNone/>
              <a:defRPr sz="20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3"/>
          <p:cNvSpPr>
            <a:spLocks noGrp="1"/>
          </p:cNvSpPr>
          <p:nvPr>
            <p:ph type="dt" sz="half" idx="10"/>
          </p:nvPr>
        </p:nvSpPr>
        <p:spPr>
          <a:xfrm>
            <a:off x="7499747" y="6429376"/>
            <a:ext cx="684609" cy="365125"/>
          </a:xfrm>
        </p:spPr>
        <p:txBody>
          <a:bodyPr/>
          <a:lstStyle>
            <a:lvl1pPr>
              <a:defRPr/>
            </a:lvl1pPr>
          </a:lstStyle>
          <a:p>
            <a:fld id="{23E16CBB-6A0B-4C90-BE53-8376E5798C6C}" type="datetimeFigureOut">
              <a:rPr lang="fr-FR" smtClean="0"/>
              <a:pPr/>
              <a:t>27/11/2019</a:t>
            </a:fld>
            <a:endParaRPr lang="fr-FR"/>
          </a:p>
        </p:txBody>
      </p:sp>
      <p:sp>
        <p:nvSpPr>
          <p:cNvPr id="8" name="Footer Placeholder 4"/>
          <p:cNvSpPr>
            <a:spLocks noGrp="1"/>
          </p:cNvSpPr>
          <p:nvPr>
            <p:ph type="ftr" sz="quarter" idx="11"/>
          </p:nvPr>
        </p:nvSpPr>
        <p:spPr>
          <a:xfrm>
            <a:off x="2603897" y="6429376"/>
            <a:ext cx="4723209" cy="365125"/>
          </a:xfrm>
        </p:spPr>
        <p:txBody>
          <a:bodyPr/>
          <a:lstStyle>
            <a:lvl1pPr>
              <a:defRPr/>
            </a:lvl1pPr>
          </a:lstStyle>
          <a:p>
            <a:endParaRPr lang="fr-FR"/>
          </a:p>
        </p:txBody>
      </p:sp>
      <p:sp>
        <p:nvSpPr>
          <p:cNvPr id="9" name="Slide Number Placeholder 5"/>
          <p:cNvSpPr>
            <a:spLocks noGrp="1"/>
          </p:cNvSpPr>
          <p:nvPr>
            <p:ph type="sldNum" sz="quarter" idx="12"/>
          </p:nvPr>
        </p:nvSpPr>
        <p:spPr>
          <a:xfrm>
            <a:off x="8539163" y="6429376"/>
            <a:ext cx="511969" cy="365125"/>
          </a:xfrm>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157726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363124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altLang="en-US" sz="8000">
                <a:solidFill>
                  <a:srgbClr val="C0E474"/>
                </a:solidFill>
                <a:latin typeface="Arial" charset="0"/>
              </a:rPr>
              <a:t>“</a:t>
            </a:r>
          </a:p>
        </p:txBody>
      </p:sp>
      <p:sp>
        <p:nvSpPr>
          <p:cNvPr id="6" name="TextBox 18"/>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altLang="en-US" sz="8000">
                <a:solidFill>
                  <a:srgbClr val="C0E474"/>
                </a:solidFill>
                <a:latin typeface="Arial" charset="0"/>
              </a:rPr>
              <a:t>”</a:t>
            </a:r>
            <a:endParaRPr lang="en-US" altLang="en-US">
              <a:solidFill>
                <a:srgbClr val="C0E474"/>
              </a:solidFill>
              <a:latin typeface="Arial" charset="0"/>
            </a:endParaRP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Date Placeholder 3"/>
          <p:cNvSpPr>
            <a:spLocks noGrp="1"/>
          </p:cNvSpPr>
          <p:nvPr>
            <p:ph type="dt" sz="half" idx="14"/>
          </p:nvPr>
        </p:nvSpPr>
        <p:spPr/>
        <p:txBody>
          <a:bodyPr/>
          <a:lstStyle>
            <a:lvl1pPr>
              <a:defRPr/>
            </a:lvl1pPr>
          </a:lstStyle>
          <a:p>
            <a:fld id="{23E16CBB-6A0B-4C90-BE53-8376E5798C6C}" type="datetimeFigureOut">
              <a:rPr lang="fr-FR" smtClean="0"/>
              <a:pPr/>
              <a:t>27/11/2019</a:t>
            </a:fld>
            <a:endParaRPr lang="fr-FR"/>
          </a:p>
        </p:txBody>
      </p:sp>
      <p:sp>
        <p:nvSpPr>
          <p:cNvPr id="8" name="Footer Placeholder 4"/>
          <p:cNvSpPr>
            <a:spLocks noGrp="1"/>
          </p:cNvSpPr>
          <p:nvPr>
            <p:ph type="ftr" sz="quarter" idx="15"/>
          </p:nvPr>
        </p:nvSpPr>
        <p:spPr/>
        <p:txBody>
          <a:bodyPr/>
          <a:lstStyle>
            <a:lvl1pPr>
              <a:defRPr/>
            </a:lvl1pPr>
          </a:lstStyle>
          <a:p>
            <a:endParaRPr lang="fr-FR"/>
          </a:p>
        </p:txBody>
      </p:sp>
      <p:sp>
        <p:nvSpPr>
          <p:cNvPr id="9" name="Slide Number Placeholder 5"/>
          <p:cNvSpPr>
            <a:spLocks noGrp="1"/>
          </p:cNvSpPr>
          <p:nvPr>
            <p:ph type="sldNum" sz="quarter" idx="16"/>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2436783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334286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altLang="en-US" sz="8000">
                <a:solidFill>
                  <a:srgbClr val="C0E474"/>
                </a:solidFill>
                <a:latin typeface="Arial" charset="0"/>
              </a:rPr>
              <a:t>“</a:t>
            </a:r>
          </a:p>
        </p:txBody>
      </p:sp>
      <p:sp>
        <p:nvSpPr>
          <p:cNvPr id="6" name="TextBox 18"/>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altLang="en-US" sz="8000">
                <a:solidFill>
                  <a:srgbClr val="C0E474"/>
                </a:solidFill>
                <a:latin typeface="Arial" charset="0"/>
              </a:rPr>
              <a:t>”</a:t>
            </a: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Date Placeholder 3"/>
          <p:cNvSpPr>
            <a:spLocks noGrp="1"/>
          </p:cNvSpPr>
          <p:nvPr>
            <p:ph type="dt" sz="half" idx="14"/>
          </p:nvPr>
        </p:nvSpPr>
        <p:spPr/>
        <p:txBody>
          <a:bodyPr/>
          <a:lstStyle>
            <a:lvl1pPr>
              <a:defRPr/>
            </a:lvl1pPr>
          </a:lstStyle>
          <a:p>
            <a:fld id="{23E16CBB-6A0B-4C90-BE53-8376E5798C6C}" type="datetimeFigureOut">
              <a:rPr lang="fr-FR" smtClean="0"/>
              <a:pPr/>
              <a:t>27/11/2019</a:t>
            </a:fld>
            <a:endParaRPr lang="fr-FR"/>
          </a:p>
        </p:txBody>
      </p:sp>
      <p:sp>
        <p:nvSpPr>
          <p:cNvPr id="8" name="Footer Placeholder 4"/>
          <p:cNvSpPr>
            <a:spLocks noGrp="1"/>
          </p:cNvSpPr>
          <p:nvPr>
            <p:ph type="ftr" sz="quarter" idx="15"/>
          </p:nvPr>
        </p:nvSpPr>
        <p:spPr/>
        <p:txBody>
          <a:bodyPr/>
          <a:lstStyle>
            <a:lvl1pPr>
              <a:defRPr/>
            </a:lvl1pPr>
          </a:lstStyle>
          <a:p>
            <a:endParaRPr lang="fr-FR"/>
          </a:p>
        </p:txBody>
      </p:sp>
      <p:sp>
        <p:nvSpPr>
          <p:cNvPr id="9" name="Slide Number Placeholder 5"/>
          <p:cNvSpPr>
            <a:spLocks noGrp="1"/>
          </p:cNvSpPr>
          <p:nvPr>
            <p:ph type="sldNum" sz="quarter" idx="16"/>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901786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Date Placeholder 3"/>
          <p:cNvSpPr>
            <a:spLocks noGrp="1"/>
          </p:cNvSpPr>
          <p:nvPr>
            <p:ph type="dt" sz="half" idx="14"/>
          </p:nvPr>
        </p:nvSpPr>
        <p:spPr/>
        <p:txBody>
          <a:bodyPr/>
          <a:lstStyle>
            <a:lvl1pPr>
              <a:defRPr/>
            </a:lvl1pPr>
          </a:lstStyle>
          <a:p>
            <a:fld id="{23E16CBB-6A0B-4C90-BE53-8376E5798C6C}" type="datetimeFigureOut">
              <a:rPr lang="fr-FR" smtClean="0"/>
              <a:pPr/>
              <a:t>27/11/2019</a:t>
            </a:fld>
            <a:endParaRPr lang="fr-FR"/>
          </a:p>
        </p:txBody>
      </p:sp>
      <p:sp>
        <p:nvSpPr>
          <p:cNvPr id="6" name="Footer Placeholder 4"/>
          <p:cNvSpPr>
            <a:spLocks noGrp="1"/>
          </p:cNvSpPr>
          <p:nvPr>
            <p:ph type="ftr" sz="quarter" idx="15"/>
          </p:nvPr>
        </p:nvSpPr>
        <p:spPr/>
        <p:txBody>
          <a:bodyPr/>
          <a:lstStyle>
            <a:lvl1pPr>
              <a:defRPr/>
            </a:lvl1pPr>
          </a:lstStyle>
          <a:p>
            <a:endParaRPr lang="fr-FR"/>
          </a:p>
        </p:txBody>
      </p:sp>
      <p:sp>
        <p:nvSpPr>
          <p:cNvPr id="7" name="Slide Number Placeholder 5"/>
          <p:cNvSpPr>
            <a:spLocks noGrp="1"/>
          </p:cNvSpPr>
          <p:nvPr>
            <p:ph type="sldNum" sz="quarter" idx="16"/>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3252322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3117254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206407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210277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73257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92377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352866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4" name="Footer Placeholder 4"/>
          <p:cNvSpPr>
            <a:spLocks noGrp="1"/>
          </p:cNvSpPr>
          <p:nvPr>
            <p:ph type="ftr" sz="quarter" idx="11"/>
          </p:nvPr>
        </p:nvSpPr>
        <p:spPr/>
        <p:txBody>
          <a:bodyPr/>
          <a:lstStyle>
            <a:lvl1pPr>
              <a:defRPr/>
            </a:lvl1pPr>
          </a:lstStyle>
          <a:p>
            <a:endParaRPr lang="fr-FR"/>
          </a:p>
        </p:txBody>
      </p:sp>
      <p:sp>
        <p:nvSpPr>
          <p:cNvPr id="5"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245800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3" name="Footer Placeholder 4"/>
          <p:cNvSpPr>
            <a:spLocks noGrp="1"/>
          </p:cNvSpPr>
          <p:nvPr>
            <p:ph type="ftr" sz="quarter" idx="11"/>
          </p:nvPr>
        </p:nvSpPr>
        <p:spPr/>
        <p:txBody>
          <a:bodyPr/>
          <a:lstStyle>
            <a:lvl1pPr>
              <a:defRPr/>
            </a:lvl1pPr>
          </a:lstStyle>
          <a:p>
            <a:endParaRPr lang="fr-FR"/>
          </a:p>
        </p:txBody>
      </p:sp>
      <p:sp>
        <p:nvSpPr>
          <p:cNvPr id="4"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140144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0" y="1498604"/>
            <a:ext cx="2890896"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0346" y="514924"/>
            <a:ext cx="3385156"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8000"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1493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fld id="{23E16CBB-6A0B-4C90-BE53-8376E5798C6C}" type="datetimeFigureOut">
              <a:rPr lang="fr-FR" smtClean="0"/>
              <a:pPr/>
              <a:t>27/11/2019</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2F27B563-6FFA-4473-8E46-AB46FFDB4DCE}" type="slidenum">
              <a:rPr lang="fr-FR" smtClean="0"/>
              <a:pPr/>
              <a:t>‹N°›</a:t>
            </a:fld>
            <a:endParaRPr lang="fr-FR"/>
          </a:p>
        </p:txBody>
      </p:sp>
    </p:spTree>
    <p:extLst>
      <p:ext uri="{BB962C8B-B14F-4D97-AF65-F5344CB8AC3E}">
        <p14:creationId xmlns="" xmlns:p14="http://schemas.microsoft.com/office/powerpoint/2010/main" val="58674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8"/>
          <p:cNvSpPr/>
          <p:nvPr/>
        </p:nvSpPr>
        <p:spPr bwMode="auto">
          <a:xfrm>
            <a:off x="8597504" y="-7938"/>
            <a:ext cx="544115" cy="6865938"/>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bwMode="auto">
          <a:xfrm>
            <a:off x="0" y="4013200"/>
            <a:ext cx="336947"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8"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Modifiez le style du titre</a:t>
            </a:r>
            <a:endParaRPr lang="en-US" altLang="en-US" smtClean="0"/>
          </a:p>
        </p:txBody>
      </p:sp>
      <p:sp>
        <p:nvSpPr>
          <p:cNvPr id="1029" name="Text Placeholder 2"/>
          <p:cNvSpPr>
            <a:spLocks noGrp="1"/>
          </p:cNvSpPr>
          <p:nvPr>
            <p:ph type="body" idx="1"/>
          </p:nvPr>
        </p:nvSpPr>
        <p:spPr bwMode="auto">
          <a:xfrm>
            <a:off x="508397" y="2160589"/>
            <a:ext cx="6447234" cy="3881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Modifiez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4" name="Date Placeholder 3"/>
          <p:cNvSpPr>
            <a:spLocks noGrp="1"/>
          </p:cNvSpPr>
          <p:nvPr>
            <p:ph type="dt" sz="half" idx="2"/>
          </p:nvPr>
        </p:nvSpPr>
        <p:spPr>
          <a:xfrm>
            <a:off x="5404248" y="6042026"/>
            <a:ext cx="683419"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23E16CBB-6A0B-4C90-BE53-8376E5798C6C}" type="datetimeFigureOut">
              <a:rPr lang="fr-FR" smtClean="0"/>
              <a:pPr/>
              <a:t>27/11/2019</a:t>
            </a:fld>
            <a:endParaRPr lang="fr-FR"/>
          </a:p>
        </p:txBody>
      </p:sp>
      <p:sp>
        <p:nvSpPr>
          <p:cNvPr id="5" name="Footer Placeholder 4"/>
          <p:cNvSpPr>
            <a:spLocks noGrp="1"/>
          </p:cNvSpPr>
          <p:nvPr>
            <p:ph type="ftr" sz="quarter" idx="3"/>
          </p:nvPr>
        </p:nvSpPr>
        <p:spPr>
          <a:xfrm>
            <a:off x="508397" y="6042026"/>
            <a:ext cx="4723209"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endParaRPr lang="fr-FR"/>
          </a:p>
        </p:txBody>
      </p:sp>
      <p:sp>
        <p:nvSpPr>
          <p:cNvPr id="6" name="Slide Number Placeholder 5"/>
          <p:cNvSpPr>
            <a:spLocks noGrp="1"/>
          </p:cNvSpPr>
          <p:nvPr>
            <p:ph type="sldNum" sz="quarter" idx="4"/>
          </p:nvPr>
        </p:nvSpPr>
        <p:spPr>
          <a:xfrm>
            <a:off x="6442472" y="6042026"/>
            <a:ext cx="513159"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2F27B563-6FFA-4473-8E46-AB46FFDB4DCE}" type="slidenum">
              <a:rPr lang="fr-FR" smtClean="0"/>
              <a:pPr/>
              <a:t>‹N°›</a:t>
            </a:fld>
            <a:endParaRPr lang="fr-FR"/>
          </a:p>
        </p:txBody>
      </p:sp>
      <p:sp>
        <p:nvSpPr>
          <p:cNvPr id="2" name="TextBox 1"/>
          <p:cNvSpPr txBox="1"/>
          <p:nvPr/>
        </p:nvSpPr>
        <p:spPr>
          <a:xfrm>
            <a:off x="7953376" y="1666875"/>
            <a:ext cx="916781" cy="254000"/>
          </a:xfrm>
          <a:prstGeom prst="rect">
            <a:avLst/>
          </a:prstGeom>
          <a:noFill/>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r>
              <a:rPr lang="en-US" altLang="fr-FR" sz="1000"/>
              <a:t> #CLPA2019</a:t>
            </a:r>
            <a:endParaRPr lang="en-US" altLang="fr-FR" sz="1000">
              <a:solidFill>
                <a:srgbClr val="3B3B3B"/>
              </a:solidFill>
            </a:endParaRPr>
          </a:p>
        </p:txBody>
      </p:sp>
      <p:pic>
        <p:nvPicPr>
          <p:cNvPr id="1034" name="Picture 10"/>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7953376" y="579439"/>
            <a:ext cx="916781" cy="122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fontAlgn="base" hangingPunct="1">
        <a:spcBef>
          <a:spcPct val="0"/>
        </a:spcBef>
        <a:spcAft>
          <a:spcPct val="0"/>
        </a:spcAft>
        <a:defRPr sz="3600" kern="1200">
          <a:solidFill>
            <a:schemeClr val="accent1"/>
          </a:solidFill>
          <a:latin typeface="+mj-lt"/>
          <a:ea typeface="+mj-ea"/>
          <a:cs typeface="+mj-cs"/>
        </a:defRPr>
      </a:lvl1pPr>
      <a:lvl2pPr algn="l" defTabSz="457200" rtl="0" eaLnBrk="1" fontAlgn="base" hangingPunct="1">
        <a:spcBef>
          <a:spcPct val="0"/>
        </a:spcBef>
        <a:spcAft>
          <a:spcPct val="0"/>
        </a:spcAft>
        <a:defRPr sz="3600">
          <a:solidFill>
            <a:schemeClr val="accent1"/>
          </a:solidFill>
          <a:latin typeface="Trebuchet MS" charset="0"/>
        </a:defRPr>
      </a:lvl2pPr>
      <a:lvl3pPr algn="l" defTabSz="457200" rtl="0" eaLnBrk="1" fontAlgn="base" hangingPunct="1">
        <a:spcBef>
          <a:spcPct val="0"/>
        </a:spcBef>
        <a:spcAft>
          <a:spcPct val="0"/>
        </a:spcAft>
        <a:defRPr sz="3600">
          <a:solidFill>
            <a:schemeClr val="accent1"/>
          </a:solidFill>
          <a:latin typeface="Trebuchet MS" charset="0"/>
        </a:defRPr>
      </a:lvl3pPr>
      <a:lvl4pPr algn="l" defTabSz="457200" rtl="0" eaLnBrk="1" fontAlgn="base" hangingPunct="1">
        <a:spcBef>
          <a:spcPct val="0"/>
        </a:spcBef>
        <a:spcAft>
          <a:spcPct val="0"/>
        </a:spcAft>
        <a:defRPr sz="3600">
          <a:solidFill>
            <a:schemeClr val="accent1"/>
          </a:solidFill>
          <a:latin typeface="Trebuchet MS" charset="0"/>
        </a:defRPr>
      </a:lvl4pPr>
      <a:lvl5pPr algn="l" defTabSz="457200" rtl="0" eaLnBrk="1" fontAlgn="base" hangingPunct="1">
        <a:spcBef>
          <a:spcPct val="0"/>
        </a:spcBef>
        <a:spcAft>
          <a:spcPct val="0"/>
        </a:spcAft>
        <a:defRPr sz="3600">
          <a:solidFill>
            <a:schemeClr val="accent1"/>
          </a:solidFill>
          <a:latin typeface="Trebuchet MS"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itchFamily="18" charset="2"/>
        <a:buChar char=""/>
        <a:defRPr sz="2400"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itchFamily="18" charset="2"/>
        <a:buChar char=""/>
        <a:defRPr sz="20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00364" y="2071678"/>
            <a:ext cx="5873961" cy="2143132"/>
          </a:xfrm>
        </p:spPr>
        <p:txBody>
          <a:bodyPr>
            <a:normAutofit/>
          </a:bodyPr>
          <a:lstStyle/>
          <a:p>
            <a:pPr algn="ctr"/>
            <a:r>
              <a:rPr lang="en-GB" sz="3200" b="1" dirty="0" smtClean="0"/>
              <a:t>Easements and compensation in light of legislation                  and case law</a:t>
            </a:r>
            <a:endParaRPr lang="fr-FR" sz="3200" dirty="0"/>
          </a:p>
        </p:txBody>
      </p:sp>
      <p:sp>
        <p:nvSpPr>
          <p:cNvPr id="3" name="Sous-titre 2"/>
          <p:cNvSpPr>
            <a:spLocks noGrp="1"/>
          </p:cNvSpPr>
          <p:nvPr>
            <p:ph type="subTitle" idx="1"/>
          </p:nvPr>
        </p:nvSpPr>
        <p:spPr>
          <a:xfrm>
            <a:off x="2928926" y="5214950"/>
            <a:ext cx="5873962" cy="591724"/>
          </a:xfrm>
        </p:spPr>
        <p:txBody>
          <a:bodyPr/>
          <a:lstStyle/>
          <a:p>
            <a:r>
              <a:rPr lang="fr-FR" dirty="0" err="1" smtClean="0"/>
              <a:t>Abdelwahed</a:t>
            </a:r>
            <a:r>
              <a:rPr lang="fr-FR" dirty="0" smtClean="0"/>
              <a:t> El </a:t>
            </a:r>
            <a:r>
              <a:rPr lang="fr-FR" dirty="0" err="1" smtClean="0"/>
              <a:t>Idrissi</a:t>
            </a:r>
            <a:endParaRPr lang="fr-FR" dirty="0" smtClean="0"/>
          </a:p>
          <a:p>
            <a:r>
              <a:rPr lang="fr-FR" sz="1400" dirty="0" smtClean="0"/>
              <a:t>28 </a:t>
            </a:r>
            <a:r>
              <a:rPr lang="fr-FR" sz="1400" dirty="0" err="1" smtClean="0"/>
              <a:t>November</a:t>
            </a:r>
            <a:r>
              <a:rPr lang="fr-FR" sz="1400" dirty="0" smtClean="0"/>
              <a:t> 2019</a:t>
            </a:r>
            <a:endParaRPr lang="fr-FR" sz="1400" dirty="0"/>
          </a:p>
        </p:txBody>
      </p:sp>
    </p:spTree>
    <p:extLst>
      <p:ext uri="{BB962C8B-B14F-4D97-AF65-F5344CB8AC3E}">
        <p14:creationId xmlns="" xmlns:p14="http://schemas.microsoft.com/office/powerpoint/2010/main" val="3523462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428736"/>
            <a:ext cx="7492627" cy="3881437"/>
          </a:xfrm>
        </p:spPr>
        <p:txBody>
          <a:bodyPr/>
          <a:lstStyle/>
          <a:p>
            <a:pPr>
              <a:spcBef>
                <a:spcPts val="3000"/>
              </a:spcBef>
            </a:pPr>
            <a:r>
              <a:rPr lang="fr-FR" b="1" dirty="0" err="1" smtClean="0"/>
              <a:t>Easements</a:t>
            </a:r>
            <a:r>
              <a:rPr lang="fr-FR" b="1" dirty="0" smtClean="0"/>
              <a:t> </a:t>
            </a:r>
            <a:r>
              <a:rPr lang="fr-FR" b="1" dirty="0" err="1" smtClean="0"/>
              <a:t>established</a:t>
            </a:r>
            <a:r>
              <a:rPr lang="fr-FR" b="1" dirty="0" smtClean="0"/>
              <a:t> by </a:t>
            </a:r>
            <a:r>
              <a:rPr lang="fr-FR" b="1" dirty="0" err="1" smtClean="0"/>
              <a:t>special</a:t>
            </a:r>
            <a:r>
              <a:rPr lang="fr-FR" b="1" dirty="0" smtClean="0"/>
              <a:t> </a:t>
            </a:r>
            <a:r>
              <a:rPr lang="fr-FR" b="1" dirty="0" err="1" smtClean="0"/>
              <a:t>texts</a:t>
            </a:r>
            <a:r>
              <a:rPr lang="fr-FR" dirty="0" smtClean="0"/>
              <a:t>: </a:t>
            </a:r>
          </a:p>
          <a:p>
            <a:pPr lvl="1">
              <a:spcBef>
                <a:spcPts val="3000"/>
              </a:spcBef>
            </a:pPr>
            <a:r>
              <a:rPr lang="fr-FR" sz="2400" dirty="0" smtClean="0"/>
              <a:t>Multiple are </a:t>
            </a:r>
            <a:r>
              <a:rPr lang="fr-FR" sz="2400" dirty="0" err="1" smtClean="0"/>
              <a:t>easements</a:t>
            </a:r>
            <a:r>
              <a:rPr lang="fr-FR" sz="2400" dirty="0" smtClean="0"/>
              <a:t> </a:t>
            </a:r>
            <a:r>
              <a:rPr lang="fr-FR" sz="2400" dirty="0" err="1" smtClean="0"/>
              <a:t>that</a:t>
            </a:r>
            <a:r>
              <a:rPr lang="fr-FR" sz="2400" dirty="0" smtClean="0"/>
              <a:t> are </a:t>
            </a:r>
            <a:r>
              <a:rPr lang="fr-FR" sz="2400" dirty="0" err="1" smtClean="0"/>
              <a:t>created</a:t>
            </a:r>
            <a:r>
              <a:rPr lang="fr-FR" sz="2400" dirty="0" smtClean="0"/>
              <a:t> by the </a:t>
            </a:r>
            <a:r>
              <a:rPr lang="fr-FR" sz="2400" dirty="0" err="1" smtClean="0"/>
              <a:t>legislator</a:t>
            </a:r>
            <a:r>
              <a:rPr lang="fr-FR" sz="2400" dirty="0" smtClean="0"/>
              <a:t> in </a:t>
            </a:r>
            <a:r>
              <a:rPr lang="fr-FR" sz="2400" dirty="0" err="1" smtClean="0"/>
              <a:t>order</a:t>
            </a:r>
            <a:r>
              <a:rPr lang="fr-FR" sz="2400" dirty="0" smtClean="0"/>
              <a:t> to </a:t>
            </a:r>
            <a:r>
              <a:rPr lang="fr-FR" sz="2400" dirty="0" err="1" smtClean="0"/>
              <a:t>protect</a:t>
            </a:r>
            <a:r>
              <a:rPr lang="fr-FR" sz="2400" dirty="0" smtClean="0"/>
              <a:t>, manage and </a:t>
            </a:r>
            <a:r>
              <a:rPr lang="fr-FR" sz="2400" dirty="0" err="1" smtClean="0"/>
              <a:t>operate</a:t>
            </a:r>
            <a:r>
              <a:rPr lang="fr-FR" sz="2400" dirty="0" smtClean="0"/>
              <a:t> the public </a:t>
            </a:r>
            <a:r>
              <a:rPr lang="fr-FR" sz="2400" dirty="0" err="1" smtClean="0"/>
              <a:t>domain</a:t>
            </a:r>
            <a:r>
              <a:rPr lang="fr-FR" sz="2400" dirty="0" smtClean="0"/>
              <a:t>. </a:t>
            </a:r>
          </a:p>
          <a:p>
            <a:pPr lvl="1">
              <a:spcBef>
                <a:spcPts val="3000"/>
              </a:spcBef>
            </a:pPr>
            <a:r>
              <a:rPr lang="fr-FR" sz="2400" dirty="0" err="1" smtClean="0"/>
              <a:t>Such</a:t>
            </a:r>
            <a:r>
              <a:rPr lang="fr-FR" sz="2400" dirty="0" smtClean="0"/>
              <a:t> </a:t>
            </a:r>
            <a:r>
              <a:rPr lang="fr-FR" sz="2400" dirty="0" err="1" smtClean="0"/>
              <a:t>is</a:t>
            </a:r>
            <a:r>
              <a:rPr lang="fr-FR" sz="2400" dirty="0" smtClean="0"/>
              <a:t> the case of </a:t>
            </a:r>
            <a:r>
              <a:rPr lang="fr-FR" sz="2400" dirty="0" err="1" smtClean="0"/>
              <a:t>easements</a:t>
            </a:r>
            <a:r>
              <a:rPr lang="fr-FR" sz="2400" dirty="0" smtClean="0"/>
              <a:t> </a:t>
            </a:r>
            <a:r>
              <a:rPr lang="fr-FR" sz="2400" dirty="0" err="1" smtClean="0"/>
              <a:t>related</a:t>
            </a:r>
            <a:r>
              <a:rPr lang="fr-FR" sz="2400" dirty="0" smtClean="0"/>
              <a:t> to </a:t>
            </a:r>
            <a:r>
              <a:rPr lang="fr-FR" sz="2400" dirty="0" err="1" smtClean="0"/>
              <a:t>various</a:t>
            </a:r>
            <a:r>
              <a:rPr lang="fr-FR" sz="2400" dirty="0" smtClean="0"/>
              <a:t> networks (</a:t>
            </a:r>
            <a:r>
              <a:rPr lang="fr-FR" sz="2400" dirty="0" err="1" smtClean="0"/>
              <a:t>electricity</a:t>
            </a:r>
            <a:r>
              <a:rPr lang="fr-FR" sz="2400" dirty="0" smtClean="0"/>
              <a:t>, </a:t>
            </a:r>
            <a:r>
              <a:rPr lang="fr-FR" sz="2400" dirty="0" err="1" smtClean="0"/>
              <a:t>telephone</a:t>
            </a:r>
            <a:r>
              <a:rPr lang="fr-FR" sz="2400" dirty="0" smtClean="0"/>
              <a:t>,...). </a:t>
            </a:r>
          </a:p>
          <a:p>
            <a:pPr lvl="1">
              <a:spcBef>
                <a:spcPts val="3000"/>
              </a:spcBef>
            </a:pPr>
            <a:r>
              <a:rPr lang="fr-FR" sz="2400" dirty="0" err="1" smtClean="0"/>
              <a:t>Others</a:t>
            </a:r>
            <a:r>
              <a:rPr lang="fr-FR" sz="2400" dirty="0" smtClean="0"/>
              <a:t> are </a:t>
            </a:r>
            <a:r>
              <a:rPr lang="fr-FR" sz="2400" dirty="0" err="1" smtClean="0"/>
              <a:t>enacted</a:t>
            </a:r>
            <a:r>
              <a:rPr lang="fr-FR" sz="2400" dirty="0" smtClean="0"/>
              <a:t> for </a:t>
            </a:r>
            <a:r>
              <a:rPr lang="fr-FR" sz="2400" dirty="0" err="1" smtClean="0"/>
              <a:t>reasons</a:t>
            </a:r>
            <a:r>
              <a:rPr lang="fr-FR" sz="2400" dirty="0" smtClean="0"/>
              <a:t> of </a:t>
            </a:r>
            <a:r>
              <a:rPr lang="fr-FR" sz="2400" dirty="0" err="1" smtClean="0"/>
              <a:t>decency</a:t>
            </a:r>
            <a:r>
              <a:rPr lang="fr-FR" sz="2400" dirty="0" smtClean="0"/>
              <a:t> and </a:t>
            </a:r>
            <a:r>
              <a:rPr lang="fr-FR" sz="2400" dirty="0" err="1" smtClean="0"/>
              <a:t>tranquility</a:t>
            </a:r>
            <a:r>
              <a:rPr lang="fr-FR" sz="2400" dirty="0" smtClean="0"/>
              <a:t>, </a:t>
            </a:r>
            <a:r>
              <a:rPr lang="fr-FR" sz="2400" dirty="0" err="1" smtClean="0"/>
              <a:t>such</a:t>
            </a:r>
            <a:r>
              <a:rPr lang="fr-FR" sz="2400" dirty="0" smtClean="0"/>
              <a:t> as the protection zones </a:t>
            </a:r>
            <a:r>
              <a:rPr lang="fr-FR" sz="2400" dirty="0" err="1" smtClean="0"/>
              <a:t>around</a:t>
            </a:r>
            <a:r>
              <a:rPr lang="fr-FR" sz="2400" dirty="0" smtClean="0"/>
              <a:t> </a:t>
            </a:r>
            <a:r>
              <a:rPr lang="fr-FR" sz="2400" dirty="0" err="1" smtClean="0"/>
              <a:t>cemeteries</a:t>
            </a:r>
            <a:r>
              <a:rPr lang="fr-FR" sz="2400" dirty="0" smtClean="0"/>
              <a:t>.</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642918"/>
            <a:ext cx="7643867" cy="5357850"/>
          </a:xfrm>
        </p:spPr>
        <p:txBody>
          <a:bodyPr/>
          <a:lstStyle/>
          <a:p>
            <a:pPr>
              <a:spcBef>
                <a:spcPts val="2400"/>
              </a:spcBef>
            </a:pPr>
            <a:r>
              <a:rPr lang="en-GB" dirty="0" smtClean="0"/>
              <a:t>It is obvious that this type of easement is in the common interest and applies to private land bordering on it. </a:t>
            </a:r>
            <a:r>
              <a:rPr lang="fr-FR" dirty="0" err="1" smtClean="0"/>
              <a:t>We</a:t>
            </a:r>
            <a:r>
              <a:rPr lang="fr-FR" dirty="0" smtClean="0"/>
              <a:t> </a:t>
            </a:r>
            <a:r>
              <a:rPr lang="fr-FR" dirty="0" err="1" smtClean="0"/>
              <a:t>can</a:t>
            </a:r>
            <a:r>
              <a:rPr lang="fr-FR" dirty="0" smtClean="0"/>
              <a:t> mention :</a:t>
            </a:r>
          </a:p>
          <a:p>
            <a:pPr lvl="1">
              <a:spcBef>
                <a:spcPts val="2400"/>
              </a:spcBef>
            </a:pPr>
            <a:r>
              <a:rPr lang="en-GB" dirty="0" smtClean="0"/>
              <a:t>easements linked to military sites and installations. The law establishes zones in which all construction is prohibited and all agricultural activities are prohibited.</a:t>
            </a:r>
            <a:endParaRPr lang="fr-FR" dirty="0" smtClean="0"/>
          </a:p>
          <a:p>
            <a:pPr lvl="1">
              <a:spcBef>
                <a:spcPts val="2400"/>
              </a:spcBef>
            </a:pPr>
            <a:r>
              <a:rPr lang="en-GB" dirty="0" smtClean="0"/>
              <a:t>easements relating to aeronautical and air navigation zones. The law defines zones where no construction or raising is permitted in order to ensure visibility and avoid any risk for aircraft.</a:t>
            </a:r>
            <a:endParaRPr lang="fr-FR" dirty="0" smtClean="0"/>
          </a:p>
          <a:p>
            <a:pPr lvl="1">
              <a:spcBef>
                <a:spcPts val="2400"/>
              </a:spcBef>
            </a:pPr>
            <a:r>
              <a:rPr lang="en-GB" dirty="0" smtClean="0"/>
              <a:t>isolation easements around the cemeteries. The law sets zones of 30, 70 and 200m. In the first, no wells may be dug or any construction raised. In the other two, the construction is  subject to restrictive measures.</a:t>
            </a:r>
            <a:endParaRPr lang="fr-FR" dirty="0" smtClean="0"/>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142984"/>
            <a:ext cx="7358113" cy="5000660"/>
          </a:xfrm>
        </p:spPr>
        <p:txBody>
          <a:bodyPr/>
          <a:lstStyle/>
          <a:p>
            <a:pPr marL="342900" lvl="1" indent="-342900"/>
            <a:r>
              <a:rPr lang="en-GB" dirty="0" smtClean="0"/>
              <a:t>Easements relating to historical monuments and sites, which, after their classification according to a regulatory procedure, are subject to protective measures. </a:t>
            </a:r>
            <a:endParaRPr lang="fr-FR" dirty="0" smtClean="0"/>
          </a:p>
          <a:p>
            <a:r>
              <a:rPr lang="en-GB" sz="2000" dirty="0" smtClean="0"/>
              <a:t>The issuance of the permit to build or to parcel out, by the competent authority, on neighbouring landholdings is subject to the opinion of the government authority in charge of cultural affairs.</a:t>
            </a:r>
            <a:endParaRPr lang="fr-F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857232"/>
            <a:ext cx="7492627" cy="5643602"/>
          </a:xfrm>
        </p:spPr>
        <p:txBody>
          <a:bodyPr/>
          <a:lstStyle/>
          <a:p>
            <a:pPr lvl="0"/>
            <a:r>
              <a:rPr lang="en-US" b="1" dirty="0" smtClean="0"/>
              <a:t>Urban planning easements</a:t>
            </a:r>
            <a:r>
              <a:rPr lang="en-US" dirty="0" smtClean="0"/>
              <a:t>: </a:t>
            </a:r>
          </a:p>
          <a:p>
            <a:pPr lvl="1">
              <a:spcBef>
                <a:spcPts val="1200"/>
              </a:spcBef>
            </a:pPr>
            <a:r>
              <a:rPr lang="en-US" sz="2400" dirty="0" smtClean="0"/>
              <a:t>Intrinsically, urban planning legislation includes a number of rules and provisions limiting the right of ownership and use of the land. </a:t>
            </a:r>
          </a:p>
          <a:p>
            <a:pPr lvl="1">
              <a:spcBef>
                <a:spcPts val="1200"/>
              </a:spcBef>
            </a:pPr>
            <a:r>
              <a:rPr lang="en-US" sz="2400" dirty="0" smtClean="0"/>
              <a:t>These easements are vast. </a:t>
            </a:r>
          </a:p>
          <a:p>
            <a:pPr lvl="1">
              <a:spcBef>
                <a:spcPts val="1200"/>
              </a:spcBef>
            </a:pPr>
            <a:r>
              <a:rPr lang="en-US" sz="2400" dirty="0" smtClean="0"/>
              <a:t>They can prohibit or only frame a land use (height limitation, fixing the minimum building plot, conditions of establishment...)</a:t>
            </a:r>
            <a:r>
              <a:rPr lang="en-GB" sz="2400" dirty="0" smtClean="0"/>
              <a:t>.</a:t>
            </a:r>
          </a:p>
          <a:p>
            <a:r>
              <a:rPr lang="en-GB" dirty="0" smtClean="0"/>
              <a:t>Laws n°12-90 relating to urban planning, 25-90 relating to allotments and housing groups as well as the </a:t>
            </a:r>
            <a:r>
              <a:rPr lang="en-GB" dirty="0" err="1" smtClean="0"/>
              <a:t>dahir</a:t>
            </a:r>
            <a:r>
              <a:rPr lang="en-GB" dirty="0" smtClean="0"/>
              <a:t> of 25 June 1960 relating to the development of rural agglomerations constitute the main urban planning texts. </a:t>
            </a:r>
          </a:p>
          <a:p>
            <a:pPr lvl="1">
              <a:spcBef>
                <a:spcPts val="1200"/>
              </a:spcBef>
            </a:pPr>
            <a:endParaRPr lang="fr-FR" sz="24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928670"/>
            <a:ext cx="7492627" cy="4697411"/>
          </a:xfrm>
        </p:spPr>
        <p:txBody>
          <a:bodyPr/>
          <a:lstStyle/>
          <a:p>
            <a:pPr marL="449263" lvl="1" indent="-358775">
              <a:lnSpc>
                <a:spcPct val="150000"/>
              </a:lnSpc>
              <a:spcBef>
                <a:spcPts val="1200"/>
              </a:spcBef>
            </a:pPr>
            <a:r>
              <a:rPr lang="en-GB" sz="2400" dirty="0" smtClean="0"/>
              <a:t>Urban Planning documents (UPD) :</a:t>
            </a:r>
          </a:p>
          <a:p>
            <a:pPr lvl="1">
              <a:spcBef>
                <a:spcPts val="1200"/>
              </a:spcBef>
              <a:spcAft>
                <a:spcPts val="600"/>
              </a:spcAft>
              <a:buFont typeface="Cambria" panose="02040503050406030204" pitchFamily="18" charset="0"/>
              <a:buChar char="‒"/>
            </a:pPr>
            <a:r>
              <a:rPr lang="en-GB" dirty="0" smtClean="0"/>
              <a:t>Master Plan as a major tool of urban planning. </a:t>
            </a:r>
          </a:p>
          <a:p>
            <a:pPr lvl="1">
              <a:spcBef>
                <a:spcPts val="1200"/>
              </a:spcBef>
              <a:spcAft>
                <a:spcPts val="600"/>
              </a:spcAft>
              <a:buFont typeface="Cambria" panose="02040503050406030204" pitchFamily="18" charset="0"/>
              <a:buChar char="‒"/>
            </a:pPr>
            <a:r>
              <a:rPr lang="en-GB" dirty="0" smtClean="0"/>
              <a:t>Zoning plan is a median urban planning document</a:t>
            </a:r>
            <a:r>
              <a:rPr lang="en-US" dirty="0" smtClean="0">
                <a:latin typeface="Cambria"/>
                <a:cs typeface="Cambria"/>
              </a:rPr>
              <a:t>.</a:t>
            </a:r>
          </a:p>
          <a:p>
            <a:pPr lvl="1">
              <a:spcBef>
                <a:spcPts val="1200"/>
              </a:spcBef>
              <a:spcAft>
                <a:spcPts val="600"/>
              </a:spcAft>
              <a:buFont typeface="Cambria" panose="02040503050406030204" pitchFamily="18" charset="0"/>
              <a:buChar char="‒"/>
            </a:pPr>
            <a:r>
              <a:rPr lang="en-GB" dirty="0" smtClean="0"/>
              <a:t>The Development Plan remains the most important tool.</a:t>
            </a:r>
          </a:p>
          <a:p>
            <a:pPr lvl="1">
              <a:spcBef>
                <a:spcPts val="1200"/>
              </a:spcBef>
              <a:spcAft>
                <a:spcPts val="600"/>
              </a:spcAft>
              <a:buFont typeface="Cambria" panose="02040503050406030204" pitchFamily="18" charset="0"/>
              <a:buChar char="‒"/>
            </a:pPr>
            <a:r>
              <a:rPr lang="en-GB" dirty="0" smtClean="0"/>
              <a:t>Plan for Rural Agglomerations</a:t>
            </a:r>
            <a:endParaRPr lang="en-US" dirty="0" smtClean="0">
              <a:latin typeface="Cambria"/>
              <a:cs typeface="Cambria"/>
            </a:endParaRPr>
          </a:p>
          <a:p>
            <a:pPr marL="449263" lvl="1" indent="-358775">
              <a:spcBef>
                <a:spcPts val="1200"/>
              </a:spcBef>
            </a:pPr>
            <a:r>
              <a:rPr lang="en-GB" sz="2400" dirty="0" smtClean="0"/>
              <a:t>The PDs continue to reflect a prescriptive and normative planning. </a:t>
            </a:r>
          </a:p>
          <a:p>
            <a:pPr lvl="1">
              <a:spcBef>
                <a:spcPts val="1200"/>
              </a:spcBef>
              <a:spcAft>
                <a:spcPts val="600"/>
              </a:spcAft>
              <a:buFont typeface="Cambria" panose="02040503050406030204" pitchFamily="18" charset="0"/>
              <a:buChar char="‒"/>
            </a:pPr>
            <a:r>
              <a:rPr lang="en-GB" dirty="0" smtClean="0"/>
              <a:t>The use of zoning as an unavoidable technique in urban planning</a:t>
            </a:r>
            <a:r>
              <a:rPr lang="en-US" dirty="0" smtClean="0"/>
              <a:t>. </a:t>
            </a:r>
            <a:endParaRPr lang="en-GB" dirty="0" smtClean="0"/>
          </a:p>
          <a:p>
            <a:pPr lvl="1">
              <a:spcBef>
                <a:spcPts val="1200"/>
              </a:spcBef>
              <a:spcAft>
                <a:spcPts val="600"/>
              </a:spcAft>
              <a:buFont typeface="Cambria" panose="02040503050406030204" pitchFamily="18" charset="0"/>
              <a:buChar char="‒"/>
            </a:pPr>
            <a:r>
              <a:rPr lang="en-GB" dirty="0" smtClean="0"/>
              <a:t>This logic continues to generate inequalities, spatial divisions and social distances.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heckerboard(across)">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857232"/>
            <a:ext cx="7572428" cy="4697411"/>
          </a:xfrm>
        </p:spPr>
        <p:txBody>
          <a:bodyPr/>
          <a:lstStyle/>
          <a:p>
            <a:r>
              <a:rPr lang="en-GB" dirty="0" smtClean="0"/>
              <a:t>UPD :</a:t>
            </a:r>
          </a:p>
          <a:p>
            <a:pPr lvl="1"/>
            <a:r>
              <a:rPr lang="en-GB" sz="2400" dirty="0" smtClean="0"/>
              <a:t>set the general use of the land by locating areas subject to easements such as non- </a:t>
            </a:r>
            <a:r>
              <a:rPr lang="en-GB" sz="2400" dirty="0" err="1" smtClean="0"/>
              <a:t>aedificandi</a:t>
            </a:r>
            <a:r>
              <a:rPr lang="en-GB" sz="2400" dirty="0" smtClean="0"/>
              <a:t> areas where no construction can be raised, non-</a:t>
            </a:r>
            <a:r>
              <a:rPr lang="en-GB" sz="2400" dirty="0" err="1" smtClean="0"/>
              <a:t>altius</a:t>
            </a:r>
            <a:r>
              <a:rPr lang="en-GB" sz="2400" dirty="0" smtClean="0"/>
              <a:t> </a:t>
            </a:r>
            <a:r>
              <a:rPr lang="en-GB" sz="2400" dirty="0" err="1" smtClean="0"/>
              <a:t>tolendi</a:t>
            </a:r>
            <a:r>
              <a:rPr lang="en-GB" sz="2400" dirty="0" smtClean="0"/>
              <a:t> where no height elevation is permitted. </a:t>
            </a:r>
            <a:endParaRPr lang="fr-FR" sz="2400" dirty="0" smtClean="0"/>
          </a:p>
          <a:p>
            <a:pPr lvl="1"/>
            <a:r>
              <a:rPr lang="en-GB" sz="2400" dirty="0" smtClean="0"/>
              <a:t>establish different easements, indicating the locations reserved to the infrastructure and public facilities. </a:t>
            </a:r>
          </a:p>
          <a:p>
            <a:pPr lvl="1"/>
            <a:r>
              <a:rPr lang="en-GB" sz="2400" dirty="0" smtClean="0"/>
              <a:t>lay down the rules applicable to construction. </a:t>
            </a:r>
          </a:p>
          <a:p>
            <a:pPr marL="342900" lvl="1" indent="-342900"/>
            <a:r>
              <a:rPr lang="en-GB" sz="2400" dirty="0" smtClean="0"/>
              <a:t>Easements are established for the sake of hygiene, traffic, aesthetics, safety and public health.</a:t>
            </a:r>
          </a:p>
          <a:p>
            <a:endParaRPr lang="fr-F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2643182"/>
            <a:ext cx="7358114" cy="2857520"/>
          </a:xfrm>
        </p:spPr>
        <p:txBody>
          <a:bodyPr/>
          <a:lstStyle/>
          <a:p>
            <a:pPr algn="ctr">
              <a:spcBef>
                <a:spcPts val="2400"/>
              </a:spcBef>
              <a:buNone/>
            </a:pPr>
            <a:r>
              <a:rPr lang="en-GB" sz="3200" b="1" dirty="0" smtClean="0"/>
              <a:t>II- The question of compensation related to easements and jurisprudential framework</a:t>
            </a:r>
            <a:endParaRPr lang="fr-FR" sz="3200" dirty="0" smtClean="0"/>
          </a:p>
          <a:p>
            <a:pPr>
              <a:spcBef>
                <a:spcPts val="2400"/>
              </a:spcBef>
            </a:pPr>
            <a:endParaRPr lang="en-GB" dirty="0" smtClean="0"/>
          </a:p>
          <a:p>
            <a:pPr>
              <a:buNone/>
            </a:pPr>
            <a:endParaRPr lang="fr-FR" dirty="0"/>
          </a:p>
        </p:txBody>
      </p:sp>
    </p:spTree>
    <p:extLst>
      <p:ext uri="{BB962C8B-B14F-4D97-AF65-F5344CB8AC3E}">
        <p14:creationId xmlns="" xmlns:p14="http://schemas.microsoft.com/office/powerpoint/2010/main" val="2471872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1071546"/>
            <a:ext cx="7286676" cy="4500594"/>
          </a:xfrm>
        </p:spPr>
        <p:txBody>
          <a:bodyPr/>
          <a:lstStyle/>
          <a:p>
            <a:r>
              <a:rPr lang="en-GB" dirty="0" smtClean="0"/>
              <a:t>Compensation for damages caused by easements taken to preserve the public domain do not cause major problems; </a:t>
            </a:r>
          </a:p>
          <a:p>
            <a:endParaRPr lang="en-GB" dirty="0" smtClean="0"/>
          </a:p>
          <a:p>
            <a:endParaRPr lang="en-GB" dirty="0" smtClean="0"/>
          </a:p>
          <a:p>
            <a:r>
              <a:rPr lang="en-GB" dirty="0" smtClean="0"/>
              <a:t>The conditions of such compensation are set by the same texts;</a:t>
            </a:r>
          </a:p>
          <a:p>
            <a:pPr marL="0" indent="0" algn="ctr">
              <a:buNone/>
            </a:pPr>
            <a:endParaRPr lang="en-GB" sz="1100" dirty="0" smtClean="0"/>
          </a:p>
          <a:p>
            <a:endParaRPr lang="en-GB" dirty="0" smtClean="0"/>
          </a:p>
          <a:p>
            <a:r>
              <a:rPr lang="en-GB" dirty="0" smtClean="0"/>
              <a:t>Compensation for urban planning easements raises many difficulties and disputes. </a:t>
            </a:r>
            <a:endParaRPr lang="fr-FR" dirty="0" smtClean="0"/>
          </a:p>
          <a:p>
            <a:endParaRPr lang="fr-FR" sz="2000" dirty="0" smtClean="0"/>
          </a:p>
        </p:txBody>
      </p:sp>
      <p:grpSp>
        <p:nvGrpSpPr>
          <p:cNvPr id="4" name="Groupe 3"/>
          <p:cNvGrpSpPr/>
          <p:nvPr/>
        </p:nvGrpSpPr>
        <p:grpSpPr>
          <a:xfrm rot="16200000">
            <a:off x="4051618" y="2520624"/>
            <a:ext cx="540699" cy="500064"/>
            <a:chOff x="4333924" y="2375441"/>
            <a:chExt cx="540699" cy="615588"/>
          </a:xfrm>
          <a:solidFill>
            <a:schemeClr val="accent1">
              <a:lumMod val="60000"/>
              <a:lumOff val="40000"/>
            </a:schemeClr>
          </a:solidFill>
        </p:grpSpPr>
        <p:sp>
          <p:nvSpPr>
            <p:cNvPr id="5" name="Flèche droite 4"/>
            <p:cNvSpPr/>
            <p:nvPr/>
          </p:nvSpPr>
          <p:spPr>
            <a:xfrm>
              <a:off x="4333924" y="2375441"/>
              <a:ext cx="540699" cy="615588"/>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lèche droite 4"/>
            <p:cNvSpPr/>
            <p:nvPr/>
          </p:nvSpPr>
          <p:spPr>
            <a:xfrm>
              <a:off x="4333924" y="2498559"/>
              <a:ext cx="378489" cy="3693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p:txBody>
        </p:sp>
      </p:grpSp>
      <p:sp>
        <p:nvSpPr>
          <p:cNvPr id="7" name="Différent de 6"/>
          <p:cNvSpPr/>
          <p:nvPr/>
        </p:nvSpPr>
        <p:spPr>
          <a:xfrm>
            <a:off x="3929058" y="4000504"/>
            <a:ext cx="928694" cy="557210"/>
          </a:xfrm>
          <a:prstGeom prst="mathNotEqual">
            <a:avLst>
              <a:gd name="adj1" fmla="val 23520"/>
              <a:gd name="adj2" fmla="val 6600000"/>
              <a:gd name="adj3" fmla="val 1176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1">
                  <a:lumMod val="60000"/>
                  <a:lumOff val="40000"/>
                </a:schemeClr>
              </a:solidFill>
            </a:endParaRPr>
          </a:p>
        </p:txBody>
      </p:sp>
      <p:sp>
        <p:nvSpPr>
          <p:cNvPr id="9" name="Rectangle 1801"/>
          <p:cNvSpPr>
            <a:spLocks noChangeArrowheads="1"/>
          </p:cNvSpPr>
          <p:nvPr/>
        </p:nvSpPr>
        <p:spPr bwMode="auto">
          <a:xfrm>
            <a:off x="928662" y="1046155"/>
            <a:ext cx="6858048" cy="1311275"/>
          </a:xfrm>
          <a:prstGeom prst="rect">
            <a:avLst/>
          </a:prstGeom>
          <a:noFill/>
          <a:ln w="38100">
            <a:solidFill>
              <a:schemeClr val="accent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801"/>
          <p:cNvSpPr>
            <a:spLocks noChangeArrowheads="1"/>
          </p:cNvSpPr>
          <p:nvPr/>
        </p:nvSpPr>
        <p:spPr bwMode="auto">
          <a:xfrm>
            <a:off x="928662" y="4786322"/>
            <a:ext cx="6858048" cy="1311275"/>
          </a:xfrm>
          <a:prstGeom prst="rect">
            <a:avLst/>
          </a:prstGeom>
          <a:noFill/>
          <a:ln w="38100">
            <a:solidFill>
              <a:schemeClr val="accent2"/>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endParaRPr lang="fr-FR"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heckerboard(across)">
                                      <p:cBhvr>
                                        <p:cTn id="26" dur="500"/>
                                        <p:tgtEl>
                                          <p:spTgt spid="3">
                                            <p:txEl>
                                              <p:pRg st="6" end="6"/>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801">
            <a:extLst>
              <a:ext uri="{FF2B5EF4-FFF2-40B4-BE49-F238E27FC236}">
                <a16:creationId xmlns="" xmlns:a16="http://schemas.microsoft.com/office/drawing/2014/main" id="{FB973EAB-497E-41B0-BD92-6D4568BD8A8C}"/>
              </a:ext>
            </a:extLst>
          </p:cNvPr>
          <p:cNvSpPr/>
          <p:nvPr/>
        </p:nvSpPr>
        <p:spPr>
          <a:xfrm>
            <a:off x="5702891" y="2165042"/>
            <a:ext cx="2628083" cy="4050040"/>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2095500">
                <a:moveTo>
                  <a:pt x="1431131" y="1370171"/>
                </a:moveTo>
                <a:lnTo>
                  <a:pt x="1431131" y="1855946"/>
                </a:lnTo>
                <a:cubicBezTo>
                  <a:pt x="1431131" y="1979771"/>
                  <a:pt x="1331119" y="2079784"/>
                  <a:pt x="1207294" y="2079784"/>
                </a:cubicBezTo>
                <a:lnTo>
                  <a:pt x="245269" y="2079784"/>
                </a:lnTo>
                <a:cubicBezTo>
                  <a:pt x="121444" y="2078831"/>
                  <a:pt x="21431" y="1978819"/>
                  <a:pt x="21431" y="1854994"/>
                </a:cubicBezTo>
                <a:lnTo>
                  <a:pt x="21431" y="245269"/>
                </a:lnTo>
                <a:cubicBezTo>
                  <a:pt x="21431" y="121444"/>
                  <a:pt x="121444" y="21431"/>
                  <a:pt x="245269" y="21431"/>
                </a:cubicBezTo>
                <a:lnTo>
                  <a:pt x="1207294" y="21431"/>
                </a:lnTo>
                <a:cubicBezTo>
                  <a:pt x="1331119" y="21431"/>
                  <a:pt x="1431131" y="121444"/>
                  <a:pt x="1431131" y="245269"/>
                </a:cubicBezTo>
                <a:lnTo>
                  <a:pt x="1431131" y="1050131"/>
                </a:lnTo>
              </a:path>
            </a:pathLst>
          </a:custGeom>
          <a:noFill/>
          <a:ln w="31750" cap="flat">
            <a:solidFill>
              <a:srgbClr val="90C22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9" name="Group 805">
            <a:extLst>
              <a:ext uri="{FF2B5EF4-FFF2-40B4-BE49-F238E27FC236}">
                <a16:creationId xmlns="" xmlns:a16="http://schemas.microsoft.com/office/drawing/2014/main" id="{DC8E07CC-CEB5-45AE-94D3-6E5A2992E508}"/>
              </a:ext>
            </a:extLst>
          </p:cNvPr>
          <p:cNvGrpSpPr/>
          <p:nvPr/>
        </p:nvGrpSpPr>
        <p:grpSpPr>
          <a:xfrm>
            <a:off x="3030025" y="2165042"/>
            <a:ext cx="3053065" cy="4050040"/>
            <a:chOff x="910323" y="1688950"/>
            <a:chExt cx="2651537" cy="4525962"/>
          </a:xfrm>
          <a:noFill/>
        </p:grpSpPr>
        <p:sp>
          <p:nvSpPr>
            <p:cNvPr id="10" name="Freeform: Shape 806">
              <a:extLst>
                <a:ext uri="{FF2B5EF4-FFF2-40B4-BE49-F238E27FC236}">
                  <a16:creationId xmlns="" xmlns:a16="http://schemas.microsoft.com/office/drawing/2014/main" id="{4F49A246-651C-4065-A506-460A8D36CB17}"/>
                </a:ext>
              </a:extLst>
            </p:cNvPr>
            <p:cNvSpPr/>
            <p:nvPr/>
          </p:nvSpPr>
          <p:spPr>
            <a:xfrm>
              <a:off x="910323" y="1688950"/>
              <a:ext cx="2282447" cy="4525962"/>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2095500">
                  <a:moveTo>
                    <a:pt x="1431131" y="1370171"/>
                  </a:moveTo>
                  <a:lnTo>
                    <a:pt x="1431131" y="1855946"/>
                  </a:lnTo>
                  <a:cubicBezTo>
                    <a:pt x="1431131" y="1979771"/>
                    <a:pt x="1331119" y="2079784"/>
                    <a:pt x="1207294" y="2079784"/>
                  </a:cubicBezTo>
                  <a:lnTo>
                    <a:pt x="245269" y="2079784"/>
                  </a:lnTo>
                  <a:cubicBezTo>
                    <a:pt x="121444" y="2078831"/>
                    <a:pt x="21431" y="1978819"/>
                    <a:pt x="21431" y="1854994"/>
                  </a:cubicBezTo>
                  <a:lnTo>
                    <a:pt x="21431" y="245269"/>
                  </a:lnTo>
                  <a:cubicBezTo>
                    <a:pt x="21431" y="121444"/>
                    <a:pt x="121444" y="21431"/>
                    <a:pt x="245269" y="21431"/>
                  </a:cubicBezTo>
                  <a:lnTo>
                    <a:pt x="1207294" y="21431"/>
                  </a:lnTo>
                  <a:cubicBezTo>
                    <a:pt x="1331119" y="21431"/>
                    <a:pt x="1431131" y="121444"/>
                    <a:pt x="1431131" y="245269"/>
                  </a:cubicBezTo>
                  <a:lnTo>
                    <a:pt x="1431131" y="1050131"/>
                  </a:lnTo>
                </a:path>
              </a:pathLst>
            </a:custGeom>
            <a:grpFill/>
            <a:ln w="31750" cap="flat">
              <a:solidFill>
                <a:srgbClr val="07A398"/>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Shape 807">
              <a:extLst>
                <a:ext uri="{FF2B5EF4-FFF2-40B4-BE49-F238E27FC236}">
                  <a16:creationId xmlns="" xmlns:a16="http://schemas.microsoft.com/office/drawing/2014/main" id="{BD3DE764-E5A3-4869-AC82-E9D702B41B86}"/>
                </a:ext>
              </a:extLst>
            </p:cNvPr>
            <p:cNvSpPr/>
            <p:nvPr/>
          </p:nvSpPr>
          <p:spPr>
            <a:xfrm>
              <a:off x="3132707" y="4443826"/>
              <a:ext cx="295609" cy="174432"/>
            </a:xfrm>
            <a:custGeom>
              <a:avLst/>
              <a:gdLst>
                <a:gd name="connsiteX0" fmla="*/ 455771 w 476250"/>
                <a:gd name="connsiteY0" fmla="*/ 21431 h 133350"/>
                <a:gd name="connsiteX1" fmla="*/ 111919 w 476250"/>
                <a:gd name="connsiteY1" fmla="*/ 21431 h 133350"/>
                <a:gd name="connsiteX2" fmla="*/ 53816 w 476250"/>
                <a:gd name="connsiteY2" fmla="*/ 40481 h 133350"/>
                <a:gd name="connsiteX3" fmla="*/ 21431 w 476250"/>
                <a:gd name="connsiteY3" fmla="*/ 114776 h 133350"/>
              </a:gdLst>
              <a:ahLst/>
              <a:cxnLst>
                <a:cxn ang="0">
                  <a:pos x="connsiteX0" y="connsiteY0"/>
                </a:cxn>
                <a:cxn ang="0">
                  <a:pos x="connsiteX1" y="connsiteY1"/>
                </a:cxn>
                <a:cxn ang="0">
                  <a:pos x="connsiteX2" y="connsiteY2"/>
                </a:cxn>
                <a:cxn ang="0">
                  <a:pos x="connsiteX3" y="connsiteY3"/>
                </a:cxn>
              </a:cxnLst>
              <a:rect l="l" t="t" r="r" b="b"/>
              <a:pathLst>
                <a:path w="476250" h="133350">
                  <a:moveTo>
                    <a:pt x="455771" y="21431"/>
                  </a:moveTo>
                  <a:lnTo>
                    <a:pt x="111919" y="21431"/>
                  </a:lnTo>
                  <a:cubicBezTo>
                    <a:pt x="90964" y="21431"/>
                    <a:pt x="70009" y="28099"/>
                    <a:pt x="53816" y="40481"/>
                  </a:cubicBezTo>
                  <a:cubicBezTo>
                    <a:pt x="36671" y="53816"/>
                    <a:pt x="21431" y="76676"/>
                    <a:pt x="21431" y="114776"/>
                  </a:cubicBezTo>
                </a:path>
              </a:pathLst>
            </a:custGeom>
            <a:grpFill/>
            <a:ln w="31750" cap="flat">
              <a:solidFill>
                <a:srgbClr val="07A398"/>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Shape 808">
              <a:extLst>
                <a:ext uri="{FF2B5EF4-FFF2-40B4-BE49-F238E27FC236}">
                  <a16:creationId xmlns="" xmlns:a16="http://schemas.microsoft.com/office/drawing/2014/main" id="{24557831-2D82-451E-BE00-9C09CDF179EF}"/>
                </a:ext>
              </a:extLst>
            </p:cNvPr>
            <p:cNvSpPr/>
            <p:nvPr/>
          </p:nvSpPr>
          <p:spPr>
            <a:xfrm>
              <a:off x="3346489" y="4279181"/>
              <a:ext cx="215371" cy="369205"/>
            </a:xfrm>
            <a:custGeom>
              <a:avLst/>
              <a:gdLst>
                <a:gd name="connsiteX0" fmla="*/ 0 w 129310"/>
                <a:gd name="connsiteY0" fmla="*/ 0 h 221673"/>
                <a:gd name="connsiteX1" fmla="*/ 129310 w 129310"/>
                <a:gd name="connsiteY1" fmla="*/ 113915 h 221673"/>
                <a:gd name="connsiteX2" fmla="*/ 3079 w 129310"/>
                <a:gd name="connsiteY2" fmla="*/ 221673 h 221673"/>
              </a:gdLst>
              <a:ahLst/>
              <a:cxnLst>
                <a:cxn ang="0">
                  <a:pos x="connsiteX0" y="connsiteY0"/>
                </a:cxn>
                <a:cxn ang="0">
                  <a:pos x="connsiteX1" y="connsiteY1"/>
                </a:cxn>
                <a:cxn ang="0">
                  <a:pos x="connsiteX2" y="connsiteY2"/>
                </a:cxn>
              </a:cxnLst>
              <a:rect l="l" t="t" r="r" b="b"/>
              <a:pathLst>
                <a:path w="129310" h="221673">
                  <a:moveTo>
                    <a:pt x="0" y="0"/>
                  </a:moveTo>
                  <a:lnTo>
                    <a:pt x="129310" y="113915"/>
                  </a:lnTo>
                  <a:lnTo>
                    <a:pt x="3079" y="221673"/>
                  </a:lnTo>
                </a:path>
              </a:pathLst>
            </a:custGeom>
            <a:grpFill/>
            <a:ln w="31750" cap="flat" cmpd="sng" algn="ctr">
              <a:solidFill>
                <a:srgbClr val="07A39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Arial Unicode MS"/>
                <a:cs typeface="+mn-cs"/>
              </a:endParaRPr>
            </a:p>
          </p:txBody>
        </p:sp>
      </p:grpSp>
      <p:grpSp>
        <p:nvGrpSpPr>
          <p:cNvPr id="13" name="Group 810">
            <a:extLst>
              <a:ext uri="{FF2B5EF4-FFF2-40B4-BE49-F238E27FC236}">
                <a16:creationId xmlns="" xmlns:a16="http://schemas.microsoft.com/office/drawing/2014/main" id="{EB89733F-BC77-4A36-A076-0891C32B48BD}"/>
              </a:ext>
            </a:extLst>
          </p:cNvPr>
          <p:cNvGrpSpPr/>
          <p:nvPr/>
        </p:nvGrpSpPr>
        <p:grpSpPr>
          <a:xfrm>
            <a:off x="357158" y="2165042"/>
            <a:ext cx="3034067" cy="3987436"/>
            <a:chOff x="910323" y="1688950"/>
            <a:chExt cx="2635037" cy="4525962"/>
          </a:xfrm>
          <a:noFill/>
        </p:grpSpPr>
        <p:sp>
          <p:nvSpPr>
            <p:cNvPr id="14" name="Freeform: Shape 811">
              <a:extLst>
                <a:ext uri="{FF2B5EF4-FFF2-40B4-BE49-F238E27FC236}">
                  <a16:creationId xmlns="" xmlns:a16="http://schemas.microsoft.com/office/drawing/2014/main" id="{F43BB0FC-D61F-41F7-9F3C-B4807B888A96}"/>
                </a:ext>
              </a:extLst>
            </p:cNvPr>
            <p:cNvSpPr/>
            <p:nvPr/>
          </p:nvSpPr>
          <p:spPr>
            <a:xfrm>
              <a:off x="910323" y="1688950"/>
              <a:ext cx="2282447" cy="4525962"/>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2095500">
                  <a:moveTo>
                    <a:pt x="1431131" y="1370171"/>
                  </a:moveTo>
                  <a:lnTo>
                    <a:pt x="1431131" y="1855946"/>
                  </a:lnTo>
                  <a:cubicBezTo>
                    <a:pt x="1431131" y="1979771"/>
                    <a:pt x="1331119" y="2079784"/>
                    <a:pt x="1207294" y="2079784"/>
                  </a:cubicBezTo>
                  <a:lnTo>
                    <a:pt x="245269" y="2079784"/>
                  </a:lnTo>
                  <a:cubicBezTo>
                    <a:pt x="121444" y="2078831"/>
                    <a:pt x="21431" y="1978819"/>
                    <a:pt x="21431" y="1854994"/>
                  </a:cubicBezTo>
                  <a:lnTo>
                    <a:pt x="21431" y="245269"/>
                  </a:lnTo>
                  <a:cubicBezTo>
                    <a:pt x="21431" y="121444"/>
                    <a:pt x="121444" y="21431"/>
                    <a:pt x="245269" y="21431"/>
                  </a:cubicBezTo>
                  <a:lnTo>
                    <a:pt x="1207294" y="21431"/>
                  </a:lnTo>
                  <a:cubicBezTo>
                    <a:pt x="1331119" y="21431"/>
                    <a:pt x="1431131" y="121444"/>
                    <a:pt x="1431131" y="245269"/>
                  </a:cubicBezTo>
                  <a:lnTo>
                    <a:pt x="1431131" y="1050131"/>
                  </a:lnTo>
                </a:path>
              </a:pathLst>
            </a:custGeom>
            <a:grpFill/>
            <a:ln w="31750" cap="flat">
              <a:solidFill>
                <a:srgbClr val="0680C3"/>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Shape 812">
              <a:extLst>
                <a:ext uri="{FF2B5EF4-FFF2-40B4-BE49-F238E27FC236}">
                  <a16:creationId xmlns="" xmlns:a16="http://schemas.microsoft.com/office/drawing/2014/main" id="{8F34D412-A0BC-4E1E-9AAE-6BF3FBCE2FB4}"/>
                </a:ext>
              </a:extLst>
            </p:cNvPr>
            <p:cNvSpPr/>
            <p:nvPr/>
          </p:nvSpPr>
          <p:spPr>
            <a:xfrm>
              <a:off x="3132707" y="4398357"/>
              <a:ext cx="259326" cy="184805"/>
            </a:xfrm>
            <a:custGeom>
              <a:avLst/>
              <a:gdLst>
                <a:gd name="connsiteX0" fmla="*/ 455771 w 476250"/>
                <a:gd name="connsiteY0" fmla="*/ 21431 h 133350"/>
                <a:gd name="connsiteX1" fmla="*/ 111919 w 476250"/>
                <a:gd name="connsiteY1" fmla="*/ 21431 h 133350"/>
                <a:gd name="connsiteX2" fmla="*/ 53816 w 476250"/>
                <a:gd name="connsiteY2" fmla="*/ 40481 h 133350"/>
                <a:gd name="connsiteX3" fmla="*/ 21431 w 476250"/>
                <a:gd name="connsiteY3" fmla="*/ 114776 h 133350"/>
              </a:gdLst>
              <a:ahLst/>
              <a:cxnLst>
                <a:cxn ang="0">
                  <a:pos x="connsiteX0" y="connsiteY0"/>
                </a:cxn>
                <a:cxn ang="0">
                  <a:pos x="connsiteX1" y="connsiteY1"/>
                </a:cxn>
                <a:cxn ang="0">
                  <a:pos x="connsiteX2" y="connsiteY2"/>
                </a:cxn>
                <a:cxn ang="0">
                  <a:pos x="connsiteX3" y="connsiteY3"/>
                </a:cxn>
              </a:cxnLst>
              <a:rect l="l" t="t" r="r" b="b"/>
              <a:pathLst>
                <a:path w="476250" h="133350">
                  <a:moveTo>
                    <a:pt x="455771" y="21431"/>
                  </a:moveTo>
                  <a:lnTo>
                    <a:pt x="111919" y="21431"/>
                  </a:lnTo>
                  <a:cubicBezTo>
                    <a:pt x="90964" y="21431"/>
                    <a:pt x="70009" y="28099"/>
                    <a:pt x="53816" y="40481"/>
                  </a:cubicBezTo>
                  <a:cubicBezTo>
                    <a:pt x="36671" y="53816"/>
                    <a:pt x="21431" y="76676"/>
                    <a:pt x="21431" y="114776"/>
                  </a:cubicBezTo>
                </a:path>
              </a:pathLst>
            </a:custGeom>
            <a:grpFill/>
            <a:ln w="31750" cap="flat">
              <a:solidFill>
                <a:srgbClr val="0680C3"/>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Shape 813">
              <a:extLst>
                <a:ext uri="{FF2B5EF4-FFF2-40B4-BE49-F238E27FC236}">
                  <a16:creationId xmlns="" xmlns:a16="http://schemas.microsoft.com/office/drawing/2014/main" id="{4DA99A42-4920-472D-9BC7-235A99801738}"/>
                </a:ext>
              </a:extLst>
            </p:cNvPr>
            <p:cNvSpPr/>
            <p:nvPr/>
          </p:nvSpPr>
          <p:spPr>
            <a:xfrm>
              <a:off x="3329989" y="4258818"/>
              <a:ext cx="215371" cy="369205"/>
            </a:xfrm>
            <a:custGeom>
              <a:avLst/>
              <a:gdLst>
                <a:gd name="connsiteX0" fmla="*/ 0 w 129310"/>
                <a:gd name="connsiteY0" fmla="*/ 0 h 221673"/>
                <a:gd name="connsiteX1" fmla="*/ 129310 w 129310"/>
                <a:gd name="connsiteY1" fmla="*/ 113915 h 221673"/>
                <a:gd name="connsiteX2" fmla="*/ 3079 w 129310"/>
                <a:gd name="connsiteY2" fmla="*/ 221673 h 221673"/>
              </a:gdLst>
              <a:ahLst/>
              <a:cxnLst>
                <a:cxn ang="0">
                  <a:pos x="connsiteX0" y="connsiteY0"/>
                </a:cxn>
                <a:cxn ang="0">
                  <a:pos x="connsiteX1" y="connsiteY1"/>
                </a:cxn>
                <a:cxn ang="0">
                  <a:pos x="connsiteX2" y="connsiteY2"/>
                </a:cxn>
              </a:cxnLst>
              <a:rect l="l" t="t" r="r" b="b"/>
              <a:pathLst>
                <a:path w="129310" h="221673">
                  <a:moveTo>
                    <a:pt x="0" y="0"/>
                  </a:moveTo>
                  <a:lnTo>
                    <a:pt x="129310" y="113915"/>
                  </a:lnTo>
                  <a:lnTo>
                    <a:pt x="3079" y="221673"/>
                  </a:lnTo>
                </a:path>
              </a:pathLst>
            </a:custGeom>
            <a:grpFill/>
            <a:ln w="31750" cap="flat" cmpd="sng" algn="ctr">
              <a:solidFill>
                <a:srgbClr val="0680C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Arial Unicode MS"/>
                <a:cs typeface="+mn-cs"/>
              </a:endParaRPr>
            </a:p>
          </p:txBody>
        </p:sp>
      </p:grpSp>
      <p:sp>
        <p:nvSpPr>
          <p:cNvPr id="17" name="Zone de texte 2892"/>
          <p:cNvSpPr txBox="1"/>
          <p:nvPr/>
        </p:nvSpPr>
        <p:spPr>
          <a:xfrm>
            <a:off x="606258" y="2643964"/>
            <a:ext cx="2394106" cy="31921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2000" dirty="0" smtClean="0"/>
              <a:t>Article 31 of Act 25-90 specifies that easements established for the sake of hygiene, traffic and aesthetics do not give rise to any right to compensation. </a:t>
            </a:r>
          </a:p>
          <a:p>
            <a:pPr>
              <a:lnSpc>
                <a:spcPct val="115000"/>
              </a:lnSpc>
              <a:spcAft>
                <a:spcPts val="1000"/>
              </a:spcAft>
            </a:pPr>
            <a:endParaRPr lang="fr-FR" sz="1100" dirty="0">
              <a:effectLst/>
              <a:ea typeface="Calibri"/>
              <a:cs typeface="Arial"/>
            </a:endParaRPr>
          </a:p>
        </p:txBody>
      </p:sp>
      <p:sp>
        <p:nvSpPr>
          <p:cNvPr id="18" name="Zone de texte 2893"/>
          <p:cNvSpPr txBox="1"/>
          <p:nvPr/>
        </p:nvSpPr>
        <p:spPr>
          <a:xfrm>
            <a:off x="3428992" y="2571744"/>
            <a:ext cx="2244465" cy="31539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2000" dirty="0" smtClean="0"/>
              <a:t>Only the reserves of additional space and roads give rise to this right when the reserved area exceeds a certain rate in relation to the total area of the allotment. </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fr-FR" sz="1100" b="1" i="0" u="none" strike="noStrike" kern="0" cap="none" spc="0" normalizeH="0" baseline="0" noProof="0" dirty="0">
                <a:ln>
                  <a:noFill/>
                </a:ln>
                <a:solidFill>
                  <a:srgbClr val="000000"/>
                </a:solidFill>
                <a:effectLst/>
                <a:uLnTx/>
                <a:uFillTx/>
                <a:latin typeface="Times New Roman"/>
                <a:ea typeface="Calibri"/>
                <a:cs typeface="Arial"/>
              </a:rPr>
              <a:t> </a:t>
            </a:r>
            <a:endParaRPr kumimoji="0" lang="fr-FR" sz="1100" b="0" i="0" u="none" strike="noStrike" kern="0" cap="none" spc="0" normalizeH="0" baseline="0" noProof="0" dirty="0">
              <a:ln>
                <a:noFill/>
              </a:ln>
              <a:solidFill>
                <a:sysClr val="windowText" lastClr="000000"/>
              </a:solidFill>
              <a:effectLst/>
              <a:uLnTx/>
              <a:uFillTx/>
              <a:latin typeface="Calibri"/>
              <a:ea typeface="Calibri"/>
              <a:cs typeface="Arial"/>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1" i="0" u="none" strike="noStrike" kern="0" cap="none" spc="0" normalizeH="0" baseline="0" noProof="0" dirty="0">
                <a:ln>
                  <a:noFill/>
                </a:ln>
                <a:solidFill>
                  <a:sysClr val="windowText" lastClr="000000"/>
                </a:solidFill>
                <a:effectLst/>
                <a:uLnTx/>
                <a:uFillTx/>
                <a:latin typeface="Times New Roman"/>
                <a:ea typeface="Calibri"/>
                <a:cs typeface="Arial"/>
              </a:rPr>
              <a:t> </a:t>
            </a:r>
            <a:endParaRPr kumimoji="0" lang="fr-FR" sz="1100" b="0" i="0" u="none" strike="noStrike" kern="0" cap="none" spc="0" normalizeH="0" baseline="0" noProof="0" dirty="0">
              <a:ln>
                <a:noFill/>
              </a:ln>
              <a:solidFill>
                <a:sysClr val="windowText" lastClr="000000"/>
              </a:solidFill>
              <a:effectLst/>
              <a:uLnTx/>
              <a:uFillTx/>
              <a:latin typeface="Calibri"/>
              <a:ea typeface="Calibri"/>
              <a:cs typeface="Arial"/>
            </a:endParaRPr>
          </a:p>
        </p:txBody>
      </p:sp>
      <p:sp>
        <p:nvSpPr>
          <p:cNvPr id="19" name="Zone de texte 2895"/>
          <p:cNvSpPr txBox="1"/>
          <p:nvPr/>
        </p:nvSpPr>
        <p:spPr>
          <a:xfrm>
            <a:off x="6050355" y="2571744"/>
            <a:ext cx="2236421" cy="275832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2000" dirty="0" smtClean="0"/>
              <a:t>For example, when this rate exceeds 45% in the case of lots from the allotment concerned, with areas between 100 and 200m². </a:t>
            </a:r>
          </a:p>
          <a:p>
            <a:pPr marL="0" marR="0" lvl="0" indent="0" defTabSz="914400" eaLnBrk="1" fontAlgn="auto" latinLnBrk="0" hangingPunct="1">
              <a:lnSpc>
                <a:spcPct val="115000"/>
              </a:lnSpc>
              <a:spcBef>
                <a:spcPts val="0"/>
              </a:spcBef>
              <a:spcAft>
                <a:spcPts val="1000"/>
              </a:spcAft>
              <a:buClrTx/>
              <a:buSzTx/>
              <a:buFontTx/>
              <a:buNone/>
              <a:tabLst/>
              <a:defRPr/>
            </a:pPr>
            <a:r>
              <a:rPr kumimoji="0" lang="fr-FR" sz="2000" b="1" i="0" u="none" strike="noStrike" kern="0" cap="none" spc="0" normalizeH="0" baseline="0" noProof="0" dirty="0">
                <a:ln>
                  <a:noFill/>
                </a:ln>
                <a:solidFill>
                  <a:sysClr val="windowText" lastClr="000000"/>
                </a:solidFill>
                <a:effectLst/>
                <a:uLnTx/>
                <a:uFillTx/>
                <a:latin typeface="Times New Roman"/>
                <a:ea typeface="Calibri"/>
                <a:cs typeface="Arial"/>
              </a:rPr>
              <a:t> </a:t>
            </a:r>
            <a:endParaRPr kumimoji="0" lang="fr-FR" sz="2000" b="1" i="0" u="none" strike="noStrike" kern="0" cap="none" spc="0" normalizeH="0" baseline="0" noProof="0" dirty="0">
              <a:ln>
                <a:noFill/>
              </a:ln>
              <a:solidFill>
                <a:sysClr val="windowText" lastClr="000000"/>
              </a:solidFill>
              <a:effectLst/>
              <a:uLnTx/>
              <a:uFillTx/>
              <a:latin typeface="Calibri"/>
              <a:ea typeface="Calibri"/>
              <a:cs typeface="Arial"/>
            </a:endParaRPr>
          </a:p>
        </p:txBody>
      </p:sp>
      <p:cxnSp>
        <p:nvCxnSpPr>
          <p:cNvPr id="21" name="Connecteur droit 20"/>
          <p:cNvCxnSpPr/>
          <p:nvPr/>
        </p:nvCxnSpPr>
        <p:spPr>
          <a:xfrm>
            <a:off x="8301766" y="4070615"/>
            <a:ext cx="1588" cy="858583"/>
          </a:xfrm>
          <a:prstGeom prst="line">
            <a:avLst/>
          </a:prstGeom>
          <a:ln w="25400">
            <a:solidFill>
              <a:schemeClr val="accent1"/>
            </a:solidFill>
          </a:ln>
        </p:spPr>
        <p:style>
          <a:lnRef idx="2">
            <a:schemeClr val="accent6"/>
          </a:lnRef>
          <a:fillRef idx="0">
            <a:schemeClr val="accent6"/>
          </a:fillRef>
          <a:effectRef idx="1">
            <a:schemeClr val="accent6"/>
          </a:effectRef>
          <a:fontRef idx="minor">
            <a:schemeClr val="tx1"/>
          </a:fontRef>
        </p:style>
      </p:cxnSp>
      <p:sp>
        <p:nvSpPr>
          <p:cNvPr id="22" name="Rectangle 21"/>
          <p:cNvSpPr/>
          <p:nvPr/>
        </p:nvSpPr>
        <p:spPr>
          <a:xfrm>
            <a:off x="428596" y="1000108"/>
            <a:ext cx="7286676" cy="707886"/>
          </a:xfrm>
          <a:prstGeom prst="rect">
            <a:avLst/>
          </a:prstGeom>
        </p:spPr>
        <p:txBody>
          <a:bodyPr wrap="square">
            <a:spAutoFit/>
          </a:bodyPr>
          <a:lstStyle/>
          <a:p>
            <a:r>
              <a:rPr lang="en-GB" sz="2000" dirty="0" smtClean="0"/>
              <a:t>Easement of urban planning is characterized by the principle of non-compensation unless there is an exception?</a:t>
            </a:r>
            <a:endParaRPr lang="fr-F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4"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500"/>
                                        <p:tgtEl>
                                          <p:spTgt spid="21"/>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928670"/>
            <a:ext cx="7492627" cy="5214974"/>
          </a:xfrm>
        </p:spPr>
        <p:txBody>
          <a:bodyPr/>
          <a:lstStyle/>
          <a:p>
            <a:r>
              <a:rPr lang="en-GB" sz="2000" dirty="0" smtClean="0"/>
              <a:t>Under article 84 of Act 12-90, easements established in terms of safety, hygiene and aesthetics do not involve any compensation unless it results from these easements:</a:t>
            </a:r>
            <a:endParaRPr lang="fr-FR" sz="2000" dirty="0" smtClean="0"/>
          </a:p>
          <a:p>
            <a:pPr marL="809625" lvl="0" indent="-360363"/>
            <a:r>
              <a:rPr lang="en-GB" sz="2000" dirty="0" smtClean="0"/>
              <a:t>an infringement of acquired rights,</a:t>
            </a:r>
            <a:endParaRPr lang="fr-FR" sz="2000" dirty="0" smtClean="0"/>
          </a:p>
          <a:p>
            <a:pPr marL="809625" lvl="0" indent="-360363"/>
            <a:r>
              <a:rPr lang="en-GB" sz="2000" dirty="0" smtClean="0"/>
              <a:t>a modification of the previous state of the premises determining direct, material and certain damage.</a:t>
            </a:r>
            <a:endParaRPr lang="fr-FR" sz="2000" dirty="0" smtClean="0"/>
          </a:p>
          <a:p>
            <a:r>
              <a:rPr lang="en-GB" sz="2000" dirty="0" smtClean="0"/>
              <a:t>The said indemnity shall be fixed either amicably or by legal means.</a:t>
            </a:r>
          </a:p>
          <a:p>
            <a:r>
              <a:rPr lang="en-GB" sz="2000" b="1" dirty="0" smtClean="0"/>
              <a:t>The legal framework in force has opted for broad concepts such as safety, aesthetics, health, etc., which can be used in a discretionary manner. </a:t>
            </a:r>
          </a:p>
          <a:p>
            <a:r>
              <a:rPr lang="en-GB" sz="2000" b="1" dirty="0" smtClean="0"/>
              <a:t>Obviously, it is easy to apply these concepts to various measures.</a:t>
            </a:r>
            <a:endParaRPr lang="fr-FR" sz="2000" b="1" dirty="0" smtClean="0"/>
          </a:p>
          <a:p>
            <a:endParaRPr lang="fr-F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Introduction</a:t>
            </a:r>
            <a:endParaRPr lang="fr-FR" sz="2800" b="1" dirty="0"/>
          </a:p>
        </p:txBody>
      </p:sp>
      <p:sp>
        <p:nvSpPr>
          <p:cNvPr id="5" name="Espace réservé du contenu 4"/>
          <p:cNvSpPr>
            <a:spLocks noGrp="1"/>
          </p:cNvSpPr>
          <p:nvPr>
            <p:ph idx="1"/>
          </p:nvPr>
        </p:nvSpPr>
        <p:spPr>
          <a:xfrm>
            <a:off x="500034" y="1714488"/>
            <a:ext cx="7849818" cy="4041786"/>
          </a:xfrm>
        </p:spPr>
        <p:txBody>
          <a:bodyPr/>
          <a:lstStyle/>
          <a:p>
            <a:r>
              <a:rPr lang="en-GB" dirty="0" smtClean="0"/>
              <a:t>The subject of easements and the principle of compensation or non-compensation relating to it set out a sensitive theme. </a:t>
            </a:r>
          </a:p>
          <a:p>
            <a:r>
              <a:rPr lang="en-GB" dirty="0" smtClean="0"/>
              <a:t>The issues related to real estate/land ownership are numerous and various. </a:t>
            </a:r>
          </a:p>
          <a:p>
            <a:r>
              <a:rPr lang="fr-FR" dirty="0" err="1" smtClean="0"/>
              <a:t>These</a:t>
            </a:r>
            <a:r>
              <a:rPr lang="fr-FR" dirty="0" smtClean="0"/>
              <a:t> issues are the </a:t>
            </a:r>
            <a:r>
              <a:rPr lang="fr-FR" dirty="0" err="1" smtClean="0"/>
              <a:t>subject</a:t>
            </a:r>
            <a:r>
              <a:rPr lang="fr-FR" dirty="0" smtClean="0"/>
              <a:t> of </a:t>
            </a:r>
            <a:r>
              <a:rPr lang="fr-FR" dirty="0" err="1" smtClean="0"/>
              <a:t>enormous</a:t>
            </a:r>
            <a:r>
              <a:rPr lang="fr-FR" dirty="0" smtClean="0"/>
              <a:t> </a:t>
            </a:r>
            <a:r>
              <a:rPr lang="fr-FR" dirty="0" err="1" smtClean="0"/>
              <a:t>litigation</a:t>
            </a:r>
            <a:r>
              <a:rPr lang="fr-FR" dirty="0" smtClean="0"/>
              <a:t>.</a:t>
            </a:r>
          </a:p>
          <a:p>
            <a:r>
              <a:rPr lang="en-GB" dirty="0" smtClean="0"/>
              <a:t>Actions for annulment for abuse of power or compensation in connection with easements are increasing in administrative courts.</a:t>
            </a:r>
            <a:endParaRPr lang="fr-FR" dirty="0" smtClean="0"/>
          </a:p>
          <a:p>
            <a:endParaRPr lang="fr-FR" dirty="0" smtClean="0"/>
          </a:p>
          <a:p>
            <a:endParaRPr lang="fr-FR" dirty="0"/>
          </a:p>
        </p:txBody>
      </p:sp>
    </p:spTree>
    <p:extLst>
      <p:ext uri="{BB962C8B-B14F-4D97-AF65-F5344CB8AC3E}">
        <p14:creationId xmlns="" xmlns:p14="http://schemas.microsoft.com/office/powerpoint/2010/main" val="25749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714356"/>
            <a:ext cx="7778379" cy="4697411"/>
          </a:xfrm>
        </p:spPr>
        <p:txBody>
          <a:bodyPr/>
          <a:lstStyle/>
          <a:p>
            <a:r>
              <a:rPr lang="en-GB" dirty="0" smtClean="0">
                <a:solidFill>
                  <a:srgbClr val="FF0000"/>
                </a:solidFill>
              </a:rPr>
              <a:t>Case law </a:t>
            </a:r>
            <a:r>
              <a:rPr lang="en-GB" dirty="0" smtClean="0"/>
              <a:t>has tried to delimit interpretations of the law. </a:t>
            </a:r>
            <a:endParaRPr lang="fr-FR" dirty="0" smtClean="0"/>
          </a:p>
          <a:p>
            <a:r>
              <a:rPr lang="en-GB" dirty="0" smtClean="0"/>
              <a:t>It is worth highlighting the conclusions of some judgments that are considered interesting:</a:t>
            </a:r>
          </a:p>
          <a:p>
            <a:pPr lvl="1"/>
            <a:r>
              <a:rPr lang="en-GB" dirty="0" smtClean="0"/>
              <a:t>the building permit issued without compliance with an assent is null and void. </a:t>
            </a:r>
          </a:p>
          <a:p>
            <a:pPr lvl="1"/>
            <a:r>
              <a:rPr lang="en-GB" dirty="0" smtClean="0"/>
              <a:t>This conclusion is deduced from the judgment of the Oujda administrative Court, which considered the building permit in an </a:t>
            </a:r>
            <a:r>
              <a:rPr lang="en-GB" dirty="0" err="1" smtClean="0"/>
              <a:t>aedificandi</a:t>
            </a:r>
            <a:r>
              <a:rPr lang="en-GB" dirty="0" smtClean="0"/>
              <a:t> zone relating to the easement of a military barracks to be obsolete even if the petitioner obtained it from the president of the municipal council.</a:t>
            </a:r>
            <a:endParaRPr lang="fr-FR" dirty="0" smtClean="0"/>
          </a:p>
          <a:p>
            <a:pPr lvl="1"/>
            <a:r>
              <a:rPr lang="en-GB" dirty="0" smtClean="0"/>
              <a:t>The administrative judge of Fez considered that the allotment permit issued by the President of the Municipal Council on land bordering a classified historical monument, without having obtained the assent of the Department of Cultural Affairs, is null and void.</a:t>
            </a:r>
            <a:endParaRPr lang="fr-FR" dirty="0" smtClean="0"/>
          </a:p>
          <a:p>
            <a:pPr lvl="1"/>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428736"/>
            <a:ext cx="8001024" cy="5143536"/>
          </a:xfrm>
        </p:spPr>
        <p:txBody>
          <a:bodyPr/>
          <a:lstStyle/>
          <a:p>
            <a:pPr marL="539750" lvl="1" indent="-360363">
              <a:spcBef>
                <a:spcPts val="1200"/>
              </a:spcBef>
            </a:pPr>
            <a:r>
              <a:rPr lang="en-GB" dirty="0" smtClean="0"/>
              <a:t>The State is not subject to criminal law, but is civilly liable for damages it causes as a result of irregular material acts.</a:t>
            </a:r>
            <a:endParaRPr lang="fr-FR" dirty="0" smtClean="0"/>
          </a:p>
          <a:p>
            <a:pPr marL="539750" lvl="1" indent="-360363">
              <a:spcBef>
                <a:spcPts val="1200"/>
              </a:spcBef>
            </a:pPr>
            <a:r>
              <a:rPr lang="en-GB" dirty="0" smtClean="0"/>
              <a:t>The administrative judge of Rabat considered that the work under taken by the administration on other people's land without observing the procedure in force is an abuse of power.</a:t>
            </a:r>
            <a:endParaRPr lang="fr-FR" sz="1600" dirty="0" smtClean="0"/>
          </a:p>
          <a:p>
            <a:pPr marL="539750" lvl="1" indent="-360363">
              <a:spcBef>
                <a:spcPts val="1200"/>
              </a:spcBef>
            </a:pPr>
            <a:r>
              <a:rPr lang="en-GB" dirty="0" smtClean="0"/>
              <a:t>The work carried out by the public administration outside the law can not be demolished and obviously gives the right to compensation, in order to preserve public funds. </a:t>
            </a:r>
          </a:p>
          <a:p>
            <a:pPr marL="539750" lvl="1" indent="-360363">
              <a:spcBef>
                <a:spcPts val="1200"/>
              </a:spcBef>
            </a:pPr>
            <a:r>
              <a:rPr lang="en-GB" dirty="0" smtClean="0"/>
              <a:t>The administrative judge followed this logic in the case of an appeal against the municipality, which carried out a procedure without having observed the regulatory procedure.</a:t>
            </a:r>
            <a:endParaRPr lang="fr-FR" dirty="0" smtClean="0"/>
          </a:p>
          <a:p>
            <a:pPr lvl="1"/>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6447234" cy="1320800"/>
          </a:xfrm>
        </p:spPr>
        <p:txBody>
          <a:bodyPr/>
          <a:lstStyle/>
          <a:p>
            <a:r>
              <a:rPr lang="fr-FR" dirty="0" smtClean="0"/>
              <a:t>Conclusion</a:t>
            </a:r>
            <a:endParaRPr lang="fr-FR" dirty="0"/>
          </a:p>
        </p:txBody>
      </p:sp>
      <p:sp>
        <p:nvSpPr>
          <p:cNvPr id="3" name="Espace réservé du contenu 2"/>
          <p:cNvSpPr>
            <a:spLocks noGrp="1"/>
          </p:cNvSpPr>
          <p:nvPr>
            <p:ph idx="1"/>
          </p:nvPr>
        </p:nvSpPr>
        <p:spPr>
          <a:xfrm>
            <a:off x="214282" y="1000108"/>
            <a:ext cx="8072494" cy="5357850"/>
          </a:xfrm>
        </p:spPr>
        <p:txBody>
          <a:bodyPr/>
          <a:lstStyle/>
          <a:p>
            <a:r>
              <a:rPr lang="en-GB" dirty="0" smtClean="0"/>
              <a:t>Pending effective measures of land justice, the rationalisation of the procedure for drawing up UPDs, easement continues to give rise to mitigations concerning claims for compensation and annulment for abuse of power.</a:t>
            </a:r>
            <a:endParaRPr lang="fr-FR" dirty="0" smtClean="0"/>
          </a:p>
          <a:p>
            <a:r>
              <a:rPr lang="en-GB" dirty="0" smtClean="0"/>
              <a:t>This theme deserves multiple investigations in the legal and social field. </a:t>
            </a:r>
          </a:p>
          <a:p>
            <a:r>
              <a:rPr lang="en-GB" dirty="0" smtClean="0"/>
              <a:t>It raises a wide range of questions relating to the rule of law in urban planning, the purposes of urbanism and management and the principles of land equity.</a:t>
            </a:r>
          </a:p>
          <a:p>
            <a:r>
              <a:rPr lang="en-GB" dirty="0" smtClean="0"/>
              <a:t>It is unacceptable that an UPD should be a source of enrichment for some and impoverishment for others according to unfair issues. </a:t>
            </a:r>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60589"/>
            <a:ext cx="9143999" cy="3881437"/>
          </a:xfrm>
        </p:spPr>
        <p:txBody>
          <a:bodyPr/>
          <a:lstStyle/>
          <a:p>
            <a:pPr algn="ctr">
              <a:buNone/>
            </a:pPr>
            <a:r>
              <a:rPr lang="fr-FR" sz="3600" b="1" dirty="0" err="1" smtClean="0"/>
              <a:t>Thank</a:t>
            </a:r>
            <a:r>
              <a:rPr lang="fr-FR" sz="3600" b="1" dirty="0" smtClean="0"/>
              <a:t> </a:t>
            </a:r>
            <a:r>
              <a:rPr lang="fr-FR" sz="3600" b="1" dirty="0" err="1" smtClean="0"/>
              <a:t>you</a:t>
            </a:r>
            <a:endParaRPr lang="fr-FR" sz="3600" b="1" dirty="0" smtClean="0"/>
          </a:p>
          <a:p>
            <a:pPr algn="ctr">
              <a:buNone/>
            </a:pPr>
            <a:endParaRPr lang="fr-FR" sz="3600" dirty="0" smtClean="0"/>
          </a:p>
          <a:p>
            <a:pPr algn="ctr">
              <a:buNone/>
            </a:pPr>
            <a:r>
              <a:rPr lang="fr-FR" sz="3600" dirty="0" err="1" smtClean="0"/>
              <a:t>Abdelwahed</a:t>
            </a:r>
            <a:r>
              <a:rPr lang="fr-FR" sz="3600" dirty="0" smtClean="0"/>
              <a:t> El </a:t>
            </a:r>
            <a:r>
              <a:rPr lang="fr-FR" sz="3600" dirty="0" err="1" smtClean="0"/>
              <a:t>Idrissi</a:t>
            </a:r>
            <a:endParaRPr lang="fr-FR" sz="3600" dirty="0" smtClean="0"/>
          </a:p>
          <a:p>
            <a:pPr algn="ctr">
              <a:buNone/>
            </a:pPr>
            <a:r>
              <a:rPr lang="fr-FR" sz="2800" dirty="0" smtClean="0"/>
              <a:t>a.recherche@gmail.com</a:t>
            </a:r>
            <a:endParaRPr lang="fr-FR"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8296" y="3927312"/>
            <a:ext cx="1900238"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MA" sz="1600" b="1" dirty="0" err="1" smtClean="0">
                <a:solidFill>
                  <a:schemeClr val="tx1"/>
                </a:solidFill>
                <a:latin typeface="Times New Roman" panose="02020603050405020304" pitchFamily="18" charset="0"/>
                <a:cs typeface="Times New Roman" panose="02020603050405020304" pitchFamily="18" charset="0"/>
              </a:rPr>
              <a:t>Discretionary</a:t>
            </a:r>
            <a:r>
              <a:rPr lang="fr-MA" sz="1600" b="1" dirty="0" smtClean="0">
                <a:solidFill>
                  <a:schemeClr val="tx1"/>
                </a:solidFill>
                <a:latin typeface="Times New Roman" panose="02020603050405020304" pitchFamily="18" charset="0"/>
                <a:cs typeface="Times New Roman" panose="02020603050405020304" pitchFamily="18" charset="0"/>
              </a:rPr>
              <a:t>   </a:t>
            </a:r>
          </a:p>
          <a:p>
            <a:pPr algn="ctr"/>
            <a:r>
              <a:rPr lang="fr-MA" sz="1600" b="1" dirty="0" smtClean="0">
                <a:solidFill>
                  <a:schemeClr val="tx1"/>
                </a:solidFill>
                <a:latin typeface="Times New Roman" panose="02020603050405020304" pitchFamily="18" charset="0"/>
                <a:cs typeface="Times New Roman" panose="02020603050405020304" pitchFamily="18" charset="0"/>
              </a:rPr>
              <a:t>    management                                                                                      </a:t>
            </a:r>
            <a:endParaRPr lang="fr-MA" sz="1600" b="1" dirty="0">
              <a:solidFill>
                <a:schemeClr val="tx1"/>
              </a:solidFill>
              <a:latin typeface="Times New Roman" panose="02020603050405020304" pitchFamily="18" charset="0"/>
              <a:cs typeface="Times New Roman" panose="02020603050405020304" pitchFamily="18" charset="0"/>
            </a:endParaRPr>
          </a:p>
        </p:txBody>
      </p:sp>
      <p:grpSp>
        <p:nvGrpSpPr>
          <p:cNvPr id="3" name="그룹 6">
            <a:extLst>
              <a:ext uri="{FF2B5EF4-FFF2-40B4-BE49-F238E27FC236}">
                <a16:creationId xmlns:a16="http://schemas.microsoft.com/office/drawing/2014/main" xmlns="" id="{44E97D26-E83D-434D-A126-ED9058E82463}"/>
              </a:ext>
            </a:extLst>
          </p:cNvPr>
          <p:cNvGrpSpPr/>
          <p:nvPr/>
        </p:nvGrpSpPr>
        <p:grpSpPr>
          <a:xfrm>
            <a:off x="968203" y="3195904"/>
            <a:ext cx="2214578" cy="2004797"/>
            <a:chOff x="3432955" y="3105197"/>
            <a:chExt cx="1985378" cy="1885664"/>
          </a:xfrm>
        </p:grpSpPr>
        <p:sp>
          <p:nvSpPr>
            <p:cNvPr id="62" name="Freeform 88">
              <a:extLst>
                <a:ext uri="{FF2B5EF4-FFF2-40B4-BE49-F238E27FC236}">
                  <a16:creationId xmlns:a16="http://schemas.microsoft.com/office/drawing/2014/main" xmlns="" id="{FCC95A61-70A3-427B-B046-5E34141E6337}"/>
                </a:ext>
              </a:extLst>
            </p:cNvPr>
            <p:cNvSpPr/>
            <p:nvPr/>
          </p:nvSpPr>
          <p:spPr>
            <a:xfrm rot="15392080">
              <a:off x="3380850" y="3157302"/>
              <a:ext cx="1862705" cy="1758496"/>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rgbClr val="8C221E">
                    <a:alpha val="70000"/>
                  </a:srgbClr>
                </a:gs>
                <a:gs pos="100000">
                  <a:srgbClr val="8C221E">
                    <a:alpha val="46000"/>
                  </a:srgbClr>
                </a:gs>
              </a:gsLst>
              <a:lin ang="8100000" scaled="1"/>
              <a:tileRect/>
            </a:gradFill>
            <a:ln w="12700" cap="flat" cmpd="sng" algn="ctr">
              <a:noFill/>
              <a:prstDash val="solid"/>
              <a:miter lim="800000"/>
            </a:ln>
            <a:effectLst/>
          </p:spPr>
          <p:txBody>
            <a:bodyPr rtlCol="0" anchor="ctr"/>
            <a:lstStyle/>
            <a:p>
              <a:pPr algn="ctr" defTabSz="914286">
                <a:defRPr/>
              </a:pPr>
              <a:endParaRPr lang="ko-KR" altLang="en-US" sz="1200" kern="0" dirty="0" smtClean="0">
                <a:solidFill>
                  <a:prstClr val="white"/>
                </a:solidFill>
                <a:latin typeface="Arial"/>
                <a:ea typeface="Arial Unicode MS"/>
              </a:endParaRPr>
            </a:p>
          </p:txBody>
        </p:sp>
        <p:sp>
          <p:nvSpPr>
            <p:cNvPr id="63" name="Freeform 89">
              <a:extLst>
                <a:ext uri="{FF2B5EF4-FFF2-40B4-BE49-F238E27FC236}">
                  <a16:creationId xmlns:a16="http://schemas.microsoft.com/office/drawing/2014/main" xmlns="" id="{60316058-F178-4F4B-BE9B-22F28D4D3D1F}"/>
                </a:ext>
              </a:extLst>
            </p:cNvPr>
            <p:cNvSpPr/>
            <p:nvPr/>
          </p:nvSpPr>
          <p:spPr>
            <a:xfrm rot="12600000">
              <a:off x="3468239" y="319483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rgbClr val="8C221E">
                    <a:alpha val="70000"/>
                  </a:srgbClr>
                </a:gs>
                <a:gs pos="100000">
                  <a:srgbClr val="8C221E">
                    <a:alpha val="46000"/>
                  </a:srgbClr>
                </a:gs>
              </a:gsLst>
              <a:lin ang="8100000" scaled="1"/>
              <a:tileRect/>
            </a:gradFill>
            <a:ln w="12700" cap="flat" cmpd="sng" algn="ctr">
              <a:noFill/>
              <a:prstDash val="solid"/>
              <a:miter lim="800000"/>
            </a:ln>
            <a:effectLst/>
          </p:spPr>
          <p:txBody>
            <a:bodyPr rtlCol="0" anchor="ctr"/>
            <a:lstStyle/>
            <a:p>
              <a:pPr algn="ctr" defTabSz="914286">
                <a:defRPr/>
              </a:pPr>
              <a:endParaRPr lang="ko-KR" altLang="en-US" sz="1200" kern="0" smtClean="0">
                <a:solidFill>
                  <a:prstClr val="white"/>
                </a:solidFill>
                <a:latin typeface="Arial"/>
                <a:ea typeface="Arial Unicode MS"/>
              </a:endParaRPr>
            </a:p>
          </p:txBody>
        </p:sp>
        <p:sp>
          <p:nvSpPr>
            <p:cNvPr id="64" name="Freeform 90">
              <a:extLst>
                <a:ext uri="{FF2B5EF4-FFF2-40B4-BE49-F238E27FC236}">
                  <a16:creationId xmlns:a16="http://schemas.microsoft.com/office/drawing/2014/main" xmlns="" id="{089186E6-2DA0-429A-B221-4F9AE0CBCE99}"/>
                </a:ext>
              </a:extLst>
            </p:cNvPr>
            <p:cNvSpPr/>
            <p:nvPr/>
          </p:nvSpPr>
          <p:spPr>
            <a:xfrm rot="9900000">
              <a:off x="3555629" y="323236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rgbClr val="8C221E">
                    <a:alpha val="70000"/>
                  </a:srgbClr>
                </a:gs>
                <a:gs pos="100000">
                  <a:srgbClr val="8C221E">
                    <a:alpha val="46000"/>
                  </a:srgbClr>
                </a:gs>
              </a:gsLst>
              <a:lin ang="8100000" scaled="1"/>
              <a:tileRect/>
            </a:gradFill>
            <a:ln w="12700" cap="flat" cmpd="sng" algn="ctr">
              <a:noFill/>
              <a:prstDash val="solid"/>
              <a:miter lim="800000"/>
            </a:ln>
            <a:effectLst/>
          </p:spPr>
          <p:txBody>
            <a:bodyPr rtlCol="0" anchor="ctr"/>
            <a:lstStyle/>
            <a:p>
              <a:pPr algn="ctr" defTabSz="914286">
                <a:defRPr/>
              </a:pPr>
              <a:endParaRPr lang="ko-KR" altLang="en-US" sz="1200" kern="0" smtClean="0">
                <a:solidFill>
                  <a:prstClr val="white"/>
                </a:solidFill>
                <a:latin typeface="Arial"/>
                <a:ea typeface="Arial Unicode MS"/>
              </a:endParaRPr>
            </a:p>
          </p:txBody>
        </p:sp>
      </p:grpSp>
      <p:grpSp>
        <p:nvGrpSpPr>
          <p:cNvPr id="5" name="그룹 5">
            <a:extLst>
              <a:ext uri="{FF2B5EF4-FFF2-40B4-BE49-F238E27FC236}">
                <a16:creationId xmlns:a16="http://schemas.microsoft.com/office/drawing/2014/main" xmlns="" id="{D72724CE-706A-4DA1-A9AB-4DA4BE86A2B0}"/>
              </a:ext>
            </a:extLst>
          </p:cNvPr>
          <p:cNvGrpSpPr/>
          <p:nvPr/>
        </p:nvGrpSpPr>
        <p:grpSpPr>
          <a:xfrm>
            <a:off x="5254484" y="3106675"/>
            <a:ext cx="2214578" cy="2094026"/>
            <a:chOff x="6698719" y="3105197"/>
            <a:chExt cx="1985378" cy="1885664"/>
          </a:xfrm>
        </p:grpSpPr>
        <p:sp>
          <p:nvSpPr>
            <p:cNvPr id="66" name="Freeform 94">
              <a:extLst>
                <a:ext uri="{FF2B5EF4-FFF2-40B4-BE49-F238E27FC236}">
                  <a16:creationId xmlns:a16="http://schemas.microsoft.com/office/drawing/2014/main" xmlns="" id="{0B4D6191-85DA-413E-9902-8CBF89418A8B}"/>
                </a:ext>
              </a:extLst>
            </p:cNvPr>
            <p:cNvSpPr/>
            <p:nvPr/>
          </p:nvSpPr>
          <p:spPr>
            <a:xfrm rot="15392080">
              <a:off x="6646614" y="3157302"/>
              <a:ext cx="1862705" cy="1758496"/>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rgbClr val="8C221E">
                    <a:alpha val="70000"/>
                  </a:srgbClr>
                </a:gs>
                <a:gs pos="100000">
                  <a:srgbClr val="8C221E">
                    <a:alpha val="46000"/>
                  </a:srgbClr>
                </a:gs>
              </a:gsLst>
              <a:lin ang="8100000" scaled="1"/>
              <a:tileRect/>
            </a:gra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67" name="Freeform 95">
              <a:extLst>
                <a:ext uri="{FF2B5EF4-FFF2-40B4-BE49-F238E27FC236}">
                  <a16:creationId xmlns:a16="http://schemas.microsoft.com/office/drawing/2014/main" xmlns="" id="{9366B29F-2D55-451A-B0E9-4C53E175A827}"/>
                </a:ext>
              </a:extLst>
            </p:cNvPr>
            <p:cNvSpPr/>
            <p:nvPr/>
          </p:nvSpPr>
          <p:spPr>
            <a:xfrm rot="12600000">
              <a:off x="6734003" y="319483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rgbClr val="8C221E">
                    <a:alpha val="70000"/>
                  </a:srgbClr>
                </a:gs>
                <a:gs pos="100000">
                  <a:srgbClr val="8C221E">
                    <a:alpha val="46000"/>
                  </a:srgbClr>
                </a:gs>
              </a:gsLst>
              <a:lin ang="8100000" scaled="1"/>
              <a:tileRect/>
            </a:gra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68" name="Freeform 96">
              <a:extLst>
                <a:ext uri="{FF2B5EF4-FFF2-40B4-BE49-F238E27FC236}">
                  <a16:creationId xmlns:a16="http://schemas.microsoft.com/office/drawing/2014/main" xmlns="" id="{F70F20CC-5E53-461B-B1CE-CE7441C2A69B}"/>
                </a:ext>
              </a:extLst>
            </p:cNvPr>
            <p:cNvSpPr/>
            <p:nvPr/>
          </p:nvSpPr>
          <p:spPr>
            <a:xfrm rot="9900000">
              <a:off x="6821393" y="323236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rgbClr val="8C221E">
                    <a:alpha val="70000"/>
                  </a:srgbClr>
                </a:gs>
                <a:gs pos="100000">
                  <a:srgbClr val="8C221E">
                    <a:alpha val="46000"/>
                  </a:srgbClr>
                </a:gs>
              </a:gsLst>
              <a:lin ang="8100000" scaled="1"/>
              <a:tileRect/>
            </a:gra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smtClean="0">
                <a:ln>
                  <a:noFill/>
                </a:ln>
                <a:solidFill>
                  <a:prstClr val="white"/>
                </a:solidFill>
                <a:effectLst/>
                <a:uLnTx/>
                <a:uFillTx/>
                <a:latin typeface="Arial"/>
                <a:ea typeface="Arial Unicode MS"/>
                <a:cs typeface="+mn-cs"/>
              </a:endParaRPr>
            </a:p>
          </p:txBody>
        </p:sp>
      </p:grpSp>
      <p:grpSp>
        <p:nvGrpSpPr>
          <p:cNvPr id="8" name="Group 10">
            <a:extLst>
              <a:ext uri="{FF2B5EF4-FFF2-40B4-BE49-F238E27FC236}">
                <a16:creationId xmlns:a16="http://schemas.microsoft.com/office/drawing/2014/main" xmlns="" id="{A6E6E4E5-36B9-4EA3-99F5-151D6547F9E2}"/>
              </a:ext>
            </a:extLst>
          </p:cNvPr>
          <p:cNvGrpSpPr/>
          <p:nvPr/>
        </p:nvGrpSpPr>
        <p:grpSpPr>
          <a:xfrm>
            <a:off x="3215153" y="3997270"/>
            <a:ext cx="2050146" cy="643555"/>
            <a:chOff x="1352351" y="910644"/>
            <a:chExt cx="5765010" cy="1357260"/>
          </a:xfrm>
        </p:grpSpPr>
        <p:sp>
          <p:nvSpPr>
            <p:cNvPr id="70" name="Left-Right Arrow 1">
              <a:extLst>
                <a:ext uri="{FF2B5EF4-FFF2-40B4-BE49-F238E27FC236}">
                  <a16:creationId xmlns:a16="http://schemas.microsoft.com/office/drawing/2014/main" xmlns="" id="{C0200AD2-CFC2-44A6-ADF5-F48F61A37BC1}"/>
                </a:ext>
              </a:extLst>
            </p:cNvPr>
            <p:cNvSpPr/>
            <p:nvPr/>
          </p:nvSpPr>
          <p:spPr>
            <a:xfrm>
              <a:off x="4833072" y="910644"/>
              <a:ext cx="2284289" cy="1357260"/>
            </a:xfrm>
            <a:custGeom>
              <a:avLst/>
              <a:gdLst/>
              <a:ahLst/>
              <a:cxnLst/>
              <a:rect l="l" t="t" r="r" b="b"/>
              <a:pathLst>
                <a:path w="2284289" h="1357260">
                  <a:moveTo>
                    <a:pt x="20525" y="658105"/>
                  </a:moveTo>
                  <a:lnTo>
                    <a:pt x="11850" y="690480"/>
                  </a:lnTo>
                  <a:lnTo>
                    <a:pt x="0" y="678630"/>
                  </a:lnTo>
                  <a:close/>
                  <a:moveTo>
                    <a:pt x="1605659" y="0"/>
                  </a:moveTo>
                  <a:lnTo>
                    <a:pt x="2284289" y="678630"/>
                  </a:lnTo>
                  <a:lnTo>
                    <a:pt x="1605659" y="1357260"/>
                  </a:lnTo>
                  <a:lnTo>
                    <a:pt x="1605659" y="1017945"/>
                  </a:lnTo>
                  <a:lnTo>
                    <a:pt x="1305184" y="1017945"/>
                  </a:lnTo>
                  <a:lnTo>
                    <a:pt x="913377" y="339315"/>
                  </a:lnTo>
                  <a:lnTo>
                    <a:pt x="1605659" y="339315"/>
                  </a:lnTo>
                  <a:close/>
                </a:path>
              </a:pathLst>
            </a:custGeom>
            <a:solidFill>
              <a:srgbClr val="8C221E"/>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smtClean="0">
                <a:ln>
                  <a:noFill/>
                </a:ln>
                <a:solidFill>
                  <a:prstClr val="white"/>
                </a:solidFill>
                <a:effectLst/>
                <a:uLnTx/>
                <a:uFillTx/>
                <a:latin typeface="Arial"/>
                <a:ea typeface="Arial Unicode MS"/>
                <a:cs typeface="+mn-cs"/>
              </a:endParaRPr>
            </a:p>
          </p:txBody>
        </p:sp>
        <p:sp>
          <p:nvSpPr>
            <p:cNvPr id="71" name="Left-Right Arrow 26">
              <a:extLst>
                <a:ext uri="{FF2B5EF4-FFF2-40B4-BE49-F238E27FC236}">
                  <a16:creationId xmlns:a16="http://schemas.microsoft.com/office/drawing/2014/main" xmlns="" id="{32C35516-9C34-4880-B0E5-0B12BAC8AD1A}"/>
                </a:ext>
              </a:extLst>
            </p:cNvPr>
            <p:cNvSpPr/>
            <p:nvPr/>
          </p:nvSpPr>
          <p:spPr>
            <a:xfrm>
              <a:off x="1352351" y="910644"/>
              <a:ext cx="1302348" cy="1357260"/>
            </a:xfrm>
            <a:custGeom>
              <a:avLst/>
              <a:gdLst/>
              <a:ahLst/>
              <a:cxnLst/>
              <a:rect l="l" t="t" r="r" b="b"/>
              <a:pathLst>
                <a:path w="1302347" h="1357260">
                  <a:moveTo>
                    <a:pt x="678630" y="0"/>
                  </a:moveTo>
                  <a:lnTo>
                    <a:pt x="678630" y="339315"/>
                  </a:lnTo>
                  <a:lnTo>
                    <a:pt x="910540" y="339315"/>
                  </a:lnTo>
                  <a:lnTo>
                    <a:pt x="1302347" y="1017945"/>
                  </a:lnTo>
                  <a:lnTo>
                    <a:pt x="678630" y="1017945"/>
                  </a:lnTo>
                  <a:lnTo>
                    <a:pt x="678630" y="1357260"/>
                  </a:lnTo>
                  <a:lnTo>
                    <a:pt x="0" y="678630"/>
                  </a:lnTo>
                  <a:close/>
                </a:path>
              </a:pathLst>
            </a:custGeom>
            <a:solidFill>
              <a:srgbClr val="A06850"/>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smtClean="0">
                <a:ln>
                  <a:noFill/>
                </a:ln>
                <a:solidFill>
                  <a:prstClr val="white"/>
                </a:solidFill>
                <a:effectLst/>
                <a:uLnTx/>
                <a:uFillTx/>
                <a:latin typeface="Arial"/>
                <a:ea typeface="Arial Unicode MS"/>
                <a:cs typeface="+mn-cs"/>
              </a:endParaRPr>
            </a:p>
          </p:txBody>
        </p:sp>
      </p:grpSp>
      <p:sp>
        <p:nvSpPr>
          <p:cNvPr id="74" name="Freeform 33">
            <a:extLst>
              <a:ext uri="{FF2B5EF4-FFF2-40B4-BE49-F238E27FC236}">
                <a16:creationId xmlns:a16="http://schemas.microsoft.com/office/drawing/2014/main" xmlns="" id="{552C7DB9-9C62-40F3-99F0-BFDEF56E263F}"/>
              </a:ext>
            </a:extLst>
          </p:cNvPr>
          <p:cNvSpPr/>
          <p:nvPr/>
        </p:nvSpPr>
        <p:spPr>
          <a:xfrm>
            <a:off x="2560497" y="2316821"/>
            <a:ext cx="216083" cy="1174951"/>
          </a:xfrm>
          <a:custGeom>
            <a:avLst/>
            <a:gdLst>
              <a:gd name="connsiteX0" fmla="*/ 0 w 807720"/>
              <a:gd name="connsiteY0" fmla="*/ 777240 h 777240"/>
              <a:gd name="connsiteX1" fmla="*/ 807720 w 807720"/>
              <a:gd name="connsiteY1" fmla="*/ 777240 h 777240"/>
              <a:gd name="connsiteX2" fmla="*/ 807720 w 807720"/>
              <a:gd name="connsiteY2" fmla="*/ 0 h 777240"/>
              <a:gd name="connsiteX3" fmla="*/ 556260 w 807720"/>
              <a:gd name="connsiteY3" fmla="*/ 0 h 777240"/>
              <a:gd name="connsiteX0" fmla="*/ 251460 w 251460"/>
              <a:gd name="connsiteY0" fmla="*/ 777240 h 777240"/>
              <a:gd name="connsiteX1" fmla="*/ 251460 w 251460"/>
              <a:gd name="connsiteY1" fmla="*/ 0 h 777240"/>
              <a:gd name="connsiteX2" fmla="*/ 0 w 251460"/>
              <a:gd name="connsiteY2" fmla="*/ 0 h 777240"/>
            </a:gdLst>
            <a:ahLst/>
            <a:cxnLst>
              <a:cxn ang="0">
                <a:pos x="connsiteX0" y="connsiteY0"/>
              </a:cxn>
              <a:cxn ang="0">
                <a:pos x="connsiteX1" y="connsiteY1"/>
              </a:cxn>
              <a:cxn ang="0">
                <a:pos x="connsiteX2" y="connsiteY2"/>
              </a:cxn>
            </a:cxnLst>
            <a:rect l="l" t="t" r="r" b="b"/>
            <a:pathLst>
              <a:path w="251460" h="777240">
                <a:moveTo>
                  <a:pt x="251460" y="777240"/>
                </a:moveTo>
                <a:lnTo>
                  <a:pt x="251460" y="0"/>
                </a:lnTo>
                <a:lnTo>
                  <a:pt x="0" y="0"/>
                </a:lnTo>
              </a:path>
            </a:pathLst>
          </a:custGeom>
          <a:noFill/>
          <a:ln w="28575" cap="flat" cmpd="sng" algn="ctr">
            <a:solidFill>
              <a:srgbClr val="AE8972"/>
            </a:solidFill>
            <a:prstDash val="solid"/>
            <a:miter lim="800000"/>
            <a:tailEnd type="triangle"/>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black">
                  <a:lumMod val="75000"/>
                  <a:lumOff val="25000"/>
                </a:prstClr>
              </a:solidFill>
              <a:effectLst/>
              <a:uLnTx/>
              <a:uFillTx/>
              <a:latin typeface="Arial"/>
              <a:ea typeface="Arial Unicode MS"/>
              <a:cs typeface="+mn-cs"/>
            </a:endParaRPr>
          </a:p>
        </p:txBody>
      </p:sp>
      <p:sp>
        <p:nvSpPr>
          <p:cNvPr id="75" name="Freeform 100">
            <a:extLst>
              <a:ext uri="{FF2B5EF4-FFF2-40B4-BE49-F238E27FC236}">
                <a16:creationId xmlns:a16="http://schemas.microsoft.com/office/drawing/2014/main" xmlns="" id="{ED523398-CC06-45AD-BD60-410A2135B210}"/>
              </a:ext>
            </a:extLst>
          </p:cNvPr>
          <p:cNvSpPr/>
          <p:nvPr/>
        </p:nvSpPr>
        <p:spPr>
          <a:xfrm flipH="1">
            <a:off x="5518148" y="2313405"/>
            <a:ext cx="205200" cy="1255292"/>
          </a:xfrm>
          <a:custGeom>
            <a:avLst/>
            <a:gdLst>
              <a:gd name="connsiteX0" fmla="*/ 0 w 807720"/>
              <a:gd name="connsiteY0" fmla="*/ 777240 h 777240"/>
              <a:gd name="connsiteX1" fmla="*/ 807720 w 807720"/>
              <a:gd name="connsiteY1" fmla="*/ 777240 h 777240"/>
              <a:gd name="connsiteX2" fmla="*/ 807720 w 807720"/>
              <a:gd name="connsiteY2" fmla="*/ 0 h 777240"/>
              <a:gd name="connsiteX3" fmla="*/ 556260 w 807720"/>
              <a:gd name="connsiteY3" fmla="*/ 0 h 777240"/>
              <a:gd name="connsiteX0" fmla="*/ 0 w 807720"/>
              <a:gd name="connsiteY0" fmla="*/ 777240 h 777240"/>
              <a:gd name="connsiteX1" fmla="*/ 807720 w 807720"/>
              <a:gd name="connsiteY1" fmla="*/ 777240 h 777240"/>
              <a:gd name="connsiteX2" fmla="*/ 807720 w 807720"/>
              <a:gd name="connsiteY2" fmla="*/ 0 h 777240"/>
              <a:gd name="connsiteX3" fmla="*/ 556260 w 807720"/>
              <a:gd name="connsiteY3" fmla="*/ 0 h 777240"/>
              <a:gd name="connsiteX0" fmla="*/ 251460 w 251460"/>
              <a:gd name="connsiteY0" fmla="*/ 777240 h 777240"/>
              <a:gd name="connsiteX1" fmla="*/ 251460 w 251460"/>
              <a:gd name="connsiteY1" fmla="*/ 0 h 777240"/>
              <a:gd name="connsiteX2" fmla="*/ 0 w 251460"/>
              <a:gd name="connsiteY2" fmla="*/ 0 h 777240"/>
            </a:gdLst>
            <a:ahLst/>
            <a:cxnLst>
              <a:cxn ang="0">
                <a:pos x="connsiteX0" y="connsiteY0"/>
              </a:cxn>
              <a:cxn ang="0">
                <a:pos x="connsiteX1" y="connsiteY1"/>
              </a:cxn>
              <a:cxn ang="0">
                <a:pos x="connsiteX2" y="connsiteY2"/>
              </a:cxn>
            </a:cxnLst>
            <a:rect l="l" t="t" r="r" b="b"/>
            <a:pathLst>
              <a:path w="251460" h="777240">
                <a:moveTo>
                  <a:pt x="251460" y="777240"/>
                </a:moveTo>
                <a:lnTo>
                  <a:pt x="251460" y="0"/>
                </a:lnTo>
                <a:lnTo>
                  <a:pt x="0" y="0"/>
                </a:lnTo>
              </a:path>
            </a:pathLst>
          </a:custGeom>
          <a:noFill/>
          <a:ln w="28575" cap="flat" cmpd="sng" algn="ctr">
            <a:solidFill>
              <a:srgbClr val="BF322F"/>
            </a:solidFill>
            <a:prstDash val="solid"/>
            <a:miter lim="800000"/>
            <a:tailEnd type="triangle"/>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black">
                  <a:lumMod val="75000"/>
                  <a:lumOff val="25000"/>
                </a:prstClr>
              </a:solidFill>
              <a:effectLst/>
              <a:uLnTx/>
              <a:uFillTx/>
              <a:latin typeface="Arial"/>
              <a:ea typeface="Arial Unicode MS"/>
              <a:cs typeface="+mn-cs"/>
            </a:endParaRPr>
          </a:p>
        </p:txBody>
      </p:sp>
      <p:sp>
        <p:nvSpPr>
          <p:cNvPr id="18" name="Rectangle 17"/>
          <p:cNvSpPr/>
          <p:nvPr/>
        </p:nvSpPr>
        <p:spPr>
          <a:xfrm>
            <a:off x="1111079" y="3655682"/>
            <a:ext cx="1900238"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Negative perception among property owners</a:t>
            </a:r>
            <a:endParaRPr lang="de-DE" b="1" dirty="0">
              <a:solidFill>
                <a:schemeClr val="bg1"/>
              </a:solidFill>
            </a:endParaRPr>
          </a:p>
        </p:txBody>
      </p:sp>
      <p:sp>
        <p:nvSpPr>
          <p:cNvPr id="77" name="Rectangle 76"/>
          <p:cNvSpPr/>
          <p:nvPr/>
        </p:nvSpPr>
        <p:spPr>
          <a:xfrm>
            <a:off x="5425947" y="3629678"/>
            <a:ext cx="1900238"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Difficulties stemming from urban planning</a:t>
            </a:r>
            <a:endParaRPr lang="de-DE" b="1" dirty="0" smtClean="0">
              <a:solidFill>
                <a:schemeClr val="bg1"/>
              </a:solidFill>
            </a:endParaRPr>
          </a:p>
        </p:txBody>
      </p:sp>
      <p:sp>
        <p:nvSpPr>
          <p:cNvPr id="6" name="ZoneTexte 5"/>
          <p:cNvSpPr txBox="1"/>
          <p:nvPr/>
        </p:nvSpPr>
        <p:spPr>
          <a:xfrm>
            <a:off x="1235857" y="5643578"/>
            <a:ext cx="5808392" cy="857256"/>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GB" sz="2000" b="1" dirty="0" smtClean="0">
                <a:solidFill>
                  <a:schemeClr val="tx1"/>
                </a:solidFill>
              </a:rPr>
              <a:t>Compensation of UPE raises many difficulties                   and litigations </a:t>
            </a:r>
            <a:endParaRPr lang="fr-FR" sz="2000" b="1" dirty="0" smtClean="0">
              <a:solidFill>
                <a:schemeClr val="tx1"/>
              </a:solidFill>
            </a:endParaRPr>
          </a:p>
        </p:txBody>
      </p:sp>
      <p:sp>
        <p:nvSpPr>
          <p:cNvPr id="79" name="ZoneTexte 78"/>
          <p:cNvSpPr txBox="1"/>
          <p:nvPr/>
        </p:nvSpPr>
        <p:spPr>
          <a:xfrm>
            <a:off x="142844" y="1714488"/>
            <a:ext cx="2400573" cy="92333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Easements                  restrict property rights </a:t>
            </a:r>
          </a:p>
        </p:txBody>
      </p:sp>
      <p:cxnSp>
        <p:nvCxnSpPr>
          <p:cNvPr id="9" name="Connecteur droit 8"/>
          <p:cNvCxnSpPr/>
          <p:nvPr/>
        </p:nvCxnSpPr>
        <p:spPr>
          <a:xfrm>
            <a:off x="553890" y="2648364"/>
            <a:ext cx="0" cy="3383280"/>
          </a:xfrm>
          <a:prstGeom prst="line">
            <a:avLst/>
          </a:prstGeom>
          <a:ln w="28575">
            <a:solidFill>
              <a:srgbClr val="9B6F57"/>
            </a:solidFill>
            <a:prstDash val="dash"/>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rot="16200000" flipH="1">
            <a:off x="6030658" y="4327795"/>
            <a:ext cx="3380170" cy="10943"/>
          </a:xfrm>
          <a:prstGeom prst="line">
            <a:avLst/>
          </a:prstGeom>
          <a:ln w="28575">
            <a:solidFill>
              <a:srgbClr val="9B6F57"/>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553890" y="6063449"/>
            <a:ext cx="681967" cy="3"/>
          </a:xfrm>
          <a:prstGeom prst="line">
            <a:avLst/>
          </a:prstGeom>
          <a:ln w="28575">
            <a:solidFill>
              <a:srgbClr val="9B6F57"/>
            </a:solidFill>
            <a:prstDash val="dash"/>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a:off x="7044249" y="6023352"/>
            <a:ext cx="681967" cy="0"/>
          </a:xfrm>
          <a:prstGeom prst="line">
            <a:avLst/>
          </a:prstGeom>
          <a:ln w="28575">
            <a:solidFill>
              <a:srgbClr val="9B6F57"/>
            </a:solidFill>
            <a:prstDash val="dash"/>
          </a:ln>
        </p:spPr>
        <p:style>
          <a:lnRef idx="1">
            <a:schemeClr val="accent1"/>
          </a:lnRef>
          <a:fillRef idx="0">
            <a:schemeClr val="accent1"/>
          </a:fillRef>
          <a:effectRef idx="0">
            <a:schemeClr val="accent1"/>
          </a:effectRef>
          <a:fontRef idx="minor">
            <a:schemeClr val="tx1"/>
          </a:fontRef>
        </p:style>
      </p:cxnSp>
      <p:sp>
        <p:nvSpPr>
          <p:cNvPr id="14" name="Flèche vers le bas 13"/>
          <p:cNvSpPr/>
          <p:nvPr/>
        </p:nvSpPr>
        <p:spPr>
          <a:xfrm>
            <a:off x="3857620" y="2819897"/>
            <a:ext cx="570394" cy="899265"/>
          </a:xfrm>
          <a:prstGeom prst="downArrow">
            <a:avLst/>
          </a:prstGeom>
          <a:gradFill>
            <a:gsLst>
              <a:gs pos="0">
                <a:schemeClr val="accent4">
                  <a:lumMod val="110000"/>
                  <a:satMod val="105000"/>
                  <a:tint val="67000"/>
                </a:schemeClr>
              </a:gs>
              <a:gs pos="50000">
                <a:schemeClr val="accent2">
                  <a:lumMod val="60000"/>
                  <a:lumOff val="40000"/>
                </a:schemeClr>
              </a:gs>
              <a:gs pos="100000">
                <a:srgbClr val="FFC000"/>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MA"/>
          </a:p>
        </p:txBody>
      </p:sp>
      <p:sp>
        <p:nvSpPr>
          <p:cNvPr id="15" name="Rectangle 14"/>
          <p:cNvSpPr/>
          <p:nvPr/>
        </p:nvSpPr>
        <p:spPr>
          <a:xfrm>
            <a:off x="2871675" y="1349941"/>
            <a:ext cx="2561923" cy="909583"/>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Urban Planning Easements (UPE)             are vast</a:t>
            </a:r>
            <a:endParaRPr lang="de-DE" b="1" dirty="0">
              <a:solidFill>
                <a:schemeClr val="tx1"/>
              </a:solidFill>
            </a:endParaRPr>
          </a:p>
        </p:txBody>
      </p:sp>
      <p:sp>
        <p:nvSpPr>
          <p:cNvPr id="7" name="Rectangle 6"/>
          <p:cNvSpPr/>
          <p:nvPr/>
        </p:nvSpPr>
        <p:spPr>
          <a:xfrm>
            <a:off x="5715008" y="1719852"/>
            <a:ext cx="2256248" cy="92333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Broad                   concepts </a:t>
            </a:r>
          </a:p>
        </p:txBody>
      </p:sp>
      <p:sp>
        <p:nvSpPr>
          <p:cNvPr id="31" name="Titre 1"/>
          <p:cNvSpPr>
            <a:spLocks noGrp="1"/>
          </p:cNvSpPr>
          <p:nvPr>
            <p:ph type="title"/>
          </p:nvPr>
        </p:nvSpPr>
        <p:spPr>
          <a:xfrm>
            <a:off x="285720" y="285728"/>
            <a:ext cx="6447234" cy="571504"/>
          </a:xfrm>
        </p:spPr>
        <p:txBody>
          <a:bodyPr>
            <a:normAutofit fontScale="90000"/>
          </a:bodyPr>
          <a:lstStyle/>
          <a:p>
            <a:r>
              <a:rPr lang="en-GB" sz="2800" b="1" dirty="0" smtClean="0"/>
              <a:t>Elements of the Problematic  : </a:t>
            </a:r>
            <a:br>
              <a:rPr lang="en-GB" sz="2800" b="1" dirty="0" smtClean="0"/>
            </a:br>
            <a:endParaRPr lang="fr-FR" sz="2800" b="1" dirty="0"/>
          </a:p>
        </p:txBody>
      </p:sp>
    </p:spTree>
    <p:extLst>
      <p:ext uri="{BB962C8B-B14F-4D97-AF65-F5344CB8AC3E}">
        <p14:creationId xmlns="" xmlns:p14="http://schemas.microsoft.com/office/powerpoint/2010/main" val="165457770"/>
      </p:ext>
    </p:extLst>
  </p:cSld>
  <p:clrMapOvr>
    <a:masterClrMapping/>
  </p:clrMapOvr>
  <mc:AlternateContent xmlns:mc="http://schemas.openxmlformats.org/markup-compatibility/2006">
    <mc:Choice xmlns="" xmlns:p14="http://schemas.microsoft.com/office/powerpoint/2010/main" Requires="p14">
      <p:transition spd="med">
        <p14:pan dir="u"/>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7"/>
          <p:cNvGrpSpPr>
            <a:grpSpLocks/>
          </p:cNvGrpSpPr>
          <p:nvPr/>
        </p:nvGrpSpPr>
        <p:grpSpPr bwMode="auto">
          <a:xfrm rot="10800000">
            <a:off x="955258" y="1805260"/>
            <a:ext cx="142875" cy="561975"/>
            <a:chOff x="4514393" y="1036303"/>
            <a:chExt cx="115214" cy="1487365"/>
          </a:xfrm>
        </p:grpSpPr>
        <p:cxnSp>
          <p:nvCxnSpPr>
            <p:cNvPr id="5" name="Straight Connector 28"/>
            <p:cNvCxnSpPr/>
            <p:nvPr/>
          </p:nvCxnSpPr>
          <p:spPr>
            <a:xfrm flipV="1">
              <a:off x="4629607" y="1048906"/>
              <a:ext cx="0" cy="1483165"/>
            </a:xfrm>
            <a:prstGeom prst="line">
              <a:avLst/>
            </a:prstGeom>
            <a:ln>
              <a:solidFill>
                <a:schemeClr val="accent1"/>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6" name="Straight Connector 30"/>
            <p:cNvCxnSpPr/>
            <p:nvPr/>
          </p:nvCxnSpPr>
          <p:spPr>
            <a:xfrm flipH="1">
              <a:off x="4514393" y="1036303"/>
              <a:ext cx="115214"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cxnSp>
          <p:nvCxnSpPr>
            <p:cNvPr id="7" name="Straight Connector 31"/>
            <p:cNvCxnSpPr/>
            <p:nvPr/>
          </p:nvCxnSpPr>
          <p:spPr>
            <a:xfrm flipH="1">
              <a:off x="4514393" y="2523668"/>
              <a:ext cx="115214"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grpSp>
      <p:cxnSp>
        <p:nvCxnSpPr>
          <p:cNvPr id="8" name="Straight Connector 32"/>
          <p:cNvCxnSpPr/>
          <p:nvPr/>
        </p:nvCxnSpPr>
        <p:spPr>
          <a:xfrm flipV="1">
            <a:off x="305972" y="2086248"/>
            <a:ext cx="649287" cy="1588"/>
          </a:xfrm>
          <a:prstGeom prst="line">
            <a:avLst/>
          </a:prstGeom>
          <a:ln>
            <a:solidFill>
              <a:schemeClr val="accent1"/>
            </a:solidFill>
            <a:headEnd type="oval"/>
            <a:tailEnd type="oval"/>
          </a:ln>
        </p:spPr>
        <p:style>
          <a:lnRef idx="3">
            <a:schemeClr val="accent2"/>
          </a:lnRef>
          <a:fillRef idx="0">
            <a:schemeClr val="accent2"/>
          </a:fillRef>
          <a:effectRef idx="2">
            <a:schemeClr val="accent2"/>
          </a:effectRef>
          <a:fontRef idx="minor">
            <a:schemeClr val="tx1"/>
          </a:fontRef>
        </p:style>
      </p:cxnSp>
      <p:cxnSp>
        <p:nvCxnSpPr>
          <p:cNvPr id="9" name="Connecteur droit 8"/>
          <p:cNvCxnSpPr/>
          <p:nvPr/>
        </p:nvCxnSpPr>
        <p:spPr>
          <a:xfrm>
            <a:off x="285720" y="2086248"/>
            <a:ext cx="1" cy="2860572"/>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0" name="Group 27"/>
          <p:cNvGrpSpPr>
            <a:grpSpLocks/>
          </p:cNvGrpSpPr>
          <p:nvPr/>
        </p:nvGrpSpPr>
        <p:grpSpPr bwMode="auto">
          <a:xfrm rot="10800000">
            <a:off x="935007" y="4663451"/>
            <a:ext cx="142875" cy="560388"/>
            <a:chOff x="4514393" y="1036303"/>
            <a:chExt cx="115214" cy="1487365"/>
          </a:xfrm>
        </p:grpSpPr>
        <p:cxnSp>
          <p:nvCxnSpPr>
            <p:cNvPr id="11" name="Straight Connector 28"/>
            <p:cNvCxnSpPr/>
            <p:nvPr/>
          </p:nvCxnSpPr>
          <p:spPr>
            <a:xfrm flipV="1">
              <a:off x="4632167" y="1032091"/>
              <a:ext cx="0" cy="1483150"/>
            </a:xfrm>
            <a:prstGeom prst="line">
              <a:avLst/>
            </a:prstGeom>
            <a:ln>
              <a:solidFill>
                <a:schemeClr val="accent1"/>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12" name="Straight Connector 30"/>
            <p:cNvCxnSpPr/>
            <p:nvPr/>
          </p:nvCxnSpPr>
          <p:spPr>
            <a:xfrm flipH="1">
              <a:off x="4516953" y="1027876"/>
              <a:ext cx="115214"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cxnSp>
          <p:nvCxnSpPr>
            <p:cNvPr id="13" name="Straight Connector 31"/>
            <p:cNvCxnSpPr/>
            <p:nvPr/>
          </p:nvCxnSpPr>
          <p:spPr>
            <a:xfrm flipH="1">
              <a:off x="4516953" y="2515241"/>
              <a:ext cx="115214"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grpSp>
      <p:cxnSp>
        <p:nvCxnSpPr>
          <p:cNvPr id="14" name="Straight Connector 32"/>
          <p:cNvCxnSpPr/>
          <p:nvPr/>
        </p:nvCxnSpPr>
        <p:spPr>
          <a:xfrm flipV="1">
            <a:off x="285720" y="4943645"/>
            <a:ext cx="649287" cy="3175"/>
          </a:xfrm>
          <a:prstGeom prst="line">
            <a:avLst/>
          </a:prstGeom>
          <a:ln>
            <a:solidFill>
              <a:schemeClr val="accent1"/>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1374376" y="1720982"/>
            <a:ext cx="6555221" cy="707886"/>
          </a:xfrm>
          <a:prstGeom prst="rect">
            <a:avLst/>
          </a:prstGeom>
          <a:solidFill>
            <a:schemeClr val="accent1">
              <a:lumMod val="40000"/>
              <a:lumOff val="60000"/>
              <a:alpha val="30000"/>
            </a:schemeClr>
          </a:solidFill>
        </p:spPr>
        <p:txBody>
          <a:bodyPr wrap="square">
            <a:spAutoFit/>
          </a:bodyPr>
          <a:lstStyle/>
          <a:p>
            <a:pPr algn="just"/>
            <a:r>
              <a:rPr lang="en-GB" sz="2000" b="1" dirty="0" smtClean="0"/>
              <a:t>to emphasize the question of easements and compensation in light of legislation and case law;</a:t>
            </a:r>
            <a:endParaRPr lang="fr-FR" sz="2000" dirty="0" smtClean="0">
              <a:latin typeface="Times New Roman" panose="02020603050405020304" pitchFamily="18" charset="0"/>
              <a:cs typeface="Times New Roman" panose="02020603050405020304" pitchFamily="18" charset="0"/>
            </a:endParaRPr>
          </a:p>
        </p:txBody>
      </p:sp>
      <p:sp>
        <p:nvSpPr>
          <p:cNvPr id="16" name="Rectangle 15"/>
          <p:cNvSpPr/>
          <p:nvPr/>
        </p:nvSpPr>
        <p:spPr>
          <a:xfrm>
            <a:off x="1363264" y="4572008"/>
            <a:ext cx="6566333" cy="707886"/>
          </a:xfrm>
          <a:prstGeom prst="rect">
            <a:avLst/>
          </a:prstGeom>
          <a:solidFill>
            <a:schemeClr val="accent1">
              <a:lumMod val="40000"/>
              <a:lumOff val="60000"/>
              <a:alpha val="30000"/>
            </a:schemeClr>
          </a:solidFill>
        </p:spPr>
        <p:txBody>
          <a:bodyPr wrap="square">
            <a:spAutoFit/>
          </a:bodyPr>
          <a:lstStyle/>
          <a:p>
            <a:pPr marL="0" lvl="6" algn="just">
              <a:spcBef>
                <a:spcPts val="1800"/>
              </a:spcBef>
              <a:spcAft>
                <a:spcPts val="300"/>
              </a:spcAft>
            </a:pPr>
            <a:r>
              <a:rPr lang="en-US" sz="2000" b="1" dirty="0" smtClean="0"/>
              <a:t>to assess the legal provisions governing the relationship between UP easements &amp; compensation</a:t>
            </a:r>
            <a:r>
              <a:rPr lang="fr-FR" sz="2000" b="1" dirty="0" smtClean="0"/>
              <a:t>.</a:t>
            </a:r>
            <a:endParaRPr lang="fr-FR" sz="2000" b="1" dirty="0"/>
          </a:p>
        </p:txBody>
      </p:sp>
      <p:grpSp>
        <p:nvGrpSpPr>
          <p:cNvPr id="19" name="Group 27"/>
          <p:cNvGrpSpPr>
            <a:grpSpLocks/>
          </p:cNvGrpSpPr>
          <p:nvPr/>
        </p:nvGrpSpPr>
        <p:grpSpPr bwMode="auto">
          <a:xfrm rot="10800000">
            <a:off x="935006" y="3272857"/>
            <a:ext cx="142875" cy="561975"/>
            <a:chOff x="4514393" y="1036303"/>
            <a:chExt cx="115214" cy="1487365"/>
          </a:xfrm>
        </p:grpSpPr>
        <p:cxnSp>
          <p:nvCxnSpPr>
            <p:cNvPr id="20" name="Straight Connector 28"/>
            <p:cNvCxnSpPr/>
            <p:nvPr/>
          </p:nvCxnSpPr>
          <p:spPr>
            <a:xfrm flipV="1">
              <a:off x="4629607" y="1048906"/>
              <a:ext cx="0" cy="1483165"/>
            </a:xfrm>
            <a:prstGeom prst="line">
              <a:avLst/>
            </a:prstGeom>
            <a:ln>
              <a:solidFill>
                <a:schemeClr val="accent1"/>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21" name="Straight Connector 30"/>
            <p:cNvCxnSpPr/>
            <p:nvPr/>
          </p:nvCxnSpPr>
          <p:spPr>
            <a:xfrm flipH="1">
              <a:off x="4514393" y="1036303"/>
              <a:ext cx="115214"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cxnSp>
          <p:nvCxnSpPr>
            <p:cNvPr id="22" name="Straight Connector 31"/>
            <p:cNvCxnSpPr/>
            <p:nvPr/>
          </p:nvCxnSpPr>
          <p:spPr>
            <a:xfrm flipH="1">
              <a:off x="4514393" y="2523668"/>
              <a:ext cx="115214"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grpSp>
      <p:cxnSp>
        <p:nvCxnSpPr>
          <p:cNvPr id="23" name="Straight Connector 32"/>
          <p:cNvCxnSpPr/>
          <p:nvPr/>
        </p:nvCxnSpPr>
        <p:spPr>
          <a:xfrm flipV="1">
            <a:off x="285720" y="3553845"/>
            <a:ext cx="649287" cy="1588"/>
          </a:xfrm>
          <a:prstGeom prst="line">
            <a:avLst/>
          </a:prstGeom>
          <a:ln>
            <a:solidFill>
              <a:schemeClr val="accent1"/>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24" name="Rectangle 23"/>
          <p:cNvSpPr/>
          <p:nvPr/>
        </p:nvSpPr>
        <p:spPr>
          <a:xfrm>
            <a:off x="1354124" y="3221180"/>
            <a:ext cx="6555221" cy="707886"/>
          </a:xfrm>
          <a:prstGeom prst="rect">
            <a:avLst/>
          </a:prstGeom>
          <a:solidFill>
            <a:schemeClr val="accent1">
              <a:lumMod val="40000"/>
              <a:lumOff val="60000"/>
              <a:alpha val="30000"/>
            </a:schemeClr>
          </a:solidFill>
        </p:spPr>
        <p:txBody>
          <a:bodyPr wrap="square">
            <a:spAutoFit/>
          </a:bodyPr>
          <a:lstStyle/>
          <a:p>
            <a:pPr marL="0" lvl="6" algn="just">
              <a:spcBef>
                <a:spcPts val="1800"/>
              </a:spcBef>
              <a:spcAft>
                <a:spcPts val="300"/>
              </a:spcAft>
            </a:pPr>
            <a:r>
              <a:rPr lang="en-US" sz="2000" b="1" dirty="0" smtClean="0"/>
              <a:t>to highlight the aspects of injustice generated by Urban Planning Documents (UPD); </a:t>
            </a:r>
          </a:p>
        </p:txBody>
      </p:sp>
      <p:sp>
        <p:nvSpPr>
          <p:cNvPr id="25" name="Rectangle 24"/>
          <p:cNvSpPr/>
          <p:nvPr/>
        </p:nvSpPr>
        <p:spPr>
          <a:xfrm>
            <a:off x="1214414" y="785794"/>
            <a:ext cx="2699778" cy="461665"/>
          </a:xfrm>
          <a:prstGeom prst="rect">
            <a:avLst/>
          </a:prstGeom>
        </p:spPr>
        <p:txBody>
          <a:bodyPr wrap="none">
            <a:spAutoFit/>
          </a:bodyPr>
          <a:lstStyle/>
          <a:p>
            <a:pPr>
              <a:spcBef>
                <a:spcPts val="1800"/>
              </a:spcBef>
            </a:pPr>
            <a:r>
              <a:rPr lang="en-US" sz="2400" b="1" dirty="0" smtClean="0"/>
              <a:t>The objective is :</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071546"/>
            <a:ext cx="6447234" cy="1320800"/>
          </a:xfrm>
        </p:spPr>
        <p:txBody>
          <a:bodyPr>
            <a:normAutofit/>
          </a:bodyPr>
          <a:lstStyle/>
          <a:p>
            <a:r>
              <a:rPr lang="en-GB" sz="2800" b="1" dirty="0" smtClean="0"/>
              <a:t>CONTENTS</a:t>
            </a:r>
            <a:endParaRPr lang="fr-FR" sz="2800" b="1" dirty="0"/>
          </a:p>
        </p:txBody>
      </p:sp>
      <p:sp>
        <p:nvSpPr>
          <p:cNvPr id="3" name="Espace réservé du contenu 2"/>
          <p:cNvSpPr>
            <a:spLocks noGrp="1"/>
          </p:cNvSpPr>
          <p:nvPr>
            <p:ph idx="1"/>
          </p:nvPr>
        </p:nvSpPr>
        <p:spPr>
          <a:xfrm>
            <a:off x="571472" y="2643182"/>
            <a:ext cx="7358114" cy="2857520"/>
          </a:xfrm>
        </p:spPr>
        <p:txBody>
          <a:bodyPr/>
          <a:lstStyle/>
          <a:p>
            <a:pPr>
              <a:spcBef>
                <a:spcPts val="4200"/>
              </a:spcBef>
            </a:pPr>
            <a:r>
              <a:rPr lang="en-GB" b="1" dirty="0" smtClean="0"/>
              <a:t>I- Easement: concept and typology</a:t>
            </a:r>
          </a:p>
          <a:p>
            <a:pPr>
              <a:spcBef>
                <a:spcPts val="4200"/>
              </a:spcBef>
            </a:pPr>
            <a:r>
              <a:rPr lang="en-GB" b="1" dirty="0" smtClean="0"/>
              <a:t>II- The question of compensation related to easements and jurisprudential framework</a:t>
            </a:r>
            <a:endParaRPr lang="fr-FR" dirty="0" smtClean="0"/>
          </a:p>
          <a:p>
            <a:pPr>
              <a:spcBef>
                <a:spcPts val="2400"/>
              </a:spcBef>
            </a:pPr>
            <a:endParaRPr lang="en-GB" dirty="0" smtClean="0"/>
          </a:p>
          <a:p>
            <a:pPr>
              <a:buNone/>
            </a:pPr>
            <a:endParaRPr lang="fr-FR" dirty="0"/>
          </a:p>
        </p:txBody>
      </p:sp>
    </p:spTree>
    <p:extLst>
      <p:ext uri="{BB962C8B-B14F-4D97-AF65-F5344CB8AC3E}">
        <p14:creationId xmlns="" xmlns:p14="http://schemas.microsoft.com/office/powerpoint/2010/main" val="2471872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2928934"/>
            <a:ext cx="7358114" cy="1071570"/>
          </a:xfrm>
        </p:spPr>
        <p:txBody>
          <a:bodyPr/>
          <a:lstStyle/>
          <a:p>
            <a:pPr algn="ctr">
              <a:spcBef>
                <a:spcPts val="2400"/>
              </a:spcBef>
              <a:buNone/>
            </a:pPr>
            <a:r>
              <a:rPr lang="en-GB" sz="3200" b="1" dirty="0" smtClean="0"/>
              <a:t>I- Easement: concept and typology</a:t>
            </a:r>
          </a:p>
          <a:p>
            <a:pPr>
              <a:spcBef>
                <a:spcPts val="2400"/>
              </a:spcBef>
            </a:pPr>
            <a:endParaRPr lang="en-GB" dirty="0" smtClean="0"/>
          </a:p>
          <a:p>
            <a:pPr>
              <a:buNone/>
            </a:pPr>
            <a:endParaRPr lang="fr-FR" dirty="0"/>
          </a:p>
        </p:txBody>
      </p:sp>
    </p:spTree>
    <p:extLst>
      <p:ext uri="{BB962C8B-B14F-4D97-AF65-F5344CB8AC3E}">
        <p14:creationId xmlns="" xmlns:p14="http://schemas.microsoft.com/office/powerpoint/2010/main" val="247187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397" y="609600"/>
            <a:ext cx="6447234" cy="747698"/>
          </a:xfrm>
        </p:spPr>
        <p:txBody>
          <a:bodyPr>
            <a:normAutofit fontScale="90000"/>
          </a:bodyPr>
          <a:lstStyle/>
          <a:p>
            <a:r>
              <a:rPr lang="en-GB" b="1" dirty="0" smtClean="0"/>
              <a:t>I- </a:t>
            </a:r>
            <a:r>
              <a:rPr lang="en-GB" sz="3100" b="1" dirty="0" smtClean="0"/>
              <a:t>Easement: </a:t>
            </a:r>
            <a:r>
              <a:rPr lang="en-GB" sz="3100" b="1" dirty="0" smtClean="0">
                <a:solidFill>
                  <a:srgbClr val="FF0000"/>
                </a:solidFill>
              </a:rPr>
              <a:t>concept</a:t>
            </a:r>
            <a:r>
              <a:rPr lang="en-GB" sz="3100" b="1" dirty="0" smtClean="0"/>
              <a:t> and typology</a:t>
            </a:r>
            <a:r>
              <a:rPr lang="en-GB" b="1" dirty="0" smtClean="0"/>
              <a:t/>
            </a:r>
            <a:br>
              <a:rPr lang="en-GB" b="1" dirty="0" smtClean="0"/>
            </a:br>
            <a:endParaRPr lang="fr-FR" dirty="0"/>
          </a:p>
        </p:txBody>
      </p:sp>
      <p:sp>
        <p:nvSpPr>
          <p:cNvPr id="3" name="Espace réservé du contenu 2"/>
          <p:cNvSpPr>
            <a:spLocks noGrp="1"/>
          </p:cNvSpPr>
          <p:nvPr>
            <p:ph idx="1"/>
          </p:nvPr>
        </p:nvSpPr>
        <p:spPr>
          <a:xfrm>
            <a:off x="500034" y="1762141"/>
            <a:ext cx="7492627" cy="3881437"/>
          </a:xfrm>
        </p:spPr>
        <p:txBody>
          <a:bodyPr/>
          <a:lstStyle/>
          <a:p>
            <a:pPr>
              <a:spcBef>
                <a:spcPts val="1800"/>
              </a:spcBef>
            </a:pPr>
            <a:r>
              <a:rPr lang="en-GB" dirty="0" smtClean="0"/>
              <a:t>The right of ownership gives its holder the freedom to enjoy and dispose of the property. </a:t>
            </a:r>
          </a:p>
          <a:p>
            <a:pPr>
              <a:spcBef>
                <a:spcPts val="1800"/>
              </a:spcBef>
            </a:pPr>
            <a:r>
              <a:rPr lang="en-GB" dirty="0" smtClean="0"/>
              <a:t>This right is absolute in accordance with the law. </a:t>
            </a:r>
          </a:p>
          <a:p>
            <a:pPr>
              <a:spcBef>
                <a:spcPts val="1800"/>
              </a:spcBef>
            </a:pPr>
            <a:r>
              <a:rPr lang="en-GB" dirty="0" smtClean="0"/>
              <a:t>It is not possible to damage property except for reasons of public interest. </a:t>
            </a:r>
          </a:p>
          <a:p>
            <a:pPr>
              <a:spcBef>
                <a:spcPts val="1800"/>
              </a:spcBef>
            </a:pPr>
            <a:r>
              <a:rPr lang="en-GB" b="1" dirty="0" smtClean="0"/>
              <a:t>The easement thus constitutes a restriction under the law or regulations on the exercise of the right of ownership.</a:t>
            </a:r>
            <a:endParaRPr lang="fr-FR" b="1" dirty="0" smtClean="0"/>
          </a:p>
          <a:p>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397" y="609600"/>
            <a:ext cx="6447234" cy="676260"/>
          </a:xfrm>
        </p:spPr>
        <p:txBody>
          <a:bodyPr>
            <a:normAutofit fontScale="90000"/>
          </a:bodyPr>
          <a:lstStyle/>
          <a:p>
            <a:r>
              <a:rPr lang="en-GB" sz="3100" b="1" dirty="0" smtClean="0"/>
              <a:t>I- Easement: concept and </a:t>
            </a:r>
            <a:r>
              <a:rPr lang="en-GB" sz="3100" b="1" dirty="0" smtClean="0">
                <a:solidFill>
                  <a:srgbClr val="FF0000"/>
                </a:solidFill>
              </a:rPr>
              <a:t>typology</a:t>
            </a:r>
            <a:r>
              <a:rPr lang="en-GB" b="1" dirty="0" smtClean="0"/>
              <a:t/>
            </a:r>
            <a:br>
              <a:rPr lang="en-GB" b="1" dirty="0" smtClean="0"/>
            </a:br>
            <a:endParaRPr lang="fr-FR" dirty="0"/>
          </a:p>
        </p:txBody>
      </p:sp>
      <p:sp>
        <p:nvSpPr>
          <p:cNvPr id="5" name="Trapez 29"/>
          <p:cNvSpPr/>
          <p:nvPr/>
        </p:nvSpPr>
        <p:spPr>
          <a:xfrm>
            <a:off x="1285852" y="2571744"/>
            <a:ext cx="2321347" cy="2928958"/>
          </a:xfrm>
          <a:prstGeom prst="trapezoi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rapez 17"/>
          <p:cNvSpPr/>
          <p:nvPr/>
        </p:nvSpPr>
        <p:spPr>
          <a:xfrm>
            <a:off x="5167604" y="2571744"/>
            <a:ext cx="2206999" cy="2928958"/>
          </a:xfrm>
          <a:prstGeom prst="trapezoi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rapez 18"/>
          <p:cNvSpPr/>
          <p:nvPr/>
        </p:nvSpPr>
        <p:spPr>
          <a:xfrm flipV="1">
            <a:off x="3257512" y="2571744"/>
            <a:ext cx="2206999" cy="2928958"/>
          </a:xfrm>
          <a:prstGeom prst="trapezoi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11"/>
          <p:cNvSpPr txBox="1">
            <a:spLocks noChangeAspect="1"/>
          </p:cNvSpPr>
          <p:nvPr/>
        </p:nvSpPr>
        <p:spPr>
          <a:xfrm>
            <a:off x="5161229" y="3333920"/>
            <a:ext cx="2206997" cy="1477328"/>
          </a:xfrm>
          <a:prstGeom prst="rect">
            <a:avLst/>
          </a:prstGeom>
          <a:noFill/>
        </p:spPr>
        <p:txBody>
          <a:bodyPr wrap="square" lIns="108000" tIns="0" rIns="108000" bIns="0" rtlCol="0">
            <a:spAutoFit/>
          </a:bodyPr>
          <a:lstStyle/>
          <a:p>
            <a:pPr algn="ctr"/>
            <a:r>
              <a:rPr lang="en-GB" sz="2400" b="1" dirty="0" smtClean="0">
                <a:solidFill>
                  <a:schemeClr val="bg1"/>
                </a:solidFill>
              </a:rPr>
              <a:t>special               texts easements</a:t>
            </a:r>
            <a:r>
              <a:rPr lang="de-DE" sz="2400" b="1" dirty="0" smtClean="0">
                <a:solidFill>
                  <a:schemeClr val="bg1"/>
                </a:solidFill>
              </a:rPr>
              <a:t> </a:t>
            </a:r>
            <a:endParaRPr lang="de-DE" sz="2400" b="1" dirty="0">
              <a:solidFill>
                <a:schemeClr val="bg1"/>
              </a:solidFill>
            </a:endParaRPr>
          </a:p>
          <a:p>
            <a:pPr algn="ctr"/>
            <a:endParaRPr lang="de-DE" sz="2400" b="1" dirty="0">
              <a:solidFill>
                <a:schemeClr val="bg1"/>
              </a:solidFill>
            </a:endParaRPr>
          </a:p>
        </p:txBody>
      </p:sp>
      <p:sp>
        <p:nvSpPr>
          <p:cNvPr id="9" name="Textfeld 19"/>
          <p:cNvSpPr txBox="1">
            <a:spLocks noChangeAspect="1"/>
          </p:cNvSpPr>
          <p:nvPr/>
        </p:nvSpPr>
        <p:spPr>
          <a:xfrm>
            <a:off x="1364210" y="3305819"/>
            <a:ext cx="2206999" cy="2194883"/>
          </a:xfrm>
          <a:prstGeom prst="rect">
            <a:avLst/>
          </a:prstGeom>
          <a:noFill/>
        </p:spPr>
        <p:txBody>
          <a:bodyPr wrap="square" lIns="108000" tIns="0" rIns="108000" bIns="46800" rtlCol="0">
            <a:noAutofit/>
          </a:bodyPr>
          <a:lstStyle/>
          <a:p>
            <a:pPr algn="ctr"/>
            <a:r>
              <a:rPr lang="de-DE" sz="2400" b="1" dirty="0" smtClean="0">
                <a:solidFill>
                  <a:schemeClr val="bg1"/>
                </a:solidFill>
              </a:rPr>
              <a:t>Land </a:t>
            </a:r>
            <a:r>
              <a:rPr lang="de-DE" sz="2400" b="1" dirty="0" err="1" smtClean="0">
                <a:solidFill>
                  <a:schemeClr val="bg1"/>
                </a:solidFill>
              </a:rPr>
              <a:t>easements</a:t>
            </a:r>
            <a:endParaRPr lang="de-DE" b="1" dirty="0">
              <a:solidFill>
                <a:schemeClr val="bg1"/>
              </a:solidFill>
            </a:endParaRPr>
          </a:p>
        </p:txBody>
      </p:sp>
      <p:sp>
        <p:nvSpPr>
          <p:cNvPr id="10" name="Textfeld 21"/>
          <p:cNvSpPr txBox="1">
            <a:spLocks noChangeAspect="1"/>
          </p:cNvSpPr>
          <p:nvPr/>
        </p:nvSpPr>
        <p:spPr>
          <a:xfrm>
            <a:off x="3425011" y="3305819"/>
            <a:ext cx="1875350" cy="1425434"/>
          </a:xfrm>
          <a:prstGeom prst="rect">
            <a:avLst/>
          </a:prstGeom>
          <a:noFill/>
        </p:spPr>
        <p:txBody>
          <a:bodyPr wrap="square" lIns="108000" tIns="0" rIns="108000" bIns="0" rtlCol="0">
            <a:noAutofit/>
          </a:bodyPr>
          <a:lstStyle/>
          <a:p>
            <a:pPr algn="ctr"/>
            <a:r>
              <a:rPr lang="de-DE" sz="2400" b="1" dirty="0" smtClean="0">
                <a:solidFill>
                  <a:schemeClr val="bg1"/>
                </a:solidFill>
              </a:rPr>
              <a:t>Urban </a:t>
            </a:r>
            <a:r>
              <a:rPr lang="de-DE" sz="2400" b="1" dirty="0" err="1" smtClean="0">
                <a:solidFill>
                  <a:schemeClr val="bg1"/>
                </a:solidFill>
              </a:rPr>
              <a:t>planning</a:t>
            </a:r>
            <a:r>
              <a:rPr lang="de-DE" sz="2400" b="1" dirty="0" smtClean="0">
                <a:solidFill>
                  <a:schemeClr val="bg1"/>
                </a:solidFill>
              </a:rPr>
              <a:t> </a:t>
            </a:r>
            <a:r>
              <a:rPr lang="de-DE" sz="2400" b="1" dirty="0" err="1" smtClean="0">
                <a:solidFill>
                  <a:schemeClr val="bg1"/>
                </a:solidFill>
              </a:rPr>
              <a:t>easements</a:t>
            </a:r>
            <a:r>
              <a:rPr lang="de-DE" sz="2400" b="1" dirty="0" smtClean="0">
                <a:solidFill>
                  <a:schemeClr val="bg1"/>
                </a:solidFill>
              </a:rPr>
              <a:t> </a:t>
            </a:r>
            <a:endParaRPr lang="de-DE" sz="24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397" y="609600"/>
            <a:ext cx="6447234" cy="676260"/>
          </a:xfrm>
        </p:spPr>
        <p:txBody>
          <a:bodyPr>
            <a:normAutofit fontScale="90000"/>
          </a:bodyPr>
          <a:lstStyle/>
          <a:p>
            <a:r>
              <a:rPr lang="en-GB" sz="3100" b="1" dirty="0" smtClean="0"/>
              <a:t>I- Easement: concept and </a:t>
            </a:r>
            <a:r>
              <a:rPr lang="en-GB" sz="3100" b="1" dirty="0" smtClean="0">
                <a:solidFill>
                  <a:srgbClr val="FF0000"/>
                </a:solidFill>
              </a:rPr>
              <a:t>typology</a:t>
            </a:r>
            <a:r>
              <a:rPr lang="en-GB" b="1" dirty="0" smtClean="0"/>
              <a:t/>
            </a:r>
            <a:br>
              <a:rPr lang="en-GB" b="1" dirty="0" smtClean="0"/>
            </a:br>
            <a:endParaRPr lang="fr-FR" dirty="0"/>
          </a:p>
        </p:txBody>
      </p:sp>
      <p:sp>
        <p:nvSpPr>
          <p:cNvPr id="3" name="Espace réservé du contenu 2"/>
          <p:cNvSpPr>
            <a:spLocks noGrp="1"/>
          </p:cNvSpPr>
          <p:nvPr>
            <p:ph idx="1"/>
          </p:nvPr>
        </p:nvSpPr>
        <p:spPr>
          <a:xfrm>
            <a:off x="500034" y="1500174"/>
            <a:ext cx="7492627" cy="3881437"/>
          </a:xfrm>
        </p:spPr>
        <p:txBody>
          <a:bodyPr/>
          <a:lstStyle/>
          <a:p>
            <a:pPr>
              <a:spcBef>
                <a:spcPts val="1200"/>
              </a:spcBef>
            </a:pPr>
            <a:r>
              <a:rPr lang="en-GB" sz="2000" dirty="0" smtClean="0"/>
              <a:t>An easement can be defined, </a:t>
            </a:r>
            <a:r>
              <a:rPr lang="en-GB" sz="2000" b="1" dirty="0" smtClean="0"/>
              <a:t>in land law</a:t>
            </a:r>
            <a:r>
              <a:rPr lang="en-GB" sz="2000" dirty="0" smtClean="0"/>
              <a:t>, as a charge imposed on a parcel for the use and the benefit of another ownership. </a:t>
            </a:r>
          </a:p>
          <a:p>
            <a:pPr>
              <a:spcBef>
                <a:spcPts val="1200"/>
              </a:spcBef>
            </a:pPr>
            <a:r>
              <a:rPr lang="en-GB" sz="2000" dirty="0" smtClean="0"/>
              <a:t>It derives either from the natural situation of the premises, or from obligations imposed by law, or from agreements between the owners.</a:t>
            </a:r>
          </a:p>
          <a:p>
            <a:pPr>
              <a:spcBef>
                <a:spcPts val="1200"/>
              </a:spcBef>
            </a:pPr>
            <a:r>
              <a:rPr lang="en-GB" sz="2000" dirty="0" smtClean="0"/>
              <a:t>The land easement can be derived from: </a:t>
            </a:r>
            <a:endParaRPr lang="fr-FR" sz="2000" dirty="0" smtClean="0"/>
          </a:p>
          <a:p>
            <a:pPr marL="898525" lvl="0">
              <a:spcBef>
                <a:spcPts val="1200"/>
              </a:spcBef>
            </a:pPr>
            <a:r>
              <a:rPr lang="en-GB" sz="2000" dirty="0" smtClean="0"/>
              <a:t>the location of the site, such as the general principle of free natural water flow on the lower bottoms;</a:t>
            </a:r>
            <a:endParaRPr lang="fr-FR" sz="2000" dirty="0" smtClean="0"/>
          </a:p>
          <a:p>
            <a:pPr marL="898525" lvl="0">
              <a:spcBef>
                <a:spcPts val="1200"/>
              </a:spcBef>
            </a:pPr>
            <a:r>
              <a:rPr lang="en-GB" sz="2000" dirty="0" smtClean="0"/>
              <a:t>the law, as it is the case with the provisions relating to common ownership (wall, common pit). Hence, the respect of neighbourhood relations and right of way;</a:t>
            </a:r>
            <a:endParaRPr lang="fr-FR" sz="2000" dirty="0" smtClean="0"/>
          </a:p>
          <a:p>
            <a:pPr marL="898525" lvl="0">
              <a:spcBef>
                <a:spcPts val="1200"/>
              </a:spcBef>
            </a:pPr>
            <a:r>
              <a:rPr lang="en-GB" sz="2000" dirty="0" smtClean="0"/>
              <a:t>the owners' agreements.</a:t>
            </a:r>
            <a:endParaRPr lang="fr-FR" sz="2000" dirty="0" smtClean="0"/>
          </a:p>
          <a:p>
            <a:pPr>
              <a:spcBef>
                <a:spcPts val="1800"/>
              </a:spcBef>
            </a:pP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p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clpa</Template>
  <TotalTime>420</TotalTime>
  <Words>1896</Words>
  <Application>Microsoft Office PowerPoint</Application>
  <PresentationFormat>Affichage à l'écran (4:3)</PresentationFormat>
  <Paragraphs>136</Paragraphs>
  <Slides>23</Slides>
  <Notes>14</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clpa</vt:lpstr>
      <vt:lpstr>Easements and compensation in light of legislation                  and case law</vt:lpstr>
      <vt:lpstr>Introduction</vt:lpstr>
      <vt:lpstr>Elements of the Problematic  :  </vt:lpstr>
      <vt:lpstr>Diapositive 4</vt:lpstr>
      <vt:lpstr>CONTENTS</vt:lpstr>
      <vt:lpstr>Diapositive 6</vt:lpstr>
      <vt:lpstr>I- Easement: concept and typology </vt:lpstr>
      <vt:lpstr>I- Easement: concept and typology </vt:lpstr>
      <vt:lpstr>I- Easement: concept and typology </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Conclusion</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Accès des migrants à la terre : l'importance des marchés fonciers</dc:title>
  <dc:creator>Aina</dc:creator>
  <cp:lastModifiedBy>user</cp:lastModifiedBy>
  <cp:revision>27</cp:revision>
  <dcterms:created xsi:type="dcterms:W3CDTF">2019-11-24T14:58:46Z</dcterms:created>
  <dcterms:modified xsi:type="dcterms:W3CDTF">2019-11-27T01:10:04Z</dcterms:modified>
</cp:coreProperties>
</file>