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sldIdLst>
    <p:sldId id="256" r:id="rId5"/>
    <p:sldId id="257" r:id="rId6"/>
    <p:sldId id="258" r:id="rId7"/>
    <p:sldId id="259" r:id="rId8"/>
    <p:sldId id="264" r:id="rId9"/>
    <p:sldId id="263" r:id="rId10"/>
    <p:sldId id="262" r:id="rId11"/>
    <p:sldId id="260" r:id="rId12"/>
    <p:sldId id="265" r:id="rId13"/>
    <p:sldId id="266" r:id="rId14"/>
    <p:sldId id="267" r:id="rId15"/>
    <p:sldId id="270" r:id="rId16"/>
    <p:sldId id="272" r:id="rId17"/>
    <p:sldId id="268" r:id="rId18"/>
    <p:sldId id="269"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3C1C03EF-7347-4AD3-93AE-F5D4F40E1627}" type="datetimeFigureOut">
              <a:rPr lang="en-ZA" smtClean="0"/>
              <a:t>2011/10/24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D4D2E84-885E-44CD-9825-3D6B4CB8EA99}" type="slidenum">
              <a:rPr lang="en-ZA" smtClean="0"/>
              <a:t>‹#›</a:t>
            </a:fld>
            <a:endParaRPr lang="en-ZA"/>
          </a:p>
        </p:txBody>
      </p:sp>
    </p:spTree>
    <p:extLst>
      <p:ext uri="{BB962C8B-B14F-4D97-AF65-F5344CB8AC3E}">
        <p14:creationId xmlns:p14="http://schemas.microsoft.com/office/powerpoint/2010/main" val="346843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C1C03EF-7347-4AD3-93AE-F5D4F40E1627}" type="datetimeFigureOut">
              <a:rPr lang="en-ZA" smtClean="0"/>
              <a:t>2011/10/24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D4D2E84-885E-44CD-9825-3D6B4CB8EA99}" type="slidenum">
              <a:rPr lang="en-ZA" smtClean="0"/>
              <a:t>‹#›</a:t>
            </a:fld>
            <a:endParaRPr lang="en-ZA"/>
          </a:p>
        </p:txBody>
      </p:sp>
    </p:spTree>
    <p:extLst>
      <p:ext uri="{BB962C8B-B14F-4D97-AF65-F5344CB8AC3E}">
        <p14:creationId xmlns:p14="http://schemas.microsoft.com/office/powerpoint/2010/main" val="288646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C1C03EF-7347-4AD3-93AE-F5D4F40E1627}" type="datetimeFigureOut">
              <a:rPr lang="en-ZA" smtClean="0"/>
              <a:t>2011/10/24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D4D2E84-885E-44CD-9825-3D6B4CB8EA99}" type="slidenum">
              <a:rPr lang="en-ZA" smtClean="0"/>
              <a:t>‹#›</a:t>
            </a:fld>
            <a:endParaRPr lang="en-ZA"/>
          </a:p>
        </p:txBody>
      </p:sp>
    </p:spTree>
    <p:extLst>
      <p:ext uri="{BB962C8B-B14F-4D97-AF65-F5344CB8AC3E}">
        <p14:creationId xmlns:p14="http://schemas.microsoft.com/office/powerpoint/2010/main" val="2782293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owerPoint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Rectangle 3"/>
          <p:cNvSpPr>
            <a:spLocks noGrp="1" noChangeArrowheads="1"/>
          </p:cNvSpPr>
          <p:nvPr>
            <p:ph type="ctrTitle"/>
          </p:nvPr>
        </p:nvSpPr>
        <p:spPr>
          <a:xfrm>
            <a:off x="395288" y="1916117"/>
            <a:ext cx="8353425" cy="1728787"/>
          </a:xfrm>
        </p:spPr>
        <p:txBody>
          <a:bodyPr/>
          <a:lstStyle>
            <a:lvl1pPr algn="ctr">
              <a:defRPr sz="4400"/>
            </a:lvl1pPr>
          </a:lstStyle>
          <a:p>
            <a:pPr lvl="0"/>
            <a:r>
              <a:rPr lang="en-GB" noProof="0" smtClean="0"/>
              <a:t>Click to edit Master title style</a:t>
            </a:r>
          </a:p>
        </p:txBody>
      </p:sp>
      <p:sp>
        <p:nvSpPr>
          <p:cNvPr id="147460" name="Rectangle 4"/>
          <p:cNvSpPr>
            <a:spLocks noGrp="1" noChangeArrowheads="1"/>
          </p:cNvSpPr>
          <p:nvPr>
            <p:ph type="subTitle" idx="1"/>
          </p:nvPr>
        </p:nvSpPr>
        <p:spPr>
          <a:xfrm>
            <a:off x="1042990" y="3860800"/>
            <a:ext cx="6985000" cy="1752600"/>
          </a:xfrm>
        </p:spPr>
        <p:txBody>
          <a:bodyPr/>
          <a:lstStyle>
            <a:lvl1pPr marL="0" indent="0" algn="ctr">
              <a:defRPr sz="3600" b="1"/>
            </a:lvl1pPr>
          </a:lstStyle>
          <a:p>
            <a:pPr lvl="0"/>
            <a:r>
              <a:rPr lang="en-GB" noProof="0" smtClean="0"/>
              <a:t>Click to edit Master subtitle style</a:t>
            </a:r>
          </a:p>
        </p:txBody>
      </p:sp>
    </p:spTree>
    <p:extLst>
      <p:ext uri="{BB962C8B-B14F-4D97-AF65-F5344CB8AC3E}">
        <p14:creationId xmlns:p14="http://schemas.microsoft.com/office/powerpoint/2010/main" val="97077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A881754-8DAB-40B9-986C-A862292D9A68}"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1816189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7BBA98D-636F-487D-A7AE-1C91EE6BC472}"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963968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250827" y="2060579"/>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2" y="2060579"/>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3DB6AA1-65FA-48BD-80AF-563630C28618}"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2246041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6309EEB9-E73C-4913-A31F-0DB9D27C72C5}"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235348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66529163-1F51-42EB-B1C4-BAC7F35BF2F9}"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2523784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8BA4D42-E945-4CA7-8643-23BAE16B146A}"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4021968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2ABCDF9-0D33-4D6B-B6D9-E6EE5D0B024C}"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245051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C1C03EF-7347-4AD3-93AE-F5D4F40E1627}" type="datetimeFigureOut">
              <a:rPr lang="en-ZA" smtClean="0"/>
              <a:t>2011/10/24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D4D2E84-885E-44CD-9825-3D6B4CB8EA99}" type="slidenum">
              <a:rPr lang="en-ZA" smtClean="0"/>
              <a:t>‹#›</a:t>
            </a:fld>
            <a:endParaRPr lang="en-ZA"/>
          </a:p>
        </p:txBody>
      </p:sp>
    </p:spTree>
    <p:extLst>
      <p:ext uri="{BB962C8B-B14F-4D97-AF65-F5344CB8AC3E}">
        <p14:creationId xmlns:p14="http://schemas.microsoft.com/office/powerpoint/2010/main" val="303810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E7F9B69-376E-4FFC-BAC3-991AA3968E9B}"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2325199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AB9B861-F029-4587-B6AD-9F87E9EF8FE1}"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4008201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90" y="333379"/>
            <a:ext cx="2160587" cy="60483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250827" y="333379"/>
            <a:ext cx="6329363"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A9EA7D5-8CF2-464D-B7C9-C4117D603C3F}"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3641264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333375"/>
            <a:ext cx="5905500" cy="15113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250825" y="2060579"/>
            <a:ext cx="8642350" cy="4321175"/>
          </a:xfrm>
        </p:spPr>
        <p:txBody>
          <a:bodyPr/>
          <a:lstStyle/>
          <a:p>
            <a:pPr lvl="0"/>
            <a:endParaRPr lang="en-ZA"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8FED8D0-C821-41F2-9E2F-3F607989DFE8}"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899928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owerPoint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Rectangle 3"/>
          <p:cNvSpPr>
            <a:spLocks noGrp="1" noChangeArrowheads="1"/>
          </p:cNvSpPr>
          <p:nvPr>
            <p:ph type="ctrTitle"/>
          </p:nvPr>
        </p:nvSpPr>
        <p:spPr>
          <a:xfrm>
            <a:off x="395288" y="1916117"/>
            <a:ext cx="8353425" cy="1728787"/>
          </a:xfrm>
        </p:spPr>
        <p:txBody>
          <a:bodyPr/>
          <a:lstStyle>
            <a:lvl1pPr algn="ctr">
              <a:defRPr sz="4400"/>
            </a:lvl1pPr>
          </a:lstStyle>
          <a:p>
            <a:pPr lvl="0"/>
            <a:r>
              <a:rPr lang="en-GB" noProof="0" smtClean="0"/>
              <a:t>Click to edit Master title style</a:t>
            </a:r>
          </a:p>
        </p:txBody>
      </p:sp>
      <p:sp>
        <p:nvSpPr>
          <p:cNvPr id="147460" name="Rectangle 4"/>
          <p:cNvSpPr>
            <a:spLocks noGrp="1" noChangeArrowheads="1"/>
          </p:cNvSpPr>
          <p:nvPr>
            <p:ph type="subTitle" idx="1"/>
          </p:nvPr>
        </p:nvSpPr>
        <p:spPr>
          <a:xfrm>
            <a:off x="1042990" y="3860800"/>
            <a:ext cx="6985000" cy="1752600"/>
          </a:xfrm>
        </p:spPr>
        <p:txBody>
          <a:bodyPr/>
          <a:lstStyle>
            <a:lvl1pPr marL="0" indent="0" algn="ctr">
              <a:defRPr sz="3600" b="1"/>
            </a:lvl1pPr>
          </a:lstStyle>
          <a:p>
            <a:pPr lvl="0"/>
            <a:r>
              <a:rPr lang="en-GB" noProof="0" smtClean="0"/>
              <a:t>Click to edit Master subtitle style</a:t>
            </a:r>
          </a:p>
        </p:txBody>
      </p:sp>
    </p:spTree>
    <p:extLst>
      <p:ext uri="{BB962C8B-B14F-4D97-AF65-F5344CB8AC3E}">
        <p14:creationId xmlns:p14="http://schemas.microsoft.com/office/powerpoint/2010/main" val="576126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A881754-8DAB-40B9-986C-A862292D9A68}"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2090009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7BBA98D-636F-487D-A7AE-1C91EE6BC472}"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1338077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250827" y="2060579"/>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2" y="2060579"/>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3DB6AA1-65FA-48BD-80AF-563630C28618}"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486951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6309EEB9-E73C-4913-A31F-0DB9D27C72C5}"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787102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66529163-1F51-42EB-B1C4-BAC7F35BF2F9}"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2380194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1C03EF-7347-4AD3-93AE-F5D4F40E1627}" type="datetimeFigureOut">
              <a:rPr lang="en-ZA" smtClean="0"/>
              <a:t>2011/10/24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D4D2E84-885E-44CD-9825-3D6B4CB8EA99}" type="slidenum">
              <a:rPr lang="en-ZA" smtClean="0"/>
              <a:t>‹#›</a:t>
            </a:fld>
            <a:endParaRPr lang="en-ZA"/>
          </a:p>
        </p:txBody>
      </p:sp>
    </p:spTree>
    <p:extLst>
      <p:ext uri="{BB962C8B-B14F-4D97-AF65-F5344CB8AC3E}">
        <p14:creationId xmlns:p14="http://schemas.microsoft.com/office/powerpoint/2010/main" val="1955817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8BA4D42-E945-4CA7-8643-23BAE16B146A}"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1207169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2ABCDF9-0D33-4D6B-B6D9-E6EE5D0B024C}"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1416642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E7F9B69-376E-4FFC-BAC3-991AA3968E9B}"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2426359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AB9B861-F029-4587-B6AD-9F87E9EF8FE1}"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3954918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90" y="333379"/>
            <a:ext cx="2160587" cy="60483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250827" y="333379"/>
            <a:ext cx="6329363"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A9EA7D5-8CF2-464D-B7C9-C4117D603C3F}"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3673685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333375"/>
            <a:ext cx="5905500" cy="15113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250825" y="2060579"/>
            <a:ext cx="8642350" cy="4321175"/>
          </a:xfrm>
        </p:spPr>
        <p:txBody>
          <a:bodyPr/>
          <a:lstStyle/>
          <a:p>
            <a:pPr lvl="0"/>
            <a:endParaRPr lang="en-ZA"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8FED8D0-C821-41F2-9E2F-3F607989DFE8}" type="slidenum">
              <a:rPr lang="fr-FR">
                <a:solidFill>
                  <a:srgbClr val="808080"/>
                </a:solidFill>
              </a:rPr>
              <a:pPr>
                <a:defRPr/>
              </a:pPr>
              <a:t>‹#›</a:t>
            </a:fld>
            <a:endParaRPr lang="fr-FR">
              <a:solidFill>
                <a:srgbClr val="808080"/>
              </a:solidFill>
            </a:endParaRPr>
          </a:p>
        </p:txBody>
      </p:sp>
    </p:spTree>
    <p:extLst>
      <p:ext uri="{BB962C8B-B14F-4D97-AF65-F5344CB8AC3E}">
        <p14:creationId xmlns:p14="http://schemas.microsoft.com/office/powerpoint/2010/main" val="2024163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8" indent="0" algn="ctr">
              <a:buNone/>
              <a:defRPr>
                <a:solidFill>
                  <a:schemeClr val="tx1">
                    <a:tint val="75000"/>
                  </a:schemeClr>
                </a:solidFill>
              </a:defRPr>
            </a:lvl3pPr>
            <a:lvl4pPr marL="1371462" indent="0" algn="ctr">
              <a:buNone/>
              <a:defRPr>
                <a:solidFill>
                  <a:schemeClr val="tx1">
                    <a:tint val="75000"/>
                  </a:schemeClr>
                </a:solidFill>
              </a:defRPr>
            </a:lvl4pPr>
            <a:lvl5pPr marL="1828616" indent="0" algn="ctr">
              <a:buNone/>
              <a:defRPr>
                <a:solidFill>
                  <a:schemeClr val="tx1">
                    <a:tint val="75000"/>
                  </a:schemeClr>
                </a:solidFill>
              </a:defRPr>
            </a:lvl5pPr>
            <a:lvl6pPr marL="2285770" indent="0" algn="ctr">
              <a:buNone/>
              <a:defRPr>
                <a:solidFill>
                  <a:schemeClr val="tx1">
                    <a:tint val="75000"/>
                  </a:schemeClr>
                </a:solidFill>
              </a:defRPr>
            </a:lvl6pPr>
            <a:lvl7pPr marL="2742924" indent="0" algn="ctr">
              <a:buNone/>
              <a:defRPr>
                <a:solidFill>
                  <a:schemeClr val="tx1">
                    <a:tint val="75000"/>
                  </a:schemeClr>
                </a:solidFill>
              </a:defRPr>
            </a:lvl7pPr>
            <a:lvl8pPr marL="3200078" indent="0" algn="ctr">
              <a:buNone/>
              <a:defRPr>
                <a:solidFill>
                  <a:schemeClr val="tx1">
                    <a:tint val="75000"/>
                  </a:schemeClr>
                </a:solidFill>
              </a:defRPr>
            </a:lvl8pPr>
            <a:lvl9pPr marL="36572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054F20-3258-44D4-80AE-28B0B2AF2E3B}" type="datetime1">
              <a:rPr lang="en-US" smtClean="0">
                <a:solidFill>
                  <a:prstClr val="black">
                    <a:tint val="75000"/>
                  </a:prstClr>
                </a:solidFill>
              </a:rPr>
              <a:pPr/>
              <a:t>10/24/2011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488343-19C4-4B9A-B405-4DD761707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19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27EB8-81C8-405E-9490-4ABE3A5E71AD}" type="datetime1">
              <a:rPr lang="en-US" smtClean="0">
                <a:solidFill>
                  <a:prstClr val="black">
                    <a:tint val="75000"/>
                  </a:prstClr>
                </a:solidFill>
              </a:rPr>
              <a:pPr/>
              <a:t>10/24/2011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488343-19C4-4B9A-B405-4DD761707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91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7"/>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8" indent="0">
              <a:buNone/>
              <a:defRPr sz="1600">
                <a:solidFill>
                  <a:schemeClr val="tx1">
                    <a:tint val="75000"/>
                  </a:schemeClr>
                </a:solidFill>
              </a:defRPr>
            </a:lvl3pPr>
            <a:lvl4pPr marL="1371462" indent="0">
              <a:buNone/>
              <a:defRPr sz="1400">
                <a:solidFill>
                  <a:schemeClr val="tx1">
                    <a:tint val="75000"/>
                  </a:schemeClr>
                </a:solidFill>
              </a:defRPr>
            </a:lvl4pPr>
            <a:lvl5pPr marL="1828616" indent="0">
              <a:buNone/>
              <a:defRPr sz="1400">
                <a:solidFill>
                  <a:schemeClr val="tx1">
                    <a:tint val="75000"/>
                  </a:schemeClr>
                </a:solidFill>
              </a:defRPr>
            </a:lvl5pPr>
            <a:lvl6pPr marL="2285770" indent="0">
              <a:buNone/>
              <a:defRPr sz="1400">
                <a:solidFill>
                  <a:schemeClr val="tx1">
                    <a:tint val="75000"/>
                  </a:schemeClr>
                </a:solidFill>
              </a:defRPr>
            </a:lvl6pPr>
            <a:lvl7pPr marL="2742924" indent="0">
              <a:buNone/>
              <a:defRPr sz="1400">
                <a:solidFill>
                  <a:schemeClr val="tx1">
                    <a:tint val="75000"/>
                  </a:schemeClr>
                </a:solidFill>
              </a:defRPr>
            </a:lvl7pPr>
            <a:lvl8pPr marL="3200078" indent="0">
              <a:buNone/>
              <a:defRPr sz="1400">
                <a:solidFill>
                  <a:schemeClr val="tx1">
                    <a:tint val="75000"/>
                  </a:schemeClr>
                </a:solidFill>
              </a:defRPr>
            </a:lvl8pPr>
            <a:lvl9pPr marL="365723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268E4D-C19E-4D64-A12F-11EF11ED97CF}" type="datetime1">
              <a:rPr lang="en-US" smtClean="0">
                <a:solidFill>
                  <a:prstClr val="black">
                    <a:tint val="75000"/>
                  </a:prstClr>
                </a:solidFill>
              </a:rPr>
              <a:pPr/>
              <a:t>10/24/2011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488343-19C4-4B9A-B405-4DD761707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814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5CF08B-4D47-4BB7-B75D-FD5AF570D315}" type="datetime1">
              <a:rPr lang="en-US" smtClean="0">
                <a:solidFill>
                  <a:prstClr val="black">
                    <a:tint val="75000"/>
                  </a:prstClr>
                </a:solidFill>
              </a:rPr>
              <a:pPr/>
              <a:t>10/24/2011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488343-19C4-4B9A-B405-4DD761707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28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3C1C03EF-7347-4AD3-93AE-F5D4F40E1627}" type="datetimeFigureOut">
              <a:rPr lang="en-ZA" smtClean="0"/>
              <a:t>2011/10/24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D4D2E84-885E-44CD-9825-3D6B4CB8EA99}" type="slidenum">
              <a:rPr lang="en-ZA" smtClean="0"/>
              <a:t>‹#›</a:t>
            </a:fld>
            <a:endParaRPr lang="en-ZA"/>
          </a:p>
        </p:txBody>
      </p:sp>
    </p:spTree>
    <p:extLst>
      <p:ext uri="{BB962C8B-B14F-4D97-AF65-F5344CB8AC3E}">
        <p14:creationId xmlns:p14="http://schemas.microsoft.com/office/powerpoint/2010/main" val="2359365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8" indent="0">
              <a:buNone/>
              <a:defRPr sz="1800" b="1"/>
            </a:lvl3pPr>
            <a:lvl4pPr marL="1371462" indent="0">
              <a:buNone/>
              <a:defRPr sz="1600" b="1"/>
            </a:lvl4pPr>
            <a:lvl5pPr marL="1828616" indent="0">
              <a:buNone/>
              <a:defRPr sz="1600" b="1"/>
            </a:lvl5pPr>
            <a:lvl6pPr marL="2285770" indent="0">
              <a:buNone/>
              <a:defRPr sz="1600" b="1"/>
            </a:lvl6pPr>
            <a:lvl7pPr marL="2742924" indent="0">
              <a:buNone/>
              <a:defRPr sz="1600" b="1"/>
            </a:lvl7pPr>
            <a:lvl8pPr marL="3200078" indent="0">
              <a:buNone/>
              <a:defRPr sz="1600" b="1"/>
            </a:lvl8pPr>
            <a:lvl9pPr marL="365723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54" indent="0">
              <a:buNone/>
              <a:defRPr sz="2000" b="1"/>
            </a:lvl2pPr>
            <a:lvl3pPr marL="914308" indent="0">
              <a:buNone/>
              <a:defRPr sz="1800" b="1"/>
            </a:lvl3pPr>
            <a:lvl4pPr marL="1371462" indent="0">
              <a:buNone/>
              <a:defRPr sz="1600" b="1"/>
            </a:lvl4pPr>
            <a:lvl5pPr marL="1828616" indent="0">
              <a:buNone/>
              <a:defRPr sz="1600" b="1"/>
            </a:lvl5pPr>
            <a:lvl6pPr marL="2285770" indent="0">
              <a:buNone/>
              <a:defRPr sz="1600" b="1"/>
            </a:lvl6pPr>
            <a:lvl7pPr marL="2742924" indent="0">
              <a:buNone/>
              <a:defRPr sz="1600" b="1"/>
            </a:lvl7pPr>
            <a:lvl8pPr marL="3200078" indent="0">
              <a:buNone/>
              <a:defRPr sz="1600" b="1"/>
            </a:lvl8pPr>
            <a:lvl9pPr marL="365723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4A87E9-DB91-497D-9188-DF5F4678A2B0}" type="datetime1">
              <a:rPr lang="en-US" smtClean="0">
                <a:solidFill>
                  <a:prstClr val="black">
                    <a:tint val="75000"/>
                  </a:prstClr>
                </a:solidFill>
              </a:rPr>
              <a:pPr/>
              <a:t>10/24/2011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488343-19C4-4B9A-B405-4DD761707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121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85E0FC-2E29-4FFB-BE5D-31A6171D0299}" type="datetime1">
              <a:rPr lang="en-US" smtClean="0">
                <a:solidFill>
                  <a:prstClr val="black">
                    <a:tint val="75000"/>
                  </a:prstClr>
                </a:solidFill>
              </a:rPr>
              <a:pPr/>
              <a:t>10/24/2011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488343-19C4-4B9A-B405-4DD761707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426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88B22-EE6F-4BBC-A3D7-68A1A082F8F7}" type="datetime1">
              <a:rPr lang="en-US" smtClean="0">
                <a:solidFill>
                  <a:prstClr val="black">
                    <a:tint val="75000"/>
                  </a:prstClr>
                </a:solidFill>
              </a:rPr>
              <a:pPr/>
              <a:t>10/24/2011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6488343-19C4-4B9A-B405-4DD761707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366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4" indent="0">
              <a:buNone/>
              <a:defRPr sz="1200"/>
            </a:lvl2pPr>
            <a:lvl3pPr marL="914308" indent="0">
              <a:buNone/>
              <a:defRPr sz="1000"/>
            </a:lvl3pPr>
            <a:lvl4pPr marL="1371462" indent="0">
              <a:buNone/>
              <a:defRPr sz="900"/>
            </a:lvl4pPr>
            <a:lvl5pPr marL="1828616" indent="0">
              <a:buNone/>
              <a:defRPr sz="900"/>
            </a:lvl5pPr>
            <a:lvl6pPr marL="2285770" indent="0">
              <a:buNone/>
              <a:defRPr sz="900"/>
            </a:lvl6pPr>
            <a:lvl7pPr marL="2742924" indent="0">
              <a:buNone/>
              <a:defRPr sz="900"/>
            </a:lvl7pPr>
            <a:lvl8pPr marL="3200078" indent="0">
              <a:buNone/>
              <a:defRPr sz="900"/>
            </a:lvl8pPr>
            <a:lvl9pPr marL="365723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DB147-DE6A-4074-B196-7EE2E801EADD}" type="datetime1">
              <a:rPr lang="en-US" smtClean="0">
                <a:solidFill>
                  <a:prstClr val="black">
                    <a:tint val="75000"/>
                  </a:prstClr>
                </a:solidFill>
              </a:rPr>
              <a:pPr/>
              <a:t>10/24/2011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488343-19C4-4B9A-B405-4DD761707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527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8" indent="0">
              <a:buNone/>
              <a:defRPr sz="2400"/>
            </a:lvl3pPr>
            <a:lvl4pPr marL="1371462" indent="0">
              <a:buNone/>
              <a:defRPr sz="2000"/>
            </a:lvl4pPr>
            <a:lvl5pPr marL="1828616" indent="0">
              <a:buNone/>
              <a:defRPr sz="2000"/>
            </a:lvl5pPr>
            <a:lvl6pPr marL="2285770" indent="0">
              <a:buNone/>
              <a:defRPr sz="2000"/>
            </a:lvl6pPr>
            <a:lvl7pPr marL="2742924" indent="0">
              <a:buNone/>
              <a:defRPr sz="2000"/>
            </a:lvl7pPr>
            <a:lvl8pPr marL="3200078" indent="0">
              <a:buNone/>
              <a:defRPr sz="2000"/>
            </a:lvl8pPr>
            <a:lvl9pPr marL="365723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8" indent="0">
              <a:buNone/>
              <a:defRPr sz="1000"/>
            </a:lvl3pPr>
            <a:lvl4pPr marL="1371462" indent="0">
              <a:buNone/>
              <a:defRPr sz="900"/>
            </a:lvl4pPr>
            <a:lvl5pPr marL="1828616" indent="0">
              <a:buNone/>
              <a:defRPr sz="900"/>
            </a:lvl5pPr>
            <a:lvl6pPr marL="2285770" indent="0">
              <a:buNone/>
              <a:defRPr sz="900"/>
            </a:lvl6pPr>
            <a:lvl7pPr marL="2742924" indent="0">
              <a:buNone/>
              <a:defRPr sz="900"/>
            </a:lvl7pPr>
            <a:lvl8pPr marL="3200078" indent="0">
              <a:buNone/>
              <a:defRPr sz="900"/>
            </a:lvl8pPr>
            <a:lvl9pPr marL="365723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B1D87-8597-4AF0-B77C-EFCFA939E33B}" type="datetime1">
              <a:rPr lang="en-US" smtClean="0">
                <a:solidFill>
                  <a:prstClr val="black">
                    <a:tint val="75000"/>
                  </a:prstClr>
                </a:solidFill>
              </a:rPr>
              <a:pPr/>
              <a:t>10/24/2011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488343-19C4-4B9A-B405-4DD761707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09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40A30-5FD4-4B1F-8954-D9BE4BA3AFF5}" type="datetime1">
              <a:rPr lang="en-US" smtClean="0">
                <a:solidFill>
                  <a:prstClr val="black">
                    <a:tint val="75000"/>
                  </a:prstClr>
                </a:solidFill>
              </a:rPr>
              <a:pPr/>
              <a:t>10/24/2011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488343-19C4-4B9A-B405-4DD761707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504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30680-7464-4907-BB5B-3C1F10A0B55F}" type="datetime1">
              <a:rPr lang="en-US" smtClean="0">
                <a:solidFill>
                  <a:prstClr val="black">
                    <a:tint val="75000"/>
                  </a:prstClr>
                </a:solidFill>
              </a:rPr>
              <a:pPr/>
              <a:t>10/24/2011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488343-19C4-4B9A-B405-4DD761707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43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3C1C03EF-7347-4AD3-93AE-F5D4F40E1627}" type="datetimeFigureOut">
              <a:rPr lang="en-ZA" smtClean="0"/>
              <a:t>2011/10/24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D4D2E84-885E-44CD-9825-3D6B4CB8EA99}" type="slidenum">
              <a:rPr lang="en-ZA" smtClean="0"/>
              <a:t>‹#›</a:t>
            </a:fld>
            <a:endParaRPr lang="en-ZA"/>
          </a:p>
        </p:txBody>
      </p:sp>
    </p:spTree>
    <p:extLst>
      <p:ext uri="{BB962C8B-B14F-4D97-AF65-F5344CB8AC3E}">
        <p14:creationId xmlns:p14="http://schemas.microsoft.com/office/powerpoint/2010/main" val="170126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3C1C03EF-7347-4AD3-93AE-F5D4F40E1627}" type="datetimeFigureOut">
              <a:rPr lang="en-ZA" smtClean="0"/>
              <a:t>2011/10/24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D4D2E84-885E-44CD-9825-3D6B4CB8EA99}" type="slidenum">
              <a:rPr lang="en-ZA" smtClean="0"/>
              <a:t>‹#›</a:t>
            </a:fld>
            <a:endParaRPr lang="en-ZA"/>
          </a:p>
        </p:txBody>
      </p:sp>
    </p:spTree>
    <p:extLst>
      <p:ext uri="{BB962C8B-B14F-4D97-AF65-F5344CB8AC3E}">
        <p14:creationId xmlns:p14="http://schemas.microsoft.com/office/powerpoint/2010/main" val="174021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C03EF-7347-4AD3-93AE-F5D4F40E1627}" type="datetimeFigureOut">
              <a:rPr lang="en-ZA" smtClean="0"/>
              <a:t>2011/10/24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D4D2E84-885E-44CD-9825-3D6B4CB8EA99}" type="slidenum">
              <a:rPr lang="en-ZA" smtClean="0"/>
              <a:t>‹#›</a:t>
            </a:fld>
            <a:endParaRPr lang="en-ZA"/>
          </a:p>
        </p:txBody>
      </p:sp>
    </p:spTree>
    <p:extLst>
      <p:ext uri="{BB962C8B-B14F-4D97-AF65-F5344CB8AC3E}">
        <p14:creationId xmlns:p14="http://schemas.microsoft.com/office/powerpoint/2010/main" val="298456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C03EF-7347-4AD3-93AE-F5D4F40E1627}" type="datetimeFigureOut">
              <a:rPr lang="en-ZA" smtClean="0"/>
              <a:t>2011/10/24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D4D2E84-885E-44CD-9825-3D6B4CB8EA99}" type="slidenum">
              <a:rPr lang="en-ZA" smtClean="0"/>
              <a:t>‹#›</a:t>
            </a:fld>
            <a:endParaRPr lang="en-ZA"/>
          </a:p>
        </p:txBody>
      </p:sp>
    </p:spTree>
    <p:extLst>
      <p:ext uri="{BB962C8B-B14F-4D97-AF65-F5344CB8AC3E}">
        <p14:creationId xmlns:p14="http://schemas.microsoft.com/office/powerpoint/2010/main" val="83589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C03EF-7347-4AD3-93AE-F5D4F40E1627}" type="datetimeFigureOut">
              <a:rPr lang="en-ZA" smtClean="0"/>
              <a:t>2011/10/24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D4D2E84-885E-44CD-9825-3D6B4CB8EA99}" type="slidenum">
              <a:rPr lang="en-ZA" smtClean="0"/>
              <a:t>‹#›</a:t>
            </a:fld>
            <a:endParaRPr lang="en-ZA"/>
          </a:p>
        </p:txBody>
      </p:sp>
    </p:spTree>
    <p:extLst>
      <p:ext uri="{BB962C8B-B14F-4D97-AF65-F5344CB8AC3E}">
        <p14:creationId xmlns:p14="http://schemas.microsoft.com/office/powerpoint/2010/main" val="275985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C03EF-7347-4AD3-93AE-F5D4F40E1627}" type="datetimeFigureOut">
              <a:rPr lang="en-ZA" smtClean="0"/>
              <a:t>2011/10/24</a:t>
            </a:fld>
            <a:endParaRPr lang="en-ZA"/>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D2E84-885E-44CD-9825-3D6B4CB8EA99}" type="slidenum">
              <a:rPr lang="en-ZA" smtClean="0"/>
              <a:t>‹#›</a:t>
            </a:fld>
            <a:endParaRPr lang="en-ZA"/>
          </a:p>
        </p:txBody>
      </p:sp>
    </p:spTree>
    <p:extLst>
      <p:ext uri="{BB962C8B-B14F-4D97-AF65-F5344CB8AC3E}">
        <p14:creationId xmlns:p14="http://schemas.microsoft.com/office/powerpoint/2010/main" val="103756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333375"/>
            <a:ext cx="59055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a:t>
            </a:r>
          </a:p>
        </p:txBody>
      </p:sp>
      <p:sp>
        <p:nvSpPr>
          <p:cNvPr id="1028" name="Rectangle 4"/>
          <p:cNvSpPr>
            <a:spLocks noGrp="1" noChangeArrowheads="1"/>
          </p:cNvSpPr>
          <p:nvPr>
            <p:ph type="body" idx="1"/>
          </p:nvPr>
        </p:nvSpPr>
        <p:spPr bwMode="auto">
          <a:xfrm>
            <a:off x="250825" y="2060579"/>
            <a:ext cx="8642350" cy="43211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46437" name="Rectangle 5"/>
          <p:cNvSpPr>
            <a:spLocks noGrp="1" noChangeArrowheads="1"/>
          </p:cNvSpPr>
          <p:nvPr>
            <p:ph type="dt" sz="half" idx="2"/>
          </p:nvPr>
        </p:nvSpPr>
        <p:spPr bwMode="auto">
          <a:xfrm>
            <a:off x="250825" y="6597650"/>
            <a:ext cx="1728788"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400">
                <a:solidFill>
                  <a:schemeClr val="bg2"/>
                </a:solidFill>
                <a:latin typeface="+mn-lt"/>
              </a:defRPr>
            </a:lvl1pPr>
          </a:lstStyle>
          <a:p>
            <a:pPr eaLnBrk="0" fontAlgn="base" hangingPunct="0">
              <a:spcBef>
                <a:spcPct val="0"/>
              </a:spcBef>
              <a:spcAft>
                <a:spcPct val="0"/>
              </a:spcAft>
              <a:defRPr/>
            </a:pPr>
            <a:endParaRPr lang="fr-FR">
              <a:solidFill>
                <a:srgbClr val="808080"/>
              </a:solidFill>
            </a:endParaRPr>
          </a:p>
        </p:txBody>
      </p:sp>
      <p:sp>
        <p:nvSpPr>
          <p:cNvPr id="146438" name="Rectangle 6"/>
          <p:cNvSpPr>
            <a:spLocks noGrp="1" noChangeArrowheads="1"/>
          </p:cNvSpPr>
          <p:nvPr>
            <p:ph type="ftr" sz="quarter" idx="3"/>
          </p:nvPr>
        </p:nvSpPr>
        <p:spPr bwMode="auto">
          <a:xfrm>
            <a:off x="2124077" y="6597650"/>
            <a:ext cx="611981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mn-lt"/>
              </a:defRPr>
            </a:lvl1pPr>
          </a:lstStyle>
          <a:p>
            <a:pPr eaLnBrk="0" fontAlgn="base" hangingPunct="0">
              <a:spcBef>
                <a:spcPct val="0"/>
              </a:spcBef>
              <a:spcAft>
                <a:spcPct val="0"/>
              </a:spcAft>
              <a:defRPr/>
            </a:pPr>
            <a:endParaRPr lang="fr-FR">
              <a:solidFill>
                <a:srgbClr val="808080"/>
              </a:solidFill>
            </a:endParaRPr>
          </a:p>
        </p:txBody>
      </p:sp>
      <p:sp>
        <p:nvSpPr>
          <p:cNvPr id="146439" name="Rectangle 7"/>
          <p:cNvSpPr>
            <a:spLocks noGrp="1" noChangeArrowheads="1"/>
          </p:cNvSpPr>
          <p:nvPr>
            <p:ph type="sldNum" sz="quarter" idx="4"/>
          </p:nvPr>
        </p:nvSpPr>
        <p:spPr bwMode="auto">
          <a:xfrm>
            <a:off x="8307390" y="6597650"/>
            <a:ext cx="585787"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a:solidFill>
                  <a:schemeClr val="bg2"/>
                </a:solidFill>
                <a:latin typeface="+mn-lt"/>
              </a:defRPr>
            </a:lvl1pPr>
          </a:lstStyle>
          <a:p>
            <a:pPr eaLnBrk="0" fontAlgn="base" hangingPunct="0">
              <a:spcBef>
                <a:spcPct val="0"/>
              </a:spcBef>
              <a:spcAft>
                <a:spcPct val="0"/>
              </a:spcAft>
              <a:defRPr/>
            </a:pPr>
            <a:fld id="{6D379D7B-D972-4FBF-8EA7-AB202D622C2E}" type="slidenum">
              <a:rPr lang="fr-FR">
                <a:solidFill>
                  <a:srgbClr val="808080"/>
                </a:solidFill>
              </a:rPr>
              <a:pPr eaLnBrk="0" fontAlgn="base" hangingPunct="0">
                <a:spcBef>
                  <a:spcPct val="0"/>
                </a:spcBef>
                <a:spcAft>
                  <a:spcPct val="0"/>
                </a:spcAft>
                <a:defRPr/>
              </a:pPr>
              <a:t>‹#›</a:t>
            </a:fld>
            <a:endParaRPr lang="fr-FR">
              <a:solidFill>
                <a:srgbClr val="808080"/>
              </a:solidFill>
            </a:endParaRPr>
          </a:p>
        </p:txBody>
      </p:sp>
    </p:spTree>
    <p:extLst>
      <p:ext uri="{BB962C8B-B14F-4D97-AF65-F5344CB8AC3E}">
        <p14:creationId xmlns:p14="http://schemas.microsoft.com/office/powerpoint/2010/main" val="2664164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spcBef>
          <a:spcPct val="20000"/>
        </a:spcBef>
        <a:spcAft>
          <a:spcPct val="0"/>
        </a:spcAft>
        <a:defRPr sz="3600" b="1">
          <a:solidFill>
            <a:srgbClr val="007770"/>
          </a:solidFill>
          <a:latin typeface="+mj-lt"/>
          <a:ea typeface="+mj-ea"/>
          <a:cs typeface="+mj-cs"/>
        </a:defRPr>
      </a:lvl1pPr>
      <a:lvl2pPr algn="l" rtl="0" eaLnBrk="0" fontAlgn="base" hangingPunct="0">
        <a:spcBef>
          <a:spcPct val="20000"/>
        </a:spcBef>
        <a:spcAft>
          <a:spcPct val="0"/>
        </a:spcAft>
        <a:defRPr sz="3600" b="1">
          <a:solidFill>
            <a:srgbClr val="007770"/>
          </a:solidFill>
          <a:latin typeface="Arial" charset="0"/>
        </a:defRPr>
      </a:lvl2pPr>
      <a:lvl3pPr algn="l" rtl="0" eaLnBrk="0" fontAlgn="base" hangingPunct="0">
        <a:spcBef>
          <a:spcPct val="20000"/>
        </a:spcBef>
        <a:spcAft>
          <a:spcPct val="0"/>
        </a:spcAft>
        <a:defRPr sz="3600" b="1">
          <a:solidFill>
            <a:srgbClr val="007770"/>
          </a:solidFill>
          <a:latin typeface="Arial" charset="0"/>
        </a:defRPr>
      </a:lvl3pPr>
      <a:lvl4pPr algn="l" rtl="0" eaLnBrk="0" fontAlgn="base" hangingPunct="0">
        <a:spcBef>
          <a:spcPct val="20000"/>
        </a:spcBef>
        <a:spcAft>
          <a:spcPct val="0"/>
        </a:spcAft>
        <a:defRPr sz="3600" b="1">
          <a:solidFill>
            <a:srgbClr val="007770"/>
          </a:solidFill>
          <a:latin typeface="Arial" charset="0"/>
        </a:defRPr>
      </a:lvl4pPr>
      <a:lvl5pPr algn="l" rtl="0" eaLnBrk="0" fontAlgn="base" hangingPunct="0">
        <a:spcBef>
          <a:spcPct val="20000"/>
        </a:spcBef>
        <a:spcAft>
          <a:spcPct val="0"/>
        </a:spcAft>
        <a:defRPr sz="3600" b="1">
          <a:solidFill>
            <a:srgbClr val="007770"/>
          </a:solidFill>
          <a:latin typeface="Arial" charset="0"/>
        </a:defRPr>
      </a:lvl5pPr>
      <a:lvl6pPr marL="457200" algn="l" rtl="0" fontAlgn="base">
        <a:spcBef>
          <a:spcPct val="20000"/>
        </a:spcBef>
        <a:spcAft>
          <a:spcPct val="0"/>
        </a:spcAft>
        <a:defRPr sz="3600" b="1">
          <a:solidFill>
            <a:srgbClr val="007770"/>
          </a:solidFill>
          <a:latin typeface="Arial" charset="0"/>
        </a:defRPr>
      </a:lvl6pPr>
      <a:lvl7pPr marL="914400" algn="l" rtl="0" fontAlgn="base">
        <a:spcBef>
          <a:spcPct val="20000"/>
        </a:spcBef>
        <a:spcAft>
          <a:spcPct val="0"/>
        </a:spcAft>
        <a:defRPr sz="3600" b="1">
          <a:solidFill>
            <a:srgbClr val="007770"/>
          </a:solidFill>
          <a:latin typeface="Arial" charset="0"/>
        </a:defRPr>
      </a:lvl7pPr>
      <a:lvl8pPr marL="1371600" algn="l" rtl="0" fontAlgn="base">
        <a:spcBef>
          <a:spcPct val="20000"/>
        </a:spcBef>
        <a:spcAft>
          <a:spcPct val="0"/>
        </a:spcAft>
        <a:defRPr sz="3600" b="1">
          <a:solidFill>
            <a:srgbClr val="007770"/>
          </a:solidFill>
          <a:latin typeface="Arial" charset="0"/>
        </a:defRPr>
      </a:lvl8pPr>
      <a:lvl9pPr marL="1828800" algn="l" rtl="0" fontAlgn="base">
        <a:spcBef>
          <a:spcPct val="20000"/>
        </a:spcBef>
        <a:spcAft>
          <a:spcPct val="0"/>
        </a:spcAft>
        <a:defRPr sz="3600" b="1">
          <a:solidFill>
            <a:srgbClr val="007770"/>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0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700">
          <a:solidFill>
            <a:schemeClr val="tx1"/>
          </a:solidFill>
          <a:latin typeface="+mn-lt"/>
        </a:defRPr>
      </a:lvl5pPr>
      <a:lvl6pPr marL="2514600" indent="-228600" algn="l" rtl="0" fontAlgn="base">
        <a:spcBef>
          <a:spcPct val="20000"/>
        </a:spcBef>
        <a:spcAft>
          <a:spcPct val="0"/>
        </a:spcAft>
        <a:buChar char="•"/>
        <a:defRPr sz="2700">
          <a:solidFill>
            <a:schemeClr val="tx1"/>
          </a:solidFill>
          <a:latin typeface="+mn-lt"/>
        </a:defRPr>
      </a:lvl6pPr>
      <a:lvl7pPr marL="2971800" indent="-228600" algn="l" rtl="0" fontAlgn="base">
        <a:spcBef>
          <a:spcPct val="20000"/>
        </a:spcBef>
        <a:spcAft>
          <a:spcPct val="0"/>
        </a:spcAft>
        <a:buChar char="•"/>
        <a:defRPr sz="2700">
          <a:solidFill>
            <a:schemeClr val="tx1"/>
          </a:solidFill>
          <a:latin typeface="+mn-lt"/>
        </a:defRPr>
      </a:lvl7pPr>
      <a:lvl8pPr marL="3429000" indent="-228600" algn="l" rtl="0" fontAlgn="base">
        <a:spcBef>
          <a:spcPct val="20000"/>
        </a:spcBef>
        <a:spcAft>
          <a:spcPct val="0"/>
        </a:spcAft>
        <a:buChar char="•"/>
        <a:defRPr sz="2700">
          <a:solidFill>
            <a:schemeClr val="tx1"/>
          </a:solidFill>
          <a:latin typeface="+mn-lt"/>
        </a:defRPr>
      </a:lvl8pPr>
      <a:lvl9pPr marL="3886200" indent="-228600" algn="l" rtl="0" fontAlgn="base">
        <a:spcBef>
          <a:spcPct val="20000"/>
        </a:spcBef>
        <a:spcAft>
          <a:spcPct val="0"/>
        </a:spcAft>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333375"/>
            <a:ext cx="59055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a:t>
            </a:r>
          </a:p>
        </p:txBody>
      </p:sp>
      <p:sp>
        <p:nvSpPr>
          <p:cNvPr id="1028" name="Rectangle 4"/>
          <p:cNvSpPr>
            <a:spLocks noGrp="1" noChangeArrowheads="1"/>
          </p:cNvSpPr>
          <p:nvPr>
            <p:ph type="body" idx="1"/>
          </p:nvPr>
        </p:nvSpPr>
        <p:spPr bwMode="auto">
          <a:xfrm>
            <a:off x="250825" y="2060579"/>
            <a:ext cx="8642350" cy="43211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46437" name="Rectangle 5"/>
          <p:cNvSpPr>
            <a:spLocks noGrp="1" noChangeArrowheads="1"/>
          </p:cNvSpPr>
          <p:nvPr>
            <p:ph type="dt" sz="half" idx="2"/>
          </p:nvPr>
        </p:nvSpPr>
        <p:spPr bwMode="auto">
          <a:xfrm>
            <a:off x="250825" y="6597650"/>
            <a:ext cx="1728788"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400">
                <a:solidFill>
                  <a:schemeClr val="bg2"/>
                </a:solidFill>
                <a:latin typeface="+mn-lt"/>
              </a:defRPr>
            </a:lvl1pPr>
          </a:lstStyle>
          <a:p>
            <a:pPr eaLnBrk="0" fontAlgn="base" hangingPunct="0">
              <a:spcBef>
                <a:spcPct val="0"/>
              </a:spcBef>
              <a:spcAft>
                <a:spcPct val="0"/>
              </a:spcAft>
              <a:defRPr/>
            </a:pPr>
            <a:endParaRPr lang="fr-FR">
              <a:solidFill>
                <a:srgbClr val="808080"/>
              </a:solidFill>
            </a:endParaRPr>
          </a:p>
        </p:txBody>
      </p:sp>
      <p:sp>
        <p:nvSpPr>
          <p:cNvPr id="146438" name="Rectangle 6"/>
          <p:cNvSpPr>
            <a:spLocks noGrp="1" noChangeArrowheads="1"/>
          </p:cNvSpPr>
          <p:nvPr>
            <p:ph type="ftr" sz="quarter" idx="3"/>
          </p:nvPr>
        </p:nvSpPr>
        <p:spPr bwMode="auto">
          <a:xfrm>
            <a:off x="2124077" y="6597650"/>
            <a:ext cx="611981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mn-lt"/>
              </a:defRPr>
            </a:lvl1pPr>
          </a:lstStyle>
          <a:p>
            <a:pPr eaLnBrk="0" fontAlgn="base" hangingPunct="0">
              <a:spcBef>
                <a:spcPct val="0"/>
              </a:spcBef>
              <a:spcAft>
                <a:spcPct val="0"/>
              </a:spcAft>
              <a:defRPr/>
            </a:pPr>
            <a:endParaRPr lang="fr-FR">
              <a:solidFill>
                <a:srgbClr val="808080"/>
              </a:solidFill>
            </a:endParaRPr>
          </a:p>
        </p:txBody>
      </p:sp>
      <p:sp>
        <p:nvSpPr>
          <p:cNvPr id="146439" name="Rectangle 7"/>
          <p:cNvSpPr>
            <a:spLocks noGrp="1" noChangeArrowheads="1"/>
          </p:cNvSpPr>
          <p:nvPr>
            <p:ph type="sldNum" sz="quarter" idx="4"/>
          </p:nvPr>
        </p:nvSpPr>
        <p:spPr bwMode="auto">
          <a:xfrm>
            <a:off x="8307390" y="6597650"/>
            <a:ext cx="585787"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a:solidFill>
                  <a:schemeClr val="bg2"/>
                </a:solidFill>
                <a:latin typeface="+mn-lt"/>
              </a:defRPr>
            </a:lvl1pPr>
          </a:lstStyle>
          <a:p>
            <a:pPr eaLnBrk="0" fontAlgn="base" hangingPunct="0">
              <a:spcBef>
                <a:spcPct val="0"/>
              </a:spcBef>
              <a:spcAft>
                <a:spcPct val="0"/>
              </a:spcAft>
              <a:defRPr/>
            </a:pPr>
            <a:fld id="{6D379D7B-D972-4FBF-8EA7-AB202D622C2E}" type="slidenum">
              <a:rPr lang="fr-FR">
                <a:solidFill>
                  <a:srgbClr val="808080"/>
                </a:solidFill>
              </a:rPr>
              <a:pPr eaLnBrk="0" fontAlgn="base" hangingPunct="0">
                <a:spcBef>
                  <a:spcPct val="0"/>
                </a:spcBef>
                <a:spcAft>
                  <a:spcPct val="0"/>
                </a:spcAft>
                <a:defRPr/>
              </a:pPr>
              <a:t>‹#›</a:t>
            </a:fld>
            <a:endParaRPr lang="fr-FR">
              <a:solidFill>
                <a:srgbClr val="808080"/>
              </a:solidFill>
            </a:endParaRPr>
          </a:p>
        </p:txBody>
      </p:sp>
    </p:spTree>
    <p:extLst>
      <p:ext uri="{BB962C8B-B14F-4D97-AF65-F5344CB8AC3E}">
        <p14:creationId xmlns:p14="http://schemas.microsoft.com/office/powerpoint/2010/main" val="41226029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eaLnBrk="0" fontAlgn="base" hangingPunct="0">
        <a:spcBef>
          <a:spcPct val="20000"/>
        </a:spcBef>
        <a:spcAft>
          <a:spcPct val="0"/>
        </a:spcAft>
        <a:defRPr sz="3600" b="1">
          <a:solidFill>
            <a:srgbClr val="007770"/>
          </a:solidFill>
          <a:latin typeface="+mj-lt"/>
          <a:ea typeface="+mj-ea"/>
          <a:cs typeface="+mj-cs"/>
        </a:defRPr>
      </a:lvl1pPr>
      <a:lvl2pPr algn="l" rtl="0" eaLnBrk="0" fontAlgn="base" hangingPunct="0">
        <a:spcBef>
          <a:spcPct val="20000"/>
        </a:spcBef>
        <a:spcAft>
          <a:spcPct val="0"/>
        </a:spcAft>
        <a:defRPr sz="3600" b="1">
          <a:solidFill>
            <a:srgbClr val="007770"/>
          </a:solidFill>
          <a:latin typeface="Arial" charset="0"/>
        </a:defRPr>
      </a:lvl2pPr>
      <a:lvl3pPr algn="l" rtl="0" eaLnBrk="0" fontAlgn="base" hangingPunct="0">
        <a:spcBef>
          <a:spcPct val="20000"/>
        </a:spcBef>
        <a:spcAft>
          <a:spcPct val="0"/>
        </a:spcAft>
        <a:defRPr sz="3600" b="1">
          <a:solidFill>
            <a:srgbClr val="007770"/>
          </a:solidFill>
          <a:latin typeface="Arial" charset="0"/>
        </a:defRPr>
      </a:lvl3pPr>
      <a:lvl4pPr algn="l" rtl="0" eaLnBrk="0" fontAlgn="base" hangingPunct="0">
        <a:spcBef>
          <a:spcPct val="20000"/>
        </a:spcBef>
        <a:spcAft>
          <a:spcPct val="0"/>
        </a:spcAft>
        <a:defRPr sz="3600" b="1">
          <a:solidFill>
            <a:srgbClr val="007770"/>
          </a:solidFill>
          <a:latin typeface="Arial" charset="0"/>
        </a:defRPr>
      </a:lvl4pPr>
      <a:lvl5pPr algn="l" rtl="0" eaLnBrk="0" fontAlgn="base" hangingPunct="0">
        <a:spcBef>
          <a:spcPct val="20000"/>
        </a:spcBef>
        <a:spcAft>
          <a:spcPct val="0"/>
        </a:spcAft>
        <a:defRPr sz="3600" b="1">
          <a:solidFill>
            <a:srgbClr val="007770"/>
          </a:solidFill>
          <a:latin typeface="Arial" charset="0"/>
        </a:defRPr>
      </a:lvl5pPr>
      <a:lvl6pPr marL="457200" algn="l" rtl="0" fontAlgn="base">
        <a:spcBef>
          <a:spcPct val="20000"/>
        </a:spcBef>
        <a:spcAft>
          <a:spcPct val="0"/>
        </a:spcAft>
        <a:defRPr sz="3600" b="1">
          <a:solidFill>
            <a:srgbClr val="007770"/>
          </a:solidFill>
          <a:latin typeface="Arial" charset="0"/>
        </a:defRPr>
      </a:lvl6pPr>
      <a:lvl7pPr marL="914400" algn="l" rtl="0" fontAlgn="base">
        <a:spcBef>
          <a:spcPct val="20000"/>
        </a:spcBef>
        <a:spcAft>
          <a:spcPct val="0"/>
        </a:spcAft>
        <a:defRPr sz="3600" b="1">
          <a:solidFill>
            <a:srgbClr val="007770"/>
          </a:solidFill>
          <a:latin typeface="Arial" charset="0"/>
        </a:defRPr>
      </a:lvl7pPr>
      <a:lvl8pPr marL="1371600" algn="l" rtl="0" fontAlgn="base">
        <a:spcBef>
          <a:spcPct val="20000"/>
        </a:spcBef>
        <a:spcAft>
          <a:spcPct val="0"/>
        </a:spcAft>
        <a:defRPr sz="3600" b="1">
          <a:solidFill>
            <a:srgbClr val="007770"/>
          </a:solidFill>
          <a:latin typeface="Arial" charset="0"/>
        </a:defRPr>
      </a:lvl8pPr>
      <a:lvl9pPr marL="1828800" algn="l" rtl="0" fontAlgn="base">
        <a:spcBef>
          <a:spcPct val="20000"/>
        </a:spcBef>
        <a:spcAft>
          <a:spcPct val="0"/>
        </a:spcAft>
        <a:defRPr sz="3600" b="1">
          <a:solidFill>
            <a:srgbClr val="007770"/>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0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700">
          <a:solidFill>
            <a:schemeClr val="tx1"/>
          </a:solidFill>
          <a:latin typeface="+mn-lt"/>
        </a:defRPr>
      </a:lvl5pPr>
      <a:lvl6pPr marL="2514600" indent="-228600" algn="l" rtl="0" fontAlgn="base">
        <a:spcBef>
          <a:spcPct val="20000"/>
        </a:spcBef>
        <a:spcAft>
          <a:spcPct val="0"/>
        </a:spcAft>
        <a:buChar char="•"/>
        <a:defRPr sz="2700">
          <a:solidFill>
            <a:schemeClr val="tx1"/>
          </a:solidFill>
          <a:latin typeface="+mn-lt"/>
        </a:defRPr>
      </a:lvl6pPr>
      <a:lvl7pPr marL="2971800" indent="-228600" algn="l" rtl="0" fontAlgn="base">
        <a:spcBef>
          <a:spcPct val="20000"/>
        </a:spcBef>
        <a:spcAft>
          <a:spcPct val="0"/>
        </a:spcAft>
        <a:buChar char="•"/>
        <a:defRPr sz="2700">
          <a:solidFill>
            <a:schemeClr val="tx1"/>
          </a:solidFill>
          <a:latin typeface="+mn-lt"/>
        </a:defRPr>
      </a:lvl7pPr>
      <a:lvl8pPr marL="3429000" indent="-228600" algn="l" rtl="0" fontAlgn="base">
        <a:spcBef>
          <a:spcPct val="20000"/>
        </a:spcBef>
        <a:spcAft>
          <a:spcPct val="0"/>
        </a:spcAft>
        <a:buChar char="•"/>
        <a:defRPr sz="2700">
          <a:solidFill>
            <a:schemeClr val="tx1"/>
          </a:solidFill>
          <a:latin typeface="+mn-lt"/>
        </a:defRPr>
      </a:lvl8pPr>
      <a:lvl9pPr marL="3886200" indent="-228600" algn="l" rtl="0" fontAlgn="base">
        <a:spcBef>
          <a:spcPct val="20000"/>
        </a:spcBef>
        <a:spcAft>
          <a:spcPct val="0"/>
        </a:spcAft>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1" tIns="45715" rIns="91431"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31" tIns="45715" rIns="91431"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31" tIns="45715" rIns="91431" bIns="45715" rtlCol="0" anchor="ctr"/>
          <a:lstStyle>
            <a:lvl1pPr algn="l">
              <a:defRPr sz="1200">
                <a:solidFill>
                  <a:schemeClr val="tx1">
                    <a:tint val="75000"/>
                  </a:schemeClr>
                </a:solidFill>
              </a:defRPr>
            </a:lvl1pPr>
          </a:lstStyle>
          <a:p>
            <a:pPr defTabSz="914308"/>
            <a:fld id="{77F3DED5-DC83-44C3-9B11-39CECABD38CA}" type="datetime1">
              <a:rPr lang="en-US" smtClean="0">
                <a:solidFill>
                  <a:prstClr val="black">
                    <a:tint val="75000"/>
                  </a:prstClr>
                </a:solidFill>
              </a:rPr>
              <a:pPr defTabSz="914308"/>
              <a:t>10/24/2011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31" tIns="45715" rIns="91431" bIns="45715" rtlCol="0" anchor="ctr"/>
          <a:lstStyle>
            <a:lvl1pPr algn="ctr">
              <a:defRPr sz="1200">
                <a:solidFill>
                  <a:schemeClr val="tx1">
                    <a:tint val="75000"/>
                  </a:schemeClr>
                </a:solidFill>
              </a:defRPr>
            </a:lvl1pPr>
          </a:lstStyle>
          <a:p>
            <a:pPr defTabSz="914308"/>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31" tIns="45715" rIns="91431" bIns="45715" rtlCol="0" anchor="ctr"/>
          <a:lstStyle>
            <a:lvl1pPr algn="r">
              <a:defRPr sz="1200">
                <a:solidFill>
                  <a:schemeClr val="tx1">
                    <a:tint val="75000"/>
                  </a:schemeClr>
                </a:solidFill>
              </a:defRPr>
            </a:lvl1pPr>
          </a:lstStyle>
          <a:p>
            <a:pPr defTabSz="914308"/>
            <a:fld id="{A6488343-19C4-4B9A-B405-4DD761707656}" type="slidenum">
              <a:rPr lang="en-US" smtClean="0">
                <a:solidFill>
                  <a:prstClr val="black">
                    <a:tint val="75000"/>
                  </a:prstClr>
                </a:solidFill>
              </a:rPr>
              <a:pPr defTabSz="914308"/>
              <a:t>‹#›</a:t>
            </a:fld>
            <a:endParaRPr lang="en-US">
              <a:solidFill>
                <a:prstClr val="black">
                  <a:tint val="75000"/>
                </a:prstClr>
              </a:solidFill>
            </a:endParaRPr>
          </a:p>
        </p:txBody>
      </p:sp>
    </p:spTree>
    <p:extLst>
      <p:ext uri="{BB962C8B-B14F-4D97-AF65-F5344CB8AC3E}">
        <p14:creationId xmlns:p14="http://schemas.microsoft.com/office/powerpoint/2010/main" val="393501119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308"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5" indent="-285721" algn="l" defTabSz="9143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5" indent="-228577" algn="l" defTabSz="9143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39" indent="-228577" algn="l" defTabSz="91430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3" indent="-228577" algn="l" defTabSz="91430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7" indent="-228577" algn="l" defTabSz="9143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1" indent="-228577" algn="l" defTabSz="9143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5" indent="-228577" algn="l" defTabSz="9143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9" indent="-228577" algn="l" defTabSz="9143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8" rtl="0" eaLnBrk="1" latinLnBrk="0" hangingPunct="1">
        <a:defRPr sz="1800" kern="1200">
          <a:solidFill>
            <a:schemeClr val="tx1"/>
          </a:solidFill>
          <a:latin typeface="+mn-lt"/>
          <a:ea typeface="+mn-ea"/>
          <a:cs typeface="+mn-cs"/>
        </a:defRPr>
      </a:lvl1pPr>
      <a:lvl2pPr marL="457154" algn="l" defTabSz="914308" rtl="0" eaLnBrk="1" latinLnBrk="0" hangingPunct="1">
        <a:defRPr sz="1800" kern="1200">
          <a:solidFill>
            <a:schemeClr val="tx1"/>
          </a:solidFill>
          <a:latin typeface="+mn-lt"/>
          <a:ea typeface="+mn-ea"/>
          <a:cs typeface="+mn-cs"/>
        </a:defRPr>
      </a:lvl2pPr>
      <a:lvl3pPr marL="914308" algn="l" defTabSz="914308" rtl="0" eaLnBrk="1" latinLnBrk="0" hangingPunct="1">
        <a:defRPr sz="1800" kern="1200">
          <a:solidFill>
            <a:schemeClr val="tx1"/>
          </a:solidFill>
          <a:latin typeface="+mn-lt"/>
          <a:ea typeface="+mn-ea"/>
          <a:cs typeface="+mn-cs"/>
        </a:defRPr>
      </a:lvl3pPr>
      <a:lvl4pPr marL="1371462" algn="l" defTabSz="914308" rtl="0" eaLnBrk="1" latinLnBrk="0" hangingPunct="1">
        <a:defRPr sz="1800" kern="1200">
          <a:solidFill>
            <a:schemeClr val="tx1"/>
          </a:solidFill>
          <a:latin typeface="+mn-lt"/>
          <a:ea typeface="+mn-ea"/>
          <a:cs typeface="+mn-cs"/>
        </a:defRPr>
      </a:lvl4pPr>
      <a:lvl5pPr marL="1828616" algn="l" defTabSz="914308" rtl="0" eaLnBrk="1" latinLnBrk="0" hangingPunct="1">
        <a:defRPr sz="1800" kern="1200">
          <a:solidFill>
            <a:schemeClr val="tx1"/>
          </a:solidFill>
          <a:latin typeface="+mn-lt"/>
          <a:ea typeface="+mn-ea"/>
          <a:cs typeface="+mn-cs"/>
        </a:defRPr>
      </a:lvl5pPr>
      <a:lvl6pPr marL="2285770" algn="l" defTabSz="914308" rtl="0" eaLnBrk="1" latinLnBrk="0" hangingPunct="1">
        <a:defRPr sz="1800" kern="1200">
          <a:solidFill>
            <a:schemeClr val="tx1"/>
          </a:solidFill>
          <a:latin typeface="+mn-lt"/>
          <a:ea typeface="+mn-ea"/>
          <a:cs typeface="+mn-cs"/>
        </a:defRPr>
      </a:lvl6pPr>
      <a:lvl7pPr marL="2742924" algn="l" defTabSz="914308" rtl="0" eaLnBrk="1" latinLnBrk="0" hangingPunct="1">
        <a:defRPr sz="1800" kern="1200">
          <a:solidFill>
            <a:schemeClr val="tx1"/>
          </a:solidFill>
          <a:latin typeface="+mn-lt"/>
          <a:ea typeface="+mn-ea"/>
          <a:cs typeface="+mn-cs"/>
        </a:defRPr>
      </a:lvl7pPr>
      <a:lvl8pPr marL="3200078" algn="l" defTabSz="914308" rtl="0" eaLnBrk="1" latinLnBrk="0" hangingPunct="1">
        <a:defRPr sz="1800" kern="1200">
          <a:solidFill>
            <a:schemeClr val="tx1"/>
          </a:solidFill>
          <a:latin typeface="+mn-lt"/>
          <a:ea typeface="+mn-ea"/>
          <a:cs typeface="+mn-cs"/>
        </a:defRPr>
      </a:lvl8pPr>
      <a:lvl9pPr marL="3657232" algn="l" defTabSz="91430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08710" y="4653136"/>
            <a:ext cx="7253386" cy="622462"/>
          </a:xfrm>
        </p:spPr>
        <p:txBody>
          <a:bodyPr>
            <a:normAutofit/>
          </a:bodyPr>
          <a:lstStyle/>
          <a:p>
            <a:r>
              <a:rPr lang="en-US" sz="2800" dirty="0" smtClean="0">
                <a:solidFill>
                  <a:schemeClr val="tx1"/>
                </a:solidFill>
              </a:rPr>
              <a:t>Ministerial policy dialogue:  25 October 2011</a:t>
            </a:r>
            <a:endParaRPr lang="en-ZA" sz="28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5504299"/>
            <a:ext cx="3995936" cy="1353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13" y="123437"/>
            <a:ext cx="3300663" cy="1100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31200"/>
            <a:ext cx="2049388" cy="12575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395536" y="1988840"/>
            <a:ext cx="8316416" cy="2160240"/>
          </a:xfrm>
          <a:prstGeom prst="rect">
            <a:avLst/>
          </a:prstGeom>
          <a:solidFill>
            <a:srgbClr val="1D1DFF"/>
          </a:solidFill>
        </p:spPr>
        <p:txBody>
          <a:bodyPr lIns="79673" tIns="39836" rIns="79673" bIns="39836" rtlCol="0" anchor="t">
            <a:noAutofit/>
          </a:bodyPr>
          <a:lstStyle/>
          <a:p>
            <a:pPr lvl="0" algn="ctr" defTabSz="914058">
              <a:spcBef>
                <a:spcPct val="0"/>
              </a:spcBef>
              <a:defRPr/>
            </a:pPr>
            <a:r>
              <a:rPr lang="en-US" sz="3200" dirty="0">
                <a:solidFill>
                  <a:schemeClr val="bg2"/>
                </a:solidFill>
              </a:rPr>
              <a:t>Means of implementation: bridging the gap </a:t>
            </a:r>
            <a:br>
              <a:rPr lang="en-US" sz="3200" dirty="0">
                <a:solidFill>
                  <a:schemeClr val="bg2"/>
                </a:solidFill>
              </a:rPr>
            </a:br>
            <a:r>
              <a:rPr lang="en-US" sz="3200" dirty="0">
                <a:solidFill>
                  <a:schemeClr val="bg2"/>
                </a:solidFill>
              </a:rPr>
              <a:t>Perspective from the Science and Technology Community</a:t>
            </a:r>
            <a:endParaRPr kumimoji="0" lang="en-US" sz="3200" b="1" i="0" u="none" strike="noStrike" kern="0" cap="none" spc="0" normalizeH="0" baseline="0" noProof="0" dirty="0">
              <a:ln>
                <a:noFill/>
              </a:ln>
              <a:solidFill>
                <a:schemeClr val="bg2"/>
              </a:solidFill>
              <a:effectLst/>
              <a:uLnTx/>
              <a:uFillTx/>
            </a:endParaRPr>
          </a:p>
        </p:txBody>
      </p:sp>
    </p:spTree>
    <p:extLst>
      <p:ext uri="{BB962C8B-B14F-4D97-AF65-F5344CB8AC3E}">
        <p14:creationId xmlns:p14="http://schemas.microsoft.com/office/powerpoint/2010/main" val="2946687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132857"/>
            <a:ext cx="8805664" cy="4725144"/>
          </a:xfrm>
        </p:spPr>
        <p:txBody>
          <a:bodyPr>
            <a:normAutofit fontScale="70000" lnSpcReduction="20000"/>
          </a:bodyPr>
          <a:lstStyle/>
          <a:p>
            <a:pPr lvl="0">
              <a:lnSpc>
                <a:spcPct val="115000"/>
              </a:lnSpc>
              <a:spcAft>
                <a:spcPts val="1000"/>
              </a:spcAft>
              <a:buFont typeface="+mj-lt"/>
              <a:buAutoNum type="arabicPeriod"/>
            </a:pPr>
            <a:r>
              <a:rPr lang="en-ZA" dirty="0" smtClean="0">
                <a:effectLst/>
                <a:latin typeface="Arial"/>
                <a:ea typeface="Calibri"/>
                <a:cs typeface="Times New Roman"/>
              </a:rPr>
              <a:t>Increased and concerted efforts by countries towards the </a:t>
            </a:r>
            <a:r>
              <a:rPr lang="en-ZA" dirty="0" smtClean="0">
                <a:solidFill>
                  <a:schemeClr val="accent1">
                    <a:lumMod val="75000"/>
                  </a:schemeClr>
                </a:solidFill>
                <a:effectLst/>
                <a:latin typeface="Arial"/>
                <a:ea typeface="Calibri"/>
                <a:cs typeface="Times New Roman"/>
              </a:rPr>
              <a:t>full implementation, monitoring and evaluation of NEPAD’s Science and Technology Consolidated Plan of Action</a:t>
            </a:r>
            <a:r>
              <a:rPr lang="en-ZA" dirty="0" smtClean="0">
                <a:effectLst/>
                <a:latin typeface="Arial"/>
                <a:ea typeface="Calibri"/>
                <a:cs typeface="Times New Roman"/>
              </a:rPr>
              <a:t>, which promises to be an effective vehicle for the attainment of sustainable development. </a:t>
            </a:r>
            <a:endParaRPr lang="en-ZA" dirty="0">
              <a:ea typeface="Calibri"/>
              <a:cs typeface="Times New Roman"/>
            </a:endParaRPr>
          </a:p>
          <a:p>
            <a:pPr lvl="0">
              <a:lnSpc>
                <a:spcPct val="115000"/>
              </a:lnSpc>
              <a:spcAft>
                <a:spcPts val="1000"/>
              </a:spcAft>
              <a:buFont typeface="+mj-lt"/>
              <a:buAutoNum type="arabicPeriod"/>
            </a:pPr>
            <a:r>
              <a:rPr lang="en-ZA" dirty="0" smtClean="0">
                <a:effectLst/>
                <a:latin typeface="Arial"/>
                <a:ea typeface="Calibri"/>
                <a:cs typeface="Times New Roman"/>
              </a:rPr>
              <a:t>Use of </a:t>
            </a:r>
            <a:r>
              <a:rPr lang="en-ZA" dirty="0" smtClean="0">
                <a:solidFill>
                  <a:schemeClr val="accent1">
                    <a:lumMod val="75000"/>
                  </a:schemeClr>
                </a:solidFill>
                <a:effectLst/>
                <a:latin typeface="Arial"/>
                <a:ea typeface="Calibri"/>
                <a:cs typeface="Times New Roman"/>
              </a:rPr>
              <a:t>Science, </a:t>
            </a:r>
            <a:r>
              <a:rPr lang="en-ZA" dirty="0" err="1" smtClean="0">
                <a:solidFill>
                  <a:schemeClr val="accent1">
                    <a:lumMod val="75000"/>
                  </a:schemeClr>
                </a:solidFill>
                <a:effectLst/>
                <a:latin typeface="Arial"/>
                <a:ea typeface="Calibri"/>
                <a:cs typeface="Times New Roman"/>
              </a:rPr>
              <a:t>Engineering,Technology</a:t>
            </a:r>
            <a:r>
              <a:rPr lang="en-ZA" dirty="0" smtClean="0">
                <a:solidFill>
                  <a:schemeClr val="accent1">
                    <a:lumMod val="75000"/>
                  </a:schemeClr>
                </a:solidFill>
                <a:effectLst/>
                <a:latin typeface="Arial"/>
                <a:ea typeface="Calibri"/>
                <a:cs typeface="Times New Roman"/>
              </a:rPr>
              <a:t> and Innovation (SETI)</a:t>
            </a:r>
            <a:r>
              <a:rPr lang="en-ZA" dirty="0" smtClean="0">
                <a:effectLst/>
                <a:latin typeface="Arial"/>
                <a:ea typeface="Calibri"/>
                <a:cs typeface="Times New Roman"/>
              </a:rPr>
              <a:t> and the results thereof, including </a:t>
            </a:r>
            <a:r>
              <a:rPr lang="en-ZA" dirty="0" smtClean="0">
                <a:solidFill>
                  <a:schemeClr val="accent1">
                    <a:lumMod val="75000"/>
                  </a:schemeClr>
                </a:solidFill>
                <a:effectLst/>
                <a:latin typeface="Arial"/>
                <a:ea typeface="Calibri"/>
                <a:cs typeface="Times New Roman"/>
              </a:rPr>
              <a:t>technology transfer</a:t>
            </a:r>
            <a:r>
              <a:rPr lang="en-ZA" dirty="0" smtClean="0">
                <a:effectLst/>
                <a:latin typeface="Arial"/>
                <a:ea typeface="Calibri"/>
                <a:cs typeface="Times New Roman"/>
              </a:rPr>
              <a:t>, as pillars for sustainable development. We need to utilise research data to generate evidence-based policies for implementation, and also invest in and advance SETI to find sustainable solutions to Africa’s development problems. </a:t>
            </a:r>
            <a:endParaRPr lang="en-ZA" dirty="0">
              <a:ea typeface="Calibri"/>
              <a:cs typeface="Times New Roman"/>
            </a:endParaRPr>
          </a:p>
          <a:p>
            <a:endParaRPr lang="en-ZA" dirty="0"/>
          </a:p>
        </p:txBody>
      </p:sp>
      <p:sp>
        <p:nvSpPr>
          <p:cNvPr id="4" name="Rectangle 2"/>
          <p:cNvSpPr txBox="1">
            <a:spLocks noChangeArrowheads="1"/>
          </p:cNvSpPr>
          <p:nvPr/>
        </p:nvSpPr>
        <p:spPr>
          <a:xfrm>
            <a:off x="0" y="0"/>
            <a:ext cx="9144000" cy="1484784"/>
          </a:xfrm>
          <a:prstGeom prst="rect">
            <a:avLst/>
          </a:prstGeom>
          <a:solidFill>
            <a:srgbClr val="1D1DFF"/>
          </a:solidFill>
        </p:spPr>
        <p:txBody>
          <a:bodyPr lIns="79673" tIns="39836" rIns="79673" bIns="39836" rtlCol="0" anchor="t">
            <a:noAutofit/>
          </a:bodyPr>
          <a:lstStyle/>
          <a:p>
            <a:pPr lvl="0" algn="ctr" defTabSz="914058">
              <a:spcBef>
                <a:spcPct val="0"/>
              </a:spcBef>
              <a:defRPr/>
            </a:pPr>
            <a:r>
              <a:rPr lang="en-ZA" sz="3200" dirty="0">
                <a:latin typeface="Arial"/>
                <a:ea typeface="Calibri"/>
                <a:cs typeface="Times New Roman"/>
              </a:rPr>
              <a:t>Recommend of key policy messages to be taken into account in drawing up the consensus statement </a:t>
            </a:r>
            <a:r>
              <a:rPr lang="en-ZA" sz="3200" dirty="0">
                <a:ea typeface="Calibri"/>
                <a:cs typeface="Times New Roman"/>
              </a:rPr>
              <a:t/>
            </a:r>
            <a:br>
              <a:rPr lang="en-ZA" sz="3200" dirty="0">
                <a:ea typeface="Calibri"/>
                <a:cs typeface="Times New Roman"/>
              </a:rPr>
            </a:br>
            <a:endParaRPr kumimoji="0" lang="en-US" sz="3200" b="1" i="0" u="none" strike="noStrike" kern="0" cap="none" spc="0" normalizeH="0" baseline="0" noProof="0" dirty="0">
              <a:ln>
                <a:noFill/>
              </a:ln>
              <a:solidFill>
                <a:schemeClr val="bg2"/>
              </a:solidFill>
              <a:effectLst/>
              <a:uLnTx/>
              <a:uFillTx/>
            </a:endParaRPr>
          </a:p>
        </p:txBody>
      </p:sp>
    </p:spTree>
    <p:extLst>
      <p:ext uri="{BB962C8B-B14F-4D97-AF65-F5344CB8AC3E}">
        <p14:creationId xmlns:p14="http://schemas.microsoft.com/office/powerpoint/2010/main" val="4116588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568952" cy="5661247"/>
          </a:xfrm>
        </p:spPr>
        <p:txBody>
          <a:bodyPr>
            <a:noAutofit/>
          </a:bodyPr>
          <a:lstStyle/>
          <a:p>
            <a:pPr marL="0" lvl="0" indent="0">
              <a:lnSpc>
                <a:spcPct val="115000"/>
              </a:lnSpc>
              <a:spcAft>
                <a:spcPts val="1000"/>
              </a:spcAft>
              <a:buNone/>
            </a:pPr>
            <a:r>
              <a:rPr lang="en-ZA" sz="2400" dirty="0" smtClean="0">
                <a:effectLst/>
                <a:latin typeface="Arial"/>
                <a:ea typeface="Calibri"/>
                <a:cs typeface="Times New Roman"/>
              </a:rPr>
              <a:t>3. Still on SETI, African states also need to </a:t>
            </a:r>
            <a:r>
              <a:rPr lang="en-ZA" sz="2400" dirty="0" smtClean="0">
                <a:solidFill>
                  <a:schemeClr val="accent1">
                    <a:lumMod val="75000"/>
                  </a:schemeClr>
                </a:solidFill>
                <a:effectLst/>
                <a:latin typeface="Arial"/>
                <a:ea typeface="Calibri"/>
                <a:cs typeface="Times New Roman"/>
              </a:rPr>
              <a:t>safeguard against potentially unsafe technologies with negative impacts </a:t>
            </a:r>
            <a:r>
              <a:rPr lang="en-ZA" sz="2400" dirty="0" smtClean="0">
                <a:effectLst/>
                <a:latin typeface="Arial"/>
                <a:ea typeface="Calibri"/>
                <a:cs typeface="Times New Roman"/>
              </a:rPr>
              <a:t>on already vulnerable populations, and do technology assessments as a norm to ensure that what they are investing in is indeed beneficial, sustainable technology. </a:t>
            </a:r>
            <a:endParaRPr lang="en-ZA" sz="2400" dirty="0">
              <a:ea typeface="Calibri"/>
              <a:cs typeface="Times New Roman"/>
            </a:endParaRPr>
          </a:p>
          <a:p>
            <a:pPr marL="0" lvl="0" indent="0">
              <a:lnSpc>
                <a:spcPct val="115000"/>
              </a:lnSpc>
              <a:spcAft>
                <a:spcPts val="1000"/>
              </a:spcAft>
              <a:buNone/>
            </a:pPr>
            <a:r>
              <a:rPr lang="en-ZA" sz="2400" dirty="0" smtClean="0">
                <a:effectLst/>
                <a:latin typeface="Arial"/>
                <a:ea typeface="Calibri"/>
                <a:cs typeface="Times New Roman"/>
              </a:rPr>
              <a:t>4. Waking up to the reality that with the Western World budgets consistently suffering  such pressures like the Eurozone economic crisis and </a:t>
            </a:r>
            <a:r>
              <a:rPr lang="en-ZA" sz="2400" dirty="0" err="1" smtClean="0">
                <a:effectLst/>
                <a:latin typeface="Arial"/>
                <a:ea typeface="Calibri"/>
                <a:cs typeface="Times New Roman"/>
              </a:rPr>
              <a:t>overindebtedness</a:t>
            </a:r>
            <a:r>
              <a:rPr lang="en-ZA" sz="2400" dirty="0" smtClean="0">
                <a:effectLst/>
                <a:latin typeface="Arial"/>
                <a:ea typeface="Calibri"/>
                <a:cs typeface="Times New Roman"/>
              </a:rPr>
              <a:t>,  and other big economies targeting areas that may not be priority for Africa, </a:t>
            </a:r>
            <a:r>
              <a:rPr lang="en-ZA" sz="2400" dirty="0" smtClean="0">
                <a:solidFill>
                  <a:schemeClr val="tx2"/>
                </a:solidFill>
                <a:effectLst/>
                <a:latin typeface="Arial"/>
                <a:ea typeface="Calibri"/>
                <a:cs typeface="Times New Roman"/>
              </a:rPr>
              <a:t>development aid is fast drying up. </a:t>
            </a:r>
            <a:r>
              <a:rPr lang="en-ZA" sz="2400" dirty="0" smtClean="0">
                <a:effectLst/>
                <a:latin typeface="Arial"/>
                <a:ea typeface="Calibri"/>
                <a:cs typeface="Times New Roman"/>
              </a:rPr>
              <a:t>African countries need to be </a:t>
            </a:r>
            <a:r>
              <a:rPr lang="en-ZA" sz="2400" dirty="0" smtClean="0">
                <a:solidFill>
                  <a:schemeClr val="tx2"/>
                </a:solidFill>
                <a:effectLst/>
                <a:latin typeface="Arial"/>
                <a:ea typeface="Calibri"/>
                <a:cs typeface="Times New Roman"/>
              </a:rPr>
              <a:t>more innovative in mobilising their own resources </a:t>
            </a:r>
            <a:r>
              <a:rPr lang="en-ZA" sz="2400" dirty="0" smtClean="0">
                <a:effectLst/>
                <a:latin typeface="Arial"/>
                <a:ea typeface="Calibri"/>
                <a:cs typeface="Times New Roman"/>
              </a:rPr>
              <a:t>and using them effectively. Establishment of an African Development Fund is needs to be explored. </a:t>
            </a:r>
            <a:endParaRPr lang="en-ZA" sz="2400" dirty="0">
              <a:ea typeface="Calibri"/>
              <a:cs typeface="Times New Roman"/>
            </a:endParaRPr>
          </a:p>
          <a:p>
            <a:pPr marL="0" indent="0">
              <a:buNone/>
            </a:pPr>
            <a:r>
              <a:rPr lang="en-ZA" sz="2000" dirty="0" smtClean="0">
                <a:effectLst/>
                <a:latin typeface="Arial"/>
                <a:ea typeface="Calibri"/>
              </a:rPr>
              <a:t> </a:t>
            </a:r>
            <a:endParaRPr lang="en-ZA" sz="2000" dirty="0"/>
          </a:p>
        </p:txBody>
      </p:sp>
    </p:spTree>
    <p:extLst>
      <p:ext uri="{BB962C8B-B14F-4D97-AF65-F5344CB8AC3E}">
        <p14:creationId xmlns:p14="http://schemas.microsoft.com/office/powerpoint/2010/main" val="2969346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568952" cy="5976664"/>
          </a:xfrm>
        </p:spPr>
        <p:txBody>
          <a:bodyPr>
            <a:normAutofit fontScale="92500"/>
          </a:bodyPr>
          <a:lstStyle/>
          <a:p>
            <a:pPr marL="0" indent="0">
              <a:buNone/>
            </a:pPr>
            <a:r>
              <a:rPr lang="en-ZA" sz="2600" dirty="0" smtClean="0">
                <a:effectLst/>
                <a:latin typeface="Arial"/>
                <a:ea typeface="Calibri"/>
              </a:rPr>
              <a:t>5. Employing </a:t>
            </a:r>
            <a:r>
              <a:rPr lang="en-ZA" sz="2600" dirty="0" smtClean="0">
                <a:solidFill>
                  <a:schemeClr val="accent1">
                    <a:lumMod val="75000"/>
                  </a:schemeClr>
                </a:solidFill>
                <a:effectLst/>
                <a:latin typeface="Arial"/>
                <a:ea typeface="Calibri"/>
              </a:rPr>
              <a:t>robust monitoring and evaluation strategies </a:t>
            </a:r>
            <a:r>
              <a:rPr lang="en-ZA" sz="2600" dirty="0" smtClean="0">
                <a:effectLst/>
                <a:latin typeface="Arial"/>
                <a:ea typeface="Calibri"/>
              </a:rPr>
              <a:t>that will continually inform countries on the level of achievement of targeted results on the performance indicators. This includes countries subjecting themselves to the APRM process and adaptation of the APRM to cover elements of post-Rio+20 evaluation programmes for various countries.</a:t>
            </a:r>
          </a:p>
          <a:p>
            <a:pPr marL="0" indent="0">
              <a:buNone/>
            </a:pPr>
            <a:endParaRPr lang="en-ZA" sz="2600" dirty="0" smtClean="0">
              <a:effectLst/>
              <a:latin typeface="Arial"/>
              <a:ea typeface="Calibri"/>
            </a:endParaRPr>
          </a:p>
          <a:p>
            <a:pPr marL="0" lvl="0" indent="0">
              <a:buNone/>
            </a:pPr>
            <a:r>
              <a:rPr lang="en-ZA" sz="2600" dirty="0" smtClean="0">
                <a:effectLst/>
                <a:latin typeface="Arial"/>
                <a:ea typeface="Calibri"/>
                <a:cs typeface="Times New Roman"/>
              </a:rPr>
              <a:t>6. Engaging </a:t>
            </a:r>
            <a:r>
              <a:rPr lang="en-ZA" sz="2600" dirty="0" smtClean="0">
                <a:solidFill>
                  <a:schemeClr val="tx2"/>
                </a:solidFill>
                <a:effectLst/>
                <a:latin typeface="Arial"/>
                <a:ea typeface="Calibri"/>
                <a:cs typeface="Times New Roman"/>
              </a:rPr>
              <a:t>all stakeholders (in particular, major groups and vulnerable groups) </a:t>
            </a:r>
            <a:r>
              <a:rPr lang="en-ZA" sz="2600" dirty="0" smtClean="0">
                <a:effectLst/>
                <a:latin typeface="Arial"/>
                <a:ea typeface="Calibri"/>
                <a:cs typeface="Times New Roman"/>
              </a:rPr>
              <a:t>in seeking solutions that advance the implementation process of the Rio+20 commitments, and building their capacities to facilitate their meaningful engagement.  </a:t>
            </a:r>
          </a:p>
          <a:p>
            <a:pPr marL="0" lvl="0" indent="0">
              <a:buNone/>
            </a:pPr>
            <a:endParaRPr lang="en-ZA" sz="2600" dirty="0" smtClean="0">
              <a:effectLst/>
              <a:latin typeface="Arial"/>
              <a:ea typeface="Calibri"/>
              <a:cs typeface="Times New Roman"/>
            </a:endParaRPr>
          </a:p>
          <a:p>
            <a:pPr marL="0" lvl="0" indent="0">
              <a:buNone/>
            </a:pPr>
            <a:r>
              <a:rPr lang="en-ZA" sz="2600" dirty="0" smtClean="0">
                <a:latin typeface="Arial"/>
                <a:ea typeface="Calibri"/>
                <a:cs typeface="Times New Roman"/>
              </a:rPr>
              <a:t>7. Investing in </a:t>
            </a:r>
            <a:r>
              <a:rPr lang="en-ZA" sz="2600" dirty="0" smtClean="0">
                <a:solidFill>
                  <a:schemeClr val="tx2"/>
                </a:solidFill>
                <a:latin typeface="Arial"/>
                <a:ea typeface="Calibri"/>
                <a:cs typeface="Times New Roman"/>
              </a:rPr>
              <a:t>capacity building and skills development</a:t>
            </a:r>
            <a:r>
              <a:rPr lang="en-ZA" sz="2600" dirty="0" smtClean="0">
                <a:latin typeface="Arial"/>
                <a:ea typeface="Calibri"/>
                <a:cs typeface="Times New Roman"/>
              </a:rPr>
              <a:t> for sustainable development through harmonised strategies. </a:t>
            </a:r>
            <a:endParaRPr lang="en-ZA" sz="2600" dirty="0" smtClean="0">
              <a:ea typeface="Calibri"/>
              <a:cs typeface="Times New Roman"/>
            </a:endParaRPr>
          </a:p>
          <a:p>
            <a:endParaRPr lang="en-ZA" dirty="0"/>
          </a:p>
        </p:txBody>
      </p:sp>
    </p:spTree>
    <p:extLst>
      <p:ext uri="{BB962C8B-B14F-4D97-AF65-F5344CB8AC3E}">
        <p14:creationId xmlns:p14="http://schemas.microsoft.com/office/powerpoint/2010/main" val="3888593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8229600" cy="4525963"/>
          </a:xfrm>
        </p:spPr>
        <p:txBody>
          <a:bodyPr/>
          <a:lstStyle/>
          <a:p>
            <a:pPr marL="0" indent="0">
              <a:buNone/>
            </a:pPr>
            <a:r>
              <a:rPr lang="en-ZA" dirty="0" smtClean="0"/>
              <a:t>8. Reinforcement </a:t>
            </a:r>
            <a:r>
              <a:rPr lang="en-ZA" dirty="0"/>
              <a:t>of </a:t>
            </a:r>
            <a:r>
              <a:rPr lang="en-ZA" dirty="0">
                <a:solidFill>
                  <a:schemeClr val="tx2"/>
                </a:solidFill>
              </a:rPr>
              <a:t>legal, political and diplomatic frameworks </a:t>
            </a:r>
            <a:r>
              <a:rPr lang="en-ZA" dirty="0"/>
              <a:t>to ensure the accountability and enforcement of the implementation of internationally and nationally agreed commitments (for example, the commitment of African countries to devote 1% of GDP to </a:t>
            </a:r>
            <a:r>
              <a:rPr lang="en-ZA" dirty="0" smtClean="0"/>
              <a:t>SETI); </a:t>
            </a:r>
            <a:r>
              <a:rPr lang="en-ZA" dirty="0"/>
              <a:t>and monitoring of the progress on these commitments in each African country.</a:t>
            </a:r>
          </a:p>
        </p:txBody>
      </p:sp>
    </p:spTree>
    <p:extLst>
      <p:ext uri="{BB962C8B-B14F-4D97-AF65-F5344CB8AC3E}">
        <p14:creationId xmlns:p14="http://schemas.microsoft.com/office/powerpoint/2010/main" val="1229296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640960" cy="6120680"/>
          </a:xfrm>
        </p:spPr>
        <p:txBody>
          <a:bodyPr>
            <a:normAutofit fontScale="40000" lnSpcReduction="20000"/>
          </a:bodyPr>
          <a:lstStyle/>
          <a:p>
            <a:pPr marL="0" lvl="0" indent="0">
              <a:lnSpc>
                <a:spcPct val="115000"/>
              </a:lnSpc>
              <a:spcAft>
                <a:spcPts val="1000"/>
              </a:spcAft>
              <a:buNone/>
            </a:pPr>
            <a:r>
              <a:rPr lang="en-ZA" sz="6000" dirty="0" smtClean="0">
                <a:latin typeface="Arial"/>
                <a:ea typeface="Calibri"/>
                <a:cs typeface="Times New Roman"/>
              </a:rPr>
              <a:t>9</a:t>
            </a:r>
            <a:r>
              <a:rPr lang="en-ZA" sz="6000" dirty="0" smtClean="0">
                <a:effectLst/>
                <a:latin typeface="Arial"/>
                <a:ea typeface="Calibri"/>
                <a:cs typeface="Times New Roman"/>
              </a:rPr>
              <a:t>. Using </a:t>
            </a:r>
            <a:r>
              <a:rPr lang="en-ZA" sz="6000" dirty="0" smtClean="0">
                <a:solidFill>
                  <a:schemeClr val="tx2"/>
                </a:solidFill>
                <a:effectLst/>
                <a:latin typeface="Arial"/>
                <a:ea typeface="Calibri"/>
                <a:cs typeface="Times New Roman"/>
              </a:rPr>
              <a:t>synergies</a:t>
            </a:r>
            <a:r>
              <a:rPr lang="en-ZA" sz="6000" dirty="0" smtClean="0">
                <a:effectLst/>
                <a:latin typeface="Arial"/>
                <a:ea typeface="Calibri"/>
                <a:cs typeface="Times New Roman"/>
              </a:rPr>
              <a:t> that some effective strategies potentially have in addressing more than one challenge, </a:t>
            </a:r>
            <a:r>
              <a:rPr lang="en-ZA" sz="6000" dirty="0" err="1" smtClean="0">
                <a:effectLst/>
                <a:latin typeface="Arial"/>
                <a:ea typeface="Calibri"/>
                <a:cs typeface="Times New Roman"/>
              </a:rPr>
              <a:t>e.g</a:t>
            </a:r>
            <a:r>
              <a:rPr lang="en-ZA" sz="6000" dirty="0" smtClean="0">
                <a:effectLst/>
                <a:latin typeface="Arial"/>
                <a:ea typeface="Calibri"/>
                <a:cs typeface="Times New Roman"/>
              </a:rPr>
              <a:t>  </a:t>
            </a:r>
            <a:endParaRPr lang="en-ZA" sz="6000" dirty="0">
              <a:ea typeface="Calibri"/>
              <a:cs typeface="Times New Roman"/>
            </a:endParaRPr>
          </a:p>
          <a:p>
            <a:pPr marL="457200">
              <a:lnSpc>
                <a:spcPct val="115000"/>
              </a:lnSpc>
              <a:spcAft>
                <a:spcPts val="1000"/>
              </a:spcAft>
            </a:pPr>
            <a:r>
              <a:rPr lang="en-ZA" sz="5000" dirty="0" smtClean="0">
                <a:effectLst/>
                <a:latin typeface="Arial"/>
                <a:ea typeface="Calibri"/>
                <a:cs typeface="Times New Roman"/>
              </a:rPr>
              <a:t>African women are one of the major players in utilization of the forest product </a:t>
            </a:r>
            <a:r>
              <a:rPr lang="en-ZA" sz="5000" dirty="0" err="1" smtClean="0">
                <a:effectLst/>
                <a:latin typeface="Arial"/>
                <a:ea typeface="Calibri"/>
                <a:cs typeface="Times New Roman"/>
              </a:rPr>
              <a:t>fuelwood</a:t>
            </a:r>
            <a:r>
              <a:rPr lang="en-ZA" sz="5000" dirty="0" smtClean="0">
                <a:effectLst/>
                <a:latin typeface="Arial"/>
                <a:ea typeface="Calibri"/>
                <a:cs typeface="Times New Roman"/>
              </a:rPr>
              <a:t>, in that they use it to cook meals and heat water for their families. This means that most of the </a:t>
            </a:r>
            <a:r>
              <a:rPr lang="en-ZA" sz="5000" dirty="0" err="1" smtClean="0">
                <a:effectLst/>
                <a:latin typeface="Arial"/>
                <a:ea typeface="Calibri"/>
                <a:cs typeface="Times New Roman"/>
              </a:rPr>
              <a:t>fuelwood</a:t>
            </a:r>
            <a:r>
              <a:rPr lang="en-ZA" sz="5000" dirty="0" smtClean="0">
                <a:effectLst/>
                <a:latin typeface="Arial"/>
                <a:ea typeface="Calibri"/>
                <a:cs typeface="Times New Roman"/>
              </a:rPr>
              <a:t> consumed in Africa is consumed by households, and collected by women and girls. </a:t>
            </a:r>
            <a:r>
              <a:rPr lang="en-ZA" sz="5000" dirty="0" err="1" smtClean="0">
                <a:effectLst/>
                <a:latin typeface="Arial"/>
                <a:ea typeface="Calibri"/>
                <a:cs typeface="Times New Roman"/>
              </a:rPr>
              <a:t>Fuelwood</a:t>
            </a:r>
            <a:r>
              <a:rPr lang="en-ZA" sz="5000" dirty="0" smtClean="0">
                <a:effectLst/>
                <a:latin typeface="Arial"/>
                <a:ea typeface="Calibri"/>
                <a:cs typeface="Times New Roman"/>
              </a:rPr>
              <a:t> collection and charcoal production contribute to desertification. If we want to </a:t>
            </a:r>
            <a:r>
              <a:rPr lang="en-ZA" sz="5000" dirty="0" smtClean="0">
                <a:solidFill>
                  <a:schemeClr val="accent1">
                    <a:lumMod val="75000"/>
                  </a:schemeClr>
                </a:solidFill>
                <a:effectLst/>
                <a:latin typeface="Arial"/>
                <a:ea typeface="Calibri"/>
                <a:cs typeface="Times New Roman"/>
              </a:rPr>
              <a:t>reduce desertification</a:t>
            </a:r>
            <a:r>
              <a:rPr lang="en-ZA" sz="5000" dirty="0" smtClean="0">
                <a:effectLst/>
                <a:latin typeface="Arial"/>
                <a:ea typeface="Calibri"/>
                <a:cs typeface="Times New Roman"/>
              </a:rPr>
              <a:t>, we must disseminate improved </a:t>
            </a:r>
            <a:r>
              <a:rPr lang="en-ZA" sz="5000" dirty="0" err="1" smtClean="0">
                <a:effectLst/>
                <a:latin typeface="Arial"/>
                <a:ea typeface="Calibri"/>
                <a:cs typeface="Times New Roman"/>
              </a:rPr>
              <a:t>cookstoves</a:t>
            </a:r>
            <a:r>
              <a:rPr lang="en-ZA" sz="5000" dirty="0" smtClean="0">
                <a:effectLst/>
                <a:latin typeface="Arial"/>
                <a:ea typeface="Calibri"/>
                <a:cs typeface="Times New Roman"/>
              </a:rPr>
              <a:t> (efficient </a:t>
            </a:r>
            <a:r>
              <a:rPr lang="en-ZA" sz="5000" dirty="0" err="1" smtClean="0">
                <a:effectLst/>
                <a:latin typeface="Arial"/>
                <a:ea typeface="Calibri"/>
                <a:cs typeface="Times New Roman"/>
              </a:rPr>
              <a:t>fuelwood</a:t>
            </a:r>
            <a:r>
              <a:rPr lang="en-ZA" sz="5000" dirty="0" smtClean="0">
                <a:effectLst/>
                <a:latin typeface="Arial"/>
                <a:ea typeface="Calibri"/>
                <a:cs typeface="Times New Roman"/>
              </a:rPr>
              <a:t> and charcoal stoves) in African countries. Good practices on these exist in Kenya, amongst others. Ripple effects of efficient wood and charcoal stoves are: </a:t>
            </a:r>
            <a:r>
              <a:rPr lang="en-ZA" sz="5000" dirty="0" smtClean="0">
                <a:solidFill>
                  <a:schemeClr val="accent1">
                    <a:lumMod val="75000"/>
                  </a:schemeClr>
                </a:solidFill>
                <a:effectLst/>
                <a:latin typeface="Arial"/>
                <a:ea typeface="Calibri"/>
                <a:cs typeface="Times New Roman"/>
              </a:rPr>
              <a:t>reduced burden on women</a:t>
            </a:r>
            <a:r>
              <a:rPr lang="en-ZA" sz="5000" dirty="0" smtClean="0">
                <a:effectLst/>
                <a:latin typeface="Arial"/>
                <a:ea typeface="Calibri"/>
                <a:cs typeface="Times New Roman"/>
              </a:rPr>
              <a:t>, </a:t>
            </a:r>
            <a:r>
              <a:rPr lang="en-ZA" sz="5000" dirty="0" smtClean="0">
                <a:solidFill>
                  <a:schemeClr val="accent1">
                    <a:lumMod val="75000"/>
                  </a:schemeClr>
                </a:solidFill>
                <a:effectLst/>
                <a:latin typeface="Arial"/>
                <a:ea typeface="Calibri"/>
                <a:cs typeface="Times New Roman"/>
              </a:rPr>
              <a:t>women's health improves</a:t>
            </a:r>
            <a:r>
              <a:rPr lang="en-ZA" sz="5000" dirty="0" smtClean="0">
                <a:effectLst/>
                <a:latin typeface="Arial"/>
                <a:ea typeface="Calibri"/>
                <a:cs typeface="Times New Roman"/>
              </a:rPr>
              <a:t> as they don’t spend long hours around open </a:t>
            </a:r>
            <a:r>
              <a:rPr lang="en-ZA" sz="5000" dirty="0" err="1" smtClean="0">
                <a:effectLst/>
                <a:latin typeface="Arial"/>
                <a:ea typeface="Calibri"/>
                <a:cs typeface="Times New Roman"/>
              </a:rPr>
              <a:t>woodfires</a:t>
            </a:r>
            <a:r>
              <a:rPr lang="en-ZA" sz="5000" dirty="0" smtClean="0">
                <a:effectLst/>
                <a:latin typeface="Arial"/>
                <a:ea typeface="Calibri"/>
                <a:cs typeface="Times New Roman"/>
              </a:rPr>
              <a:t>, they collect </a:t>
            </a:r>
            <a:r>
              <a:rPr lang="en-ZA" sz="5000" dirty="0" err="1" smtClean="0">
                <a:effectLst/>
                <a:latin typeface="Arial"/>
                <a:ea typeface="Calibri"/>
                <a:cs typeface="Times New Roman"/>
              </a:rPr>
              <a:t>fuelwood</a:t>
            </a:r>
            <a:r>
              <a:rPr lang="en-ZA" sz="5000" dirty="0" smtClean="0">
                <a:effectLst/>
                <a:latin typeface="Arial"/>
                <a:ea typeface="Calibri"/>
                <a:cs typeface="Times New Roman"/>
              </a:rPr>
              <a:t> fewer times as the stoves use minimal </a:t>
            </a:r>
            <a:r>
              <a:rPr lang="en-ZA" sz="5000" dirty="0" err="1" smtClean="0">
                <a:effectLst/>
                <a:latin typeface="Arial"/>
                <a:ea typeface="Calibri"/>
                <a:cs typeface="Times New Roman"/>
              </a:rPr>
              <a:t>fuelwood</a:t>
            </a:r>
            <a:r>
              <a:rPr lang="en-ZA" sz="5000" dirty="0" smtClean="0">
                <a:effectLst/>
                <a:latin typeface="Arial"/>
                <a:ea typeface="Calibri"/>
                <a:cs typeface="Times New Roman"/>
              </a:rPr>
              <a:t> and charcoal, </a:t>
            </a:r>
            <a:r>
              <a:rPr lang="en-ZA" sz="5000" dirty="0" smtClean="0">
                <a:solidFill>
                  <a:schemeClr val="accent1">
                    <a:lumMod val="75000"/>
                  </a:schemeClr>
                </a:solidFill>
                <a:effectLst/>
                <a:latin typeface="Arial"/>
                <a:ea typeface="Calibri"/>
                <a:cs typeface="Times New Roman"/>
              </a:rPr>
              <a:t>forests have time to be regenerated,</a:t>
            </a:r>
            <a:r>
              <a:rPr lang="en-ZA" sz="5000" dirty="0" smtClean="0">
                <a:effectLst/>
                <a:latin typeface="Arial"/>
                <a:ea typeface="Calibri"/>
                <a:cs typeface="Times New Roman"/>
              </a:rPr>
              <a:t> and there is </a:t>
            </a:r>
            <a:r>
              <a:rPr lang="en-ZA" sz="5000" dirty="0" smtClean="0">
                <a:solidFill>
                  <a:schemeClr val="accent1">
                    <a:lumMod val="75000"/>
                  </a:schemeClr>
                </a:solidFill>
                <a:effectLst/>
                <a:latin typeface="Arial"/>
                <a:ea typeface="Calibri"/>
                <a:cs typeface="Times New Roman"/>
              </a:rPr>
              <a:t>less carbon emission </a:t>
            </a:r>
            <a:r>
              <a:rPr lang="en-ZA" sz="5000" dirty="0" smtClean="0">
                <a:effectLst/>
                <a:latin typeface="Arial"/>
                <a:ea typeface="Calibri"/>
                <a:cs typeface="Times New Roman"/>
              </a:rPr>
              <a:t>by </a:t>
            </a:r>
            <a:r>
              <a:rPr lang="en-ZA" sz="5000" dirty="0" err="1" smtClean="0">
                <a:effectLst/>
                <a:latin typeface="Arial"/>
                <a:ea typeface="Calibri"/>
                <a:cs typeface="Times New Roman"/>
              </a:rPr>
              <a:t>fuelstoves</a:t>
            </a:r>
            <a:r>
              <a:rPr lang="en-ZA" sz="5000" dirty="0" smtClean="0">
                <a:effectLst/>
                <a:latin typeface="Arial"/>
                <a:ea typeface="Calibri"/>
                <a:cs typeface="Times New Roman"/>
              </a:rPr>
              <a:t> as a result of using few pieces of </a:t>
            </a:r>
            <a:r>
              <a:rPr lang="en-ZA" sz="5000" dirty="0" err="1" smtClean="0">
                <a:effectLst/>
                <a:latin typeface="Arial"/>
                <a:ea typeface="Calibri"/>
                <a:cs typeface="Times New Roman"/>
              </a:rPr>
              <a:t>fuelwood</a:t>
            </a:r>
            <a:r>
              <a:rPr lang="en-ZA" sz="5000" dirty="0" smtClean="0">
                <a:effectLst/>
                <a:latin typeface="Arial"/>
                <a:ea typeface="Calibri"/>
                <a:cs typeface="Times New Roman"/>
              </a:rPr>
              <a:t> and charcoal'.</a:t>
            </a:r>
            <a:endParaRPr lang="en-ZA" sz="5000" dirty="0">
              <a:ea typeface="Calibri"/>
              <a:cs typeface="Times New Roman"/>
            </a:endParaRPr>
          </a:p>
          <a:p>
            <a:pPr marL="0" indent="0">
              <a:buNone/>
            </a:pPr>
            <a:endParaRPr lang="en-ZA" dirty="0"/>
          </a:p>
        </p:txBody>
      </p:sp>
    </p:spTree>
    <p:extLst>
      <p:ext uri="{BB962C8B-B14F-4D97-AF65-F5344CB8AC3E}">
        <p14:creationId xmlns:p14="http://schemas.microsoft.com/office/powerpoint/2010/main" val="644937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62709" y="6356356"/>
            <a:ext cx="8510955" cy="425447"/>
          </a:xfrm>
        </p:spPr>
        <p:txBody>
          <a:bodyPr/>
          <a:lstStyle/>
          <a:p>
            <a:r>
              <a:rPr lang="en-GB" sz="1400" dirty="0" smtClean="0">
                <a:solidFill>
                  <a:prstClr val="black">
                    <a:tint val="75000"/>
                  </a:prstClr>
                </a:solidFill>
                <a:latin typeface="Arial Black" pitchFamily="34" charset="0"/>
              </a:rPr>
              <a:t>Courtesy: Prof H Inyang, Nigeria</a:t>
            </a:r>
            <a:r>
              <a:rPr lang="en-GB" dirty="0" smtClean="0">
                <a:solidFill>
                  <a:prstClr val="black">
                    <a:tint val="75000"/>
                  </a:prstClr>
                </a:solidFill>
              </a:rPr>
              <a:t> </a:t>
            </a:r>
            <a:endParaRPr lang="en-GB" dirty="0">
              <a:solidFill>
                <a:prstClr val="black">
                  <a:tint val="75000"/>
                </a:prstClr>
              </a:solidFill>
            </a:endParaRPr>
          </a:p>
        </p:txBody>
      </p:sp>
      <p:pic>
        <p:nvPicPr>
          <p:cNvPr id="3" name="Picture 2"/>
          <p:cNvPicPr/>
          <p:nvPr/>
        </p:nvPicPr>
        <p:blipFill>
          <a:blip r:embed="rId2" cstate="print"/>
          <a:srcRect/>
          <a:stretch>
            <a:fillRect/>
          </a:stretch>
        </p:blipFill>
        <p:spPr bwMode="auto">
          <a:xfrm>
            <a:off x="976658" y="1068508"/>
            <a:ext cx="7313342" cy="5188224"/>
          </a:xfrm>
          <a:prstGeom prst="rect">
            <a:avLst/>
          </a:prstGeom>
          <a:noFill/>
        </p:spPr>
      </p:pic>
      <p:sp>
        <p:nvSpPr>
          <p:cNvPr id="4" name="Rectangle 2"/>
          <p:cNvSpPr txBox="1">
            <a:spLocks noChangeArrowheads="1"/>
          </p:cNvSpPr>
          <p:nvPr/>
        </p:nvSpPr>
        <p:spPr>
          <a:xfrm>
            <a:off x="0" y="-10537"/>
            <a:ext cx="9144000" cy="841701"/>
          </a:xfrm>
          <a:prstGeom prst="rect">
            <a:avLst/>
          </a:prstGeom>
          <a:solidFill>
            <a:srgbClr val="1D1DFF"/>
          </a:solidFill>
        </p:spPr>
        <p:txBody>
          <a:bodyPr lIns="79673" tIns="39836" rIns="79673" bIns="39836" rtlCol="0" anchor="t">
            <a:noAutofit/>
          </a:bodyPr>
          <a:lstStyle/>
          <a:p>
            <a:pPr algn="ctr" defTabSz="914058">
              <a:spcBef>
                <a:spcPct val="0"/>
              </a:spcBef>
              <a:defRPr/>
            </a:pPr>
            <a:r>
              <a:rPr lang="en-US" sz="2600" b="1" dirty="0">
                <a:solidFill>
                  <a:prstClr val="white"/>
                </a:solidFill>
              </a:rPr>
              <a:t>LINKAGES BETWEEN THE FOUR CARDINAL SUSTAINABLE DEVELOPMENT VISION AREAS AND ECONOMIC SECTORS</a:t>
            </a:r>
          </a:p>
        </p:txBody>
      </p:sp>
      <p:sp>
        <p:nvSpPr>
          <p:cNvPr id="5" name="Rectangle 4"/>
          <p:cNvSpPr/>
          <p:nvPr/>
        </p:nvSpPr>
        <p:spPr>
          <a:xfrm>
            <a:off x="0" y="0"/>
            <a:ext cx="91440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9673" tIns="39836" rIns="79673" bIns="39836" rtlCol="0" anchor="ctr"/>
          <a:lstStyle/>
          <a:p>
            <a:pPr algn="ctr" defTabSz="914308"/>
            <a:endParaRPr lang="en-US">
              <a:solidFill>
                <a:prstClr val="white"/>
              </a:solidFill>
            </a:endParaRPr>
          </a:p>
        </p:txBody>
      </p:sp>
    </p:spTree>
    <p:extLst>
      <p:ext uri="{BB962C8B-B14F-4D97-AF65-F5344CB8AC3E}">
        <p14:creationId xmlns:p14="http://schemas.microsoft.com/office/powerpoint/2010/main" val="2333176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gn="ctr">
              <a:buNone/>
            </a:pPr>
            <a:endParaRPr lang="en-ZA" dirty="0" smtClean="0">
              <a:latin typeface="Aharoni" pitchFamily="2" charset="-79"/>
              <a:cs typeface="Aharoni" pitchFamily="2" charset="-79"/>
            </a:endParaRPr>
          </a:p>
          <a:p>
            <a:pPr marL="0" indent="0" algn="ctr">
              <a:buNone/>
            </a:pPr>
            <a:endParaRPr lang="en-ZA" dirty="0">
              <a:latin typeface="Aharoni" pitchFamily="2" charset="-79"/>
              <a:cs typeface="Aharoni" pitchFamily="2" charset="-79"/>
            </a:endParaRPr>
          </a:p>
          <a:p>
            <a:pPr marL="0" indent="0" algn="ctr">
              <a:buNone/>
            </a:pPr>
            <a:endParaRPr lang="en-ZA" dirty="0" smtClean="0">
              <a:latin typeface="Aharoni" pitchFamily="2" charset="-79"/>
              <a:cs typeface="Aharoni" pitchFamily="2" charset="-79"/>
            </a:endParaRPr>
          </a:p>
          <a:p>
            <a:pPr marL="0" indent="0" algn="ctr">
              <a:buNone/>
            </a:pPr>
            <a:endParaRPr lang="en-ZA" dirty="0">
              <a:latin typeface="Aharoni" pitchFamily="2" charset="-79"/>
              <a:cs typeface="Aharoni" pitchFamily="2" charset="-79"/>
            </a:endParaRPr>
          </a:p>
          <a:p>
            <a:pPr marL="0" indent="0" algn="ctr">
              <a:buNone/>
            </a:pPr>
            <a:r>
              <a:rPr lang="en-ZA" sz="4000" dirty="0" smtClean="0">
                <a:solidFill>
                  <a:schemeClr val="tx2"/>
                </a:solidFill>
                <a:latin typeface="Aharoni" pitchFamily="2" charset="-79"/>
                <a:cs typeface="Aharoni" pitchFamily="2" charset="-79"/>
              </a:rPr>
              <a:t>Thank you</a:t>
            </a:r>
          </a:p>
          <a:p>
            <a:pPr marL="0" indent="0" algn="ctr">
              <a:buNone/>
            </a:pPr>
            <a:r>
              <a:rPr lang="en-ZA" sz="4000" dirty="0" err="1" smtClean="0">
                <a:solidFill>
                  <a:schemeClr val="tx2"/>
                </a:solidFill>
                <a:latin typeface="Aharoni" pitchFamily="2" charset="-79"/>
                <a:cs typeface="Aharoni" pitchFamily="2" charset="-79"/>
              </a:rPr>
              <a:t>Merci</a:t>
            </a:r>
            <a:r>
              <a:rPr lang="en-ZA" sz="4000" dirty="0" smtClean="0">
                <a:solidFill>
                  <a:schemeClr val="tx2"/>
                </a:solidFill>
                <a:latin typeface="Aharoni" pitchFamily="2" charset="-79"/>
                <a:cs typeface="Aharoni" pitchFamily="2" charset="-79"/>
              </a:rPr>
              <a:t> </a:t>
            </a:r>
            <a:endParaRPr lang="en-ZA" sz="4000" dirty="0">
              <a:solidFill>
                <a:schemeClr val="tx2"/>
              </a:solidFill>
              <a:latin typeface="Aharoni" pitchFamily="2" charset="-79"/>
              <a:cs typeface="Aharoni" pitchFamily="2" charset="-79"/>
            </a:endParaRPr>
          </a:p>
        </p:txBody>
      </p:sp>
      <p:sp>
        <p:nvSpPr>
          <p:cNvPr id="2" name="Slide Number Placeholder 1"/>
          <p:cNvSpPr>
            <a:spLocks noGrp="1"/>
          </p:cNvSpPr>
          <p:nvPr>
            <p:ph type="sldNum" sz="quarter" idx="12"/>
          </p:nvPr>
        </p:nvSpPr>
        <p:spPr/>
        <p:txBody>
          <a:bodyPr/>
          <a:lstStyle/>
          <a:p>
            <a:fld id="{A6488343-19C4-4B9A-B405-4DD761707656}" type="slidenum">
              <a:rPr lang="en-US" smtClean="0">
                <a:solidFill>
                  <a:prstClr val="black">
                    <a:tint val="75000"/>
                  </a:prstClr>
                </a:solidFill>
              </a:rPr>
              <a:pPr/>
              <a:t>16</a:t>
            </a:fld>
            <a:endParaRPr lang="en-US">
              <a:solidFill>
                <a:prstClr val="black">
                  <a:tint val="75000"/>
                </a:prst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02" y="453781"/>
            <a:ext cx="2742203" cy="9140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63078"/>
            <a:ext cx="1872208" cy="114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1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1000"/>
                                        <p:tgtEl>
                                          <p:spTgt spid="6">
                                            <p:txEl>
                                              <p:pRg st="5" end="5"/>
                                            </p:txEl>
                                          </p:spTgt>
                                        </p:tgtEl>
                                      </p:cBhvr>
                                    </p:animEffect>
                                    <p:anim calcmode="lin" valueType="num">
                                      <p:cBhvr>
                                        <p:cTn id="1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8568952" cy="5040560"/>
          </a:xfrm>
        </p:spPr>
        <p:txBody>
          <a:bodyPr>
            <a:normAutofit fontScale="92500" lnSpcReduction="10000"/>
          </a:bodyPr>
          <a:lstStyle/>
          <a:p>
            <a:r>
              <a:rPr lang="en-US" dirty="0" smtClean="0"/>
              <a:t>Agenda 21 set the scene for economic growth that is socially equitable and environmentally responsible. </a:t>
            </a:r>
          </a:p>
          <a:p>
            <a:r>
              <a:rPr lang="en-US" dirty="0" smtClean="0"/>
              <a:t>However, the means of implementation available to the continent and their </a:t>
            </a:r>
            <a:r>
              <a:rPr lang="en-US" dirty="0" err="1" smtClean="0"/>
              <a:t>utilisation</a:t>
            </a:r>
            <a:r>
              <a:rPr lang="en-US" dirty="0" smtClean="0"/>
              <a:t>, will be the main determinant of the level of success for the region on its commitments post Rio+20. </a:t>
            </a:r>
          </a:p>
          <a:p>
            <a:r>
              <a:rPr lang="en-US" dirty="0" smtClean="0"/>
              <a:t>We have heard from the report and are fully aware of some of Africa’s advantages and limitations that drive her performance, or lack thereof, towards full attainment of sustainable development. </a:t>
            </a:r>
          </a:p>
          <a:p>
            <a:endParaRPr lang="en-ZA" dirty="0"/>
          </a:p>
        </p:txBody>
      </p:sp>
      <p:sp>
        <p:nvSpPr>
          <p:cNvPr id="5" name="Rectangle 2"/>
          <p:cNvSpPr txBox="1">
            <a:spLocks noChangeArrowheads="1"/>
          </p:cNvSpPr>
          <p:nvPr/>
        </p:nvSpPr>
        <p:spPr>
          <a:xfrm>
            <a:off x="33024" y="332656"/>
            <a:ext cx="8643452" cy="720080"/>
          </a:xfrm>
          <a:prstGeom prst="rect">
            <a:avLst/>
          </a:prstGeom>
          <a:solidFill>
            <a:srgbClr val="1D1DFF"/>
          </a:solidFill>
        </p:spPr>
        <p:txBody>
          <a:bodyPr lIns="83287" tIns="41644" rIns="83287" bIns="41644" rtlCol="0" anchor="t">
            <a:noAutofit/>
          </a:bodyPr>
          <a:lstStyle/>
          <a:p>
            <a:pPr algn="ctr" defTabSz="955560">
              <a:spcBef>
                <a:spcPct val="0"/>
              </a:spcBef>
              <a:defRPr/>
            </a:pPr>
            <a:r>
              <a:rPr lang="en-US" sz="2800" b="1" dirty="0" smtClean="0">
                <a:solidFill>
                  <a:schemeClr val="bg1"/>
                </a:solidFill>
                <a:latin typeface="+mj-lt"/>
                <a:ea typeface="+mj-ea"/>
                <a:cs typeface="+mj-cs"/>
              </a:rPr>
              <a:t>BACKGROUND</a:t>
            </a:r>
            <a:endParaRPr lang="en-US" sz="2800" b="1" dirty="0">
              <a:solidFill>
                <a:schemeClr val="bg1"/>
              </a:solidFill>
              <a:latin typeface="+mj-lt"/>
              <a:ea typeface="+mj-ea"/>
              <a:cs typeface="+mj-cs"/>
            </a:endParaRPr>
          </a:p>
        </p:txBody>
      </p:sp>
    </p:spTree>
    <p:extLst>
      <p:ext uri="{BB962C8B-B14F-4D97-AF65-F5344CB8AC3E}">
        <p14:creationId xmlns:p14="http://schemas.microsoft.com/office/powerpoint/2010/main" val="371374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18452"/>
            <a:ext cx="8496944" cy="5544616"/>
          </a:xfrm>
        </p:spPr>
        <p:txBody>
          <a:bodyPr>
            <a:normAutofit fontScale="92500" lnSpcReduction="10000"/>
          </a:bodyPr>
          <a:lstStyle/>
          <a:p>
            <a:r>
              <a:rPr lang="en-ZA" dirty="0"/>
              <a:t>We are also aware of the good practices and quick wins, albeit in pockets, that can be leveraged to speed up progress in the delivery on Africa’s commitments for the achievement of sustainable development, and we need to take more advantage of these. </a:t>
            </a:r>
          </a:p>
          <a:p>
            <a:r>
              <a:rPr lang="en-ZA" dirty="0"/>
              <a:t>The report highlights NEPAD’s Plan of Action, which was one of the biggest achievements towards sustainable development. What has not been covered adequately, however, is the level of implementation of this Plan of Action, which is either not materialising as desirable or </a:t>
            </a:r>
            <a:r>
              <a:rPr lang="en-ZA" dirty="0" smtClean="0"/>
              <a:t>no </a:t>
            </a:r>
            <a:r>
              <a:rPr lang="en-ZA" dirty="0"/>
              <a:t>progress reporting </a:t>
            </a:r>
            <a:r>
              <a:rPr lang="en-ZA" dirty="0" smtClean="0"/>
              <a:t>is </a:t>
            </a:r>
            <a:r>
              <a:rPr lang="en-ZA" dirty="0"/>
              <a:t>happening</a:t>
            </a:r>
            <a:r>
              <a:rPr lang="en-ZA" dirty="0" smtClean="0"/>
              <a:t>.</a:t>
            </a:r>
            <a:endParaRPr lang="en-Z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13" y="123438"/>
            <a:ext cx="2742203" cy="9140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9472"/>
            <a:ext cx="2160240" cy="99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881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613" y="1628801"/>
            <a:ext cx="8790875" cy="5040560"/>
          </a:xfrm>
        </p:spPr>
        <p:txBody>
          <a:bodyPr>
            <a:normAutofit fontScale="92500" lnSpcReduction="10000"/>
          </a:bodyPr>
          <a:lstStyle/>
          <a:p>
            <a:r>
              <a:rPr lang="en-ZA" dirty="0" smtClean="0"/>
              <a:t>We fully agree with the need for capacity building, but unless initiatives in this regard are targeted and harmonised for the continent to build core skills needed for sustainable development, we will continue to miss the target. </a:t>
            </a:r>
          </a:p>
          <a:p>
            <a:r>
              <a:rPr lang="en-ZA" dirty="0" smtClean="0"/>
              <a:t>Science and Technology has been cited in a number of interventions. This increased awareness of the role of S&amp;T is appreciated. However, we are all too familiar with the mismatch between awareness and real investments or utilisation of the benefits of S&amp;T to achieve set objectives.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4697"/>
            <a:ext cx="2088232" cy="12814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13" y="123438"/>
            <a:ext cx="2742203" cy="91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870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26018F2-EC3D-42B9-8886-7DAF8538D11C}" type="slidenum">
              <a:rPr lang="fr-FR">
                <a:solidFill>
                  <a:srgbClr val="808080"/>
                </a:solidFill>
              </a:rPr>
              <a:pPr>
                <a:defRPr/>
              </a:pPr>
              <a:t>5</a:t>
            </a:fld>
            <a:endParaRPr lang="fr-FR">
              <a:solidFill>
                <a:srgbClr val="808080"/>
              </a:solidFill>
            </a:endParaRPr>
          </a:p>
        </p:txBody>
      </p:sp>
      <p:sp>
        <p:nvSpPr>
          <p:cNvPr id="7" name="Rectangle 2"/>
          <p:cNvSpPr txBox="1">
            <a:spLocks noChangeArrowheads="1"/>
          </p:cNvSpPr>
          <p:nvPr/>
        </p:nvSpPr>
        <p:spPr>
          <a:xfrm>
            <a:off x="160340" y="555625"/>
            <a:ext cx="7019925" cy="585788"/>
          </a:xfrm>
          <a:prstGeom prst="rect">
            <a:avLst/>
          </a:prstGeom>
        </p:spPr>
        <p:txBody>
          <a:bodyPr bIns="9144" anchor="b"/>
          <a:lstStyle>
            <a:lvl1pPr algn="l" rtl="0" fontAlgn="base">
              <a:spcBef>
                <a:spcPct val="0"/>
              </a:spcBef>
              <a:spcAft>
                <a:spcPct val="0"/>
              </a:spcAft>
              <a:defRPr sz="3200"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Franklin Gothic Medium" pitchFamily="34" charset="0"/>
              </a:defRPr>
            </a:lvl2pPr>
            <a:lvl3pPr algn="l" rtl="0" fontAlgn="base">
              <a:spcBef>
                <a:spcPct val="0"/>
              </a:spcBef>
              <a:spcAft>
                <a:spcPct val="0"/>
              </a:spcAft>
              <a:defRPr sz="2800">
                <a:solidFill>
                  <a:schemeClr val="tx1"/>
                </a:solidFill>
                <a:latin typeface="Franklin Gothic Medium" pitchFamily="34" charset="0"/>
              </a:defRPr>
            </a:lvl3pPr>
            <a:lvl4pPr algn="l" rtl="0" fontAlgn="base">
              <a:spcBef>
                <a:spcPct val="0"/>
              </a:spcBef>
              <a:spcAft>
                <a:spcPct val="0"/>
              </a:spcAft>
              <a:defRPr sz="2800">
                <a:solidFill>
                  <a:schemeClr val="tx1"/>
                </a:solidFill>
                <a:latin typeface="Franklin Gothic Medium" pitchFamily="34" charset="0"/>
              </a:defRPr>
            </a:lvl4pPr>
            <a:lvl5pPr algn="l" rtl="0" fontAlgn="base">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a:lstStyle>
          <a:p>
            <a:pPr>
              <a:defRPr/>
            </a:pPr>
            <a:r>
              <a:rPr lang="en-GB" b="1" dirty="0" smtClean="0">
                <a:solidFill>
                  <a:srgbClr val="FF6600"/>
                </a:solidFill>
                <a:latin typeface="Franklin Gothic Medium"/>
              </a:rPr>
              <a:t>Identifying AFRICA’S Challenges</a:t>
            </a:r>
          </a:p>
        </p:txBody>
      </p:sp>
      <p:pic>
        <p:nvPicPr>
          <p:cNvPr id="3686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6976" y="1916113"/>
            <a:ext cx="6503988"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283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60340" y="555625"/>
            <a:ext cx="7019925" cy="585788"/>
          </a:xfrm>
          <a:prstGeom prst="rect">
            <a:avLst/>
          </a:prstGeom>
        </p:spPr>
        <p:txBody>
          <a:bodyPr bIns="9144" anchor="b"/>
          <a:lstStyle>
            <a:lvl1pPr algn="l" rtl="0" fontAlgn="base">
              <a:spcBef>
                <a:spcPct val="0"/>
              </a:spcBef>
              <a:spcAft>
                <a:spcPct val="0"/>
              </a:spcAft>
              <a:defRPr sz="3200"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Franklin Gothic Medium" pitchFamily="34" charset="0"/>
              </a:defRPr>
            </a:lvl2pPr>
            <a:lvl3pPr algn="l" rtl="0" fontAlgn="base">
              <a:spcBef>
                <a:spcPct val="0"/>
              </a:spcBef>
              <a:spcAft>
                <a:spcPct val="0"/>
              </a:spcAft>
              <a:defRPr sz="2800">
                <a:solidFill>
                  <a:schemeClr val="tx1"/>
                </a:solidFill>
                <a:latin typeface="Franklin Gothic Medium" pitchFamily="34" charset="0"/>
              </a:defRPr>
            </a:lvl3pPr>
            <a:lvl4pPr algn="l" rtl="0" fontAlgn="base">
              <a:spcBef>
                <a:spcPct val="0"/>
              </a:spcBef>
              <a:spcAft>
                <a:spcPct val="0"/>
              </a:spcAft>
              <a:defRPr sz="2800">
                <a:solidFill>
                  <a:schemeClr val="tx1"/>
                </a:solidFill>
                <a:latin typeface="Franklin Gothic Medium" pitchFamily="34" charset="0"/>
              </a:defRPr>
            </a:lvl4pPr>
            <a:lvl5pPr algn="l" rtl="0" fontAlgn="base">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a:lstStyle>
          <a:p>
            <a:pPr>
              <a:defRPr/>
            </a:pPr>
            <a:r>
              <a:rPr lang="en-GB" b="1" dirty="0" smtClean="0">
                <a:solidFill>
                  <a:srgbClr val="FF6600"/>
                </a:solidFill>
                <a:latin typeface="Franklin Gothic Medium"/>
              </a:rPr>
              <a:t>Identifying AFRICA’S Challenges</a:t>
            </a:r>
          </a:p>
        </p:txBody>
      </p:sp>
      <p:sp>
        <p:nvSpPr>
          <p:cNvPr id="37893" name="Rectangle 2"/>
          <p:cNvSpPr>
            <a:spLocks noGrp="1" noChangeArrowheads="1"/>
          </p:cNvSpPr>
          <p:nvPr>
            <p:ph type="title"/>
          </p:nvPr>
        </p:nvSpPr>
        <p:spPr>
          <a:xfrm>
            <a:off x="755650" y="1209675"/>
            <a:ext cx="6337300" cy="647700"/>
          </a:xfrm>
        </p:spPr>
        <p:txBody>
          <a:bodyPr/>
          <a:lstStyle/>
          <a:p>
            <a:pPr eaLnBrk="1" hangingPunct="1"/>
            <a:r>
              <a:rPr lang="en-US" sz="3200" smtClean="0"/>
              <a:t>Scientific Research in Africa</a:t>
            </a:r>
          </a:p>
        </p:txBody>
      </p:sp>
      <p:pic>
        <p:nvPicPr>
          <p:cNvPr id="378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1798638"/>
            <a:ext cx="871855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Box 3"/>
          <p:cNvSpPr txBox="1">
            <a:spLocks noChangeArrowheads="1"/>
          </p:cNvSpPr>
          <p:nvPr/>
        </p:nvSpPr>
        <p:spPr bwMode="auto">
          <a:xfrm>
            <a:off x="946150" y="5491163"/>
            <a:ext cx="7993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charset="0"/>
              </a:defRPr>
            </a:lvl1pPr>
            <a:lvl2pPr marL="742950" indent="-285750">
              <a:defRPr sz="3200">
                <a:solidFill>
                  <a:schemeClr val="tx1"/>
                </a:solidFill>
                <a:latin typeface="Times" charset="0"/>
              </a:defRPr>
            </a:lvl2pPr>
            <a:lvl3pPr marL="1143000" indent="-228600">
              <a:defRPr sz="3200">
                <a:solidFill>
                  <a:schemeClr val="tx1"/>
                </a:solidFill>
                <a:latin typeface="Times" charset="0"/>
              </a:defRPr>
            </a:lvl3pPr>
            <a:lvl4pPr marL="1600200" indent="-228600">
              <a:defRPr sz="3200">
                <a:solidFill>
                  <a:schemeClr val="tx1"/>
                </a:solidFill>
                <a:latin typeface="Times" charset="0"/>
              </a:defRPr>
            </a:lvl4pPr>
            <a:lvl5pPr marL="2057400" indent="-228600">
              <a:defRPr sz="3200">
                <a:solidFill>
                  <a:schemeClr val="tx1"/>
                </a:solidFill>
                <a:latin typeface="Times" charset="0"/>
              </a:defRPr>
            </a:lvl5pPr>
            <a:lvl6pPr marL="2514600" indent="-228600" eaLnBrk="0" fontAlgn="base" hangingPunct="0">
              <a:spcBef>
                <a:spcPct val="0"/>
              </a:spcBef>
              <a:spcAft>
                <a:spcPct val="0"/>
              </a:spcAft>
              <a:defRPr sz="3200">
                <a:solidFill>
                  <a:schemeClr val="tx1"/>
                </a:solidFill>
                <a:latin typeface="Times" charset="0"/>
              </a:defRPr>
            </a:lvl6pPr>
            <a:lvl7pPr marL="2971800" indent="-228600" eaLnBrk="0" fontAlgn="base" hangingPunct="0">
              <a:spcBef>
                <a:spcPct val="0"/>
              </a:spcBef>
              <a:spcAft>
                <a:spcPct val="0"/>
              </a:spcAft>
              <a:defRPr sz="3200">
                <a:solidFill>
                  <a:schemeClr val="tx1"/>
                </a:solidFill>
                <a:latin typeface="Times" charset="0"/>
              </a:defRPr>
            </a:lvl7pPr>
            <a:lvl8pPr marL="3429000" indent="-228600" eaLnBrk="0" fontAlgn="base" hangingPunct="0">
              <a:spcBef>
                <a:spcPct val="0"/>
              </a:spcBef>
              <a:spcAft>
                <a:spcPct val="0"/>
              </a:spcAft>
              <a:defRPr sz="3200">
                <a:solidFill>
                  <a:schemeClr val="tx1"/>
                </a:solidFill>
                <a:latin typeface="Times" charset="0"/>
              </a:defRPr>
            </a:lvl8pPr>
            <a:lvl9pPr marL="3886200" indent="-228600" eaLnBrk="0" fontAlgn="base" hangingPunct="0">
              <a:spcBef>
                <a:spcPct val="0"/>
              </a:spcBef>
              <a:spcAft>
                <a:spcPct val="0"/>
              </a:spcAft>
              <a:defRPr sz="3200">
                <a:solidFill>
                  <a:schemeClr val="tx1"/>
                </a:solidFill>
                <a:latin typeface="Times" charset="0"/>
              </a:defRPr>
            </a:lvl9pPr>
          </a:lstStyle>
          <a:p>
            <a:pPr eaLnBrk="0" fontAlgn="base" hangingPunct="0">
              <a:spcBef>
                <a:spcPct val="0"/>
              </a:spcBef>
              <a:spcAft>
                <a:spcPct val="0"/>
              </a:spcAft>
            </a:pPr>
            <a:r>
              <a:rPr lang="en-ZA" sz="2800">
                <a:solidFill>
                  <a:srgbClr val="003066"/>
                </a:solidFill>
                <a:latin typeface="Gill Sans MT" pitchFamily="34" charset="0"/>
                <a:cs typeface="Arial" charset="0"/>
              </a:rPr>
              <a:t>A map of the world with the areas of countries reshaped in proportion to their scientific growth</a:t>
            </a:r>
          </a:p>
        </p:txBody>
      </p:sp>
      <p:sp>
        <p:nvSpPr>
          <p:cNvPr id="37896" name="TextBox 4"/>
          <p:cNvSpPr txBox="1">
            <a:spLocks noChangeArrowheads="1"/>
          </p:cNvSpPr>
          <p:nvPr/>
        </p:nvSpPr>
        <p:spPr bwMode="auto">
          <a:xfrm>
            <a:off x="250827" y="6511925"/>
            <a:ext cx="8215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charset="0"/>
              </a:defRPr>
            </a:lvl1pPr>
            <a:lvl2pPr marL="742950" indent="-285750">
              <a:defRPr sz="3200">
                <a:solidFill>
                  <a:schemeClr val="tx1"/>
                </a:solidFill>
                <a:latin typeface="Times" charset="0"/>
              </a:defRPr>
            </a:lvl2pPr>
            <a:lvl3pPr marL="1143000" indent="-228600">
              <a:defRPr sz="3200">
                <a:solidFill>
                  <a:schemeClr val="tx1"/>
                </a:solidFill>
                <a:latin typeface="Times" charset="0"/>
              </a:defRPr>
            </a:lvl3pPr>
            <a:lvl4pPr marL="1600200" indent="-228600">
              <a:defRPr sz="3200">
                <a:solidFill>
                  <a:schemeClr val="tx1"/>
                </a:solidFill>
                <a:latin typeface="Times" charset="0"/>
              </a:defRPr>
            </a:lvl4pPr>
            <a:lvl5pPr marL="2057400" indent="-228600">
              <a:defRPr sz="3200">
                <a:solidFill>
                  <a:schemeClr val="tx1"/>
                </a:solidFill>
                <a:latin typeface="Times" charset="0"/>
              </a:defRPr>
            </a:lvl5pPr>
            <a:lvl6pPr marL="2514600" indent="-228600" eaLnBrk="0" fontAlgn="base" hangingPunct="0">
              <a:spcBef>
                <a:spcPct val="0"/>
              </a:spcBef>
              <a:spcAft>
                <a:spcPct val="0"/>
              </a:spcAft>
              <a:defRPr sz="3200">
                <a:solidFill>
                  <a:schemeClr val="tx1"/>
                </a:solidFill>
                <a:latin typeface="Times" charset="0"/>
              </a:defRPr>
            </a:lvl6pPr>
            <a:lvl7pPr marL="2971800" indent="-228600" eaLnBrk="0" fontAlgn="base" hangingPunct="0">
              <a:spcBef>
                <a:spcPct val="0"/>
              </a:spcBef>
              <a:spcAft>
                <a:spcPct val="0"/>
              </a:spcAft>
              <a:defRPr sz="3200">
                <a:solidFill>
                  <a:schemeClr val="tx1"/>
                </a:solidFill>
                <a:latin typeface="Times" charset="0"/>
              </a:defRPr>
            </a:lvl7pPr>
            <a:lvl8pPr marL="3429000" indent="-228600" eaLnBrk="0" fontAlgn="base" hangingPunct="0">
              <a:spcBef>
                <a:spcPct val="0"/>
              </a:spcBef>
              <a:spcAft>
                <a:spcPct val="0"/>
              </a:spcAft>
              <a:defRPr sz="3200">
                <a:solidFill>
                  <a:schemeClr val="tx1"/>
                </a:solidFill>
                <a:latin typeface="Times" charset="0"/>
              </a:defRPr>
            </a:lvl8pPr>
            <a:lvl9pPr marL="3886200" indent="-228600" eaLnBrk="0" fontAlgn="base" hangingPunct="0">
              <a:spcBef>
                <a:spcPct val="0"/>
              </a:spcBef>
              <a:spcAft>
                <a:spcPct val="0"/>
              </a:spcAft>
              <a:defRPr sz="3200">
                <a:solidFill>
                  <a:schemeClr val="tx1"/>
                </a:solidFill>
                <a:latin typeface="Times" charset="0"/>
              </a:defRPr>
            </a:lvl9pPr>
          </a:lstStyle>
          <a:p>
            <a:pPr eaLnBrk="0" fontAlgn="base" hangingPunct="0">
              <a:spcBef>
                <a:spcPct val="0"/>
              </a:spcBef>
              <a:spcAft>
                <a:spcPct val="0"/>
              </a:spcAft>
            </a:pPr>
            <a:r>
              <a:rPr lang="en-ZA" sz="1600">
                <a:solidFill>
                  <a:srgbClr val="000000"/>
                </a:solidFill>
                <a:latin typeface="Arial" charset="0"/>
                <a:cs typeface="Arial" charset="0"/>
              </a:rPr>
              <a:t>Courtesy : James Wilsdon – Physics World October 2008</a:t>
            </a:r>
          </a:p>
        </p:txBody>
      </p:sp>
    </p:spTree>
    <p:extLst>
      <p:ext uri="{BB962C8B-B14F-4D97-AF65-F5344CB8AC3E}">
        <p14:creationId xmlns:p14="http://schemas.microsoft.com/office/powerpoint/2010/main" val="1720280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ZA" sz="2700" dirty="0">
                <a:solidFill>
                  <a:prstClr val="black"/>
                </a:solidFill>
              </a:rPr>
              <a:t>What the report has not highlighted in detail are the roles of Regional Economic Commissions in each of the areas of delivery. We know fully well that these Commissions have an important role to play in providing guidance to countries of the Region on delivering on their commitments. In this regard, the work of REC’s can provide the foundation needed by countries to </a:t>
            </a:r>
            <a:r>
              <a:rPr lang="en-ZA" sz="2700" dirty="0" smtClean="0">
                <a:solidFill>
                  <a:prstClr val="black"/>
                </a:solidFill>
              </a:rPr>
              <a:t>build </a:t>
            </a:r>
            <a:r>
              <a:rPr lang="en-ZA" sz="2700" dirty="0">
                <a:solidFill>
                  <a:prstClr val="black"/>
                </a:solidFill>
              </a:rPr>
              <a:t>on. </a:t>
            </a:r>
            <a:r>
              <a:rPr lang="en-ZA" sz="2700" dirty="0" smtClean="0">
                <a:solidFill>
                  <a:prstClr val="black"/>
                </a:solidFill>
              </a:rPr>
              <a:t>Rationalisation of the REC’s has a potential to make them more effective and eliminate fragmentation. </a:t>
            </a:r>
            <a:endParaRPr lang="en-ZA" sz="2700" dirty="0">
              <a:solidFill>
                <a:prstClr val="black"/>
              </a:solidFill>
            </a:endParaRPr>
          </a:p>
          <a:p>
            <a:endParaRPr lang="en-Z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13" y="123438"/>
            <a:ext cx="2742203" cy="9140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4696"/>
            <a:ext cx="1872208" cy="114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66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258" y="1844824"/>
            <a:ext cx="8229600" cy="4525963"/>
          </a:xfrm>
        </p:spPr>
        <p:txBody>
          <a:bodyPr>
            <a:normAutofit lnSpcReduction="10000"/>
          </a:bodyPr>
          <a:lstStyle/>
          <a:p>
            <a:r>
              <a:rPr lang="en-ZA" dirty="0" smtClean="0"/>
              <a:t>It is noted with concern that even though civil society is cited in a lot of these initiatives, in some cases the actions never go beyond lip-service. </a:t>
            </a:r>
          </a:p>
          <a:p>
            <a:r>
              <a:rPr lang="en-ZA" dirty="0" smtClean="0"/>
              <a:t>Some gaps worth highlighting in the engagement of civil society are those around vulnerable groups, i.e. women and the disabled. Conscious efforts are needed in this regard.  </a:t>
            </a:r>
          </a:p>
          <a:p>
            <a:endParaRPr lang="en-Z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88640"/>
            <a:ext cx="223678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4065"/>
            <a:ext cx="2743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057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8424936" cy="5184513"/>
          </a:xfrm>
        </p:spPr>
        <p:txBody>
          <a:bodyPr>
            <a:normAutofit fontScale="92500" lnSpcReduction="20000"/>
          </a:bodyPr>
          <a:lstStyle/>
          <a:p>
            <a:pPr>
              <a:lnSpc>
                <a:spcPct val="115000"/>
              </a:lnSpc>
              <a:spcAft>
                <a:spcPts val="1000"/>
              </a:spcAft>
            </a:pPr>
            <a:r>
              <a:rPr lang="en-ZA" sz="2600" dirty="0">
                <a:latin typeface="Arial" pitchFamily="34" charset="0"/>
                <a:cs typeface="Arial" pitchFamily="34" charset="0"/>
              </a:rPr>
              <a:t>Indigenous </a:t>
            </a:r>
            <a:r>
              <a:rPr lang="en-ZA" sz="2600" dirty="0" smtClean="0">
                <a:latin typeface="Arial" pitchFamily="34" charset="0"/>
                <a:cs typeface="Arial" pitchFamily="34" charset="0"/>
              </a:rPr>
              <a:t>knowledge systems are another gap that needs to be bridged.  Indigenous people is a stakeholder </a:t>
            </a:r>
            <a:r>
              <a:rPr lang="en-ZA" sz="2600" dirty="0">
                <a:latin typeface="Arial" pitchFamily="34" charset="0"/>
                <a:cs typeface="Arial" pitchFamily="34" charset="0"/>
              </a:rPr>
              <a:t>group </a:t>
            </a:r>
            <a:r>
              <a:rPr lang="en-ZA" sz="2600" dirty="0" smtClean="0">
                <a:latin typeface="Arial" pitchFamily="34" charset="0"/>
                <a:cs typeface="Arial" pitchFamily="34" charset="0"/>
              </a:rPr>
              <a:t>need </a:t>
            </a:r>
            <a:r>
              <a:rPr lang="en-ZA" sz="2600" dirty="0">
                <a:latin typeface="Arial" pitchFamily="34" charset="0"/>
                <a:cs typeface="Arial" pitchFamily="34" charset="0"/>
              </a:rPr>
              <a:t>protection of its intellectual property rights, documentation of its natural and intellectual resources, as well as provision of formal platforms for knowledge sharing to enable it </a:t>
            </a:r>
            <a:r>
              <a:rPr lang="en-ZA" sz="2600" dirty="0" smtClean="0">
                <a:latin typeface="Arial" pitchFamily="34" charset="0"/>
                <a:cs typeface="Arial" pitchFamily="34" charset="0"/>
              </a:rPr>
              <a:t>to share </a:t>
            </a:r>
            <a:r>
              <a:rPr lang="en-ZA" sz="2600" dirty="0">
                <a:latin typeface="Arial" pitchFamily="34" charset="0"/>
                <a:cs typeface="Arial" pitchFamily="34" charset="0"/>
              </a:rPr>
              <a:t>and bring IKS into mainstream science, to produce greater benefits to society. </a:t>
            </a:r>
            <a:r>
              <a:rPr lang="en-ZA" sz="2600" dirty="0" smtClean="0">
                <a:latin typeface="Arial" pitchFamily="34" charset="0"/>
                <a:cs typeface="Arial" pitchFamily="34" charset="0"/>
              </a:rPr>
              <a:t>Green economy can benefit a great deal from this science. </a:t>
            </a:r>
          </a:p>
          <a:p>
            <a:pPr>
              <a:lnSpc>
                <a:spcPct val="115000"/>
              </a:lnSpc>
              <a:spcAft>
                <a:spcPts val="1000"/>
              </a:spcAft>
            </a:pPr>
            <a:r>
              <a:rPr lang="en-ZA" sz="2600" dirty="0" smtClean="0">
                <a:effectLst/>
                <a:latin typeface="Arial"/>
                <a:ea typeface="Calibri"/>
                <a:cs typeface="Times New Roman"/>
              </a:rPr>
              <a:t>We as the Science and Technology major group believe that so much can be achieved through innovative ways of doing what we do everyday, with rationale use of little resources, and a little external help.</a:t>
            </a:r>
            <a:r>
              <a:rPr lang="en-ZA" sz="3400" dirty="0" smtClean="0">
                <a:effectLst/>
                <a:latin typeface="Arial"/>
                <a:ea typeface="Calibri"/>
                <a:cs typeface="Times New Roman"/>
              </a:rPr>
              <a:t> </a:t>
            </a:r>
            <a:endParaRPr lang="en-ZA" sz="3400" dirty="0">
              <a:ea typeface="Calibri"/>
              <a:cs typeface="Times New Roman"/>
            </a:endParaRPr>
          </a:p>
          <a:p>
            <a:endParaRPr lang="en-Z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13" y="123438"/>
            <a:ext cx="2742203" cy="9140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23438"/>
            <a:ext cx="2236787" cy="121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034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SU7_v1">
  <a:themeElements>
    <a:clrScheme name="ICSU7_v1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fontScheme name="ICSU7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charset="0"/>
          </a:defRPr>
        </a:defPPr>
      </a:lstStyle>
    </a:lnDef>
  </a:objectDefaults>
  <a:extraClrSchemeLst>
    <a:extraClrScheme>
      <a:clrScheme name="ICSU7_v1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CSU7_v1">
  <a:themeElements>
    <a:clrScheme name="ICSU7_v1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fontScheme name="ICSU7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imes" charset="0"/>
          </a:defRPr>
        </a:defPPr>
      </a:lstStyle>
    </a:lnDef>
  </a:objectDefaults>
  <a:extraClrSchemeLst>
    <a:extraClrScheme>
      <a:clrScheme name="ICSU7_v1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1178</Words>
  <Application>Microsoft Office PowerPoint</Application>
  <PresentationFormat>On-screen Show (4:3)</PresentationFormat>
  <Paragraphs>44</Paragraphs>
  <Slides>16</Slides>
  <Notes>0</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Office Theme</vt:lpstr>
      <vt:lpstr>ICSU7_v1</vt:lpstr>
      <vt:lpstr>1_ICSU7_v1</vt:lpstr>
      <vt:lpstr>1_Office Theme</vt:lpstr>
      <vt:lpstr>PowerPoint Presentation</vt:lpstr>
      <vt:lpstr>PowerPoint Presentation</vt:lpstr>
      <vt:lpstr>PowerPoint Presentation</vt:lpstr>
      <vt:lpstr>PowerPoint Presentation</vt:lpstr>
      <vt:lpstr>PowerPoint Presentation</vt:lpstr>
      <vt:lpstr>Scientific Research in Africa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ZAPTA01SCCMAP01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Means of implementation: bridging the gap  Perspective from the Science and Technology Community</dc:title>
  <dc:creator>Edith Madela-Mntla</dc:creator>
  <cp:lastModifiedBy>Edith Madela-Mntla</cp:lastModifiedBy>
  <cp:revision>39</cp:revision>
  <dcterms:created xsi:type="dcterms:W3CDTF">2011-10-24T19:59:53Z</dcterms:created>
  <dcterms:modified xsi:type="dcterms:W3CDTF">2011-10-25T06:21:56Z</dcterms:modified>
</cp:coreProperties>
</file>