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9" r:id="rId2"/>
    <p:sldId id="260" r:id="rId3"/>
    <p:sldId id="264" r:id="rId4"/>
    <p:sldId id="265" r:id="rId5"/>
    <p:sldId id="266"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8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069C06D-4ED8-42C6-905D-CA84CA1B6CBF}" type="datetime2">
              <a:rPr lang="en-US" smtClean="0"/>
              <a:t>Monday, November 06, 2017</a:t>
            </a:fld>
            <a:endParaRPr lang="en-US" dirty="0"/>
          </a:p>
        </p:txBody>
      </p:sp>
      <p:sp>
        <p:nvSpPr>
          <p:cNvPr id="17" name="Slide Number Placeholder 16"/>
          <p:cNvSpPr>
            <a:spLocks noGrp="1"/>
          </p:cNvSpPr>
          <p:nvPr>
            <p:ph type="sldNum" sz="quarter" idx="11"/>
          </p:nvPr>
        </p:nvSpPr>
        <p:spPr/>
        <p:txBody>
          <a:bodyPr/>
          <a:lstStyle/>
          <a:p>
            <a:fld id="{1789C0F2-17E0-497A-9BBE-0C73201AAFE3}"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Monday, November 06,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4372C-B5AB-4C39-B273-B99224EB4DD5}" type="datetime2">
              <a:rPr lang="en-US" smtClean="0"/>
              <a:t>Monday, November 06,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4CB1CAA-32CD-4B55-B92A-B8F0843CACF4}" type="datetime2">
              <a:rPr lang="en-US" smtClean="0"/>
              <a:t>Monday, November 06, 2017</a:t>
            </a:fld>
            <a:endParaRPr lang="en-US" dirty="0"/>
          </a:p>
        </p:txBody>
      </p:sp>
      <p:sp>
        <p:nvSpPr>
          <p:cNvPr id="12" name="Slide Number Placeholder 11"/>
          <p:cNvSpPr>
            <a:spLocks noGrp="1"/>
          </p:cNvSpPr>
          <p:nvPr>
            <p:ph type="sldNum" sz="quarter" idx="15"/>
          </p:nvPr>
        </p:nvSpPr>
        <p:spPr/>
        <p:txBody>
          <a:bodyPr/>
          <a:lstStyle/>
          <a:p>
            <a:fld id="{1789C0F2-17E0-497A-9BBE-0C73201AAFE3}"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3AD8CDC4-3D19-4983-B478-82F6B8E5AB66}" type="datetime2">
              <a:rPr lang="en-US" smtClean="0"/>
              <a:t>Monday, November 06, 2017</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84B82477-D5D3-4181-8C11-75D0F2433A87}" type="datetime2">
              <a:rPr lang="en-US" smtClean="0"/>
              <a:t>Monday, November 06, 2017</a:t>
            </a:fld>
            <a:endParaRPr lang="en-US" dirty="0"/>
          </a:p>
        </p:txBody>
      </p:sp>
      <p:sp>
        <p:nvSpPr>
          <p:cNvPr id="12" name="Slide Number Placeholder 11"/>
          <p:cNvSpPr>
            <a:spLocks noGrp="1"/>
          </p:cNvSpPr>
          <p:nvPr>
            <p:ph type="sldNum" sz="quarter" idx="16"/>
          </p:nvPr>
        </p:nvSpPr>
        <p:spPr/>
        <p:txBody>
          <a:bodyPr/>
          <a:lstStyle/>
          <a:p>
            <a:fld id="{1789C0F2-17E0-497A-9BBE-0C73201AAFE3}"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213E253B-1893-4367-8BAE-DF4BC10DC578}" type="datetime2">
              <a:rPr lang="en-US" smtClean="0"/>
              <a:t>Monday, November 06, 2017</a:t>
            </a:fld>
            <a:endParaRPr lang="en-US" dirty="0"/>
          </a:p>
        </p:txBody>
      </p:sp>
      <p:sp>
        <p:nvSpPr>
          <p:cNvPr id="12" name="Slide Number Placeholder 11"/>
          <p:cNvSpPr>
            <a:spLocks noGrp="1"/>
          </p:cNvSpPr>
          <p:nvPr>
            <p:ph type="sldNum" sz="quarter" idx="17"/>
          </p:nvPr>
        </p:nvSpPr>
        <p:spPr/>
        <p:txBody>
          <a:bodyPr/>
          <a:lstStyle/>
          <a:p>
            <a:fld id="{1789C0F2-17E0-497A-9BBE-0C73201AAFE3}"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8B62300D-25B3-4603-86C9-4CB776489F00}" type="datetime2">
              <a:rPr lang="en-US" smtClean="0"/>
              <a:t>Monday, November 06, 2017</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6314AD9-FCC8-48B7-B85B-012A91320DFF}" type="datetime2">
              <a:rPr lang="en-US" smtClean="0"/>
              <a:t>Monday, November 06, 2017</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3182DC50-D5DB-4F94-B367-9876CD2C4012}" type="datetime2">
              <a:rPr lang="en-US" smtClean="0"/>
              <a:t>Monday, November 06, 2017</a:t>
            </a:fld>
            <a:endParaRPr lang="en-US" dirty="0"/>
          </a:p>
        </p:txBody>
      </p:sp>
      <p:sp>
        <p:nvSpPr>
          <p:cNvPr id="19" name="Slide Number Placeholder 18"/>
          <p:cNvSpPr>
            <a:spLocks noGrp="1"/>
          </p:cNvSpPr>
          <p:nvPr>
            <p:ph type="sldNum" sz="quarter" idx="16"/>
          </p:nvPr>
        </p:nvSpPr>
        <p:spPr/>
        <p:txBody>
          <a:bodyPr/>
          <a:lstStyle/>
          <a:p>
            <a:fld id="{1789C0F2-17E0-497A-9BBE-0C73201AAFE3}"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292EB412-E790-42EA-81FE-2925D3A43D91}" type="datetime2">
              <a:rPr lang="en-US" smtClean="0"/>
              <a:t>Monday, November 06, 2017</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0B385921-A91A-409C-921C-0E0EC1E750EC}" type="datetime2">
              <a:rPr lang="en-US" smtClean="0"/>
              <a:t>Monday, November 06, 2017</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1789C0F2-17E0-497A-9BBE-0C73201AAFE3}"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endParaRPr lang="en-US" sz="3200" dirty="0" smtClean="0"/>
          </a:p>
          <a:p>
            <a:endParaRPr lang="en-US" sz="3200" dirty="0"/>
          </a:p>
          <a:p>
            <a:r>
              <a:rPr lang="en-US" sz="3200" dirty="0" smtClean="0">
                <a:solidFill>
                  <a:srgbClr val="CCFFCC"/>
                </a:solidFill>
              </a:rPr>
              <a:t>Monitoring from a gender perspective; the APRM Continental Monitoring, Evaluation and Reporting System</a:t>
            </a:r>
            <a:endParaRPr lang="en-US" sz="3200" dirty="0">
              <a:solidFill>
                <a:srgbClr val="CCFFCC"/>
              </a:solidFill>
            </a:endParaRPr>
          </a:p>
        </p:txBody>
      </p:sp>
      <p:sp>
        <p:nvSpPr>
          <p:cNvPr id="3" name="Title 2"/>
          <p:cNvSpPr>
            <a:spLocks noGrp="1"/>
          </p:cNvSpPr>
          <p:nvPr>
            <p:ph type="title"/>
          </p:nvPr>
        </p:nvSpPr>
        <p:spPr/>
        <p:txBody>
          <a:bodyPr/>
          <a:lstStyle/>
          <a:p>
            <a:r>
              <a:rPr lang="en-US" dirty="0" smtClean="0"/>
              <a:t>Laura Nyirinkindi</a:t>
            </a:r>
            <a:endParaRPr lang="en-US" dirty="0"/>
          </a:p>
        </p:txBody>
      </p:sp>
    </p:spTree>
    <p:extLst>
      <p:ext uri="{BB962C8B-B14F-4D97-AF65-F5344CB8AC3E}">
        <p14:creationId xmlns:p14="http://schemas.microsoft.com/office/powerpoint/2010/main" val="134294407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 y="2020824"/>
            <a:ext cx="9033401" cy="4837176"/>
          </a:xfrm>
        </p:spPr>
        <p:txBody>
          <a:bodyPr/>
          <a:lstStyle/>
          <a:p>
            <a:pPr marL="457200" indent="-457200" algn="l">
              <a:buFont typeface="+mj-lt"/>
              <a:buAutoNum type="arabicPeriod"/>
            </a:pPr>
            <a:r>
              <a:rPr lang="en-US" sz="3200" dirty="0" smtClean="0"/>
              <a:t>It takes into </a:t>
            </a:r>
            <a:r>
              <a:rPr lang="en-US" sz="3200" dirty="0" smtClean="0">
                <a:solidFill>
                  <a:srgbClr val="CCFFCC"/>
                </a:solidFill>
              </a:rPr>
              <a:t>recognition the gaps in gender analyses </a:t>
            </a:r>
            <a:r>
              <a:rPr lang="en-US" sz="3200" dirty="0" smtClean="0"/>
              <a:t>of most reports an NPOAs and the need to address these deficits</a:t>
            </a:r>
          </a:p>
          <a:p>
            <a:pPr marL="457200" indent="-457200" algn="l">
              <a:buFont typeface="+mj-lt"/>
              <a:buAutoNum type="arabicPeriod"/>
            </a:pPr>
            <a:r>
              <a:rPr lang="en-US" sz="3200" dirty="0" smtClean="0"/>
              <a:t>It  </a:t>
            </a:r>
            <a:r>
              <a:rPr lang="en-US" sz="3200" dirty="0" smtClean="0">
                <a:solidFill>
                  <a:srgbClr val="CCFFCC"/>
                </a:solidFill>
              </a:rPr>
              <a:t>mainstreams gender indicators in the pillars </a:t>
            </a:r>
            <a:r>
              <a:rPr lang="en-US" sz="3200" dirty="0" smtClean="0"/>
              <a:t>although it </a:t>
            </a:r>
            <a:r>
              <a:rPr lang="en-US" sz="3200" dirty="0" smtClean="0">
                <a:solidFill>
                  <a:srgbClr val="CCFFCC"/>
                </a:solidFill>
              </a:rPr>
              <a:t>falls into the trap of doing this well in DPG and SED and scantily Economic Governance and Corporate Governance</a:t>
            </a:r>
          </a:p>
          <a:p>
            <a:pPr marL="457200" indent="-457200" algn="l">
              <a:buFont typeface="+mj-lt"/>
              <a:buAutoNum type="arabicPeriod"/>
            </a:pPr>
            <a:endParaRPr lang="en-US" sz="3200" dirty="0"/>
          </a:p>
          <a:p>
            <a:pPr marL="457200" indent="-457200" algn="l">
              <a:buFont typeface="+mj-lt"/>
              <a:buAutoNum type="arabicPeriod"/>
            </a:pPr>
            <a:endParaRPr lang="en-US" dirty="0" smtClean="0"/>
          </a:p>
          <a:p>
            <a:pPr marL="457200" indent="-457200" algn="l">
              <a:buFont typeface="+mj-lt"/>
              <a:buAutoNum type="arabicPeriod"/>
            </a:pPr>
            <a:endParaRPr lang="en-US" dirty="0" smtClean="0"/>
          </a:p>
          <a:p>
            <a:pPr marL="457200" indent="-457200" algn="l">
              <a:buFont typeface="+mj-lt"/>
              <a:buAutoNum type="arabicPeriod"/>
            </a:pPr>
            <a:endParaRPr lang="en-US" dirty="0" smtClean="0"/>
          </a:p>
          <a:p>
            <a:pPr marL="457200" indent="-457200" algn="l">
              <a:buFont typeface="+mj-lt"/>
              <a:buAutoNum type="arabicPeriod"/>
            </a:pPr>
            <a:endParaRPr lang="en-US" dirty="0"/>
          </a:p>
        </p:txBody>
      </p:sp>
      <p:sp>
        <p:nvSpPr>
          <p:cNvPr id="3" name="Title 2"/>
          <p:cNvSpPr>
            <a:spLocks noGrp="1"/>
          </p:cNvSpPr>
          <p:nvPr>
            <p:ph type="title"/>
          </p:nvPr>
        </p:nvSpPr>
        <p:spPr/>
        <p:txBody>
          <a:bodyPr/>
          <a:lstStyle/>
          <a:p>
            <a:r>
              <a:rPr lang="en-US" dirty="0" smtClean="0"/>
              <a:t>GENERAL IMPRESSIONS of the MER</a:t>
            </a:r>
            <a:endParaRPr lang="en-US" dirty="0"/>
          </a:p>
        </p:txBody>
      </p:sp>
    </p:spTree>
    <p:extLst>
      <p:ext uri="{BB962C8B-B14F-4D97-AF65-F5344CB8AC3E}">
        <p14:creationId xmlns:p14="http://schemas.microsoft.com/office/powerpoint/2010/main" val="346736005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2020824"/>
            <a:ext cx="9144000" cy="4837176"/>
          </a:xfrm>
        </p:spPr>
        <p:txBody>
          <a:bodyPr>
            <a:normAutofit/>
          </a:bodyPr>
          <a:lstStyle/>
          <a:p>
            <a:pPr marL="457200" indent="-457200" algn="l">
              <a:buFont typeface="+mj-lt"/>
              <a:buAutoNum type="arabicPeriod"/>
            </a:pPr>
            <a:r>
              <a:rPr lang="en-US" sz="3200" dirty="0" smtClean="0"/>
              <a:t>Quality of indicators- DPG</a:t>
            </a:r>
          </a:p>
          <a:p>
            <a:pPr marL="457200" indent="-457200" algn="l">
              <a:buFont typeface="+mj-lt"/>
              <a:buAutoNum type="arabicPeriod"/>
            </a:pPr>
            <a:r>
              <a:rPr lang="en-US" sz="3200" dirty="0" smtClean="0"/>
              <a:t>In many sections, the reference is to Agenda 2063 and </a:t>
            </a:r>
            <a:r>
              <a:rPr lang="en-US" sz="3200" dirty="0" smtClean="0">
                <a:solidFill>
                  <a:srgbClr val="CCFFCC"/>
                </a:solidFill>
              </a:rPr>
              <a:t>not SDGs</a:t>
            </a:r>
            <a:r>
              <a:rPr lang="en-US" sz="3200" dirty="0" smtClean="0"/>
              <a:t>. APRM has monitored systematically </a:t>
            </a:r>
            <a:r>
              <a:rPr lang="en-US" sz="3200" dirty="0" smtClean="0">
                <a:solidFill>
                  <a:srgbClr val="CCFFCC"/>
                </a:solidFill>
              </a:rPr>
              <a:t>the MDSs which focused on gender equality </a:t>
            </a:r>
          </a:p>
          <a:p>
            <a:pPr marL="457200" indent="-457200" algn="l">
              <a:buFont typeface="Arial"/>
              <a:buChar char="•"/>
            </a:pPr>
            <a:r>
              <a:rPr lang="en-US" sz="3200" dirty="0" smtClean="0"/>
              <a:t>Data for domestication should look beyond local laws passed and </a:t>
            </a:r>
            <a:r>
              <a:rPr lang="en-US" sz="3200" dirty="0" smtClean="0">
                <a:solidFill>
                  <a:srgbClr val="CCFFCC"/>
                </a:solidFill>
              </a:rPr>
              <a:t>look at institutions that are set up according to those laws. </a:t>
            </a:r>
            <a:r>
              <a:rPr lang="en-US" sz="3200" dirty="0" smtClean="0"/>
              <a:t>For example, </a:t>
            </a:r>
            <a:r>
              <a:rPr lang="en-US" sz="3200" dirty="0" smtClean="0">
                <a:solidFill>
                  <a:srgbClr val="CCFFCC"/>
                </a:solidFill>
              </a:rPr>
              <a:t>most gender machineries are underfunded and resourced, many institutions do not exist or operate functionally</a:t>
            </a:r>
          </a:p>
          <a:p>
            <a:pPr marL="457200" indent="-457200" algn="l">
              <a:buFont typeface="Arial"/>
              <a:buChar char="•"/>
            </a:pPr>
            <a:endParaRPr lang="en-US" sz="2800" dirty="0"/>
          </a:p>
        </p:txBody>
      </p:sp>
      <p:sp>
        <p:nvSpPr>
          <p:cNvPr id="3" name="Title 2"/>
          <p:cNvSpPr>
            <a:spLocks noGrp="1"/>
          </p:cNvSpPr>
          <p:nvPr>
            <p:ph type="title"/>
          </p:nvPr>
        </p:nvSpPr>
        <p:spPr/>
        <p:txBody>
          <a:bodyPr/>
          <a:lstStyle/>
          <a:p>
            <a:r>
              <a:rPr lang="en-US" dirty="0" smtClean="0"/>
              <a:t>Specific comments</a:t>
            </a:r>
            <a:endParaRPr lang="en-US" dirty="0"/>
          </a:p>
        </p:txBody>
      </p:sp>
    </p:spTree>
    <p:extLst>
      <p:ext uri="{BB962C8B-B14F-4D97-AF65-F5344CB8AC3E}">
        <p14:creationId xmlns:p14="http://schemas.microsoft.com/office/powerpoint/2010/main" val="115672028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9791" y="1676401"/>
            <a:ext cx="8944209" cy="5072798"/>
          </a:xfrm>
        </p:spPr>
        <p:txBody>
          <a:bodyPr>
            <a:normAutofit fontScale="92500" lnSpcReduction="10000"/>
          </a:bodyPr>
          <a:lstStyle/>
          <a:p>
            <a:pPr marL="457200" indent="-457200" algn="l">
              <a:buFont typeface="+mj-lt"/>
              <a:buAutoNum type="arabicPeriod"/>
            </a:pPr>
            <a:r>
              <a:rPr lang="en-US" sz="3200" dirty="0" smtClean="0"/>
              <a:t>Indicators in DPG objective on Entrenching Constitutional  democracy and  and rule of law- the ones on Rule of law are too narrowly defined e</a:t>
            </a:r>
            <a:r>
              <a:rPr lang="nb-NO" sz="3200" dirty="0" smtClean="0"/>
              <a:t>.g.</a:t>
            </a:r>
            <a:r>
              <a:rPr lang="en-US" sz="3200" dirty="0" smtClean="0"/>
              <a:t> </a:t>
            </a:r>
            <a:r>
              <a:rPr lang="en-US" sz="3200" dirty="0" smtClean="0">
                <a:solidFill>
                  <a:srgbClr val="CCFFCC"/>
                </a:solidFill>
              </a:rPr>
              <a:t>children in detention, prison escapes, gender balance in police</a:t>
            </a:r>
            <a:r>
              <a:rPr lang="en-US" sz="3200" dirty="0" smtClean="0"/>
              <a:t>. </a:t>
            </a:r>
          </a:p>
          <a:p>
            <a:pPr marL="457200" indent="-457200" algn="l">
              <a:buFont typeface="+mj-lt"/>
              <a:buAutoNum type="arabicPeriod"/>
            </a:pPr>
            <a:r>
              <a:rPr lang="en-US" sz="3200" dirty="0" smtClean="0"/>
              <a:t>Need to refine them more broadly to  include and beyond quantitative measures is numbers. Look at qualitative issues of adequacy of  </a:t>
            </a:r>
            <a:r>
              <a:rPr lang="en-US" sz="3200" dirty="0" smtClean="0">
                <a:solidFill>
                  <a:srgbClr val="CCFFCC"/>
                </a:solidFill>
              </a:rPr>
              <a:t>legal frameworks, accountability responses, capacity of institutions of law ie demand and supply side issues of legal  environments etc</a:t>
            </a:r>
          </a:p>
          <a:p>
            <a:pPr marL="457200" indent="-457200" algn="l">
              <a:buFont typeface="+mj-lt"/>
              <a:buAutoNum type="arabicPeriod"/>
            </a:pPr>
            <a:endParaRPr lang="en-US" dirty="0" smtClean="0"/>
          </a:p>
          <a:p>
            <a:pPr marL="457200" indent="-457200" algn="l">
              <a:buFont typeface="+mj-lt"/>
              <a:buAutoNum type="arabicPeriod"/>
            </a:pPr>
            <a:endParaRPr lang="en-US" dirty="0"/>
          </a:p>
        </p:txBody>
      </p:sp>
      <p:sp>
        <p:nvSpPr>
          <p:cNvPr id="3" name="Title 2"/>
          <p:cNvSpPr>
            <a:spLocks noGrp="1"/>
          </p:cNvSpPr>
          <p:nvPr>
            <p:ph type="title"/>
          </p:nvPr>
        </p:nvSpPr>
        <p:spPr/>
        <p:txBody>
          <a:bodyPr/>
          <a:lstStyle/>
          <a:p>
            <a:r>
              <a:rPr lang="en-US" dirty="0" smtClean="0"/>
              <a:t>Specific comments</a:t>
            </a:r>
            <a:endParaRPr lang="en-US" dirty="0"/>
          </a:p>
        </p:txBody>
      </p:sp>
    </p:spTree>
    <p:extLst>
      <p:ext uri="{BB962C8B-B14F-4D97-AF65-F5344CB8AC3E}">
        <p14:creationId xmlns:p14="http://schemas.microsoft.com/office/powerpoint/2010/main" val="161502056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1812153"/>
            <a:ext cx="9144000" cy="5045847"/>
          </a:xfrm>
        </p:spPr>
        <p:txBody>
          <a:bodyPr>
            <a:noAutofit/>
          </a:bodyPr>
          <a:lstStyle/>
          <a:p>
            <a:pPr algn="l"/>
            <a:r>
              <a:rPr lang="en-US" sz="2500" b="1" dirty="0" smtClean="0"/>
              <a:t>OBJECTIVE 4: promotion of human rights</a:t>
            </a:r>
          </a:p>
          <a:p>
            <a:pPr marL="457200" indent="-457200" algn="l">
              <a:buFont typeface="+mj-lt"/>
              <a:buAutoNum type="arabicPeriod"/>
            </a:pPr>
            <a:r>
              <a:rPr lang="en-US" sz="2500" dirty="0" smtClean="0"/>
              <a:t>It generally  avoids a rights based approach yet it is talking about rights.  From a </a:t>
            </a:r>
            <a:r>
              <a:rPr lang="en-US" sz="2500" dirty="0" smtClean="0">
                <a:solidFill>
                  <a:srgbClr val="CCFFCC"/>
                </a:solidFill>
              </a:rPr>
              <a:t>positive angle</a:t>
            </a:r>
            <a:r>
              <a:rPr lang="en-US" sz="2500" dirty="0" smtClean="0"/>
              <a:t>, </a:t>
            </a:r>
            <a:r>
              <a:rPr lang="en-US" sz="2500" dirty="0" smtClean="0">
                <a:solidFill>
                  <a:srgbClr val="CCFFCC"/>
                </a:solidFill>
              </a:rPr>
              <a:t>what rights should be </a:t>
            </a:r>
            <a:r>
              <a:rPr lang="en-US" sz="2500" dirty="0" err="1" smtClean="0">
                <a:solidFill>
                  <a:srgbClr val="CCFFCC"/>
                </a:solidFill>
              </a:rPr>
              <a:t>guranteed</a:t>
            </a:r>
            <a:r>
              <a:rPr lang="en-US" sz="2500" dirty="0" smtClean="0">
                <a:solidFill>
                  <a:srgbClr val="CCFFCC"/>
                </a:solidFill>
              </a:rPr>
              <a:t> by governments and what is the quality of rights</a:t>
            </a:r>
            <a:r>
              <a:rPr lang="en-US" sz="2500" dirty="0" smtClean="0"/>
              <a:t>?</a:t>
            </a:r>
          </a:p>
          <a:p>
            <a:pPr marL="457200" indent="-457200" algn="l">
              <a:buFont typeface="+mj-lt"/>
              <a:buAutoNum type="arabicPeriod"/>
            </a:pPr>
            <a:r>
              <a:rPr lang="nb-NO" sz="2500" dirty="0" smtClean="0"/>
              <a:t>It is </a:t>
            </a:r>
            <a:r>
              <a:rPr lang="nb-NO" sz="2500" dirty="0" err="1" smtClean="0"/>
              <a:t>iportant</a:t>
            </a:r>
            <a:r>
              <a:rPr lang="nb-NO" sz="2500" dirty="0" smtClean="0"/>
              <a:t> to </a:t>
            </a:r>
            <a:r>
              <a:rPr lang="nb-NO" sz="2500" dirty="0" err="1" smtClean="0"/>
              <a:t>look</a:t>
            </a:r>
            <a:r>
              <a:rPr lang="nb-NO" sz="2500" dirty="0" smtClean="0"/>
              <a:t> </a:t>
            </a:r>
            <a:r>
              <a:rPr lang="nb-NO" sz="2500" dirty="0" err="1" smtClean="0"/>
              <a:t>beyond</a:t>
            </a:r>
            <a:r>
              <a:rPr lang="nb-NO" sz="2500" dirty="0" smtClean="0"/>
              <a:t> the legislative </a:t>
            </a:r>
            <a:r>
              <a:rPr lang="nb-NO" sz="2500" dirty="0" err="1" smtClean="0"/>
              <a:t>framwork</a:t>
            </a:r>
            <a:r>
              <a:rPr lang="nb-NO" sz="2500" dirty="0" smtClean="0"/>
              <a:t> and </a:t>
            </a:r>
            <a:r>
              <a:rPr lang="nb-NO" sz="2500" dirty="0" err="1" smtClean="0"/>
              <a:t>look</a:t>
            </a:r>
            <a:r>
              <a:rPr lang="nb-NO" sz="2500" dirty="0" smtClean="0"/>
              <a:t> at human rights </a:t>
            </a:r>
            <a:r>
              <a:rPr lang="nb-NO" sz="2500" dirty="0" err="1" smtClean="0"/>
              <a:t>indicators</a:t>
            </a:r>
            <a:r>
              <a:rPr lang="nb-NO" sz="2500" dirty="0" smtClean="0"/>
              <a:t> </a:t>
            </a:r>
            <a:r>
              <a:rPr lang="en-US" sz="2500" dirty="0" smtClean="0"/>
              <a:t>e</a:t>
            </a:r>
            <a:r>
              <a:rPr lang="nb-NO" sz="2500" dirty="0" smtClean="0"/>
              <a:t>.g.</a:t>
            </a:r>
            <a:r>
              <a:rPr lang="en-US" sz="2500" dirty="0" smtClean="0"/>
              <a:t> instead of Freedom of information, indicator should define </a:t>
            </a:r>
            <a:r>
              <a:rPr lang="en-US" sz="2500" dirty="0" smtClean="0">
                <a:solidFill>
                  <a:srgbClr val="CCFFCC"/>
                </a:solidFill>
              </a:rPr>
              <a:t>presence of free and independent media</a:t>
            </a:r>
            <a:r>
              <a:rPr lang="en-US" sz="2500" dirty="0" smtClean="0"/>
              <a:t>; instead of firearms owned by population, </a:t>
            </a:r>
            <a:r>
              <a:rPr lang="en-US" sz="2500" dirty="0" smtClean="0">
                <a:solidFill>
                  <a:srgbClr val="CCFFCC"/>
                </a:solidFill>
              </a:rPr>
              <a:t>look at right to security of person</a:t>
            </a:r>
            <a:r>
              <a:rPr lang="en-US" sz="2500" dirty="0" smtClean="0"/>
              <a:t> issues, instead of abuse by law enforcement agents,  </a:t>
            </a:r>
            <a:r>
              <a:rPr lang="en-US" sz="2500" dirty="0" err="1" smtClean="0">
                <a:solidFill>
                  <a:srgbClr val="CCFFCC"/>
                </a:solidFill>
              </a:rPr>
              <a:t>accessibible</a:t>
            </a:r>
            <a:r>
              <a:rPr lang="en-US" sz="2500" dirty="0"/>
              <a:t> </a:t>
            </a:r>
            <a:r>
              <a:rPr lang="en-US" sz="2500" dirty="0" smtClean="0"/>
              <a:t>and effective human rights </a:t>
            </a:r>
            <a:r>
              <a:rPr lang="en-US" sz="2500" dirty="0" err="1" smtClean="0">
                <a:solidFill>
                  <a:srgbClr val="CCFFCC"/>
                </a:solidFill>
              </a:rPr>
              <a:t>adjudicatio</a:t>
            </a:r>
            <a:r>
              <a:rPr lang="en-US" sz="2500" dirty="0" smtClean="0">
                <a:solidFill>
                  <a:srgbClr val="CCFFCC"/>
                </a:solidFill>
              </a:rPr>
              <a:t> mechanisms </a:t>
            </a:r>
            <a:r>
              <a:rPr lang="en-US" sz="2500" dirty="0" smtClean="0"/>
              <a:t>y, instead of voter turnout, look at indicators of </a:t>
            </a:r>
            <a:r>
              <a:rPr lang="en-US" sz="2500" dirty="0" smtClean="0">
                <a:solidFill>
                  <a:srgbClr val="CCFFCC"/>
                </a:solidFill>
              </a:rPr>
              <a:t>free and fair elections.</a:t>
            </a:r>
            <a:endParaRPr lang="en-US" sz="2500" dirty="0">
              <a:solidFill>
                <a:srgbClr val="CCFFCC"/>
              </a:solidFill>
            </a:endParaRPr>
          </a:p>
        </p:txBody>
      </p:sp>
      <p:sp>
        <p:nvSpPr>
          <p:cNvPr id="3" name="Title 2"/>
          <p:cNvSpPr>
            <a:spLocks noGrp="1"/>
          </p:cNvSpPr>
          <p:nvPr>
            <p:ph type="title"/>
          </p:nvPr>
        </p:nvSpPr>
        <p:spPr/>
        <p:txBody>
          <a:bodyPr/>
          <a:lstStyle/>
          <a:p>
            <a:r>
              <a:rPr lang="en-US" dirty="0" smtClean="0"/>
              <a:t>Specifics-DPG</a:t>
            </a:r>
            <a:endParaRPr lang="en-US" dirty="0"/>
          </a:p>
        </p:txBody>
      </p:sp>
    </p:spTree>
    <p:extLst>
      <p:ext uri="{BB962C8B-B14F-4D97-AF65-F5344CB8AC3E}">
        <p14:creationId xmlns:p14="http://schemas.microsoft.com/office/powerpoint/2010/main" val="276581474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 y="2020824"/>
            <a:ext cx="9019131" cy="4837176"/>
          </a:xfrm>
        </p:spPr>
        <p:txBody>
          <a:bodyPr>
            <a:normAutofit/>
          </a:bodyPr>
          <a:lstStyle/>
          <a:p>
            <a:pPr algn="l"/>
            <a:r>
              <a:rPr lang="en-US" sz="2800" dirty="0" smtClean="0"/>
              <a:t>APRM must </a:t>
            </a:r>
          </a:p>
          <a:p>
            <a:pPr marL="457200" indent="-457200" algn="l">
              <a:buFont typeface="+mj-lt"/>
              <a:buAutoNum type="arabicPeriod"/>
            </a:pPr>
            <a:r>
              <a:rPr lang="en-US" sz="2800" dirty="0"/>
              <a:t>D</a:t>
            </a:r>
            <a:r>
              <a:rPr lang="en-US" sz="2800" dirty="0" smtClean="0"/>
              <a:t>eal with the tendency for MER reports to be submitted beyond useful time frames. The experience has been that National Programmes of Action are developed and reported on without most of the nationals being aware of content of the Progress reports. Often they are submitted to the Forum and not shared with citizens</a:t>
            </a:r>
          </a:p>
          <a:p>
            <a:pPr marL="457200" indent="-457200" algn="l">
              <a:buFont typeface="+mj-lt"/>
              <a:buAutoNum type="arabicPeriod"/>
            </a:pPr>
            <a:r>
              <a:rPr lang="en-US" sz="2800" dirty="0" smtClean="0"/>
              <a:t>Ensure that reporting adheres to the MER recommended format rather than the vague, ambiguous reports that lack meaningful or qualitative/quantitative aspects.</a:t>
            </a:r>
            <a:endParaRPr lang="en-US" sz="2800" dirty="0"/>
          </a:p>
        </p:txBody>
      </p:sp>
      <p:sp>
        <p:nvSpPr>
          <p:cNvPr id="3" name="Title 2"/>
          <p:cNvSpPr>
            <a:spLocks noGrp="1"/>
          </p:cNvSpPr>
          <p:nvPr>
            <p:ph type="title"/>
          </p:nvPr>
        </p:nvSpPr>
        <p:spPr/>
        <p:txBody>
          <a:bodyPr/>
          <a:lstStyle/>
          <a:p>
            <a:r>
              <a:rPr lang="en-US" dirty="0" smtClean="0"/>
              <a:t>COMMUNICATION AND REPORTING</a:t>
            </a:r>
            <a:endParaRPr lang="en-US" dirty="0"/>
          </a:p>
        </p:txBody>
      </p:sp>
    </p:spTree>
    <p:extLst>
      <p:ext uri="{BB962C8B-B14F-4D97-AF65-F5344CB8AC3E}">
        <p14:creationId xmlns:p14="http://schemas.microsoft.com/office/powerpoint/2010/main" val="168080336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l"/>
            <a:r>
              <a:rPr lang="en-US" sz="3200" dirty="0" smtClean="0">
                <a:solidFill>
                  <a:srgbClr val="CCFFCC"/>
                </a:solidFill>
              </a:rPr>
              <a:t>What will the feedback mechanisms to reports look like? Will the APRM Secretariat give feedback to countries and disseminate with nationals? E</a:t>
            </a:r>
            <a:r>
              <a:rPr lang="nb-NO" sz="3200" dirty="0" smtClean="0">
                <a:solidFill>
                  <a:srgbClr val="CCFFCC"/>
                </a:solidFill>
              </a:rPr>
              <a:t>.g.</a:t>
            </a:r>
            <a:r>
              <a:rPr lang="en-US" sz="3200" dirty="0" smtClean="0">
                <a:solidFill>
                  <a:srgbClr val="CCFFCC"/>
                </a:solidFill>
              </a:rPr>
              <a:t> concluding observations of the UN System</a:t>
            </a:r>
            <a:endParaRPr lang="en-US" sz="3200" dirty="0">
              <a:solidFill>
                <a:srgbClr val="CCFFCC"/>
              </a:solidFill>
            </a:endParaRPr>
          </a:p>
        </p:txBody>
      </p:sp>
      <p:sp>
        <p:nvSpPr>
          <p:cNvPr id="3" name="Title 2"/>
          <p:cNvSpPr>
            <a:spLocks noGrp="1"/>
          </p:cNvSpPr>
          <p:nvPr>
            <p:ph type="title"/>
          </p:nvPr>
        </p:nvSpPr>
        <p:spPr/>
        <p:txBody>
          <a:bodyPr/>
          <a:lstStyle/>
          <a:p>
            <a:r>
              <a:rPr lang="en-US" dirty="0" smtClean="0"/>
              <a:t>Feedback mechanisms</a:t>
            </a:r>
            <a:endParaRPr lang="en-US" dirty="0"/>
          </a:p>
        </p:txBody>
      </p:sp>
    </p:spTree>
    <p:extLst>
      <p:ext uri="{BB962C8B-B14F-4D97-AF65-F5344CB8AC3E}">
        <p14:creationId xmlns:p14="http://schemas.microsoft.com/office/powerpoint/2010/main" val="3231956637"/>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56</TotalTime>
  <Words>466</Words>
  <Application>Microsoft Office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Garamond</vt:lpstr>
      <vt:lpstr>Tahoma</vt:lpstr>
      <vt:lpstr>Tunga</vt:lpstr>
      <vt:lpstr>BlackTie</vt:lpstr>
      <vt:lpstr>Laura Nyirinkindi</vt:lpstr>
      <vt:lpstr>GENERAL IMPRESSIONS of the MER</vt:lpstr>
      <vt:lpstr>Specific comments</vt:lpstr>
      <vt:lpstr>Specific comments</vt:lpstr>
      <vt:lpstr>Specifics-DPG</vt:lpstr>
      <vt:lpstr>COMMUNICATION AND REPORTING</vt:lpstr>
      <vt:lpstr>Feedback mechanisms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user</dc:creator>
  <cp:lastModifiedBy>Bethelehem Teshager</cp:lastModifiedBy>
  <cp:revision>40</cp:revision>
  <dcterms:created xsi:type="dcterms:W3CDTF">2017-10-30T07:21:56Z</dcterms:created>
  <dcterms:modified xsi:type="dcterms:W3CDTF">2017-11-06T08:55:27Z</dcterms:modified>
</cp:coreProperties>
</file>