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43"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10/31/2017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771525"/>
            <a:ext cx="9001462" cy="2738438"/>
          </a:xfrm>
        </p:spPr>
        <p:txBody>
          <a:bodyPr>
            <a:normAutofit/>
          </a:bodyPr>
          <a:lstStyle/>
          <a:p>
            <a:r>
              <a:rPr lang="en-GB" dirty="0"/>
              <a:t>THE CONTINENTAL MONITORING, EVALUATION AND REPORTING SYSTEM</a:t>
            </a:r>
            <a:r>
              <a:rPr lang="en-GB" dirty="0" smtClean="0"/>
              <a:t> </a:t>
            </a:r>
            <a:endParaRPr lang="en-GB" dirty="0"/>
          </a:p>
        </p:txBody>
      </p:sp>
      <p:sp>
        <p:nvSpPr>
          <p:cNvPr id="3" name="Subtitle 2"/>
          <p:cNvSpPr>
            <a:spLocks noGrp="1"/>
          </p:cNvSpPr>
          <p:nvPr>
            <p:ph type="subTitle" idx="1"/>
          </p:nvPr>
        </p:nvSpPr>
        <p:spPr>
          <a:xfrm>
            <a:off x="1595269" y="3509963"/>
            <a:ext cx="9001462" cy="2147887"/>
          </a:xfrm>
        </p:spPr>
        <p:txBody>
          <a:bodyPr>
            <a:normAutofit fontScale="70000" lnSpcReduction="20000"/>
          </a:bodyPr>
          <a:lstStyle/>
          <a:p>
            <a:r>
              <a:rPr lang="en-GB" sz="2900" b="1" dirty="0"/>
              <a:t>Samuel </a:t>
            </a:r>
            <a:r>
              <a:rPr lang="en-GB" sz="2900" b="1" dirty="0" err="1"/>
              <a:t>cudjoe</a:t>
            </a:r>
            <a:endParaRPr lang="en-GB" sz="2900" b="1" dirty="0"/>
          </a:p>
          <a:p>
            <a:r>
              <a:rPr lang="en-GB" sz="2900" b="1" dirty="0"/>
              <a:t>samcudjoe2015@gmail.com</a:t>
            </a:r>
          </a:p>
          <a:p>
            <a:endParaRPr lang="en-GB" sz="2900" b="1" dirty="0"/>
          </a:p>
          <a:p>
            <a:r>
              <a:rPr lang="en-GB" sz="2900" b="1" dirty="0"/>
              <a:t>Expert Group meeting: the continental monitoring, evaluation and reporting; les acacias hotel, Djibouti; 30 – 31 October, 2017</a:t>
            </a:r>
          </a:p>
          <a:p>
            <a:endParaRPr lang="en-GB" dirty="0"/>
          </a:p>
        </p:txBody>
      </p:sp>
    </p:spTree>
    <p:extLst>
      <p:ext uri="{BB962C8B-B14F-4D97-AF65-F5344CB8AC3E}">
        <p14:creationId xmlns:p14="http://schemas.microsoft.com/office/powerpoint/2010/main" val="2676912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733425"/>
          </a:xfrm>
        </p:spPr>
        <p:txBody>
          <a:bodyPr/>
          <a:lstStyle/>
          <a:p>
            <a:r>
              <a:rPr lang="en-GB" dirty="0" smtClean="0"/>
              <a:t>System automation</a:t>
            </a:r>
            <a:endParaRPr lang="en-GB" dirty="0"/>
          </a:p>
        </p:txBody>
      </p:sp>
      <p:sp>
        <p:nvSpPr>
          <p:cNvPr id="3" name="Content Placeholder 2"/>
          <p:cNvSpPr>
            <a:spLocks noGrp="1"/>
          </p:cNvSpPr>
          <p:nvPr>
            <p:ph idx="1"/>
          </p:nvPr>
        </p:nvSpPr>
        <p:spPr>
          <a:xfrm>
            <a:off x="913795" y="1343025"/>
            <a:ext cx="10353762" cy="5214938"/>
          </a:xfrm>
        </p:spPr>
        <p:txBody>
          <a:bodyPr>
            <a:normAutofit/>
          </a:bodyPr>
          <a:lstStyle/>
          <a:p>
            <a:pPr lvl="0"/>
            <a:r>
              <a:rPr lang="en-US" sz="2200" dirty="0">
                <a:effectLst/>
              </a:rPr>
              <a:t>MER automation is to develop a simple, technology enabled monitoring approach that supports APRM managers, staff and partners at various levels to capture, </a:t>
            </a:r>
            <a:r>
              <a:rPr lang="en-US" sz="2200" dirty="0" err="1">
                <a:effectLst/>
              </a:rPr>
              <a:t>analyse</a:t>
            </a:r>
            <a:r>
              <a:rPr lang="en-US" sz="2200" dirty="0">
                <a:effectLst/>
              </a:rPr>
              <a:t>, visualize and report on progress in delivering work and achieving results. </a:t>
            </a:r>
            <a:r>
              <a:rPr lang="en-US" sz="2200" dirty="0" smtClean="0">
                <a:effectLst/>
              </a:rPr>
              <a:t>It involves:</a:t>
            </a:r>
          </a:p>
          <a:p>
            <a:pPr lvl="1"/>
            <a:r>
              <a:rPr lang="en-US" sz="2200" dirty="0" smtClean="0">
                <a:effectLst/>
              </a:rPr>
              <a:t>developing </a:t>
            </a:r>
            <a:r>
              <a:rPr lang="en-US" sz="2200" dirty="0">
                <a:effectLst/>
              </a:rPr>
              <a:t>and implementing a practical monitoring approach that meets the needs of APRM, AGA and APSA and their stakeholders;</a:t>
            </a:r>
            <a:endParaRPr lang="en-GB" sz="2200" dirty="0">
              <a:effectLst/>
            </a:endParaRPr>
          </a:p>
          <a:p>
            <a:pPr lvl="1"/>
            <a:r>
              <a:rPr lang="en-US" sz="2200" dirty="0">
                <a:effectLst/>
              </a:rPr>
              <a:t>building the capacity of APRM, AGA and APSA staff and key partners (NGCs) to populate and use the approach; and</a:t>
            </a:r>
            <a:endParaRPr lang="en-GB" sz="2200" dirty="0">
              <a:effectLst/>
            </a:endParaRPr>
          </a:p>
          <a:p>
            <a:pPr lvl="1"/>
            <a:r>
              <a:rPr lang="en-US" sz="2200" dirty="0">
                <a:effectLst/>
              </a:rPr>
              <a:t>creating clear data visualization and reporting tools to communicate monitoring results to multiple audiences for effective management and decision-making.</a:t>
            </a:r>
            <a:endParaRPr lang="en-GB" sz="2200" dirty="0">
              <a:effectLst/>
            </a:endParaRPr>
          </a:p>
          <a:p>
            <a:endParaRPr lang="en-GB" sz="2200" dirty="0"/>
          </a:p>
        </p:txBody>
      </p:sp>
    </p:spTree>
    <p:extLst>
      <p:ext uri="{BB962C8B-B14F-4D97-AF65-F5344CB8AC3E}">
        <p14:creationId xmlns:p14="http://schemas.microsoft.com/office/powerpoint/2010/main" val="154148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3000" dirty="0" smtClean="0"/>
              <a:t>THANK YOU FOR YOUR ATTENTION</a:t>
            </a:r>
            <a:endParaRPr lang="en-GB" sz="3000" dirty="0"/>
          </a:p>
        </p:txBody>
      </p:sp>
    </p:spTree>
    <p:extLst>
      <p:ext uri="{BB962C8B-B14F-4D97-AF65-F5344CB8AC3E}">
        <p14:creationId xmlns:p14="http://schemas.microsoft.com/office/powerpoint/2010/main" val="2857126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783771"/>
          </a:xfrm>
        </p:spPr>
        <p:txBody>
          <a:bodyPr/>
          <a:lstStyle/>
          <a:p>
            <a:r>
              <a:rPr lang="en-GB" dirty="0" smtClean="0"/>
              <a:t>MER ROLES AND RESPONSIBILITIES</a:t>
            </a:r>
            <a:endParaRPr lang="en-GB" dirty="0"/>
          </a:p>
        </p:txBody>
      </p:sp>
      <p:sp>
        <p:nvSpPr>
          <p:cNvPr id="3" name="Content Placeholder 2"/>
          <p:cNvSpPr>
            <a:spLocks noGrp="1"/>
          </p:cNvSpPr>
          <p:nvPr>
            <p:ph idx="1"/>
          </p:nvPr>
        </p:nvSpPr>
        <p:spPr>
          <a:xfrm>
            <a:off x="913795" y="1291771"/>
            <a:ext cx="10353762" cy="5109029"/>
          </a:xfrm>
        </p:spPr>
        <p:txBody>
          <a:bodyPr/>
          <a:lstStyle/>
          <a:p>
            <a:r>
              <a:rPr lang="en-GB" dirty="0" smtClean="0"/>
              <a:t>Country level</a:t>
            </a:r>
          </a:p>
          <a:p>
            <a:r>
              <a:rPr lang="en-US" u="sng" dirty="0">
                <a:effectLst/>
              </a:rPr>
              <a:t>The Focal Point</a:t>
            </a:r>
            <a:endParaRPr lang="en-GB" u="sng" dirty="0">
              <a:effectLst/>
            </a:endParaRPr>
          </a:p>
          <a:p>
            <a:pPr lvl="1"/>
            <a:r>
              <a:rPr lang="en-US" dirty="0" smtClean="0">
                <a:effectLst/>
              </a:rPr>
              <a:t>Receives </a:t>
            </a:r>
            <a:r>
              <a:rPr lang="en-US" dirty="0">
                <a:effectLst/>
              </a:rPr>
              <a:t>the Country Self-Assessment Report and progress reports and submits same to the APR Secretariat</a:t>
            </a:r>
            <a:endParaRPr lang="en-GB" dirty="0">
              <a:effectLst/>
            </a:endParaRPr>
          </a:p>
          <a:p>
            <a:pPr lvl="0"/>
            <a:r>
              <a:rPr lang="en-US" dirty="0">
                <a:effectLst/>
              </a:rPr>
              <a:t>Briefs the President or Head of State on progress of implementation of the </a:t>
            </a:r>
            <a:r>
              <a:rPr lang="en-US" dirty="0" err="1" smtClean="0">
                <a:effectLst/>
              </a:rPr>
              <a:t>NPoA</a:t>
            </a:r>
            <a:endParaRPr lang="en-US" dirty="0" smtClean="0">
              <a:effectLst/>
            </a:endParaRPr>
          </a:p>
          <a:p>
            <a:r>
              <a:rPr lang="en-US" u="sng" dirty="0">
                <a:effectLst/>
              </a:rPr>
              <a:t>The National Governing Council/Commission</a:t>
            </a:r>
            <a:endParaRPr lang="en-GB" u="sng" dirty="0">
              <a:effectLst/>
            </a:endParaRPr>
          </a:p>
          <a:p>
            <a:r>
              <a:rPr lang="en-US" dirty="0">
                <a:effectLst/>
              </a:rPr>
              <a:t>The National Governing Councils/Commissions shall be responsible for the overall coordination of MER activities at the country level.</a:t>
            </a:r>
            <a:endParaRPr lang="en-GB" dirty="0">
              <a:effectLst/>
            </a:endParaRPr>
          </a:p>
          <a:p>
            <a:endParaRPr lang="en-GB" dirty="0"/>
          </a:p>
        </p:txBody>
      </p:sp>
    </p:spTree>
    <p:extLst>
      <p:ext uri="{BB962C8B-B14F-4D97-AF65-F5344CB8AC3E}">
        <p14:creationId xmlns:p14="http://schemas.microsoft.com/office/powerpoint/2010/main" val="407428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4801"/>
            <a:ext cx="10353761" cy="711200"/>
          </a:xfrm>
        </p:spPr>
        <p:txBody>
          <a:bodyPr/>
          <a:lstStyle/>
          <a:p>
            <a:r>
              <a:rPr lang="en-GB" dirty="0"/>
              <a:t>MER ROLES AND RESPONSIBILITIES</a:t>
            </a:r>
          </a:p>
        </p:txBody>
      </p:sp>
      <p:sp>
        <p:nvSpPr>
          <p:cNvPr id="3" name="Content Placeholder 2"/>
          <p:cNvSpPr>
            <a:spLocks noGrp="1"/>
          </p:cNvSpPr>
          <p:nvPr>
            <p:ph idx="1"/>
          </p:nvPr>
        </p:nvSpPr>
        <p:spPr>
          <a:xfrm>
            <a:off x="580571" y="1016001"/>
            <a:ext cx="10686986" cy="5587999"/>
          </a:xfrm>
        </p:spPr>
        <p:txBody>
          <a:bodyPr>
            <a:normAutofit lnSpcReduction="10000"/>
          </a:bodyPr>
          <a:lstStyle/>
          <a:p>
            <a:r>
              <a:rPr lang="en-US" u="sng" dirty="0">
                <a:effectLst/>
              </a:rPr>
              <a:t>The Technical Review </a:t>
            </a:r>
            <a:r>
              <a:rPr lang="en-US" u="sng" dirty="0" smtClean="0">
                <a:effectLst/>
              </a:rPr>
              <a:t>Institutions/CSO</a:t>
            </a:r>
            <a:endParaRPr lang="en-GB" u="sng" dirty="0">
              <a:effectLst/>
            </a:endParaRPr>
          </a:p>
          <a:p>
            <a:pPr lvl="1"/>
            <a:r>
              <a:rPr lang="en-US" dirty="0">
                <a:effectLst/>
              </a:rPr>
              <a:t>Ensuring that all the key indicators outlined in the base questionnaire are captured in the survey instruments.</a:t>
            </a:r>
            <a:endParaRPr lang="en-GB" dirty="0">
              <a:effectLst/>
            </a:endParaRPr>
          </a:p>
          <a:p>
            <a:pPr lvl="1"/>
            <a:r>
              <a:rPr lang="en-US" dirty="0">
                <a:effectLst/>
              </a:rPr>
              <a:t>Collect administrative data and information from key institutions such as the Ministry of Finance, Development Planning Ministries/Departments/Commissions, Statistical Services/Bureaus, in the preparation of the CSAR;</a:t>
            </a:r>
            <a:endParaRPr lang="en-GB" dirty="0">
              <a:effectLst/>
            </a:endParaRPr>
          </a:p>
          <a:p>
            <a:pPr lvl="1"/>
            <a:r>
              <a:rPr lang="en-US" dirty="0">
                <a:effectLst/>
              </a:rPr>
              <a:t>Adopt a participatory approach in collecting data from a wide spectrum of stakeholders</a:t>
            </a:r>
            <a:endParaRPr lang="en-GB" dirty="0">
              <a:effectLst/>
            </a:endParaRPr>
          </a:p>
          <a:p>
            <a:r>
              <a:rPr lang="en-US" u="sng" dirty="0">
                <a:effectLst/>
              </a:rPr>
              <a:t>National Development Planning </a:t>
            </a:r>
            <a:r>
              <a:rPr lang="en-US" u="sng" dirty="0" smtClean="0">
                <a:effectLst/>
              </a:rPr>
              <a:t>Ministries/Commissions/Departments</a:t>
            </a:r>
            <a:endParaRPr lang="en-GB" u="sng" dirty="0">
              <a:effectLst/>
            </a:endParaRPr>
          </a:p>
          <a:p>
            <a:pPr lvl="1"/>
            <a:r>
              <a:rPr lang="en-US" dirty="0">
                <a:effectLst/>
              </a:rPr>
              <a:t>Assist the NGC to redefine indicators in the National </a:t>
            </a:r>
            <a:r>
              <a:rPr lang="en-US" dirty="0" err="1">
                <a:effectLst/>
              </a:rPr>
              <a:t>Programmes</a:t>
            </a:r>
            <a:r>
              <a:rPr lang="en-US" dirty="0">
                <a:effectLst/>
              </a:rPr>
              <a:t> of Action to facilitate their mapping onto the national development plans</a:t>
            </a:r>
            <a:endParaRPr lang="en-GB" dirty="0">
              <a:effectLst/>
            </a:endParaRPr>
          </a:p>
          <a:p>
            <a:pPr lvl="1"/>
            <a:r>
              <a:rPr lang="en-US" dirty="0">
                <a:effectLst/>
              </a:rPr>
              <a:t>Support the NGC in the development of the National </a:t>
            </a:r>
            <a:r>
              <a:rPr lang="en-US" dirty="0" err="1">
                <a:effectLst/>
              </a:rPr>
              <a:t>Programme</a:t>
            </a:r>
            <a:r>
              <a:rPr lang="en-US" dirty="0">
                <a:effectLst/>
              </a:rPr>
              <a:t> of Action (setting of targets, budgeting </a:t>
            </a:r>
            <a:r>
              <a:rPr lang="en-US" dirty="0" err="1">
                <a:effectLst/>
              </a:rPr>
              <a:t>etc</a:t>
            </a:r>
            <a:r>
              <a:rPr lang="en-US" dirty="0">
                <a:effectLst/>
              </a:rPr>
              <a:t>)</a:t>
            </a:r>
            <a:endParaRPr lang="en-GB" dirty="0">
              <a:effectLst/>
            </a:endParaRPr>
          </a:p>
          <a:p>
            <a:pPr lvl="1"/>
            <a:r>
              <a:rPr lang="en-US" dirty="0">
                <a:effectLst/>
              </a:rPr>
              <a:t>Support the NGC to map the </a:t>
            </a:r>
            <a:r>
              <a:rPr lang="en-US" dirty="0" err="1">
                <a:effectLst/>
              </a:rPr>
              <a:t>NPoA</a:t>
            </a:r>
            <a:r>
              <a:rPr lang="en-US" dirty="0">
                <a:effectLst/>
              </a:rPr>
              <a:t> onto the National Development Plan</a:t>
            </a:r>
            <a:endParaRPr lang="en-GB" dirty="0">
              <a:effectLst/>
            </a:endParaRPr>
          </a:p>
          <a:p>
            <a:pPr lvl="1"/>
            <a:r>
              <a:rPr lang="en-US" dirty="0">
                <a:effectLst/>
              </a:rPr>
              <a:t>Support the NGC by providing data on indicators mapped onto the national development plans</a:t>
            </a:r>
            <a:endParaRPr lang="en-GB" dirty="0">
              <a:effectLst/>
            </a:endParaRPr>
          </a:p>
          <a:p>
            <a:endParaRPr lang="en-GB" dirty="0"/>
          </a:p>
        </p:txBody>
      </p:sp>
    </p:spTree>
    <p:extLst>
      <p:ext uri="{BB962C8B-B14F-4D97-AF65-F5344CB8AC3E}">
        <p14:creationId xmlns:p14="http://schemas.microsoft.com/office/powerpoint/2010/main" val="4020656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62858"/>
            <a:ext cx="10353761" cy="696686"/>
          </a:xfrm>
        </p:spPr>
        <p:txBody>
          <a:bodyPr/>
          <a:lstStyle/>
          <a:p>
            <a:r>
              <a:rPr lang="en-GB" dirty="0"/>
              <a:t>MER ROLES AND RESPONSIBILITIES</a:t>
            </a:r>
          </a:p>
        </p:txBody>
      </p:sp>
      <p:sp>
        <p:nvSpPr>
          <p:cNvPr id="3" name="Content Placeholder 2"/>
          <p:cNvSpPr>
            <a:spLocks noGrp="1"/>
          </p:cNvSpPr>
          <p:nvPr>
            <p:ph idx="1"/>
          </p:nvPr>
        </p:nvSpPr>
        <p:spPr>
          <a:xfrm>
            <a:off x="913795" y="1059544"/>
            <a:ext cx="10353762" cy="4731656"/>
          </a:xfrm>
        </p:spPr>
        <p:txBody>
          <a:bodyPr/>
          <a:lstStyle/>
          <a:p>
            <a:r>
              <a:rPr lang="en-US" dirty="0">
                <a:effectLst/>
              </a:rPr>
              <a:t>Statistical </a:t>
            </a:r>
            <a:r>
              <a:rPr lang="en-US" dirty="0" smtClean="0">
                <a:effectLst/>
              </a:rPr>
              <a:t>Department/Unit</a:t>
            </a:r>
            <a:endParaRPr lang="en-GB" dirty="0">
              <a:effectLst/>
            </a:endParaRPr>
          </a:p>
          <a:p>
            <a:pPr lvl="1"/>
            <a:r>
              <a:rPr lang="en-US" dirty="0">
                <a:effectLst/>
              </a:rPr>
              <a:t>Support the NGC and TRIs to develop survey instruments to be used to collect data using the APRM base questionnaires</a:t>
            </a:r>
            <a:endParaRPr lang="en-GB" dirty="0">
              <a:effectLst/>
            </a:endParaRPr>
          </a:p>
          <a:p>
            <a:pPr lvl="1"/>
            <a:r>
              <a:rPr lang="en-US" dirty="0">
                <a:effectLst/>
              </a:rPr>
              <a:t>Support the NGC in the definition of indicators, methods of collection and analysis of data</a:t>
            </a:r>
            <a:endParaRPr lang="en-GB" dirty="0">
              <a:effectLst/>
            </a:endParaRPr>
          </a:p>
          <a:p>
            <a:pPr lvl="1"/>
            <a:r>
              <a:rPr lang="en-US" dirty="0">
                <a:effectLst/>
              </a:rPr>
              <a:t>Provide the NGCs with data and information needed to produce progress reports</a:t>
            </a:r>
            <a:endParaRPr lang="en-GB" dirty="0">
              <a:effectLst/>
            </a:endParaRPr>
          </a:p>
          <a:p>
            <a:endParaRPr lang="en-GB" dirty="0"/>
          </a:p>
        </p:txBody>
      </p:sp>
    </p:spTree>
    <p:extLst>
      <p:ext uri="{BB962C8B-B14F-4D97-AF65-F5344CB8AC3E}">
        <p14:creationId xmlns:p14="http://schemas.microsoft.com/office/powerpoint/2010/main" val="315632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19315"/>
            <a:ext cx="10353761" cy="696686"/>
          </a:xfrm>
        </p:spPr>
        <p:txBody>
          <a:bodyPr/>
          <a:lstStyle/>
          <a:p>
            <a:r>
              <a:rPr lang="en-GB" dirty="0"/>
              <a:t>MER ROLES AND RESPONSIBILITIES</a:t>
            </a:r>
          </a:p>
        </p:txBody>
      </p:sp>
      <p:sp>
        <p:nvSpPr>
          <p:cNvPr id="3" name="Content Placeholder 2"/>
          <p:cNvSpPr>
            <a:spLocks noGrp="1"/>
          </p:cNvSpPr>
          <p:nvPr>
            <p:ph idx="1"/>
          </p:nvPr>
        </p:nvSpPr>
        <p:spPr>
          <a:xfrm>
            <a:off x="609600" y="1016001"/>
            <a:ext cx="10958285" cy="5471885"/>
          </a:xfrm>
        </p:spPr>
        <p:txBody>
          <a:bodyPr>
            <a:normAutofit lnSpcReduction="10000"/>
          </a:bodyPr>
          <a:lstStyle/>
          <a:p>
            <a:r>
              <a:rPr lang="en-GB" dirty="0" smtClean="0"/>
              <a:t>Continental level</a:t>
            </a:r>
          </a:p>
          <a:p>
            <a:r>
              <a:rPr lang="en-US" u="sng" dirty="0">
                <a:effectLst/>
              </a:rPr>
              <a:t>The M&amp;E unit </a:t>
            </a:r>
            <a:r>
              <a:rPr lang="en-US" dirty="0">
                <a:effectLst/>
              </a:rPr>
              <a:t>shall be responsible for the design, development, implementation and management of a practical APRM-wide performance monitoring and evaluation system and approach. Accordingly, the unit is responsible for:</a:t>
            </a:r>
            <a:endParaRPr lang="en-GB" dirty="0">
              <a:effectLst/>
            </a:endParaRPr>
          </a:p>
          <a:p>
            <a:pPr lvl="1"/>
            <a:r>
              <a:rPr lang="en-US" dirty="0">
                <a:effectLst/>
              </a:rPr>
              <a:t>Developing a simple, technology-enabled approach that supports stakeholders at multiple levels to capture, </a:t>
            </a:r>
            <a:r>
              <a:rPr lang="en-US" dirty="0" err="1">
                <a:effectLst/>
              </a:rPr>
              <a:t>analyse</a:t>
            </a:r>
            <a:r>
              <a:rPr lang="en-US" dirty="0">
                <a:effectLst/>
              </a:rPr>
              <a:t>, visualize and report on baselines and progress in delivering work and achieving results;</a:t>
            </a:r>
            <a:endParaRPr lang="en-GB" dirty="0">
              <a:effectLst/>
            </a:endParaRPr>
          </a:p>
          <a:p>
            <a:pPr lvl="1"/>
            <a:r>
              <a:rPr lang="en-US" dirty="0">
                <a:effectLst/>
              </a:rPr>
              <a:t>Building the capacity of APRM Secretariat staff and other stakeholders (particularly NGCs) to populate and use the monitoring approach;</a:t>
            </a:r>
            <a:endParaRPr lang="en-GB" dirty="0">
              <a:effectLst/>
            </a:endParaRPr>
          </a:p>
          <a:p>
            <a:pPr lvl="1"/>
            <a:r>
              <a:rPr lang="en-US" dirty="0">
                <a:effectLst/>
              </a:rPr>
              <a:t>Creating clear data visualization and reporting tools to communicate monitoring results to multiple audience for effective management and decision-making;</a:t>
            </a:r>
            <a:endParaRPr lang="en-GB" dirty="0">
              <a:effectLst/>
            </a:endParaRPr>
          </a:p>
          <a:p>
            <a:pPr lvl="1"/>
            <a:r>
              <a:rPr lang="en-US" dirty="0">
                <a:effectLst/>
              </a:rPr>
              <a:t>Managing a regular cycle of output and outcome monitoring and evaluation, producing evaluative knowledge products, and providing coaching and capacity building in M&amp;E to APRM staff and selected partners</a:t>
            </a:r>
            <a:r>
              <a:rPr lang="en-US" dirty="0" smtClean="0">
                <a:effectLst/>
              </a:rPr>
              <a:t>;</a:t>
            </a:r>
          </a:p>
          <a:p>
            <a:pPr lvl="1"/>
            <a:r>
              <a:rPr lang="en-US" dirty="0">
                <a:effectLst/>
              </a:rPr>
              <a:t>Commissioning and supervising case studies, success stories and impact assessment studies;</a:t>
            </a:r>
            <a:endParaRPr lang="en-GB" dirty="0">
              <a:effectLst/>
            </a:endParaRPr>
          </a:p>
          <a:p>
            <a:pPr marL="457200" lvl="1" indent="0">
              <a:buNone/>
            </a:pPr>
            <a:endParaRPr lang="en-GB" dirty="0">
              <a:effectLst/>
            </a:endParaRPr>
          </a:p>
          <a:p>
            <a:endParaRPr lang="en-GB" dirty="0"/>
          </a:p>
        </p:txBody>
      </p:sp>
    </p:spTree>
    <p:extLst>
      <p:ext uri="{BB962C8B-B14F-4D97-AF65-F5344CB8AC3E}">
        <p14:creationId xmlns:p14="http://schemas.microsoft.com/office/powerpoint/2010/main" val="2858675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48344"/>
            <a:ext cx="10353761" cy="696686"/>
          </a:xfrm>
        </p:spPr>
        <p:txBody>
          <a:bodyPr/>
          <a:lstStyle/>
          <a:p>
            <a:r>
              <a:rPr lang="en-GB" dirty="0"/>
              <a:t>MER ROLES AND RESPONSIBILITIES</a:t>
            </a:r>
          </a:p>
        </p:txBody>
      </p:sp>
      <p:sp>
        <p:nvSpPr>
          <p:cNvPr id="3" name="Content Placeholder 2"/>
          <p:cNvSpPr>
            <a:spLocks noGrp="1"/>
          </p:cNvSpPr>
          <p:nvPr>
            <p:ph idx="1"/>
          </p:nvPr>
        </p:nvSpPr>
        <p:spPr>
          <a:xfrm>
            <a:off x="913795" y="1161143"/>
            <a:ext cx="10353762" cy="5138057"/>
          </a:xfrm>
        </p:spPr>
        <p:txBody>
          <a:bodyPr/>
          <a:lstStyle/>
          <a:p>
            <a:r>
              <a:rPr lang="en-GB" dirty="0" smtClean="0"/>
              <a:t>AGA, NEPAD</a:t>
            </a:r>
            <a:r>
              <a:rPr lang="en-GB" smtClean="0"/>
              <a:t>, APSA (CSOs)</a:t>
            </a:r>
            <a:endParaRPr lang="en-GB" dirty="0" smtClean="0"/>
          </a:p>
          <a:p>
            <a:pPr lvl="1"/>
            <a:r>
              <a:rPr lang="en-GB" dirty="0" smtClean="0"/>
              <a:t>Share monitoring frameworks with the APRM Secretariat</a:t>
            </a:r>
          </a:p>
          <a:p>
            <a:pPr lvl="1"/>
            <a:r>
              <a:rPr lang="en-GB" dirty="0" smtClean="0"/>
              <a:t>Agree on common core monitoring indicators</a:t>
            </a:r>
          </a:p>
          <a:p>
            <a:pPr lvl="1"/>
            <a:r>
              <a:rPr lang="en-GB" dirty="0" smtClean="0"/>
              <a:t>Share monitoring and evaluation reports</a:t>
            </a:r>
          </a:p>
          <a:p>
            <a:pPr lvl="1"/>
            <a:r>
              <a:rPr lang="en-GB" dirty="0" smtClean="0"/>
              <a:t>Provide technical support where need be</a:t>
            </a:r>
          </a:p>
          <a:p>
            <a:pPr lvl="1"/>
            <a:r>
              <a:rPr lang="en-GB" dirty="0" smtClean="0"/>
              <a:t>Participate in reflective meetings </a:t>
            </a:r>
          </a:p>
          <a:p>
            <a:r>
              <a:rPr lang="en-GB" dirty="0" smtClean="0"/>
              <a:t>ECA, UNDP, </a:t>
            </a:r>
            <a:r>
              <a:rPr lang="en-GB" dirty="0" err="1" smtClean="0"/>
              <a:t>AfDB</a:t>
            </a:r>
            <a:endParaRPr lang="en-GB" dirty="0" smtClean="0"/>
          </a:p>
          <a:p>
            <a:pPr lvl="1"/>
            <a:r>
              <a:rPr lang="en-GB" dirty="0" smtClean="0"/>
              <a:t>Provide technical and financial support to build capacities of the APRM Secretariat and the NGCs</a:t>
            </a:r>
          </a:p>
          <a:p>
            <a:pPr lvl="1"/>
            <a:r>
              <a:rPr lang="en-GB" dirty="0" smtClean="0"/>
              <a:t>Provide technical and financial support in developing MER tools and systems</a:t>
            </a:r>
          </a:p>
          <a:p>
            <a:pPr lvl="1"/>
            <a:r>
              <a:rPr lang="en-GB" dirty="0" smtClean="0"/>
              <a:t>Provide support in collecting data from non-APRM countries</a:t>
            </a:r>
          </a:p>
          <a:p>
            <a:pPr lvl="1"/>
            <a:r>
              <a:rPr lang="en-GB" dirty="0" smtClean="0"/>
              <a:t>Participate in reflective meetings</a:t>
            </a:r>
            <a:endParaRPr lang="en-GB" dirty="0"/>
          </a:p>
        </p:txBody>
      </p:sp>
    </p:spTree>
    <p:extLst>
      <p:ext uri="{BB962C8B-B14F-4D97-AF65-F5344CB8AC3E}">
        <p14:creationId xmlns:p14="http://schemas.microsoft.com/office/powerpoint/2010/main" val="329333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98286"/>
          </a:xfrm>
        </p:spPr>
        <p:txBody>
          <a:bodyPr/>
          <a:lstStyle/>
          <a:p>
            <a:r>
              <a:rPr lang="en-GB" dirty="0"/>
              <a:t>MER ROLES AND RESPONSIBILITIES</a:t>
            </a:r>
          </a:p>
        </p:txBody>
      </p:sp>
      <p:sp>
        <p:nvSpPr>
          <p:cNvPr id="3" name="Content Placeholder 2"/>
          <p:cNvSpPr>
            <a:spLocks noGrp="1"/>
          </p:cNvSpPr>
          <p:nvPr>
            <p:ph idx="1"/>
          </p:nvPr>
        </p:nvSpPr>
        <p:spPr>
          <a:xfrm>
            <a:off x="913795" y="1407887"/>
            <a:ext cx="10353762" cy="4978399"/>
          </a:xfrm>
        </p:spPr>
        <p:txBody>
          <a:bodyPr/>
          <a:lstStyle/>
          <a:p>
            <a:r>
              <a:rPr lang="en-GB" sz="2400" dirty="0" smtClean="0"/>
              <a:t>RECs</a:t>
            </a:r>
          </a:p>
          <a:p>
            <a:pPr lvl="1"/>
            <a:r>
              <a:rPr lang="en-GB" sz="2400" dirty="0"/>
              <a:t>Provide technical </a:t>
            </a:r>
            <a:r>
              <a:rPr lang="en-GB" sz="2400" dirty="0" smtClean="0"/>
              <a:t>support </a:t>
            </a:r>
            <a:r>
              <a:rPr lang="en-GB" sz="2400" dirty="0"/>
              <a:t>to build capacities of the </a:t>
            </a:r>
            <a:r>
              <a:rPr lang="en-GB" sz="2400" dirty="0" smtClean="0"/>
              <a:t>NGCs</a:t>
            </a:r>
            <a:endParaRPr lang="en-GB" sz="2400" dirty="0"/>
          </a:p>
          <a:p>
            <a:pPr lvl="1"/>
            <a:r>
              <a:rPr lang="en-GB" sz="2400" dirty="0" smtClean="0"/>
              <a:t>Provide </a:t>
            </a:r>
            <a:r>
              <a:rPr lang="en-GB" sz="2400" dirty="0"/>
              <a:t>support in collecting data from non-APRM countries</a:t>
            </a:r>
          </a:p>
          <a:p>
            <a:pPr lvl="1"/>
            <a:r>
              <a:rPr lang="en-GB" sz="2400" dirty="0"/>
              <a:t>Participate in reflective meetings</a:t>
            </a:r>
          </a:p>
          <a:p>
            <a:pPr lvl="1"/>
            <a:endParaRPr lang="en-GB" dirty="0"/>
          </a:p>
        </p:txBody>
      </p:sp>
    </p:spTree>
    <p:extLst>
      <p:ext uri="{BB962C8B-B14F-4D97-AF65-F5344CB8AC3E}">
        <p14:creationId xmlns:p14="http://schemas.microsoft.com/office/powerpoint/2010/main" val="2304719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2800" dirty="0" smtClean="0"/>
              <a:t>SOURCING AND PARTNERSHIPS</a:t>
            </a:r>
            <a:endParaRPr lang="en-GB" sz="2800" dirty="0"/>
          </a:p>
        </p:txBody>
      </p:sp>
    </p:spTree>
    <p:extLst>
      <p:ext uri="{BB962C8B-B14F-4D97-AF65-F5344CB8AC3E}">
        <p14:creationId xmlns:p14="http://schemas.microsoft.com/office/powerpoint/2010/main" val="765566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304800"/>
            <a:ext cx="10353761" cy="856343"/>
          </a:xfrm>
        </p:spPr>
        <p:txBody>
          <a:bodyPr/>
          <a:lstStyle/>
          <a:p>
            <a:r>
              <a:rPr lang="en-GB" dirty="0" smtClean="0"/>
              <a:t>FUNDING</a:t>
            </a:r>
            <a:endParaRPr lang="en-GB" dirty="0"/>
          </a:p>
        </p:txBody>
      </p:sp>
      <p:sp>
        <p:nvSpPr>
          <p:cNvPr id="3" name="Content Placeholder 2"/>
          <p:cNvSpPr>
            <a:spLocks noGrp="1"/>
          </p:cNvSpPr>
          <p:nvPr>
            <p:ph idx="1"/>
          </p:nvPr>
        </p:nvSpPr>
        <p:spPr>
          <a:xfrm>
            <a:off x="667657" y="1161143"/>
            <a:ext cx="10842172" cy="5529943"/>
          </a:xfrm>
        </p:spPr>
        <p:txBody>
          <a:bodyPr>
            <a:normAutofit/>
          </a:bodyPr>
          <a:lstStyle/>
          <a:p>
            <a:r>
              <a:rPr lang="en-US" sz="2200" b="1" dirty="0">
                <a:effectLst/>
              </a:rPr>
              <a:t>Funding for MER</a:t>
            </a:r>
            <a:endParaRPr lang="en-GB" sz="2200" dirty="0">
              <a:effectLst/>
            </a:endParaRPr>
          </a:p>
          <a:p>
            <a:r>
              <a:rPr lang="en-GB" sz="2200" u="sng" dirty="0" smtClean="0">
                <a:effectLst/>
              </a:rPr>
              <a:t>Country level</a:t>
            </a:r>
            <a:r>
              <a:rPr lang="en-GB" sz="2200" dirty="0" smtClean="0">
                <a:effectLst/>
              </a:rPr>
              <a:t>: M&amp;E </a:t>
            </a:r>
            <a:r>
              <a:rPr lang="en-GB" sz="2200" dirty="0">
                <a:effectLst/>
              </a:rPr>
              <a:t>costs are variable and largely depend on the structure the M&amp;E plan. A good rule of the thumb is to budget at least 5 percent of total </a:t>
            </a:r>
            <a:r>
              <a:rPr lang="en-GB" sz="2200" dirty="0" err="1">
                <a:effectLst/>
              </a:rPr>
              <a:t>NPoA</a:t>
            </a:r>
            <a:r>
              <a:rPr lang="en-GB" sz="2200" dirty="0">
                <a:effectLst/>
              </a:rPr>
              <a:t> budget for MER. </a:t>
            </a:r>
            <a:endParaRPr lang="en-GB" sz="2200" dirty="0" smtClean="0">
              <a:effectLst/>
            </a:endParaRPr>
          </a:p>
          <a:p>
            <a:r>
              <a:rPr lang="en-US" sz="2200" dirty="0">
                <a:effectLst/>
              </a:rPr>
              <a:t>Some items to consider in budgeting for MER include</a:t>
            </a:r>
            <a:r>
              <a:rPr lang="en-US" sz="2200" dirty="0" smtClean="0">
                <a:effectLst/>
              </a:rPr>
              <a:t>:</a:t>
            </a:r>
          </a:p>
          <a:p>
            <a:pPr lvl="1"/>
            <a:r>
              <a:rPr lang="en-US" sz="2000" u="sng" dirty="0" smtClean="0">
                <a:effectLst/>
              </a:rPr>
              <a:t>Staffing</a:t>
            </a:r>
            <a:r>
              <a:rPr lang="en-US" sz="2000" dirty="0" smtClean="0">
                <a:effectLst/>
              </a:rPr>
              <a:t>: - </a:t>
            </a:r>
            <a:r>
              <a:rPr lang="en-GB" sz="2000" dirty="0">
                <a:effectLst/>
              </a:rPr>
              <a:t>Salary and benefits, housing/per diem, R&amp;R, etc. </a:t>
            </a:r>
            <a:r>
              <a:rPr lang="en-GB" sz="2000" dirty="0" smtClean="0">
                <a:effectLst/>
              </a:rPr>
              <a:t>for M&amp;E officer;</a:t>
            </a:r>
            <a:r>
              <a:rPr lang="en-GB" sz="2000" dirty="0">
                <a:effectLst/>
              </a:rPr>
              <a:t> </a:t>
            </a:r>
            <a:r>
              <a:rPr lang="en-GB" sz="2000" dirty="0" smtClean="0">
                <a:effectLst/>
              </a:rPr>
              <a:t>Data </a:t>
            </a:r>
            <a:r>
              <a:rPr lang="en-GB" sz="2000" dirty="0">
                <a:effectLst/>
              </a:rPr>
              <a:t>collection and entry people (full, part time, or </a:t>
            </a:r>
            <a:r>
              <a:rPr lang="en-GB" sz="2000" dirty="0" smtClean="0">
                <a:effectLst/>
              </a:rPr>
              <a:t>temporary</a:t>
            </a:r>
          </a:p>
          <a:p>
            <a:pPr lvl="1"/>
            <a:r>
              <a:rPr lang="en-US" sz="2000" u="sng" dirty="0">
                <a:effectLst/>
              </a:rPr>
              <a:t>Assessments and/or </a:t>
            </a:r>
            <a:r>
              <a:rPr lang="en-US" sz="2000" u="sng" dirty="0" smtClean="0">
                <a:effectLst/>
              </a:rPr>
              <a:t>baselines</a:t>
            </a:r>
            <a:r>
              <a:rPr lang="en-US" sz="2000" dirty="0" smtClean="0">
                <a:effectLst/>
              </a:rPr>
              <a:t>: </a:t>
            </a:r>
            <a:r>
              <a:rPr lang="en-GB" sz="2000" dirty="0">
                <a:effectLst/>
              </a:rPr>
              <a:t>For all staff (APRM and partner; including drivers) involved in </a:t>
            </a:r>
            <a:r>
              <a:rPr lang="en-GB" sz="2000" dirty="0" smtClean="0">
                <a:effectLst/>
              </a:rPr>
              <a:t>assessment, Transportation</a:t>
            </a:r>
            <a:r>
              <a:rPr lang="en-GB" sz="2000" dirty="0">
                <a:effectLst/>
              </a:rPr>
              <a:t>, per diem, </a:t>
            </a:r>
            <a:r>
              <a:rPr lang="en-GB" sz="2000" dirty="0" smtClean="0">
                <a:effectLst/>
              </a:rPr>
              <a:t>lodging</a:t>
            </a:r>
          </a:p>
          <a:p>
            <a:pPr lvl="1"/>
            <a:r>
              <a:rPr lang="en-US" sz="2000" u="sng" dirty="0">
                <a:effectLst/>
              </a:rPr>
              <a:t>Field </a:t>
            </a:r>
            <a:r>
              <a:rPr lang="en-US" sz="2000" u="sng" dirty="0" smtClean="0">
                <a:effectLst/>
              </a:rPr>
              <a:t>monitoring</a:t>
            </a:r>
            <a:r>
              <a:rPr lang="en-US" sz="2000" dirty="0" smtClean="0">
                <a:effectLst/>
              </a:rPr>
              <a:t>: </a:t>
            </a:r>
            <a:r>
              <a:rPr lang="en-US" sz="2000" dirty="0">
                <a:effectLst/>
              </a:rPr>
              <a:t>For monitoring trips beyond what is already planned by field agents (including M&amp;E officer accompanying field agents on already planned trips), including </a:t>
            </a:r>
            <a:r>
              <a:rPr lang="en-US" sz="2000" dirty="0" smtClean="0">
                <a:effectLst/>
              </a:rPr>
              <a:t>drivers, Transportation</a:t>
            </a:r>
            <a:r>
              <a:rPr lang="en-US" sz="2000" dirty="0">
                <a:effectLst/>
              </a:rPr>
              <a:t>, per diem, lodging</a:t>
            </a:r>
            <a:endParaRPr lang="en-GB" sz="2000" dirty="0"/>
          </a:p>
        </p:txBody>
      </p:sp>
    </p:spTree>
    <p:extLst>
      <p:ext uri="{BB962C8B-B14F-4D97-AF65-F5344CB8AC3E}">
        <p14:creationId xmlns:p14="http://schemas.microsoft.com/office/powerpoint/2010/main" val="425158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sz="4000" dirty="0" smtClean="0"/>
          </a:p>
          <a:p>
            <a:pPr marL="0" indent="0" algn="ctr">
              <a:buNone/>
            </a:pPr>
            <a:r>
              <a:rPr lang="en-GB" sz="4000" dirty="0" smtClean="0"/>
              <a:t>MER COMMUNICATION, REPORTING AND SYSTEM AUTOMATION</a:t>
            </a:r>
            <a:endParaRPr lang="en-GB" sz="4000" dirty="0"/>
          </a:p>
        </p:txBody>
      </p:sp>
    </p:spTree>
    <p:extLst>
      <p:ext uri="{BB962C8B-B14F-4D97-AF65-F5344CB8AC3E}">
        <p14:creationId xmlns:p14="http://schemas.microsoft.com/office/powerpoint/2010/main" val="2368658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391885"/>
            <a:ext cx="10353761" cy="856343"/>
          </a:xfrm>
        </p:spPr>
        <p:txBody>
          <a:bodyPr/>
          <a:lstStyle/>
          <a:p>
            <a:r>
              <a:rPr lang="en-GB" dirty="0"/>
              <a:t>FUNDING</a:t>
            </a:r>
          </a:p>
        </p:txBody>
      </p:sp>
      <p:sp>
        <p:nvSpPr>
          <p:cNvPr id="3" name="Content Placeholder 2"/>
          <p:cNvSpPr>
            <a:spLocks noGrp="1"/>
          </p:cNvSpPr>
          <p:nvPr>
            <p:ph idx="1"/>
          </p:nvPr>
        </p:nvSpPr>
        <p:spPr>
          <a:xfrm>
            <a:off x="913795" y="1248228"/>
            <a:ext cx="10353762" cy="5254172"/>
          </a:xfrm>
        </p:spPr>
        <p:txBody>
          <a:bodyPr>
            <a:normAutofit/>
          </a:bodyPr>
          <a:lstStyle/>
          <a:p>
            <a:r>
              <a:rPr lang="en-US" sz="2200" u="sng" dirty="0" smtClean="0">
                <a:effectLst/>
              </a:rPr>
              <a:t>External Evaluations and reviews</a:t>
            </a:r>
            <a:r>
              <a:rPr lang="en-US" sz="2200" dirty="0" smtClean="0">
                <a:effectLst/>
              </a:rPr>
              <a:t>: </a:t>
            </a:r>
            <a:r>
              <a:rPr lang="en-US" sz="2200" dirty="0">
                <a:effectLst/>
              </a:rPr>
              <a:t>• Consulting fees or salary • Travel (to the country and for the field </a:t>
            </a:r>
            <a:r>
              <a:rPr lang="en-US" sz="2200" dirty="0" smtClean="0">
                <a:effectLst/>
              </a:rPr>
              <a:t>visits), Per </a:t>
            </a:r>
            <a:r>
              <a:rPr lang="en-US" sz="2200" dirty="0">
                <a:effectLst/>
              </a:rPr>
              <a:t>diem • Lodging Cost of evaluation • Per diem, travel, lodging of project staff involved in data collection (including drivers) • Meeting costs of one day management workshop at the end of the evaluation (office supplies, lunch)  </a:t>
            </a:r>
            <a:endParaRPr lang="en-GB" sz="2200" dirty="0">
              <a:effectLst/>
            </a:endParaRPr>
          </a:p>
          <a:p>
            <a:r>
              <a:rPr lang="en-US" sz="2200" u="sng" dirty="0">
                <a:effectLst/>
              </a:rPr>
              <a:t>Reflection </a:t>
            </a:r>
            <a:r>
              <a:rPr lang="en-US" sz="2200" u="sng" dirty="0" smtClean="0">
                <a:effectLst/>
              </a:rPr>
              <a:t>events</a:t>
            </a:r>
            <a:r>
              <a:rPr lang="en-US" sz="2200" dirty="0" smtClean="0">
                <a:effectLst/>
              </a:rPr>
              <a:t>: </a:t>
            </a:r>
            <a:r>
              <a:rPr lang="en-US" sz="2200" dirty="0">
                <a:effectLst/>
              </a:rPr>
              <a:t>• Per diem, travel, lodging of any staff who have to travel a long distance to the location of the event (e.g., main office staff to field office, field staff to main office) • Meals during event • Office supplies • Meeting room </a:t>
            </a:r>
            <a:r>
              <a:rPr lang="en-US" sz="2200" dirty="0" smtClean="0">
                <a:effectLst/>
              </a:rPr>
              <a:t>rental</a:t>
            </a:r>
          </a:p>
          <a:p>
            <a:r>
              <a:rPr lang="en-US" sz="2200" u="sng" dirty="0" smtClean="0">
                <a:effectLst/>
              </a:rPr>
              <a:t>Publications</a:t>
            </a:r>
            <a:endParaRPr lang="en-GB" sz="2200" u="sng" dirty="0"/>
          </a:p>
        </p:txBody>
      </p:sp>
    </p:spTree>
    <p:extLst>
      <p:ext uri="{BB962C8B-B14F-4D97-AF65-F5344CB8AC3E}">
        <p14:creationId xmlns:p14="http://schemas.microsoft.com/office/powerpoint/2010/main" val="25101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77372"/>
            <a:ext cx="10353761" cy="725714"/>
          </a:xfrm>
        </p:spPr>
        <p:txBody>
          <a:bodyPr>
            <a:normAutofit fontScale="90000"/>
          </a:bodyPr>
          <a:lstStyle/>
          <a:p>
            <a:r>
              <a:rPr lang="en-US" dirty="0">
                <a:effectLst/>
              </a:rPr>
              <a:t>The Capacity needs of MER units</a:t>
            </a:r>
            <a:r>
              <a:rPr lang="en-GB" dirty="0">
                <a:effectLst/>
              </a:rPr>
              <a:t/>
            </a:r>
            <a:br>
              <a:rPr lang="en-GB" dirty="0">
                <a:effectLst/>
              </a:rPr>
            </a:br>
            <a:endParaRPr lang="en-GB" dirty="0"/>
          </a:p>
        </p:txBody>
      </p:sp>
      <p:sp>
        <p:nvSpPr>
          <p:cNvPr id="3" name="Content Placeholder 2"/>
          <p:cNvSpPr>
            <a:spLocks noGrp="1"/>
          </p:cNvSpPr>
          <p:nvPr>
            <p:ph idx="1"/>
          </p:nvPr>
        </p:nvSpPr>
        <p:spPr>
          <a:xfrm>
            <a:off x="913795" y="1103087"/>
            <a:ext cx="10353762" cy="5457370"/>
          </a:xfrm>
        </p:spPr>
        <p:txBody>
          <a:bodyPr>
            <a:normAutofit/>
          </a:bodyPr>
          <a:lstStyle/>
          <a:p>
            <a:pPr lvl="0"/>
            <a:r>
              <a:rPr lang="en-US" sz="2400" i="1" dirty="0">
                <a:effectLst/>
              </a:rPr>
              <a:t>Country-level</a:t>
            </a:r>
            <a:endParaRPr lang="en-GB" sz="2400" dirty="0">
              <a:effectLst/>
            </a:endParaRPr>
          </a:p>
          <a:p>
            <a:r>
              <a:rPr lang="en-US" sz="2400" dirty="0">
                <a:effectLst/>
              </a:rPr>
              <a:t>At the country-level each NGC must determine where to locate its MER Unit. In some countries the NGC has secretariats with MER Units, in others the MER units of the Planning Commission serves this purpose</a:t>
            </a:r>
            <a:r>
              <a:rPr lang="en-US" sz="2400" dirty="0" smtClean="0">
                <a:effectLst/>
              </a:rPr>
              <a:t>.</a:t>
            </a:r>
          </a:p>
          <a:p>
            <a:pPr marL="0" indent="0">
              <a:buNone/>
            </a:pPr>
            <a:endParaRPr lang="en-GB" sz="2400" dirty="0">
              <a:effectLst/>
            </a:endParaRPr>
          </a:p>
          <a:p>
            <a:pPr lvl="0"/>
            <a:r>
              <a:rPr lang="en-US" sz="2400" i="1" dirty="0">
                <a:effectLst/>
              </a:rPr>
              <a:t>Continental level</a:t>
            </a:r>
            <a:endParaRPr lang="en-GB" sz="2400" dirty="0">
              <a:effectLst/>
            </a:endParaRPr>
          </a:p>
          <a:p>
            <a:r>
              <a:rPr lang="en-US" sz="2400" dirty="0">
                <a:effectLst/>
              </a:rPr>
              <a:t>The continental level Secretariat has designated the Knowledge Management and M&amp;E Division as the coordinating unit for MER</a:t>
            </a:r>
            <a:endParaRPr lang="en-GB" sz="2400" dirty="0">
              <a:effectLst/>
            </a:endParaRPr>
          </a:p>
          <a:p>
            <a:endParaRPr lang="en-GB" sz="2400" dirty="0"/>
          </a:p>
        </p:txBody>
      </p:sp>
    </p:spTree>
    <p:extLst>
      <p:ext uri="{BB962C8B-B14F-4D97-AF65-F5344CB8AC3E}">
        <p14:creationId xmlns:p14="http://schemas.microsoft.com/office/powerpoint/2010/main" val="3141070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06400"/>
            <a:ext cx="10353761" cy="740229"/>
          </a:xfrm>
        </p:spPr>
        <p:txBody>
          <a:bodyPr/>
          <a:lstStyle/>
          <a:p>
            <a:r>
              <a:rPr lang="en-US" dirty="0">
                <a:effectLst/>
              </a:rPr>
              <a:t>The Capacity needs of MER units</a:t>
            </a:r>
            <a:endParaRPr lang="en-GB" dirty="0"/>
          </a:p>
        </p:txBody>
      </p:sp>
      <p:sp>
        <p:nvSpPr>
          <p:cNvPr id="3" name="Content Placeholder 2"/>
          <p:cNvSpPr>
            <a:spLocks noGrp="1"/>
          </p:cNvSpPr>
          <p:nvPr>
            <p:ph idx="1"/>
          </p:nvPr>
        </p:nvSpPr>
        <p:spPr>
          <a:xfrm>
            <a:off x="740230" y="1146629"/>
            <a:ext cx="10740570" cy="5471885"/>
          </a:xfrm>
        </p:spPr>
        <p:txBody>
          <a:bodyPr>
            <a:normAutofit/>
          </a:bodyPr>
          <a:lstStyle/>
          <a:p>
            <a:r>
              <a:rPr lang="en-US" dirty="0">
                <a:effectLst/>
              </a:rPr>
              <a:t>Human Resource Needs</a:t>
            </a:r>
            <a:endParaRPr lang="en-GB" dirty="0">
              <a:effectLst/>
            </a:endParaRPr>
          </a:p>
          <a:p>
            <a:pPr lvl="1"/>
            <a:r>
              <a:rPr lang="en-US" dirty="0">
                <a:effectLst/>
              </a:rPr>
              <a:t>Strategically located individuals who are motivated, committed, competent and interested in MER</a:t>
            </a:r>
            <a:endParaRPr lang="en-GB" dirty="0">
              <a:effectLst/>
            </a:endParaRPr>
          </a:p>
          <a:p>
            <a:r>
              <a:rPr lang="en-GB" dirty="0">
                <a:effectLst/>
              </a:rPr>
              <a:t>The human resource needs of the MER Units at both levels should be guided by the information needs </a:t>
            </a:r>
            <a:r>
              <a:rPr lang="en-US" dirty="0">
                <a:effectLst/>
              </a:rPr>
              <a:t>outlined in </a:t>
            </a:r>
            <a:r>
              <a:rPr lang="en-US" dirty="0" err="1">
                <a:effectLst/>
              </a:rPr>
              <a:t>NPoA</a:t>
            </a:r>
            <a:r>
              <a:rPr lang="en-US" dirty="0">
                <a:effectLst/>
              </a:rPr>
              <a:t>, the following capacities may be required for an MER unit:</a:t>
            </a:r>
            <a:endParaRPr lang="en-GB" dirty="0">
              <a:effectLst/>
            </a:endParaRPr>
          </a:p>
          <a:p>
            <a:pPr lvl="1"/>
            <a:r>
              <a:rPr lang="en-US" dirty="0">
                <a:effectLst/>
              </a:rPr>
              <a:t>M&amp;E plan design</a:t>
            </a:r>
            <a:endParaRPr lang="en-GB" dirty="0">
              <a:effectLst/>
            </a:endParaRPr>
          </a:p>
          <a:p>
            <a:pPr lvl="1"/>
            <a:r>
              <a:rPr lang="en-US" dirty="0">
                <a:effectLst/>
              </a:rPr>
              <a:t>Data collection methods (quantitative &amp; qualitative)</a:t>
            </a:r>
            <a:endParaRPr lang="en-GB" dirty="0">
              <a:effectLst/>
            </a:endParaRPr>
          </a:p>
          <a:p>
            <a:pPr lvl="1"/>
            <a:r>
              <a:rPr lang="en-US" dirty="0">
                <a:effectLst/>
              </a:rPr>
              <a:t>Data management skills</a:t>
            </a:r>
            <a:endParaRPr lang="en-GB" dirty="0">
              <a:effectLst/>
            </a:endParaRPr>
          </a:p>
          <a:p>
            <a:pPr lvl="1"/>
            <a:r>
              <a:rPr lang="en-US" dirty="0">
                <a:effectLst/>
              </a:rPr>
              <a:t>Data analysis skills</a:t>
            </a:r>
            <a:endParaRPr lang="en-GB" dirty="0">
              <a:effectLst/>
            </a:endParaRPr>
          </a:p>
          <a:p>
            <a:pPr lvl="1"/>
            <a:r>
              <a:rPr lang="en-US" dirty="0">
                <a:effectLst/>
              </a:rPr>
              <a:t>Data reporting</a:t>
            </a:r>
            <a:endParaRPr lang="en-GB" dirty="0">
              <a:effectLst/>
            </a:endParaRPr>
          </a:p>
          <a:p>
            <a:pPr lvl="1"/>
            <a:r>
              <a:rPr lang="en-US" dirty="0">
                <a:effectLst/>
              </a:rPr>
              <a:t>Project monitoring</a:t>
            </a:r>
            <a:endParaRPr lang="en-GB" dirty="0">
              <a:effectLst/>
            </a:endParaRPr>
          </a:p>
          <a:p>
            <a:endParaRPr lang="en-GB" dirty="0"/>
          </a:p>
        </p:txBody>
      </p:sp>
    </p:spTree>
    <p:extLst>
      <p:ext uri="{BB962C8B-B14F-4D97-AF65-F5344CB8AC3E}">
        <p14:creationId xmlns:p14="http://schemas.microsoft.com/office/powerpoint/2010/main" val="197406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3000" dirty="0" smtClean="0"/>
              <a:t>THANK YOU VERY MUCH FOR YOUR ATTENTION</a:t>
            </a:r>
            <a:endParaRPr lang="en-GB" sz="3000" dirty="0"/>
          </a:p>
        </p:txBody>
      </p:sp>
    </p:spTree>
    <p:extLst>
      <p:ext uri="{BB962C8B-B14F-4D97-AF65-F5344CB8AC3E}">
        <p14:creationId xmlns:p14="http://schemas.microsoft.com/office/powerpoint/2010/main" val="294257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47725"/>
          </a:xfrm>
        </p:spPr>
        <p:txBody>
          <a:bodyPr/>
          <a:lstStyle/>
          <a:p>
            <a:r>
              <a:rPr lang="en-GB" dirty="0" smtClean="0"/>
              <a:t>MER COMMUNICATION</a:t>
            </a:r>
            <a:endParaRPr lang="en-GB" dirty="0"/>
          </a:p>
        </p:txBody>
      </p:sp>
      <p:sp>
        <p:nvSpPr>
          <p:cNvPr id="3" name="Content Placeholder 2"/>
          <p:cNvSpPr>
            <a:spLocks noGrp="1"/>
          </p:cNvSpPr>
          <p:nvPr>
            <p:ph idx="1"/>
          </p:nvPr>
        </p:nvSpPr>
        <p:spPr>
          <a:xfrm>
            <a:off x="913795" y="1457325"/>
            <a:ext cx="10353762" cy="4333875"/>
          </a:xfrm>
        </p:spPr>
        <p:txBody>
          <a:bodyPr>
            <a:normAutofit/>
          </a:bodyPr>
          <a:lstStyle/>
          <a:p>
            <a:r>
              <a:rPr lang="en-GB" sz="2600" dirty="0">
                <a:effectLst/>
              </a:rPr>
              <a:t>To galvanise the populace into action in monitoring the implementation of the </a:t>
            </a:r>
            <a:r>
              <a:rPr lang="en-GB" sz="2600" dirty="0" err="1">
                <a:effectLst/>
              </a:rPr>
              <a:t>NPoA</a:t>
            </a:r>
            <a:r>
              <a:rPr lang="en-GB" sz="2600" dirty="0">
                <a:effectLst/>
              </a:rPr>
              <a:t> it is imperative that they be regularly informed about the processes and outcomes. </a:t>
            </a:r>
            <a:endParaRPr lang="en-GB" sz="2600" dirty="0" smtClean="0">
              <a:effectLst/>
            </a:endParaRPr>
          </a:p>
          <a:p>
            <a:r>
              <a:rPr lang="en-GB" sz="2600" dirty="0" smtClean="0">
                <a:effectLst/>
              </a:rPr>
              <a:t>To </a:t>
            </a:r>
            <a:r>
              <a:rPr lang="en-GB" sz="2600" dirty="0">
                <a:effectLst/>
              </a:rPr>
              <a:t>do this both the NGCs and continental Secretariat need to develop robust communication and reporting strategies</a:t>
            </a:r>
            <a:r>
              <a:rPr lang="en-GB" sz="2600" dirty="0" smtClean="0">
                <a:effectLst/>
              </a:rPr>
              <a:t>.</a:t>
            </a:r>
          </a:p>
          <a:p>
            <a:r>
              <a:rPr lang="en-GB" sz="2600" dirty="0" smtClean="0">
                <a:effectLst/>
              </a:rPr>
              <a:t>Need to use existing national communication systems</a:t>
            </a:r>
            <a:endParaRPr lang="en-GB" sz="2600" dirty="0">
              <a:effectLst/>
            </a:endParaRPr>
          </a:p>
          <a:p>
            <a:endParaRPr lang="en-GB" sz="2600" dirty="0"/>
          </a:p>
        </p:txBody>
      </p:sp>
    </p:spTree>
    <p:extLst>
      <p:ext uri="{BB962C8B-B14F-4D97-AF65-F5344CB8AC3E}">
        <p14:creationId xmlns:p14="http://schemas.microsoft.com/office/powerpoint/2010/main" val="363517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62025"/>
          </a:xfrm>
        </p:spPr>
        <p:txBody>
          <a:bodyPr/>
          <a:lstStyle/>
          <a:p>
            <a:r>
              <a:rPr lang="en-GB" dirty="0"/>
              <a:t>MER COMMUNICATION</a:t>
            </a:r>
          </a:p>
        </p:txBody>
      </p:sp>
      <p:sp>
        <p:nvSpPr>
          <p:cNvPr id="3" name="Content Placeholder 2"/>
          <p:cNvSpPr>
            <a:spLocks noGrp="1"/>
          </p:cNvSpPr>
          <p:nvPr>
            <p:ph idx="1"/>
          </p:nvPr>
        </p:nvSpPr>
        <p:spPr>
          <a:xfrm>
            <a:off x="913795" y="1571625"/>
            <a:ext cx="10353762" cy="4219575"/>
          </a:xfrm>
        </p:spPr>
        <p:txBody>
          <a:bodyPr/>
          <a:lstStyle/>
          <a:p>
            <a:r>
              <a:rPr lang="en-GB" sz="2400" i="1" dirty="0">
                <a:effectLst/>
              </a:rPr>
              <a:t>Country-level communication </a:t>
            </a:r>
            <a:endParaRPr lang="en-GB" sz="2400" dirty="0">
              <a:effectLst/>
            </a:endParaRPr>
          </a:p>
          <a:p>
            <a:r>
              <a:rPr lang="en-GB" sz="2400" dirty="0">
                <a:effectLst/>
              </a:rPr>
              <a:t>NGCs should ensure that data collected (CSAR phase, CRR phase and progress reporting phase) is not just collected for reporting purposes to the APR Secretariat, but should determine how the information can be used to promote governance in-country</a:t>
            </a:r>
            <a:r>
              <a:rPr lang="en-GB" sz="2400" dirty="0" smtClean="0">
                <a:effectLst/>
              </a:rPr>
              <a:t>.</a:t>
            </a:r>
          </a:p>
          <a:p>
            <a:r>
              <a:rPr lang="en-GB" sz="2400" dirty="0">
                <a:effectLst/>
              </a:rPr>
              <a:t>E</a:t>
            </a:r>
            <a:r>
              <a:rPr lang="en-GB" sz="2400" dirty="0" smtClean="0">
                <a:effectLst/>
              </a:rPr>
              <a:t>ach </a:t>
            </a:r>
            <a:r>
              <a:rPr lang="en-GB" sz="2400" dirty="0">
                <a:effectLst/>
              </a:rPr>
              <a:t>NGC should develop a Communication Strategy clearly outlining how the country would share APRM-related information with key in-country stakeholders.</a:t>
            </a:r>
          </a:p>
          <a:p>
            <a:endParaRPr lang="en-GB" dirty="0"/>
          </a:p>
        </p:txBody>
      </p:sp>
    </p:spTree>
    <p:extLst>
      <p:ext uri="{BB962C8B-B14F-4D97-AF65-F5344CB8AC3E}">
        <p14:creationId xmlns:p14="http://schemas.microsoft.com/office/powerpoint/2010/main" val="428763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04850"/>
          </a:xfrm>
        </p:spPr>
        <p:txBody>
          <a:bodyPr/>
          <a:lstStyle/>
          <a:p>
            <a:r>
              <a:rPr lang="en-GB" dirty="0"/>
              <a:t>MER COMMUNICATION</a:t>
            </a:r>
          </a:p>
        </p:txBody>
      </p:sp>
      <p:sp>
        <p:nvSpPr>
          <p:cNvPr id="3" name="Content Placeholder 2"/>
          <p:cNvSpPr>
            <a:spLocks noGrp="1"/>
          </p:cNvSpPr>
          <p:nvPr>
            <p:ph idx="1"/>
          </p:nvPr>
        </p:nvSpPr>
        <p:spPr>
          <a:xfrm>
            <a:off x="557214" y="1314451"/>
            <a:ext cx="11058524" cy="5429249"/>
          </a:xfrm>
        </p:spPr>
        <p:txBody>
          <a:bodyPr>
            <a:normAutofit lnSpcReduction="10000"/>
          </a:bodyPr>
          <a:lstStyle/>
          <a:p>
            <a:pPr marL="0" indent="0">
              <a:buNone/>
            </a:pPr>
            <a:r>
              <a:rPr lang="en-GB" b="1" dirty="0">
                <a:effectLst/>
              </a:rPr>
              <a:t>Country level communication strategies should</a:t>
            </a:r>
          </a:p>
          <a:p>
            <a:pPr lvl="0"/>
            <a:r>
              <a:rPr lang="en-GB" dirty="0">
                <a:effectLst/>
              </a:rPr>
              <a:t>Generate sustained public awareness, involvement, support and ownership by stakeholders on the APRM and its execution; </a:t>
            </a:r>
          </a:p>
          <a:p>
            <a:pPr lvl="0"/>
            <a:r>
              <a:rPr lang="en-GB" dirty="0">
                <a:effectLst/>
              </a:rPr>
              <a:t>Ensure extensive outreach with up to date and accurate information. It will target Parliament public institutions, (Ministries, Departments and Agencies), CSOs at both the sub-national and national levels; </a:t>
            </a:r>
          </a:p>
          <a:p>
            <a:pPr lvl="0"/>
            <a:r>
              <a:rPr lang="en-GB" dirty="0">
                <a:effectLst/>
              </a:rPr>
              <a:t>Include activities such as consultation meetings, promotion of debates, discussions, workshops, community forums, songs, poems, plays, teaching in school, certification of being APRM compliant, APRM clubs, volunteers, and</a:t>
            </a:r>
          </a:p>
          <a:p>
            <a:pPr lvl="0"/>
            <a:r>
              <a:rPr lang="en-GB" dirty="0">
                <a:effectLst/>
              </a:rPr>
              <a:t>Incorporate radio and television programmes, Internet and social groups, memorabilia and paraphernalia, and sport events; and</a:t>
            </a:r>
          </a:p>
          <a:p>
            <a:pPr lvl="0"/>
            <a:r>
              <a:rPr lang="en-GB" dirty="0">
                <a:effectLst/>
              </a:rPr>
              <a:t>Include the publication of newsletters; and preparation of promotional items such as CDs, DVDs, caps, pens, t-shirts, key holders, bags, bracelets, diaries, gold plated pins, </a:t>
            </a:r>
          </a:p>
          <a:p>
            <a:endParaRPr lang="en-GB" dirty="0"/>
          </a:p>
        </p:txBody>
      </p:sp>
    </p:spTree>
    <p:extLst>
      <p:ext uri="{BB962C8B-B14F-4D97-AF65-F5344CB8AC3E}">
        <p14:creationId xmlns:p14="http://schemas.microsoft.com/office/powerpoint/2010/main" val="170564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38162"/>
            <a:ext cx="10353761" cy="790575"/>
          </a:xfrm>
        </p:spPr>
        <p:txBody>
          <a:bodyPr/>
          <a:lstStyle/>
          <a:p>
            <a:r>
              <a:rPr lang="en-GB" dirty="0"/>
              <a:t>MER COMMUNICATION</a:t>
            </a:r>
          </a:p>
        </p:txBody>
      </p:sp>
      <p:sp>
        <p:nvSpPr>
          <p:cNvPr id="3" name="Content Placeholder 2"/>
          <p:cNvSpPr>
            <a:spLocks noGrp="1"/>
          </p:cNvSpPr>
          <p:nvPr>
            <p:ph idx="1"/>
          </p:nvPr>
        </p:nvSpPr>
        <p:spPr>
          <a:xfrm>
            <a:off x="714375" y="1328737"/>
            <a:ext cx="10553182" cy="4686301"/>
          </a:xfrm>
        </p:spPr>
        <p:txBody>
          <a:bodyPr>
            <a:noAutofit/>
          </a:bodyPr>
          <a:lstStyle/>
          <a:p>
            <a:r>
              <a:rPr lang="en-GB" sz="2400" i="1" dirty="0" smtClean="0">
                <a:effectLst/>
              </a:rPr>
              <a:t>Continental-level</a:t>
            </a:r>
            <a:endParaRPr lang="en-GB" sz="2400" dirty="0">
              <a:effectLst/>
            </a:endParaRPr>
          </a:p>
          <a:p>
            <a:pPr marL="0" indent="0">
              <a:buNone/>
            </a:pPr>
            <a:endParaRPr lang="en-GB" sz="2400" dirty="0">
              <a:effectLst/>
            </a:endParaRPr>
          </a:p>
          <a:p>
            <a:r>
              <a:rPr lang="en-GB" sz="2400" dirty="0">
                <a:effectLst/>
              </a:rPr>
              <a:t>Communication at the continental level shall be guided by the APR Secretariat’s communication strategy which should aim at galvanising large segments of the people on the continent and the diaspora into action. The Strategy should clearly indicate how information and reports derived from the e-system would be packaged and disseminated to stakeholders.</a:t>
            </a:r>
          </a:p>
          <a:p>
            <a:endParaRPr lang="en-GB" sz="2400" dirty="0"/>
          </a:p>
        </p:txBody>
      </p:sp>
    </p:spTree>
    <p:extLst>
      <p:ext uri="{BB962C8B-B14F-4D97-AF65-F5344CB8AC3E}">
        <p14:creationId xmlns:p14="http://schemas.microsoft.com/office/powerpoint/2010/main" val="155481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47725"/>
          </a:xfrm>
        </p:spPr>
        <p:txBody>
          <a:bodyPr/>
          <a:lstStyle/>
          <a:p>
            <a:r>
              <a:rPr lang="en-GB" dirty="0"/>
              <a:t>MER COMMUNICATION</a:t>
            </a:r>
          </a:p>
        </p:txBody>
      </p:sp>
      <p:sp>
        <p:nvSpPr>
          <p:cNvPr id="3" name="Content Placeholder 2"/>
          <p:cNvSpPr>
            <a:spLocks noGrp="1"/>
          </p:cNvSpPr>
          <p:nvPr>
            <p:ph idx="1"/>
          </p:nvPr>
        </p:nvSpPr>
        <p:spPr>
          <a:xfrm>
            <a:off x="528638" y="1457325"/>
            <a:ext cx="11029949" cy="5086349"/>
          </a:xfrm>
        </p:spPr>
        <p:txBody>
          <a:bodyPr>
            <a:normAutofit/>
          </a:bodyPr>
          <a:lstStyle/>
          <a:p>
            <a:r>
              <a:rPr lang="en-GB" dirty="0">
                <a:effectLst/>
              </a:rPr>
              <a:t>The continental communication strategy should:</a:t>
            </a:r>
          </a:p>
          <a:p>
            <a:pPr lvl="0"/>
            <a:r>
              <a:rPr lang="en-GB" dirty="0">
                <a:effectLst/>
              </a:rPr>
              <a:t>Generate sustained public awareness, involvement, support and ownership by the African population of the APRM and its execution; </a:t>
            </a:r>
          </a:p>
          <a:p>
            <a:pPr lvl="0"/>
            <a:r>
              <a:rPr lang="en-GB" dirty="0">
                <a:effectLst/>
              </a:rPr>
              <a:t>Ensure extensive outreach with up to date and accurate information. It will target AU Member States, staff, organs and agencies; RECs; African citizens both within the continent and in the diaspora and their institutions, including private sector, civil society etc.; as well as APRM’s partners.</a:t>
            </a:r>
          </a:p>
          <a:p>
            <a:pPr lvl="0"/>
            <a:r>
              <a:rPr lang="en-GB" dirty="0">
                <a:effectLst/>
              </a:rPr>
              <a:t>Be executed by the AU Organs and Agencies (including NEPAD, AGA and APSA), RECs, Member States, strategic partners (UNDP, </a:t>
            </a:r>
            <a:r>
              <a:rPr lang="en-GB" dirty="0" err="1">
                <a:effectLst/>
              </a:rPr>
              <a:t>AfDB</a:t>
            </a:r>
            <a:r>
              <a:rPr lang="en-GB" dirty="0">
                <a:effectLst/>
              </a:rPr>
              <a:t> and UNECA) and partners; </a:t>
            </a:r>
          </a:p>
          <a:p>
            <a:pPr lvl="0"/>
            <a:r>
              <a:rPr lang="en-GB" dirty="0">
                <a:effectLst/>
              </a:rPr>
              <a:t>Include activities such as consultation meetings, promotion of debates, discussions, workshops, community forums, songs, poems, plays, teaching in school, certification of being APRM compliant, APRM clubs, volunteers;</a:t>
            </a:r>
          </a:p>
          <a:p>
            <a:endParaRPr lang="en-GB" dirty="0"/>
          </a:p>
        </p:txBody>
      </p:sp>
    </p:spTree>
    <p:extLst>
      <p:ext uri="{BB962C8B-B14F-4D97-AF65-F5344CB8AC3E}">
        <p14:creationId xmlns:p14="http://schemas.microsoft.com/office/powerpoint/2010/main" val="3911554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38150"/>
            <a:ext cx="10353761" cy="804863"/>
          </a:xfrm>
        </p:spPr>
        <p:txBody>
          <a:bodyPr>
            <a:normAutofit fontScale="90000"/>
          </a:bodyPr>
          <a:lstStyle/>
          <a:p>
            <a:r>
              <a:rPr lang="en-GB" dirty="0">
                <a:effectLst/>
              </a:rPr>
              <a:t>Reporting schedule</a:t>
            </a:r>
            <a:br>
              <a:rPr lang="en-GB" dirty="0">
                <a:effectLst/>
              </a:rPr>
            </a:br>
            <a:endParaRPr lang="en-GB" dirty="0"/>
          </a:p>
        </p:txBody>
      </p:sp>
      <p:sp>
        <p:nvSpPr>
          <p:cNvPr id="3" name="Content Placeholder 2"/>
          <p:cNvSpPr>
            <a:spLocks noGrp="1"/>
          </p:cNvSpPr>
          <p:nvPr>
            <p:ph idx="1"/>
          </p:nvPr>
        </p:nvSpPr>
        <p:spPr>
          <a:xfrm>
            <a:off x="913795" y="1243013"/>
            <a:ext cx="10353762" cy="4548187"/>
          </a:xfrm>
        </p:spPr>
        <p:txBody>
          <a:bodyPr>
            <a:normAutofit lnSpcReduction="10000"/>
          </a:bodyPr>
          <a:lstStyle/>
          <a:p>
            <a:pPr marL="0" indent="0">
              <a:buNone/>
            </a:pPr>
            <a:r>
              <a:rPr lang="en-GB" dirty="0">
                <a:effectLst/>
              </a:rPr>
              <a:t>	</a:t>
            </a:r>
          </a:p>
          <a:p>
            <a:r>
              <a:rPr lang="en-GB" sz="2600" i="1" dirty="0">
                <a:effectLst/>
              </a:rPr>
              <a:t>Country-level reporting</a:t>
            </a:r>
            <a:endParaRPr lang="en-GB" sz="2600" dirty="0">
              <a:effectLst/>
            </a:endParaRPr>
          </a:p>
          <a:p>
            <a:r>
              <a:rPr lang="en-GB" sz="2600" dirty="0">
                <a:effectLst/>
              </a:rPr>
              <a:t>The NGCs would determine in-country reporting schedules following consultations with key stakeholders. </a:t>
            </a:r>
            <a:endParaRPr lang="en-GB" sz="2600" dirty="0" smtClean="0">
              <a:effectLst/>
            </a:endParaRPr>
          </a:p>
          <a:p>
            <a:r>
              <a:rPr lang="en-GB" sz="2600" dirty="0" smtClean="0">
                <a:effectLst/>
              </a:rPr>
              <a:t>In </a:t>
            </a:r>
            <a:r>
              <a:rPr lang="en-GB" sz="2600" dirty="0">
                <a:effectLst/>
              </a:rPr>
              <a:t>any case, feedback from the reporting regimes should be received ahead of time to enable the NGC submit the annual progress reports to the APR Secretariat at least 2 months before an APR Forum</a:t>
            </a:r>
            <a:r>
              <a:rPr lang="en-GB" sz="2600" dirty="0" smtClean="0">
                <a:effectLst/>
              </a:rPr>
              <a:t>.</a:t>
            </a:r>
          </a:p>
          <a:p>
            <a:r>
              <a:rPr lang="en-GB" sz="2600" dirty="0">
                <a:effectLst/>
              </a:rPr>
              <a:t>National validation workshops</a:t>
            </a:r>
          </a:p>
          <a:p>
            <a:endParaRPr lang="en-GB" sz="2600" dirty="0">
              <a:effectLst/>
            </a:endParaRPr>
          </a:p>
          <a:p>
            <a:endParaRPr lang="en-GB" sz="2600" dirty="0"/>
          </a:p>
        </p:txBody>
      </p:sp>
    </p:spTree>
    <p:extLst>
      <p:ext uri="{BB962C8B-B14F-4D97-AF65-F5344CB8AC3E}">
        <p14:creationId xmlns:p14="http://schemas.microsoft.com/office/powerpoint/2010/main" val="83227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395288"/>
            <a:ext cx="10353761" cy="790575"/>
          </a:xfrm>
        </p:spPr>
        <p:txBody>
          <a:bodyPr/>
          <a:lstStyle/>
          <a:p>
            <a:r>
              <a:rPr lang="en-GB" dirty="0">
                <a:effectLst/>
              </a:rPr>
              <a:t>Reporting schedule</a:t>
            </a:r>
            <a:endParaRPr lang="en-GB" dirty="0"/>
          </a:p>
        </p:txBody>
      </p:sp>
      <p:sp>
        <p:nvSpPr>
          <p:cNvPr id="3" name="Content Placeholder 2"/>
          <p:cNvSpPr>
            <a:spLocks noGrp="1"/>
          </p:cNvSpPr>
          <p:nvPr>
            <p:ph idx="1"/>
          </p:nvPr>
        </p:nvSpPr>
        <p:spPr>
          <a:xfrm>
            <a:off x="500064" y="1185863"/>
            <a:ext cx="11229974" cy="5329237"/>
          </a:xfrm>
        </p:spPr>
        <p:txBody>
          <a:bodyPr>
            <a:noAutofit/>
          </a:bodyPr>
          <a:lstStyle/>
          <a:p>
            <a:r>
              <a:rPr lang="en-GB" sz="2200" i="1" dirty="0">
                <a:effectLst/>
              </a:rPr>
              <a:t>Continental-level reporting</a:t>
            </a:r>
            <a:endParaRPr lang="en-GB" sz="2200" dirty="0">
              <a:effectLst/>
            </a:endParaRPr>
          </a:p>
          <a:p>
            <a:r>
              <a:rPr lang="en-GB" sz="2200" dirty="0">
                <a:effectLst/>
              </a:rPr>
              <a:t>The e-system is designed to receive continuous information from APRM participating countries, and to this end the Knowledge Management and M&amp;E Division will produce progress reports on demand. </a:t>
            </a:r>
            <a:endParaRPr lang="en-GB" sz="2200" dirty="0" smtClean="0">
              <a:effectLst/>
            </a:endParaRPr>
          </a:p>
          <a:p>
            <a:r>
              <a:rPr lang="en-GB" sz="2200" dirty="0">
                <a:effectLst/>
              </a:rPr>
              <a:t>The following APRM reporting schedule is proposed</a:t>
            </a:r>
            <a:r>
              <a:rPr lang="en-GB" sz="2200" dirty="0" smtClean="0">
                <a:effectLst/>
              </a:rPr>
              <a:t>.</a:t>
            </a:r>
            <a:endParaRPr lang="en-GB" sz="2200" dirty="0">
              <a:effectLst/>
            </a:endParaRPr>
          </a:p>
          <a:p>
            <a:r>
              <a:rPr lang="en-GB" sz="2200" b="1" u="sng" dirty="0">
                <a:effectLst/>
              </a:rPr>
              <a:t>Semi-annual </a:t>
            </a:r>
            <a:r>
              <a:rPr lang="en-GB" sz="2200" b="1" u="sng" dirty="0" smtClean="0">
                <a:effectLst/>
              </a:rPr>
              <a:t>reports</a:t>
            </a:r>
            <a:r>
              <a:rPr lang="en-GB" sz="2200" dirty="0" smtClean="0">
                <a:effectLst/>
              </a:rPr>
              <a:t>: The </a:t>
            </a:r>
            <a:r>
              <a:rPr lang="en-GB" sz="2200" dirty="0">
                <a:effectLst/>
              </a:rPr>
              <a:t>reports shall be analytical, summarising the status of the achievements of implementation of the National Programmes of Action and the state of governance on the continent. </a:t>
            </a:r>
          </a:p>
          <a:p>
            <a:r>
              <a:rPr lang="en-GB" sz="2200" b="1" u="sng" dirty="0">
                <a:effectLst/>
              </a:rPr>
              <a:t>Annual </a:t>
            </a:r>
            <a:r>
              <a:rPr lang="en-GB" sz="2200" b="1" u="sng" dirty="0" smtClean="0">
                <a:effectLst/>
              </a:rPr>
              <a:t>reports</a:t>
            </a:r>
            <a:r>
              <a:rPr lang="en-GB" sz="2200" b="1" dirty="0" smtClean="0">
                <a:effectLst/>
              </a:rPr>
              <a:t>:</a:t>
            </a:r>
            <a:r>
              <a:rPr lang="en-GB" sz="2200" dirty="0">
                <a:effectLst/>
              </a:rPr>
              <a:t> These are comprehensive annual evaluation reports, giving a detailed assessment of performance. The </a:t>
            </a:r>
            <a:r>
              <a:rPr lang="en-GB" sz="2200" dirty="0" smtClean="0">
                <a:effectLst/>
              </a:rPr>
              <a:t>reports </a:t>
            </a:r>
            <a:r>
              <a:rPr lang="en-GB" sz="2200" dirty="0">
                <a:effectLst/>
              </a:rPr>
              <a:t>also </a:t>
            </a:r>
            <a:r>
              <a:rPr lang="en-GB" sz="2200" dirty="0" smtClean="0">
                <a:effectLst/>
              </a:rPr>
              <a:t>highlight </a:t>
            </a:r>
            <a:r>
              <a:rPr lang="en-GB" sz="2200" dirty="0">
                <a:effectLst/>
              </a:rPr>
              <a:t>common issues occurring across all implementing countries, highlighting issues of sustainability of strategies and processes.</a:t>
            </a:r>
            <a:endParaRPr lang="en-GB" sz="2200" dirty="0"/>
          </a:p>
        </p:txBody>
      </p:sp>
    </p:spTree>
    <p:extLst>
      <p:ext uri="{BB962C8B-B14F-4D97-AF65-F5344CB8AC3E}">
        <p14:creationId xmlns:p14="http://schemas.microsoft.com/office/powerpoint/2010/main" val="2957229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268</TotalTime>
  <Words>1699</Words>
  <Application>Microsoft Office PowerPoint</Application>
  <PresentationFormat>Widescreen</PresentationFormat>
  <Paragraphs>136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Bookman Old Style</vt:lpstr>
      <vt:lpstr>Rockwell</vt:lpstr>
      <vt:lpstr>Damask</vt:lpstr>
      <vt:lpstr>THE CONTINENTAL MONITORING, EVALUATION AND REPORTING SYSTEM </vt:lpstr>
      <vt:lpstr>PowerPoint Presentation</vt:lpstr>
      <vt:lpstr>MER COMMUNICATION</vt:lpstr>
      <vt:lpstr>MER COMMUNICATION</vt:lpstr>
      <vt:lpstr>MER COMMUNICATION</vt:lpstr>
      <vt:lpstr>MER COMMUNICATION</vt:lpstr>
      <vt:lpstr>MER COMMUNICATION</vt:lpstr>
      <vt:lpstr>Reporting schedule </vt:lpstr>
      <vt:lpstr>Reporting schedule</vt:lpstr>
      <vt:lpstr>System automation</vt:lpstr>
      <vt:lpstr>PowerPoint Presentation</vt:lpstr>
      <vt:lpstr>MER ROLES AND RESPONSIBILITIES</vt:lpstr>
      <vt:lpstr>MER ROLES AND RESPONSIBILITIES</vt:lpstr>
      <vt:lpstr>MER ROLES AND RESPONSIBILITIES</vt:lpstr>
      <vt:lpstr>MER ROLES AND RESPONSIBILITIES</vt:lpstr>
      <vt:lpstr>MER ROLES AND RESPONSIBILITIES</vt:lpstr>
      <vt:lpstr>MER ROLES AND RESPONSIBILITIES</vt:lpstr>
      <vt:lpstr>PowerPoint Presentation</vt:lpstr>
      <vt:lpstr>FUNDING</vt:lpstr>
      <vt:lpstr>FUNDING</vt:lpstr>
      <vt:lpstr>The Capacity needs of MER units </vt:lpstr>
      <vt:lpstr>The Capacity needs of MER units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CONTINENTAL MONITORING, EVALUATION AND REPORTING SYSTEM</dc:title>
  <dc:creator>SAMUEL CUDJOE</dc:creator>
  <cp:lastModifiedBy>Bethelehem Teshager</cp:lastModifiedBy>
  <cp:revision>35</cp:revision>
  <dcterms:created xsi:type="dcterms:W3CDTF">2017-10-31T00:08:00Z</dcterms:created>
  <dcterms:modified xsi:type="dcterms:W3CDTF">2017-10-31T05:55:33Z</dcterms:modified>
</cp:coreProperties>
</file>