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63" r:id="rId3"/>
    <p:sldId id="257" r:id="rId4"/>
    <p:sldId id="294" r:id="rId5"/>
    <p:sldId id="295" r:id="rId6"/>
    <p:sldId id="296" r:id="rId7"/>
    <p:sldId id="297" r:id="rId8"/>
    <p:sldId id="298" r:id="rId9"/>
    <p:sldId id="260" r:id="rId10"/>
    <p:sldId id="261" r:id="rId11"/>
    <p:sldId id="262" r:id="rId12"/>
    <p:sldId id="264" r:id="rId13"/>
    <p:sldId id="266" r:id="rId14"/>
    <p:sldId id="265" r:id="rId15"/>
    <p:sldId id="267" r:id="rId16"/>
    <p:sldId id="268" r:id="rId17"/>
    <p:sldId id="269" r:id="rId18"/>
    <p:sldId id="270" r:id="rId19"/>
    <p:sldId id="271" r:id="rId20"/>
    <p:sldId id="273" r:id="rId21"/>
    <p:sldId id="301" r:id="rId22"/>
    <p:sldId id="302" r:id="rId23"/>
    <p:sldId id="274" r:id="rId24"/>
    <p:sldId id="300" r:id="rId25"/>
    <p:sldId id="299" r:id="rId26"/>
    <p:sldId id="272" r:id="rId27"/>
    <p:sldId id="275" r:id="rId28"/>
    <p:sldId id="276" r:id="rId29"/>
    <p:sldId id="277" r:id="rId30"/>
    <p:sldId id="278" r:id="rId31"/>
    <p:sldId id="279" r:id="rId32"/>
    <p:sldId id="280" r:id="rId33"/>
    <p:sldId id="281" r:id="rId34"/>
    <p:sldId id="282" r:id="rId35"/>
    <p:sldId id="283" r:id="rId36"/>
    <p:sldId id="284" r:id="rId37"/>
    <p:sldId id="285" r:id="rId38"/>
    <p:sldId id="287" r:id="rId39"/>
    <p:sldId id="286" r:id="rId40"/>
    <p:sldId id="288" r:id="rId41"/>
    <p:sldId id="289" r:id="rId42"/>
    <p:sldId id="290" r:id="rId43"/>
    <p:sldId id="291" r:id="rId44"/>
    <p:sldId id="292" r:id="rId45"/>
    <p:sldId id="293"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79" autoAdjust="0"/>
    <p:restoredTop sz="93825" autoAdjust="0"/>
  </p:normalViewPr>
  <p:slideViewPr>
    <p:cSldViewPr snapToGrid="0">
      <p:cViewPr varScale="1">
        <p:scale>
          <a:sx n="66" d="100"/>
          <a:sy n="66" d="100"/>
        </p:scale>
        <p:origin x="68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36508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49543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10/30/2017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325700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10/30/2017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4783954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10/30/2017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017052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A87A34-81AB-432B-8DAE-1953F412C126}" type="datetimeFigureOut">
              <a:rPr lang="en-US" smtClean="0"/>
              <a:t>10/30/2017</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478437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A87A34-81AB-432B-8DAE-1953F412C126}" type="datetimeFigureOut">
              <a:rPr lang="en-US" smtClean="0"/>
              <a:t>10/30/2017</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198368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790540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22611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8A87A34-81AB-432B-8DAE-1953F412C126}" type="datetimeFigureOut">
              <a:rPr lang="en-US" smtClean="0"/>
              <a:t>10/30/2017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94677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10/30/2017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83965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10/30/2017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21436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10/30/2017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2456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8A87A34-81AB-432B-8DAE-1953F412C126}" type="datetimeFigureOut">
              <a:rPr lang="en-US" smtClean="0"/>
              <a:t>10/30/2017</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69054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8A87A34-81AB-432B-8DAE-1953F412C126}" type="datetimeFigureOut">
              <a:rPr lang="en-US" smtClean="0"/>
              <a:t>10/30/2017</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96881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48A87A34-81AB-432B-8DAE-1953F412C126}" type="datetimeFigureOut">
              <a:rPr lang="en-US" smtClean="0"/>
              <a:t>10/30/2017</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75227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79646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8A87A34-81AB-432B-8DAE-1953F412C126}" type="datetimeFigureOut">
              <a:rPr lang="en-US" smtClean="0"/>
              <a:pPr/>
              <a:t>10/30/2017</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99046516"/>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533400"/>
            <a:ext cx="8825658" cy="2587171"/>
          </a:xfrm>
        </p:spPr>
        <p:txBody>
          <a:bodyPr/>
          <a:lstStyle/>
          <a:p>
            <a:pPr algn="ctr"/>
            <a:r>
              <a:rPr lang="en-GB" sz="5000" b="1" dirty="0">
                <a:solidFill>
                  <a:schemeClr val="bg1"/>
                </a:solidFill>
              </a:rPr>
              <a:t>T</a:t>
            </a:r>
            <a:r>
              <a:rPr lang="en-GB" sz="5000" b="1" dirty="0" smtClean="0">
                <a:solidFill>
                  <a:schemeClr val="bg1"/>
                </a:solidFill>
              </a:rPr>
              <a:t>HE CONTINENTAL MONITORING, EVALUATION AND REPORTING SYSTEM</a:t>
            </a:r>
            <a:endParaRPr lang="en-GB" sz="5000" b="1" dirty="0">
              <a:solidFill>
                <a:schemeClr val="bg1"/>
              </a:solidFill>
            </a:endParaRPr>
          </a:p>
        </p:txBody>
      </p:sp>
      <p:sp>
        <p:nvSpPr>
          <p:cNvPr id="3" name="Subtitle 2"/>
          <p:cNvSpPr>
            <a:spLocks noGrp="1"/>
          </p:cNvSpPr>
          <p:nvPr>
            <p:ph type="subTitle" idx="1"/>
          </p:nvPr>
        </p:nvSpPr>
        <p:spPr>
          <a:xfrm>
            <a:off x="1154955" y="4029075"/>
            <a:ext cx="9745274" cy="2183039"/>
          </a:xfrm>
        </p:spPr>
        <p:txBody>
          <a:bodyPr>
            <a:normAutofit/>
          </a:bodyPr>
          <a:lstStyle/>
          <a:p>
            <a:pPr algn="ctr"/>
            <a:r>
              <a:rPr lang="en-GB" b="1" dirty="0" smtClean="0">
                <a:solidFill>
                  <a:schemeClr val="bg1"/>
                </a:solidFill>
              </a:rPr>
              <a:t>Samuel </a:t>
            </a:r>
            <a:r>
              <a:rPr lang="en-GB" b="1" dirty="0" err="1" smtClean="0">
                <a:solidFill>
                  <a:schemeClr val="bg1"/>
                </a:solidFill>
              </a:rPr>
              <a:t>cudjoe</a:t>
            </a:r>
            <a:endParaRPr lang="en-GB" b="1" dirty="0" smtClean="0">
              <a:solidFill>
                <a:schemeClr val="bg1"/>
              </a:solidFill>
            </a:endParaRPr>
          </a:p>
          <a:p>
            <a:pPr algn="ctr"/>
            <a:r>
              <a:rPr lang="en-GB" b="1" dirty="0" smtClean="0">
                <a:solidFill>
                  <a:schemeClr val="bg1"/>
                </a:solidFill>
              </a:rPr>
              <a:t>samcudjoe2015@gmail.com</a:t>
            </a:r>
          </a:p>
          <a:p>
            <a:pPr algn="ctr"/>
            <a:endParaRPr lang="en-GB" b="1" dirty="0" smtClean="0">
              <a:solidFill>
                <a:schemeClr val="bg1"/>
              </a:solidFill>
            </a:endParaRPr>
          </a:p>
          <a:p>
            <a:pPr algn="ctr"/>
            <a:r>
              <a:rPr lang="en-GB" b="1" dirty="0" smtClean="0">
                <a:solidFill>
                  <a:schemeClr val="bg1"/>
                </a:solidFill>
              </a:rPr>
              <a:t>Expert Group meeting: the continental monitoring, evaluation and reporting; les acacias hotel, Djibouti; 30 – 31 October, 2017</a:t>
            </a:r>
            <a:endParaRPr lang="en-GB" b="1" dirty="0">
              <a:solidFill>
                <a:schemeClr val="bg1"/>
              </a:solidFill>
            </a:endParaRPr>
          </a:p>
        </p:txBody>
      </p:sp>
    </p:spTree>
    <p:extLst>
      <p:ext uri="{BB962C8B-B14F-4D97-AF65-F5344CB8AC3E}">
        <p14:creationId xmlns:p14="http://schemas.microsoft.com/office/powerpoint/2010/main" val="3487479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smtClean="0"/>
          </a:p>
          <a:p>
            <a:endParaRPr lang="en-GB" dirty="0"/>
          </a:p>
          <a:p>
            <a:endParaRPr lang="en-GB" dirty="0" smtClean="0"/>
          </a:p>
          <a:p>
            <a:endParaRPr lang="en-GB" dirty="0"/>
          </a:p>
          <a:p>
            <a:pPr algn="ctr"/>
            <a:r>
              <a:rPr lang="en-GB" sz="2800" b="1" dirty="0" smtClean="0"/>
              <a:t>THANK YOU FOR YOUR ATTENTION</a:t>
            </a:r>
            <a:endParaRPr lang="en-GB" sz="2800" b="1" dirty="0"/>
          </a:p>
        </p:txBody>
      </p:sp>
    </p:spTree>
    <p:extLst>
      <p:ext uri="{BB962C8B-B14F-4D97-AF65-F5344CB8AC3E}">
        <p14:creationId xmlns:p14="http://schemas.microsoft.com/office/powerpoint/2010/main" val="1159834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b="1" dirty="0"/>
          </a:p>
        </p:txBody>
      </p:sp>
      <p:sp>
        <p:nvSpPr>
          <p:cNvPr id="3" name="Content Placeholder 2"/>
          <p:cNvSpPr>
            <a:spLocks noGrp="1"/>
          </p:cNvSpPr>
          <p:nvPr>
            <p:ph idx="1"/>
          </p:nvPr>
        </p:nvSpPr>
        <p:spPr/>
        <p:txBody>
          <a:bodyPr/>
          <a:lstStyle/>
          <a:p>
            <a:endParaRPr lang="en-GB" b="1" dirty="0" smtClean="0"/>
          </a:p>
          <a:p>
            <a:endParaRPr lang="en-GB" b="1" dirty="0"/>
          </a:p>
          <a:p>
            <a:pPr algn="ctr"/>
            <a:r>
              <a:rPr lang="en-GB" sz="4000" b="1" dirty="0" smtClean="0">
                <a:solidFill>
                  <a:schemeClr val="bg1"/>
                </a:solidFill>
              </a:rPr>
              <a:t>CURRENT MER AT NATIONAL AND CONTINENTAL LEVELS</a:t>
            </a:r>
          </a:p>
          <a:p>
            <a:pPr algn="ctr"/>
            <a:endParaRPr lang="en-GB" sz="4000" dirty="0">
              <a:solidFill>
                <a:schemeClr val="bg1"/>
              </a:solidFill>
            </a:endParaRPr>
          </a:p>
        </p:txBody>
      </p:sp>
    </p:spTree>
    <p:extLst>
      <p:ext uri="{BB962C8B-B14F-4D97-AF65-F5344CB8AC3E}">
        <p14:creationId xmlns:p14="http://schemas.microsoft.com/office/powerpoint/2010/main" val="2084604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76032"/>
          </a:xfrm>
        </p:spPr>
        <p:txBody>
          <a:bodyPr/>
          <a:lstStyle/>
          <a:p>
            <a:r>
              <a:rPr lang="en-GB" b="1" dirty="0" smtClean="0"/>
              <a:t>Existing MER Systems</a:t>
            </a:r>
            <a:endParaRPr lang="en-GB" b="1" dirty="0"/>
          </a:p>
        </p:txBody>
      </p:sp>
      <p:sp>
        <p:nvSpPr>
          <p:cNvPr id="3" name="Content Placeholder 2"/>
          <p:cNvSpPr>
            <a:spLocks noGrp="1"/>
          </p:cNvSpPr>
          <p:nvPr>
            <p:ph idx="1"/>
          </p:nvPr>
        </p:nvSpPr>
        <p:spPr>
          <a:xfrm>
            <a:off x="757238" y="1300164"/>
            <a:ext cx="9292615" cy="4948236"/>
          </a:xfrm>
        </p:spPr>
        <p:txBody>
          <a:bodyPr>
            <a:normAutofit fontScale="92500" lnSpcReduction="10000"/>
          </a:bodyPr>
          <a:lstStyle/>
          <a:p>
            <a:r>
              <a:rPr lang="en-GB" sz="2600" dirty="0" smtClean="0"/>
              <a:t>National MER Systems</a:t>
            </a:r>
          </a:p>
          <a:p>
            <a:pPr lvl="1"/>
            <a:r>
              <a:rPr lang="en-US" sz="2400" dirty="0"/>
              <a:t>comprehensive national monitoring and evaluation frameworks and plans have been developed to monitor </a:t>
            </a:r>
            <a:r>
              <a:rPr lang="en-US" sz="2400" dirty="0" smtClean="0"/>
              <a:t>national </a:t>
            </a:r>
            <a:r>
              <a:rPr lang="en-US" sz="2400" dirty="0"/>
              <a:t>development </a:t>
            </a:r>
            <a:r>
              <a:rPr lang="en-US" sz="2400" dirty="0" smtClean="0"/>
              <a:t>plans</a:t>
            </a:r>
          </a:p>
          <a:p>
            <a:pPr lvl="1"/>
            <a:r>
              <a:rPr lang="en-US" sz="2400" dirty="0"/>
              <a:t>managed and coordinated by Ministries of Planning/Planning Commissions and the National Statistical </a:t>
            </a:r>
            <a:r>
              <a:rPr lang="en-US" sz="2400" dirty="0" smtClean="0"/>
              <a:t>units</a:t>
            </a:r>
          </a:p>
          <a:p>
            <a:pPr lvl="1"/>
            <a:r>
              <a:rPr lang="en-US" sz="2400" dirty="0"/>
              <a:t>track the progress of implementation of a number of initiatives including </a:t>
            </a:r>
            <a:r>
              <a:rPr lang="en-US" sz="2400" dirty="0" smtClean="0"/>
              <a:t>the Agenda 2030, Agenda 2063, NEPAD and APRM</a:t>
            </a:r>
          </a:p>
          <a:p>
            <a:pPr lvl="1"/>
            <a:r>
              <a:rPr lang="en-US" sz="2400" dirty="0"/>
              <a:t>At the local level, the Policy Planning, Monitoring and Evaluation Directorates of the various Ministries, together with the Regional and District Planning and Coordination Units play a key role in ensuring the </a:t>
            </a:r>
            <a:r>
              <a:rPr lang="en-US" sz="2400" dirty="0" smtClean="0"/>
              <a:t>monitoring </a:t>
            </a:r>
            <a:r>
              <a:rPr lang="en-US" sz="2400" dirty="0"/>
              <a:t>of the various initiatives</a:t>
            </a:r>
            <a:endParaRPr lang="en-GB" sz="2400" dirty="0"/>
          </a:p>
        </p:txBody>
      </p:sp>
    </p:spTree>
    <p:extLst>
      <p:ext uri="{BB962C8B-B14F-4D97-AF65-F5344CB8AC3E}">
        <p14:creationId xmlns:p14="http://schemas.microsoft.com/office/powerpoint/2010/main" val="488844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250452"/>
            <a:ext cx="9404723" cy="747432"/>
          </a:xfrm>
        </p:spPr>
        <p:txBody>
          <a:bodyPr/>
          <a:lstStyle/>
          <a:p>
            <a:r>
              <a:rPr lang="en-GB" b="1" dirty="0"/>
              <a:t>Existing MER Systems</a:t>
            </a:r>
          </a:p>
        </p:txBody>
      </p:sp>
      <p:sp>
        <p:nvSpPr>
          <p:cNvPr id="3" name="Content Placeholder 2"/>
          <p:cNvSpPr>
            <a:spLocks noGrp="1"/>
          </p:cNvSpPr>
          <p:nvPr>
            <p:ph idx="1"/>
          </p:nvPr>
        </p:nvSpPr>
        <p:spPr>
          <a:xfrm>
            <a:off x="1103312" y="997884"/>
            <a:ext cx="8946541" cy="5688666"/>
          </a:xfrm>
        </p:spPr>
        <p:txBody>
          <a:bodyPr/>
          <a:lstStyle/>
          <a:p>
            <a:r>
              <a:rPr lang="en-GB" dirty="0" smtClean="0"/>
              <a:t>Institutional Arrangements</a:t>
            </a:r>
          </a:p>
          <a:p>
            <a:endParaRPr lang="en-GB" dirty="0"/>
          </a:p>
        </p:txBody>
      </p:sp>
      <p:pic>
        <p:nvPicPr>
          <p:cNvPr id="22" name="Picture 21"/>
          <p:cNvPicPr>
            <a:picLocks noChangeAspect="1"/>
          </p:cNvPicPr>
          <p:nvPr/>
        </p:nvPicPr>
        <p:blipFill>
          <a:blip r:embed="rId2"/>
          <a:stretch>
            <a:fillRect/>
          </a:stretch>
        </p:blipFill>
        <p:spPr>
          <a:xfrm>
            <a:off x="1103313" y="1371601"/>
            <a:ext cx="8946540" cy="5314950"/>
          </a:xfrm>
          <a:prstGeom prst="rect">
            <a:avLst/>
          </a:prstGeom>
        </p:spPr>
      </p:pic>
    </p:spTree>
    <p:extLst>
      <p:ext uri="{BB962C8B-B14F-4D97-AF65-F5344CB8AC3E}">
        <p14:creationId xmlns:p14="http://schemas.microsoft.com/office/powerpoint/2010/main" val="8693298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tx1"/>
                </a:solidFill>
              </a:rPr>
              <a:t>Existing MER Systems</a:t>
            </a:r>
            <a:endParaRPr lang="en-GB" b="1" dirty="0">
              <a:solidFill>
                <a:schemeClr val="tx1"/>
              </a:solidFill>
            </a:endParaRPr>
          </a:p>
        </p:txBody>
      </p:sp>
      <p:sp>
        <p:nvSpPr>
          <p:cNvPr id="3" name="Content Placeholder 2"/>
          <p:cNvSpPr>
            <a:spLocks noGrp="1"/>
          </p:cNvSpPr>
          <p:nvPr>
            <p:ph idx="1"/>
          </p:nvPr>
        </p:nvSpPr>
        <p:spPr>
          <a:xfrm>
            <a:off x="646112" y="1328738"/>
            <a:ext cx="9403742" cy="4919661"/>
          </a:xfrm>
        </p:spPr>
        <p:txBody>
          <a:bodyPr/>
          <a:lstStyle/>
          <a:p>
            <a:pPr lvl="0"/>
            <a:r>
              <a:rPr lang="en-US" sz="2800" b="1" dirty="0" smtClean="0"/>
              <a:t>Challenges:</a:t>
            </a:r>
          </a:p>
          <a:p>
            <a:pPr lvl="1"/>
            <a:r>
              <a:rPr lang="en-US" sz="2400" dirty="0" smtClean="0"/>
              <a:t>Weak </a:t>
            </a:r>
            <a:r>
              <a:rPr lang="en-US" sz="2400" dirty="0"/>
              <a:t>demand for and utilization of MER results</a:t>
            </a:r>
            <a:endParaRPr lang="en-GB" sz="2400" dirty="0"/>
          </a:p>
          <a:p>
            <a:pPr lvl="1"/>
            <a:r>
              <a:rPr lang="en-US" sz="2400" dirty="0"/>
              <a:t>Limited resources and budgetary allocations for MER</a:t>
            </a:r>
            <a:endParaRPr lang="en-GB" sz="2400" dirty="0"/>
          </a:p>
          <a:p>
            <a:pPr lvl="1"/>
            <a:r>
              <a:rPr lang="en-US" sz="2400" dirty="0"/>
              <a:t>Weak capacity</a:t>
            </a:r>
            <a:endParaRPr lang="en-GB" sz="2400" dirty="0"/>
          </a:p>
          <a:p>
            <a:pPr lvl="1"/>
            <a:r>
              <a:rPr lang="en-US" sz="2400" dirty="0"/>
              <a:t>Lack of incentives, rewards and sanctions</a:t>
            </a:r>
            <a:endParaRPr lang="en-GB" sz="2400" dirty="0"/>
          </a:p>
          <a:p>
            <a:pPr lvl="1"/>
            <a:r>
              <a:rPr lang="en-US" sz="2400" dirty="0"/>
              <a:t>Non-compliance with MER reporting timelines and frameworks</a:t>
            </a:r>
            <a:endParaRPr lang="en-GB" sz="2400" dirty="0"/>
          </a:p>
          <a:p>
            <a:pPr lvl="1"/>
            <a:r>
              <a:rPr lang="en-US" sz="2400" dirty="0"/>
              <a:t>Poor data quality, data gaps and inconsistences</a:t>
            </a:r>
            <a:endParaRPr lang="en-GB" sz="2400" dirty="0"/>
          </a:p>
          <a:p>
            <a:pPr lvl="1"/>
            <a:r>
              <a:rPr lang="en-US" sz="2400" dirty="0"/>
              <a:t>Inadequate management information systems and networks</a:t>
            </a:r>
            <a:endParaRPr lang="en-GB" sz="2400" dirty="0"/>
          </a:p>
          <a:p>
            <a:endParaRPr lang="en-GB" dirty="0"/>
          </a:p>
        </p:txBody>
      </p:sp>
    </p:spTree>
    <p:extLst>
      <p:ext uri="{BB962C8B-B14F-4D97-AF65-F5344CB8AC3E}">
        <p14:creationId xmlns:p14="http://schemas.microsoft.com/office/powerpoint/2010/main" val="4185091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690282"/>
          </a:xfrm>
        </p:spPr>
        <p:txBody>
          <a:bodyPr/>
          <a:lstStyle/>
          <a:p>
            <a:r>
              <a:rPr lang="en-US" sz="3200" b="1" dirty="0"/>
              <a:t>Existing national level APRM MER systems</a:t>
            </a:r>
            <a:endParaRPr lang="en-US" sz="3200" dirty="0"/>
          </a:p>
        </p:txBody>
      </p:sp>
      <p:sp>
        <p:nvSpPr>
          <p:cNvPr id="3" name="Content Placeholder 2"/>
          <p:cNvSpPr>
            <a:spLocks noGrp="1"/>
          </p:cNvSpPr>
          <p:nvPr>
            <p:ph idx="1"/>
          </p:nvPr>
        </p:nvSpPr>
        <p:spPr>
          <a:xfrm>
            <a:off x="646112" y="1143000"/>
            <a:ext cx="10283826" cy="5105399"/>
          </a:xfrm>
        </p:spPr>
        <p:txBody>
          <a:bodyPr/>
          <a:lstStyle/>
          <a:p>
            <a:pPr lvl="1"/>
            <a:r>
              <a:rPr lang="en-US" sz="2200" dirty="0" smtClean="0"/>
              <a:t>Some </a:t>
            </a:r>
            <a:r>
              <a:rPr lang="en-US" sz="2200" dirty="0"/>
              <a:t>countries rely on existing MER systems within National Development Planning Ministries/Commissions to collect data to report on NPOA </a:t>
            </a:r>
            <a:r>
              <a:rPr lang="en-US" sz="2200" dirty="0" smtClean="0"/>
              <a:t>indicators</a:t>
            </a:r>
          </a:p>
          <a:p>
            <a:endParaRPr lang="en-GB" dirty="0"/>
          </a:p>
        </p:txBody>
      </p:sp>
      <p:pic>
        <p:nvPicPr>
          <p:cNvPr id="21" name="Picture 20"/>
          <p:cNvPicPr>
            <a:picLocks noChangeAspect="1"/>
          </p:cNvPicPr>
          <p:nvPr/>
        </p:nvPicPr>
        <p:blipFill>
          <a:blip r:embed="rId2"/>
          <a:stretch>
            <a:fillRect/>
          </a:stretch>
        </p:blipFill>
        <p:spPr>
          <a:xfrm>
            <a:off x="1143000" y="2728913"/>
            <a:ext cx="9386888" cy="3519485"/>
          </a:xfrm>
          <a:prstGeom prst="rect">
            <a:avLst/>
          </a:prstGeom>
        </p:spPr>
      </p:pic>
    </p:spTree>
    <p:extLst>
      <p:ext uri="{BB962C8B-B14F-4D97-AF65-F5344CB8AC3E}">
        <p14:creationId xmlns:p14="http://schemas.microsoft.com/office/powerpoint/2010/main" val="2316978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083802" cy="890307"/>
          </a:xfrm>
        </p:spPr>
        <p:txBody>
          <a:bodyPr/>
          <a:lstStyle/>
          <a:p>
            <a:r>
              <a:rPr lang="en-US" sz="3600" b="1" dirty="0"/>
              <a:t>Existing national level APRM MER systems</a:t>
            </a:r>
            <a:endParaRPr lang="en-GB" sz="3600" dirty="0"/>
          </a:p>
        </p:txBody>
      </p:sp>
      <p:sp>
        <p:nvSpPr>
          <p:cNvPr id="3" name="Content Placeholder 2"/>
          <p:cNvSpPr>
            <a:spLocks noGrp="1"/>
          </p:cNvSpPr>
          <p:nvPr>
            <p:ph idx="1"/>
          </p:nvPr>
        </p:nvSpPr>
        <p:spPr>
          <a:xfrm>
            <a:off x="646111" y="1343026"/>
            <a:ext cx="10483851" cy="4905374"/>
          </a:xfrm>
        </p:spPr>
        <p:txBody>
          <a:bodyPr>
            <a:normAutofit/>
          </a:bodyPr>
          <a:lstStyle/>
          <a:p>
            <a:r>
              <a:rPr lang="en-US" sz="2400" dirty="0"/>
              <a:t>Other countries have developed MER systems that collaborate with existing MER systems within line ministries to collect data to report on NPOA indicators.</a:t>
            </a:r>
            <a:endParaRPr lang="en-GB" sz="2400" dirty="0"/>
          </a:p>
          <a:p>
            <a:endParaRPr lang="en-GB" sz="2400" dirty="0"/>
          </a:p>
        </p:txBody>
      </p:sp>
      <p:pic>
        <p:nvPicPr>
          <p:cNvPr id="20" name="Picture 19"/>
          <p:cNvPicPr>
            <a:picLocks noChangeAspect="1"/>
          </p:cNvPicPr>
          <p:nvPr/>
        </p:nvPicPr>
        <p:blipFill>
          <a:blip r:embed="rId2"/>
          <a:stretch>
            <a:fillRect/>
          </a:stretch>
        </p:blipFill>
        <p:spPr>
          <a:xfrm>
            <a:off x="899652" y="2580969"/>
            <a:ext cx="10073147" cy="3834580"/>
          </a:xfrm>
          <a:prstGeom prst="rect">
            <a:avLst/>
          </a:prstGeom>
        </p:spPr>
      </p:pic>
    </p:spTree>
    <p:extLst>
      <p:ext uri="{BB962C8B-B14F-4D97-AF65-F5344CB8AC3E}">
        <p14:creationId xmlns:p14="http://schemas.microsoft.com/office/powerpoint/2010/main" val="35366474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726614" cy="861732"/>
          </a:xfrm>
        </p:spPr>
        <p:txBody>
          <a:bodyPr/>
          <a:lstStyle/>
          <a:p>
            <a:r>
              <a:rPr lang="en-US" sz="3600" b="1" dirty="0"/>
              <a:t>Existing national level APRM MER systems</a:t>
            </a:r>
            <a:endParaRPr lang="en-GB" sz="3400" dirty="0"/>
          </a:p>
        </p:txBody>
      </p:sp>
      <p:sp>
        <p:nvSpPr>
          <p:cNvPr id="3" name="Content Placeholder 2"/>
          <p:cNvSpPr>
            <a:spLocks noGrp="1"/>
          </p:cNvSpPr>
          <p:nvPr>
            <p:ph idx="1"/>
          </p:nvPr>
        </p:nvSpPr>
        <p:spPr>
          <a:xfrm>
            <a:off x="646112" y="1314450"/>
            <a:ext cx="9403742" cy="4933949"/>
          </a:xfrm>
        </p:spPr>
        <p:txBody>
          <a:bodyPr/>
          <a:lstStyle/>
          <a:p>
            <a:r>
              <a:rPr lang="en-US" dirty="0"/>
              <a:t>The third category is where the NGC Secretariat is located within the National Development Planning Commission/Ministry and thus rely exclusively on existing systems to collect data for APRM </a:t>
            </a:r>
            <a:r>
              <a:rPr lang="en-US" dirty="0" smtClean="0"/>
              <a:t>indicators</a:t>
            </a:r>
          </a:p>
          <a:p>
            <a:endParaRPr lang="en-GB" dirty="0"/>
          </a:p>
        </p:txBody>
      </p:sp>
      <p:pic>
        <p:nvPicPr>
          <p:cNvPr id="4" name="Picture 3"/>
          <p:cNvPicPr>
            <a:picLocks noChangeAspect="1"/>
          </p:cNvPicPr>
          <p:nvPr/>
        </p:nvPicPr>
        <p:blipFill>
          <a:blip r:embed="rId2"/>
          <a:stretch>
            <a:fillRect/>
          </a:stretch>
        </p:blipFill>
        <p:spPr>
          <a:xfrm>
            <a:off x="1057276" y="2466449"/>
            <a:ext cx="9758362" cy="3405713"/>
          </a:xfrm>
          <a:prstGeom prst="rect">
            <a:avLst/>
          </a:prstGeom>
        </p:spPr>
      </p:pic>
    </p:spTree>
    <p:extLst>
      <p:ext uri="{BB962C8B-B14F-4D97-AF65-F5344CB8AC3E}">
        <p14:creationId xmlns:p14="http://schemas.microsoft.com/office/powerpoint/2010/main" val="1989505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0" y="452718"/>
            <a:ext cx="9826627" cy="790295"/>
          </a:xfrm>
        </p:spPr>
        <p:txBody>
          <a:bodyPr/>
          <a:lstStyle/>
          <a:p>
            <a:r>
              <a:rPr lang="en-US" sz="3600" b="1" dirty="0"/>
              <a:t>Scope of MER and Communication in APRM</a:t>
            </a:r>
            <a:endParaRPr lang="en-GB" sz="3600" dirty="0"/>
          </a:p>
        </p:txBody>
      </p:sp>
      <p:sp>
        <p:nvSpPr>
          <p:cNvPr id="3" name="Content Placeholder 2"/>
          <p:cNvSpPr>
            <a:spLocks noGrp="1"/>
          </p:cNvSpPr>
          <p:nvPr>
            <p:ph idx="1"/>
          </p:nvPr>
        </p:nvSpPr>
        <p:spPr>
          <a:xfrm>
            <a:off x="646110" y="1243014"/>
            <a:ext cx="10040940" cy="5005386"/>
          </a:xfrm>
        </p:spPr>
        <p:txBody>
          <a:bodyPr/>
          <a:lstStyle/>
          <a:p>
            <a:r>
              <a:rPr lang="en-US" dirty="0" smtClean="0"/>
              <a:t>MER </a:t>
            </a:r>
            <a:r>
              <a:rPr lang="en-US" dirty="0"/>
              <a:t>for APRM starts from the Country Self-Assessment phase of the mechanism. </a:t>
            </a:r>
            <a:endParaRPr lang="en-US" dirty="0" smtClean="0"/>
          </a:p>
          <a:p>
            <a:r>
              <a:rPr lang="en-US" dirty="0" smtClean="0"/>
              <a:t>The </a:t>
            </a:r>
            <a:r>
              <a:rPr lang="en-US" dirty="0"/>
              <a:t>CSAR constitutes more than the baseline survey of the APRM. It is the diagnosis and identification of enabling factors and binding constraints to development within a country. </a:t>
            </a:r>
            <a:endParaRPr lang="en-US" dirty="0" smtClean="0"/>
          </a:p>
          <a:p>
            <a:r>
              <a:rPr lang="en-US" dirty="0" smtClean="0"/>
              <a:t>It </a:t>
            </a:r>
            <a:r>
              <a:rPr lang="en-US" dirty="0"/>
              <a:t>entails multiple stakeholder interactions to collect information and data to address the indicators listed in the APRM Base Questionnaire</a:t>
            </a:r>
            <a:endParaRPr lang="en-GB" dirty="0"/>
          </a:p>
        </p:txBody>
      </p:sp>
    </p:spTree>
    <p:extLst>
      <p:ext uri="{BB962C8B-B14F-4D97-AF65-F5344CB8AC3E}">
        <p14:creationId xmlns:p14="http://schemas.microsoft.com/office/powerpoint/2010/main" val="11095857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998077" cy="718857"/>
          </a:xfrm>
        </p:spPr>
        <p:txBody>
          <a:bodyPr/>
          <a:lstStyle/>
          <a:p>
            <a:r>
              <a:rPr lang="en-US" sz="3600" b="1" dirty="0"/>
              <a:t>Scope of MER and Communication in APRM</a:t>
            </a:r>
            <a:endParaRPr lang="en-GB" sz="3600" dirty="0"/>
          </a:p>
        </p:txBody>
      </p:sp>
      <p:sp>
        <p:nvSpPr>
          <p:cNvPr id="3" name="Content Placeholder 2"/>
          <p:cNvSpPr>
            <a:spLocks noGrp="1"/>
          </p:cNvSpPr>
          <p:nvPr>
            <p:ph idx="1"/>
          </p:nvPr>
        </p:nvSpPr>
        <p:spPr>
          <a:xfrm>
            <a:off x="842963" y="1300163"/>
            <a:ext cx="10229850" cy="5357811"/>
          </a:xfrm>
        </p:spPr>
        <p:txBody>
          <a:bodyPr/>
          <a:lstStyle/>
          <a:p>
            <a:r>
              <a:rPr lang="en-US" sz="2200" dirty="0"/>
              <a:t>Key MER challenges </a:t>
            </a:r>
            <a:endParaRPr lang="en-US" sz="2200" dirty="0" smtClean="0"/>
          </a:p>
          <a:p>
            <a:pPr lvl="1"/>
            <a:r>
              <a:rPr lang="en-US" sz="2000" dirty="0"/>
              <a:t>Capacity constraints in APRM countries’ monitoring systems influence data</a:t>
            </a:r>
            <a:r>
              <a:rPr lang="en-US" sz="2000" b="1" dirty="0"/>
              <a:t> </a:t>
            </a:r>
            <a:r>
              <a:rPr lang="en-US" sz="2000" dirty="0"/>
              <a:t>availability and quality at all levels – national, regional/county and district. </a:t>
            </a:r>
            <a:endParaRPr lang="en-US" sz="2000" dirty="0" smtClean="0"/>
          </a:p>
          <a:p>
            <a:pPr lvl="2"/>
            <a:r>
              <a:rPr lang="en-US" sz="1800" dirty="0" smtClean="0"/>
              <a:t>For </a:t>
            </a:r>
            <a:r>
              <a:rPr lang="en-US" sz="1800" dirty="0"/>
              <a:t>some countries, there are no regular, reliable country data on many key indicators that are needed in order to monitor governance or the progress made towards the </a:t>
            </a:r>
            <a:r>
              <a:rPr lang="en-US" sz="1800" dirty="0" err="1"/>
              <a:t>NPoA</a:t>
            </a:r>
            <a:r>
              <a:rPr lang="en-US" sz="1800" dirty="0"/>
              <a:t> implementation. In addition, administrative data are often inadequate to produce reliable figures on the proposed </a:t>
            </a:r>
            <a:r>
              <a:rPr lang="en-US" sz="1800" dirty="0" smtClean="0"/>
              <a:t>indicators</a:t>
            </a:r>
          </a:p>
          <a:p>
            <a:pPr lvl="1"/>
            <a:r>
              <a:rPr lang="en-US" sz="2000" dirty="0"/>
              <a:t>Institutional and coordination frameworks for </a:t>
            </a:r>
            <a:r>
              <a:rPr lang="en-US" sz="2000" dirty="0" smtClean="0"/>
              <a:t>MER</a:t>
            </a:r>
          </a:p>
          <a:p>
            <a:pPr lvl="1"/>
            <a:r>
              <a:rPr lang="en-US" sz="2000" dirty="0"/>
              <a:t>Funding and budgeting for MER</a:t>
            </a:r>
            <a:endParaRPr lang="en-GB" sz="2000" dirty="0"/>
          </a:p>
          <a:p>
            <a:pPr lvl="2"/>
            <a:r>
              <a:rPr lang="en-US" sz="1800" dirty="0"/>
              <a:t>Failure to budget for MER implies the NGCs are unable to undertake both routine monitoring and evaluative activities</a:t>
            </a:r>
            <a:r>
              <a:rPr lang="en-US" dirty="0"/>
              <a:t>.</a:t>
            </a:r>
            <a:endParaRPr lang="en-GB" dirty="0"/>
          </a:p>
          <a:p>
            <a:pPr lvl="1"/>
            <a:r>
              <a:rPr lang="en-US" sz="2000" dirty="0"/>
              <a:t>Planning for MER</a:t>
            </a:r>
            <a:endParaRPr lang="en-GB" sz="2000" dirty="0"/>
          </a:p>
          <a:p>
            <a:pPr lvl="2"/>
            <a:r>
              <a:rPr lang="en-US" sz="1800" dirty="0"/>
              <a:t>Most NGCs fail to use the relevant tools for planning activities, deadlines, success indicators and required financing</a:t>
            </a:r>
            <a:r>
              <a:rPr lang="en-US" dirty="0"/>
              <a:t>.   </a:t>
            </a:r>
            <a:endParaRPr lang="en-GB" dirty="0"/>
          </a:p>
          <a:p>
            <a:pPr lvl="1"/>
            <a:endParaRPr lang="en-GB" dirty="0"/>
          </a:p>
          <a:p>
            <a:pPr lvl="1"/>
            <a:endParaRPr lang="en-GB" dirty="0"/>
          </a:p>
        </p:txBody>
      </p:sp>
    </p:spTree>
    <p:extLst>
      <p:ext uri="{BB962C8B-B14F-4D97-AF65-F5344CB8AC3E}">
        <p14:creationId xmlns:p14="http://schemas.microsoft.com/office/powerpoint/2010/main" val="1612842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endParaRPr lang="en-GB" dirty="0" smtClean="0"/>
          </a:p>
          <a:p>
            <a:pPr marL="0" indent="0">
              <a:buNone/>
            </a:pPr>
            <a:endParaRPr lang="en-GB" dirty="0"/>
          </a:p>
          <a:p>
            <a:pPr marL="0" indent="0">
              <a:buNone/>
            </a:pPr>
            <a:endParaRPr lang="en-GB" dirty="0"/>
          </a:p>
          <a:p>
            <a:pPr marL="0" indent="0" algn="ctr">
              <a:buNone/>
            </a:pPr>
            <a:r>
              <a:rPr lang="en-GB" sz="4000" b="1" dirty="0" smtClean="0">
                <a:solidFill>
                  <a:schemeClr val="bg1"/>
                </a:solidFill>
              </a:rPr>
              <a:t>THE AFRICAN PEER REVIEW MECHANISM</a:t>
            </a:r>
            <a:endParaRPr lang="en-GB" sz="4000" b="1" dirty="0">
              <a:solidFill>
                <a:schemeClr val="bg1"/>
              </a:solidFill>
            </a:endParaRPr>
          </a:p>
        </p:txBody>
      </p:sp>
    </p:spTree>
    <p:extLst>
      <p:ext uri="{BB962C8B-B14F-4D97-AF65-F5344CB8AC3E}">
        <p14:creationId xmlns:p14="http://schemas.microsoft.com/office/powerpoint/2010/main" val="36113462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021889" cy="753782"/>
          </a:xfrm>
        </p:spPr>
        <p:txBody>
          <a:bodyPr/>
          <a:lstStyle/>
          <a:p>
            <a:r>
              <a:rPr lang="en-GB" sz="3000" b="1" dirty="0" smtClean="0"/>
              <a:t>Continental MER Framework and its value addition</a:t>
            </a:r>
            <a:endParaRPr lang="en-GB" sz="3000" b="1" dirty="0"/>
          </a:p>
        </p:txBody>
      </p:sp>
      <p:sp>
        <p:nvSpPr>
          <p:cNvPr id="3" name="Content Placeholder 2"/>
          <p:cNvSpPr>
            <a:spLocks noGrp="1"/>
          </p:cNvSpPr>
          <p:nvPr>
            <p:ph idx="1"/>
          </p:nvPr>
        </p:nvSpPr>
        <p:spPr>
          <a:xfrm>
            <a:off x="825500" y="1041400"/>
            <a:ext cx="9224353" cy="5206999"/>
          </a:xfrm>
        </p:spPr>
        <p:txBody>
          <a:bodyPr>
            <a:normAutofit/>
          </a:bodyPr>
          <a:lstStyle/>
          <a:p>
            <a:r>
              <a:rPr lang="en-US" sz="2800" dirty="0"/>
              <a:t>MER at the continental level is coordinated by the Knowledge Management, Monitoring and Evaluation Division. </a:t>
            </a:r>
            <a:endParaRPr lang="en-US" sz="2800" dirty="0" smtClean="0"/>
          </a:p>
          <a:p>
            <a:r>
              <a:rPr lang="en-US" sz="2800" dirty="0" smtClean="0"/>
              <a:t>The </a:t>
            </a:r>
            <a:r>
              <a:rPr lang="en-US" sz="2800" dirty="0"/>
              <a:t>KMM&amp;E division relies on progress reports to ascertain the level of implementation of the </a:t>
            </a:r>
            <a:r>
              <a:rPr lang="en-US" sz="2800" dirty="0" err="1"/>
              <a:t>NPoAs</a:t>
            </a:r>
            <a:r>
              <a:rPr lang="en-US" sz="2800" dirty="0"/>
              <a:t> at the country level and to also distill important lessons learned and commendable practices. </a:t>
            </a:r>
            <a:endParaRPr lang="en-US" sz="2800" dirty="0" smtClean="0"/>
          </a:p>
          <a:p>
            <a:r>
              <a:rPr lang="en-US" sz="2800" dirty="0" smtClean="0"/>
              <a:t>The </a:t>
            </a:r>
            <a:r>
              <a:rPr lang="en-US" sz="2800" dirty="0"/>
              <a:t>KMM&amp;E is currently developing an electronic based MER system to enable it collect real-time data from country MERs</a:t>
            </a:r>
            <a:endParaRPr lang="en-GB" sz="2800" dirty="0"/>
          </a:p>
        </p:txBody>
      </p:sp>
    </p:spTree>
    <p:extLst>
      <p:ext uri="{BB962C8B-B14F-4D97-AF65-F5344CB8AC3E}">
        <p14:creationId xmlns:p14="http://schemas.microsoft.com/office/powerpoint/2010/main" val="31139243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1088689" cy="903642"/>
          </a:xfrm>
        </p:spPr>
        <p:txBody>
          <a:bodyPr/>
          <a:lstStyle/>
          <a:p>
            <a:r>
              <a:rPr lang="en-GB" sz="3400" b="1" dirty="0"/>
              <a:t>Continental MER Framework and its value addition</a:t>
            </a:r>
            <a:endParaRPr lang="en-GB" sz="3400" dirty="0"/>
          </a:p>
        </p:txBody>
      </p:sp>
      <p:sp>
        <p:nvSpPr>
          <p:cNvPr id="3" name="Content Placeholder 2"/>
          <p:cNvSpPr>
            <a:spLocks noGrp="1"/>
          </p:cNvSpPr>
          <p:nvPr>
            <p:ph idx="1"/>
          </p:nvPr>
        </p:nvSpPr>
        <p:spPr>
          <a:xfrm>
            <a:off x="1103312" y="1356360"/>
            <a:ext cx="10037128" cy="4892039"/>
          </a:xfrm>
        </p:spPr>
        <p:txBody>
          <a:bodyPr>
            <a:normAutofit lnSpcReduction="10000"/>
          </a:bodyPr>
          <a:lstStyle/>
          <a:p>
            <a:r>
              <a:rPr lang="en-GB" sz="2600" dirty="0" smtClean="0"/>
              <a:t>The continental MER system is being developed with the following principles in mind:</a:t>
            </a:r>
          </a:p>
          <a:p>
            <a:r>
              <a:rPr lang="en-GB" sz="2600" b="1" dirty="0" smtClean="0"/>
              <a:t>Alignment and Synergy</a:t>
            </a:r>
          </a:p>
          <a:p>
            <a:pPr lvl="1"/>
            <a:r>
              <a:rPr lang="en-GB" sz="2400" dirty="0" smtClean="0"/>
              <a:t>Strengthening of existing MER systems already in place at the national and continental levels</a:t>
            </a:r>
          </a:p>
          <a:p>
            <a:pPr lvl="1"/>
            <a:r>
              <a:rPr lang="en-GB" sz="2400" dirty="0" smtClean="0"/>
              <a:t>Leads to maximization and efficiency of resource use</a:t>
            </a:r>
          </a:p>
          <a:p>
            <a:r>
              <a:rPr lang="en-GB" sz="2600" b="1" dirty="0" smtClean="0"/>
              <a:t>Ownership and Participation</a:t>
            </a:r>
          </a:p>
          <a:p>
            <a:pPr lvl="1"/>
            <a:r>
              <a:rPr lang="en-GB" sz="2400" dirty="0" smtClean="0"/>
              <a:t>Highlight the active participation of all relevant stakeholders at both national and continental levels</a:t>
            </a:r>
          </a:p>
          <a:p>
            <a:pPr lvl="1"/>
            <a:r>
              <a:rPr lang="en-GB" sz="2400" dirty="0" smtClean="0"/>
              <a:t>Highlight central roles played by national development planning units and statistical authorities</a:t>
            </a:r>
          </a:p>
        </p:txBody>
      </p:sp>
    </p:spTree>
    <p:extLst>
      <p:ext uri="{BB962C8B-B14F-4D97-AF65-F5344CB8AC3E}">
        <p14:creationId xmlns:p14="http://schemas.microsoft.com/office/powerpoint/2010/main" val="20368541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844849" cy="796962"/>
          </a:xfrm>
        </p:spPr>
        <p:txBody>
          <a:bodyPr/>
          <a:lstStyle/>
          <a:p>
            <a:r>
              <a:rPr lang="en-GB" sz="3400" b="1" dirty="0"/>
              <a:t>Continental MER Framework and its value addition</a:t>
            </a:r>
            <a:endParaRPr lang="en-GB" sz="3400" dirty="0"/>
          </a:p>
        </p:txBody>
      </p:sp>
      <p:sp>
        <p:nvSpPr>
          <p:cNvPr id="3" name="Content Placeholder 2"/>
          <p:cNvSpPr>
            <a:spLocks noGrp="1"/>
          </p:cNvSpPr>
          <p:nvPr>
            <p:ph idx="1"/>
          </p:nvPr>
        </p:nvSpPr>
        <p:spPr>
          <a:xfrm>
            <a:off x="929640" y="1249680"/>
            <a:ext cx="10241280" cy="4998719"/>
          </a:xfrm>
        </p:spPr>
        <p:txBody>
          <a:bodyPr/>
          <a:lstStyle/>
          <a:p>
            <a:r>
              <a:rPr lang="en-GB" sz="2600" b="1" dirty="0"/>
              <a:t>Partnership </a:t>
            </a:r>
            <a:r>
              <a:rPr lang="en-GB" sz="2600" b="1" dirty="0" smtClean="0"/>
              <a:t>building</a:t>
            </a:r>
          </a:p>
          <a:p>
            <a:pPr lvl="1"/>
            <a:r>
              <a:rPr lang="en-GB" sz="2400" dirty="0" smtClean="0"/>
              <a:t>Need to promote partnerships with CSOs, technical and research institutions, strategic partners, </a:t>
            </a:r>
            <a:r>
              <a:rPr lang="en-GB" sz="2400" dirty="0" err="1" smtClean="0"/>
              <a:t>etc</a:t>
            </a:r>
            <a:endParaRPr lang="en-GB" sz="2400" dirty="0" smtClean="0"/>
          </a:p>
          <a:p>
            <a:pPr lvl="1"/>
            <a:r>
              <a:rPr lang="en-GB" sz="2400" dirty="0" smtClean="0"/>
              <a:t>Value addition through engagements (both political and technical), financial support, advocacy and sensitization</a:t>
            </a:r>
          </a:p>
          <a:p>
            <a:pPr lvl="1"/>
            <a:r>
              <a:rPr lang="en-GB" sz="2400" dirty="0" smtClean="0"/>
              <a:t>Use of common platforms to track indicators</a:t>
            </a:r>
            <a:endParaRPr lang="en-GB" sz="2400" dirty="0"/>
          </a:p>
          <a:p>
            <a:endParaRPr lang="en-GB" dirty="0"/>
          </a:p>
        </p:txBody>
      </p:sp>
    </p:spTree>
    <p:extLst>
      <p:ext uri="{BB962C8B-B14F-4D97-AF65-F5344CB8AC3E}">
        <p14:creationId xmlns:p14="http://schemas.microsoft.com/office/powerpoint/2010/main" val="3072817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809289" cy="842682"/>
          </a:xfrm>
        </p:spPr>
        <p:txBody>
          <a:bodyPr/>
          <a:lstStyle/>
          <a:p>
            <a:r>
              <a:rPr lang="en-GB" sz="3400" b="1" dirty="0"/>
              <a:t>Continental MER Framework and its value addition</a:t>
            </a:r>
            <a:endParaRPr lang="en-GB" sz="3400" dirty="0"/>
          </a:p>
        </p:txBody>
      </p:sp>
      <p:sp>
        <p:nvSpPr>
          <p:cNvPr id="3" name="Content Placeholder 2"/>
          <p:cNvSpPr>
            <a:spLocks noGrp="1"/>
          </p:cNvSpPr>
          <p:nvPr>
            <p:ph idx="1"/>
          </p:nvPr>
        </p:nvSpPr>
        <p:spPr>
          <a:xfrm>
            <a:off x="792480" y="1295400"/>
            <a:ext cx="10408920" cy="4952999"/>
          </a:xfrm>
        </p:spPr>
        <p:txBody>
          <a:bodyPr>
            <a:normAutofit lnSpcReduction="10000"/>
          </a:bodyPr>
          <a:lstStyle/>
          <a:p>
            <a:pPr marL="0" indent="0">
              <a:buNone/>
            </a:pPr>
            <a:r>
              <a:rPr lang="en-GB" sz="2600" b="1" dirty="0" smtClean="0"/>
              <a:t>Value Addition. </a:t>
            </a:r>
          </a:p>
          <a:p>
            <a:pPr lvl="1">
              <a:buFont typeface="Wingdings" panose="05000000000000000000" pitchFamily="2" charset="2"/>
              <a:buChar char="Ø"/>
            </a:pPr>
            <a:r>
              <a:rPr lang="en-GB" sz="2200" dirty="0" smtClean="0"/>
              <a:t>Together with the national level MER frameworks, gives practical meaning to the commitment of Africa leaders to improve governance </a:t>
            </a:r>
          </a:p>
          <a:p>
            <a:pPr lvl="1">
              <a:buFont typeface="Wingdings" panose="05000000000000000000" pitchFamily="2" charset="2"/>
              <a:buChar char="Ø"/>
            </a:pPr>
            <a:r>
              <a:rPr lang="en-GB" sz="2200" dirty="0" smtClean="0"/>
              <a:t>A key tool for the Mechanism to measure progress at all levels – sub-regional, national, continental</a:t>
            </a:r>
          </a:p>
          <a:p>
            <a:pPr lvl="2">
              <a:buFont typeface="Wingdings" panose="05000000000000000000" pitchFamily="2" charset="2"/>
              <a:buChar char="Ø"/>
            </a:pPr>
            <a:r>
              <a:rPr lang="en-GB" sz="2000" dirty="0" smtClean="0"/>
              <a:t>National and sub-national: facilitates tracking of short, medium and long-term changes in governance and service delivery within national development  plans</a:t>
            </a:r>
          </a:p>
          <a:p>
            <a:pPr lvl="2">
              <a:buFont typeface="Wingdings" panose="05000000000000000000" pitchFamily="2" charset="2"/>
              <a:buChar char="Ø"/>
            </a:pPr>
            <a:r>
              <a:rPr lang="en-GB" sz="2000" dirty="0" smtClean="0"/>
              <a:t>Provides empirical data for national planning authorities for policy formulation</a:t>
            </a:r>
          </a:p>
          <a:p>
            <a:pPr lvl="2">
              <a:buFont typeface="Wingdings" panose="05000000000000000000" pitchFamily="2" charset="2"/>
              <a:buChar char="Ø"/>
            </a:pPr>
            <a:r>
              <a:rPr lang="en-GB" sz="2000" dirty="0" smtClean="0"/>
              <a:t>Continental level – facilitates the tracking of progress towards compliance with standards and codes, NEPAD objectives (and Agenda 2063 and Agenda 2030 goals)</a:t>
            </a:r>
            <a:endParaRPr lang="en-GB" sz="2000" dirty="0"/>
          </a:p>
        </p:txBody>
      </p:sp>
    </p:spTree>
    <p:extLst>
      <p:ext uri="{BB962C8B-B14F-4D97-AF65-F5344CB8AC3E}">
        <p14:creationId xmlns:p14="http://schemas.microsoft.com/office/powerpoint/2010/main" val="4039688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1058209" cy="827442"/>
          </a:xfrm>
        </p:spPr>
        <p:txBody>
          <a:bodyPr/>
          <a:lstStyle/>
          <a:p>
            <a:r>
              <a:rPr lang="en-GB" sz="3400" b="1" dirty="0"/>
              <a:t>Continental MER Framework and its value addition</a:t>
            </a:r>
            <a:endParaRPr lang="en-GB" sz="3400" dirty="0"/>
          </a:p>
        </p:txBody>
      </p:sp>
      <p:sp>
        <p:nvSpPr>
          <p:cNvPr id="3" name="Content Placeholder 2"/>
          <p:cNvSpPr>
            <a:spLocks noGrp="1"/>
          </p:cNvSpPr>
          <p:nvPr>
            <p:ph idx="1"/>
          </p:nvPr>
        </p:nvSpPr>
        <p:spPr>
          <a:xfrm>
            <a:off x="807720" y="1280160"/>
            <a:ext cx="10485120" cy="4968239"/>
          </a:xfrm>
        </p:spPr>
        <p:txBody>
          <a:bodyPr>
            <a:normAutofit/>
          </a:bodyPr>
          <a:lstStyle/>
          <a:p>
            <a:r>
              <a:rPr lang="en-GB" sz="2400" dirty="0" smtClean="0"/>
              <a:t>Fostering peer learning within and among member states</a:t>
            </a:r>
          </a:p>
          <a:p>
            <a:pPr lvl="1"/>
            <a:r>
              <a:rPr lang="en-GB" sz="2200" dirty="0" smtClean="0"/>
              <a:t>The distillation of commendable practices coupled with reflective meetings promotes the adoption of good practices (and prevents re-inventing the wheel)</a:t>
            </a:r>
          </a:p>
          <a:p>
            <a:r>
              <a:rPr lang="en-GB" sz="2400" dirty="0" smtClean="0"/>
              <a:t>Strengthens the ties between AU-AGA, NEPAD, and APSA</a:t>
            </a:r>
          </a:p>
          <a:p>
            <a:pPr lvl="1"/>
            <a:r>
              <a:rPr lang="en-GB" sz="2200" dirty="0" smtClean="0"/>
              <a:t>At both the national levels and continental level the is a reliance on respective institutional arrangements for data collection, information sharing and reflective meetings </a:t>
            </a:r>
          </a:p>
          <a:p>
            <a:r>
              <a:rPr lang="en-GB" sz="2400" dirty="0"/>
              <a:t>Promotes participation and ownership </a:t>
            </a:r>
            <a:endParaRPr lang="en-GB" sz="2400" dirty="0" smtClean="0"/>
          </a:p>
          <a:p>
            <a:pPr lvl="1"/>
            <a:r>
              <a:rPr lang="en-GB" sz="2200" dirty="0" smtClean="0"/>
              <a:t>Both national and continental frameworks encourage the active participation of all stakeholders to achieve the objectives of the APRM</a:t>
            </a:r>
          </a:p>
          <a:p>
            <a:endParaRPr lang="en-GB" sz="2400" dirty="0"/>
          </a:p>
        </p:txBody>
      </p:sp>
    </p:spTree>
    <p:extLst>
      <p:ext uri="{BB962C8B-B14F-4D97-AF65-F5344CB8AC3E}">
        <p14:creationId xmlns:p14="http://schemas.microsoft.com/office/powerpoint/2010/main" val="41531525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endParaRPr lang="en-GB" dirty="0" smtClean="0"/>
          </a:p>
          <a:p>
            <a:pPr marL="0" indent="0">
              <a:buNone/>
            </a:pPr>
            <a:endParaRPr lang="en-GB" dirty="0"/>
          </a:p>
          <a:p>
            <a:pPr marL="0" indent="0">
              <a:buNone/>
            </a:pPr>
            <a:endParaRPr lang="en-GB" dirty="0" smtClean="0"/>
          </a:p>
          <a:p>
            <a:pPr marL="0" indent="0" algn="ctr">
              <a:buNone/>
            </a:pPr>
            <a:r>
              <a:rPr lang="en-GB" sz="4400" b="1" dirty="0" smtClean="0"/>
              <a:t>THANK YOU VERY MUCHFOR YOUR ATTENTION</a:t>
            </a:r>
            <a:endParaRPr lang="en-GB" sz="4400" b="1" dirty="0"/>
          </a:p>
        </p:txBody>
      </p:sp>
    </p:spTree>
    <p:extLst>
      <p:ext uri="{BB962C8B-B14F-4D97-AF65-F5344CB8AC3E}">
        <p14:creationId xmlns:p14="http://schemas.microsoft.com/office/powerpoint/2010/main" val="12141577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endParaRPr lang="en-GB" dirty="0" smtClean="0"/>
          </a:p>
          <a:p>
            <a:pPr marL="0" indent="0">
              <a:buNone/>
            </a:pPr>
            <a:endParaRPr lang="en-GB" dirty="0"/>
          </a:p>
          <a:p>
            <a:pPr marL="0" indent="0" algn="ctr">
              <a:buNone/>
            </a:pPr>
            <a:r>
              <a:rPr lang="en-GB" sz="4800" b="1" dirty="0" smtClean="0">
                <a:solidFill>
                  <a:schemeClr val="bg1"/>
                </a:solidFill>
              </a:rPr>
              <a:t>PLANNING FOR THE CONTINENTAL APRM MER</a:t>
            </a:r>
            <a:endParaRPr lang="en-GB" sz="4800" b="1" dirty="0">
              <a:solidFill>
                <a:schemeClr val="bg1"/>
              </a:solidFill>
            </a:endParaRPr>
          </a:p>
        </p:txBody>
      </p:sp>
    </p:spTree>
    <p:extLst>
      <p:ext uri="{BB962C8B-B14F-4D97-AF65-F5344CB8AC3E}">
        <p14:creationId xmlns:p14="http://schemas.microsoft.com/office/powerpoint/2010/main" val="33980366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06182"/>
          </a:xfrm>
        </p:spPr>
        <p:txBody>
          <a:bodyPr/>
          <a:lstStyle/>
          <a:p>
            <a:r>
              <a:rPr lang="en-GB" b="1" dirty="0" smtClean="0"/>
              <a:t>Planning approaches and tools</a:t>
            </a:r>
            <a:endParaRPr lang="en-GB" b="1" dirty="0"/>
          </a:p>
        </p:txBody>
      </p:sp>
      <p:sp>
        <p:nvSpPr>
          <p:cNvPr id="3" name="Content Placeholder 2"/>
          <p:cNvSpPr>
            <a:spLocks noGrp="1"/>
          </p:cNvSpPr>
          <p:nvPr>
            <p:ph idx="1"/>
          </p:nvPr>
        </p:nvSpPr>
        <p:spPr>
          <a:xfrm>
            <a:off x="1103312" y="1244600"/>
            <a:ext cx="10212388" cy="5003799"/>
          </a:xfrm>
        </p:spPr>
        <p:txBody>
          <a:bodyPr>
            <a:normAutofit/>
          </a:bodyPr>
          <a:lstStyle/>
          <a:p>
            <a:r>
              <a:rPr lang="en-GB" sz="2200" b="1" dirty="0" smtClean="0"/>
              <a:t>Planning approaches</a:t>
            </a:r>
          </a:p>
          <a:p>
            <a:pPr lvl="1"/>
            <a:r>
              <a:rPr lang="en-US" sz="2000" i="1" dirty="0"/>
              <a:t>Bottom-up approach</a:t>
            </a:r>
            <a:endParaRPr lang="en-GB" sz="2000" dirty="0"/>
          </a:p>
          <a:p>
            <a:pPr lvl="2"/>
            <a:r>
              <a:rPr lang="en-US" sz="1800" dirty="0"/>
              <a:t>The NGC should ensure that it undertakes extensive consultations and engagements at both the sub-national and regional levels to ensure the buy-in and support of majority of the key stakeholder groups. </a:t>
            </a:r>
            <a:endParaRPr lang="en-US" sz="1800" dirty="0" smtClean="0"/>
          </a:p>
          <a:p>
            <a:pPr lvl="1"/>
            <a:r>
              <a:rPr lang="en-US" sz="2000" i="1" dirty="0" smtClean="0"/>
              <a:t>Iterative approach</a:t>
            </a:r>
          </a:p>
          <a:p>
            <a:pPr lvl="2"/>
            <a:r>
              <a:rPr lang="en-US" sz="1800" dirty="0" smtClean="0"/>
              <a:t>Planning </a:t>
            </a:r>
            <a:r>
              <a:rPr lang="en-US" sz="1800" dirty="0"/>
              <a:t>is an iterative approach, therefore before a plan is approved a number of assessments, alternative considerations and revisions will have to be made. </a:t>
            </a:r>
            <a:endParaRPr lang="en-US" sz="1800" i="1" dirty="0" smtClean="0"/>
          </a:p>
          <a:p>
            <a:pPr lvl="1"/>
            <a:r>
              <a:rPr lang="en-US" sz="2000" i="1" dirty="0"/>
              <a:t>Flexible approach </a:t>
            </a:r>
            <a:endParaRPr lang="en-GB" sz="2000" dirty="0"/>
          </a:p>
          <a:p>
            <a:pPr lvl="2"/>
            <a:r>
              <a:rPr lang="en-US" sz="1800" dirty="0"/>
              <a:t>Flexibility means leaving room for future adjustment, modification or </a:t>
            </a:r>
            <a:r>
              <a:rPr lang="en-US" sz="1800" dirty="0" smtClean="0"/>
              <a:t>revision</a:t>
            </a:r>
            <a:endParaRPr lang="en-GB" sz="1800" dirty="0"/>
          </a:p>
        </p:txBody>
      </p:sp>
    </p:spTree>
    <p:extLst>
      <p:ext uri="{BB962C8B-B14F-4D97-AF65-F5344CB8AC3E}">
        <p14:creationId xmlns:p14="http://schemas.microsoft.com/office/powerpoint/2010/main" val="3771649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28382"/>
          </a:xfrm>
        </p:spPr>
        <p:txBody>
          <a:bodyPr/>
          <a:lstStyle/>
          <a:p>
            <a:r>
              <a:rPr lang="en-GB" b="1" dirty="0"/>
              <a:t>Planning approaches and tools</a:t>
            </a:r>
            <a:endParaRPr lang="en-GB" dirty="0"/>
          </a:p>
        </p:txBody>
      </p:sp>
      <p:sp>
        <p:nvSpPr>
          <p:cNvPr id="3" name="Content Placeholder 2"/>
          <p:cNvSpPr>
            <a:spLocks noGrp="1"/>
          </p:cNvSpPr>
          <p:nvPr>
            <p:ph idx="1"/>
          </p:nvPr>
        </p:nvSpPr>
        <p:spPr>
          <a:xfrm>
            <a:off x="1103312" y="1181100"/>
            <a:ext cx="10009188" cy="5308600"/>
          </a:xfrm>
        </p:spPr>
        <p:txBody>
          <a:bodyPr>
            <a:normAutofit/>
          </a:bodyPr>
          <a:lstStyle/>
          <a:p>
            <a:pPr lvl="1"/>
            <a:r>
              <a:rPr lang="en-US" sz="2000" i="1" dirty="0"/>
              <a:t>Inclusivity</a:t>
            </a:r>
            <a:endParaRPr lang="en-GB" sz="2000" dirty="0"/>
          </a:p>
          <a:p>
            <a:pPr lvl="2"/>
            <a:r>
              <a:rPr lang="en-US" sz="1800" dirty="0"/>
              <a:t>At the country-level the NGC shall endeavor to engage with as many stakeholder groupings as is practicable and feasible (giving limitations on resources</a:t>
            </a:r>
            <a:r>
              <a:rPr lang="en-US" sz="1800" dirty="0" smtClean="0"/>
              <a:t>)</a:t>
            </a:r>
          </a:p>
          <a:p>
            <a:endParaRPr lang="en-US" dirty="0"/>
          </a:p>
          <a:p>
            <a:r>
              <a:rPr lang="en-US" sz="2200" b="1" dirty="0" smtClean="0"/>
              <a:t>Planning Tools</a:t>
            </a:r>
          </a:p>
          <a:p>
            <a:pPr lvl="1"/>
            <a:r>
              <a:rPr lang="en-US" sz="2000" i="1" dirty="0"/>
              <a:t>Stakeholder Analysis matrix</a:t>
            </a:r>
            <a:endParaRPr lang="en-GB" sz="2000" dirty="0"/>
          </a:p>
          <a:p>
            <a:pPr lvl="2"/>
            <a:r>
              <a:rPr lang="en-US" sz="1800" dirty="0"/>
              <a:t>The selection of which stakeholders to involve in development of the MER should be undertaken with a Stakeholder Analysis matrix. </a:t>
            </a:r>
            <a:endParaRPr lang="en-US" sz="1800" dirty="0" smtClean="0"/>
          </a:p>
          <a:p>
            <a:pPr lvl="1"/>
            <a:r>
              <a:rPr lang="en-US" sz="2000" i="1" dirty="0"/>
              <a:t>Theory of Change</a:t>
            </a:r>
            <a:endParaRPr lang="en-GB" sz="2000" dirty="0"/>
          </a:p>
          <a:p>
            <a:pPr lvl="2"/>
            <a:r>
              <a:rPr lang="en-US" sz="1800" dirty="0"/>
              <a:t>It is important to ensure that all those involved in the development of the MER system have a common understanding of the APRM context. This includes arriving at a shared vision of the expected results that the </a:t>
            </a:r>
            <a:r>
              <a:rPr lang="en-US" sz="1800" dirty="0" err="1"/>
              <a:t>NPoA</a:t>
            </a:r>
            <a:r>
              <a:rPr lang="en-US" sz="1800" dirty="0"/>
              <a:t> is trying to achieve and the steps required to achieve them</a:t>
            </a:r>
            <a:r>
              <a:rPr lang="en-US" dirty="0"/>
              <a:t>. </a:t>
            </a:r>
            <a:endParaRPr lang="en-GB" dirty="0"/>
          </a:p>
        </p:txBody>
      </p:sp>
    </p:spTree>
    <p:extLst>
      <p:ext uri="{BB962C8B-B14F-4D97-AF65-F5344CB8AC3E}">
        <p14:creationId xmlns:p14="http://schemas.microsoft.com/office/powerpoint/2010/main" val="24664204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29982"/>
          </a:xfrm>
        </p:spPr>
        <p:txBody>
          <a:bodyPr/>
          <a:lstStyle/>
          <a:p>
            <a:r>
              <a:rPr lang="en-GB" b="1" dirty="0"/>
              <a:t>Planning approaches and tools</a:t>
            </a:r>
            <a:endParaRPr lang="en-GB" dirty="0"/>
          </a:p>
        </p:txBody>
      </p:sp>
      <p:sp>
        <p:nvSpPr>
          <p:cNvPr id="3" name="Content Placeholder 2"/>
          <p:cNvSpPr>
            <a:spLocks noGrp="1"/>
          </p:cNvSpPr>
          <p:nvPr>
            <p:ph idx="1"/>
          </p:nvPr>
        </p:nvSpPr>
        <p:spPr>
          <a:xfrm>
            <a:off x="838200" y="1282700"/>
            <a:ext cx="10706100" cy="5435600"/>
          </a:xfrm>
        </p:spPr>
        <p:txBody>
          <a:bodyPr>
            <a:normAutofit fontScale="92500" lnSpcReduction="10000"/>
          </a:bodyPr>
          <a:lstStyle/>
          <a:p>
            <a:pPr lvl="1"/>
            <a:r>
              <a:rPr lang="en-US" sz="2000" i="1" dirty="0"/>
              <a:t>M&amp;E Plan or data collection plan</a:t>
            </a:r>
            <a:endParaRPr lang="en-GB" sz="2000" dirty="0"/>
          </a:p>
          <a:p>
            <a:pPr lvl="2"/>
            <a:r>
              <a:rPr lang="en-US" sz="2000" dirty="0"/>
              <a:t>The NGC should develop a data collection plan that considers the following issues:</a:t>
            </a:r>
            <a:endParaRPr lang="en-GB" sz="2000" dirty="0"/>
          </a:p>
          <a:p>
            <a:pPr lvl="3"/>
            <a:r>
              <a:rPr lang="en-US" sz="1900" dirty="0"/>
              <a:t>Who will be responsible for data collection and supervision?</a:t>
            </a:r>
            <a:endParaRPr lang="en-GB" sz="1900" dirty="0"/>
          </a:p>
          <a:p>
            <a:pPr lvl="3"/>
            <a:r>
              <a:rPr lang="en-US" sz="1900" dirty="0"/>
              <a:t>Who will be responsible for ensuring data quality at each stage?</a:t>
            </a:r>
            <a:endParaRPr lang="en-GB" sz="1900" dirty="0"/>
          </a:p>
          <a:p>
            <a:pPr lvl="3"/>
            <a:r>
              <a:rPr lang="en-US" sz="1900" dirty="0"/>
              <a:t>How will data quality be checked at each stage?</a:t>
            </a:r>
            <a:endParaRPr lang="en-GB" sz="1900" dirty="0"/>
          </a:p>
          <a:p>
            <a:pPr lvl="3"/>
            <a:r>
              <a:rPr lang="en-US" sz="1900" dirty="0"/>
              <a:t>How often will data be collected, compiled, sent and </a:t>
            </a:r>
            <a:r>
              <a:rPr lang="en-US" sz="1900" dirty="0" err="1"/>
              <a:t>analysed</a:t>
            </a:r>
            <a:r>
              <a:rPr lang="en-US" sz="1900" dirty="0"/>
              <a:t>?</a:t>
            </a:r>
            <a:endParaRPr lang="en-GB" sz="1900" dirty="0"/>
          </a:p>
          <a:p>
            <a:pPr lvl="3"/>
            <a:r>
              <a:rPr lang="en-US" sz="1900" dirty="0"/>
              <a:t>What indicators will be derived from each data source?</a:t>
            </a:r>
            <a:endParaRPr lang="en-GB" sz="1900" dirty="0"/>
          </a:p>
          <a:p>
            <a:pPr lvl="3"/>
            <a:r>
              <a:rPr lang="en-US" sz="1900" dirty="0"/>
              <a:t>How will the data be sent (raw/summary)?</a:t>
            </a:r>
            <a:endParaRPr lang="en-GB" sz="1900" dirty="0"/>
          </a:p>
          <a:p>
            <a:pPr lvl="3"/>
            <a:r>
              <a:rPr lang="en-US" sz="1900" dirty="0"/>
              <a:t>What tools/forms will be used, if any?</a:t>
            </a:r>
            <a:endParaRPr lang="en-GB" sz="1900" dirty="0"/>
          </a:p>
          <a:p>
            <a:pPr lvl="3"/>
            <a:r>
              <a:rPr lang="en-US" sz="1900" dirty="0"/>
              <a:t>What resources (staff, supplies, computers, transportation, </a:t>
            </a:r>
            <a:r>
              <a:rPr lang="en-US" sz="1900" dirty="0" err="1"/>
              <a:t>etc</a:t>
            </a:r>
            <a:r>
              <a:rPr lang="en-US" sz="1900" dirty="0"/>
              <a:t>) will be needed at each stage?</a:t>
            </a:r>
            <a:endParaRPr lang="en-GB" sz="1900" dirty="0"/>
          </a:p>
          <a:p>
            <a:pPr lvl="3"/>
            <a:r>
              <a:rPr lang="en-US" sz="1900" dirty="0"/>
              <a:t>Who will </a:t>
            </a:r>
            <a:r>
              <a:rPr lang="en-US" sz="1900" dirty="0" err="1"/>
              <a:t>analyse</a:t>
            </a:r>
            <a:r>
              <a:rPr lang="en-US" sz="1900" dirty="0"/>
              <a:t> the data? How often will analysis occur?</a:t>
            </a:r>
            <a:endParaRPr lang="en-GB" sz="1900" dirty="0"/>
          </a:p>
          <a:p>
            <a:pPr lvl="3"/>
            <a:r>
              <a:rPr lang="en-US" sz="1900" dirty="0"/>
              <a:t>How often will the results be compiled into reports?</a:t>
            </a:r>
            <a:endParaRPr lang="en-GB" sz="1900" dirty="0"/>
          </a:p>
          <a:p>
            <a:pPr lvl="3"/>
            <a:r>
              <a:rPr lang="en-US" sz="1900" dirty="0"/>
              <a:t>To whom and how often will results be disseminated?</a:t>
            </a:r>
            <a:endParaRPr lang="en-GB" sz="1900" dirty="0"/>
          </a:p>
          <a:p>
            <a:endParaRPr lang="en-GB" dirty="0"/>
          </a:p>
        </p:txBody>
      </p:sp>
    </p:spTree>
    <p:extLst>
      <p:ext uri="{BB962C8B-B14F-4D97-AF65-F5344CB8AC3E}">
        <p14:creationId xmlns:p14="http://schemas.microsoft.com/office/powerpoint/2010/main" val="2399229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80996"/>
          </a:xfrm>
        </p:spPr>
        <p:txBody>
          <a:bodyPr/>
          <a:lstStyle/>
          <a:p>
            <a:r>
              <a:rPr lang="en-GB" b="1" dirty="0" smtClean="0"/>
              <a:t>The APRM</a:t>
            </a:r>
            <a:endParaRPr lang="en-GB" b="1" dirty="0"/>
          </a:p>
        </p:txBody>
      </p:sp>
      <p:sp>
        <p:nvSpPr>
          <p:cNvPr id="3" name="Content Placeholder 2"/>
          <p:cNvSpPr>
            <a:spLocks noGrp="1"/>
          </p:cNvSpPr>
          <p:nvPr>
            <p:ph idx="1"/>
          </p:nvPr>
        </p:nvSpPr>
        <p:spPr>
          <a:xfrm>
            <a:off x="798286" y="1233714"/>
            <a:ext cx="10348685" cy="5014685"/>
          </a:xfrm>
        </p:spPr>
        <p:txBody>
          <a:bodyPr>
            <a:normAutofit/>
          </a:bodyPr>
          <a:lstStyle/>
          <a:p>
            <a:r>
              <a:rPr lang="en-US" sz="2400" b="1" dirty="0"/>
              <a:t>APRM – A Self-Monitoring Tool</a:t>
            </a:r>
            <a:endParaRPr lang="en-GB" sz="2400" b="1" dirty="0"/>
          </a:p>
          <a:p>
            <a:pPr marL="0" indent="0">
              <a:buNone/>
            </a:pPr>
            <a:r>
              <a:rPr lang="en-GB" sz="2400" dirty="0"/>
              <a:t>The APRM is the mutually agreed instrument for self-monitoring by the participating member governments</a:t>
            </a:r>
            <a:r>
              <a:rPr lang="en-GB" sz="2400" b="1" dirty="0"/>
              <a:t>.</a:t>
            </a:r>
          </a:p>
          <a:p>
            <a:pPr marL="0" indent="0">
              <a:buNone/>
            </a:pPr>
            <a:endParaRPr lang="en-GB" sz="2400" b="1" dirty="0" smtClean="0"/>
          </a:p>
          <a:p>
            <a:pPr marL="0" indent="0">
              <a:buNone/>
            </a:pPr>
            <a:r>
              <a:rPr lang="en-GB" sz="2400" b="1" dirty="0" smtClean="0"/>
              <a:t>Mandate</a:t>
            </a:r>
          </a:p>
          <a:p>
            <a:pPr marL="0" indent="0">
              <a:buNone/>
            </a:pPr>
            <a:r>
              <a:rPr lang="en-GB" sz="2400" dirty="0"/>
              <a:t>The mandate of the African Peer Review Mechanism is to ensure that the policies and practices of participating states conform to the agreed political, economic and corporate governance values, codes and standards contained in the Declaration on Democracy, Political, Economic and Corporate Governance</a:t>
            </a:r>
          </a:p>
        </p:txBody>
      </p:sp>
    </p:spTree>
    <p:extLst>
      <p:ext uri="{BB962C8B-B14F-4D97-AF65-F5344CB8AC3E}">
        <p14:creationId xmlns:p14="http://schemas.microsoft.com/office/powerpoint/2010/main" val="5541798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53782"/>
          </a:xfrm>
        </p:spPr>
        <p:txBody>
          <a:bodyPr/>
          <a:lstStyle/>
          <a:p>
            <a:r>
              <a:rPr lang="en-GB" sz="3400" b="1" dirty="0" smtClean="0"/>
              <a:t>Smart indicators, baseline and target setting</a:t>
            </a:r>
            <a:endParaRPr lang="en-GB" sz="3400" b="1" dirty="0"/>
          </a:p>
        </p:txBody>
      </p:sp>
      <p:sp>
        <p:nvSpPr>
          <p:cNvPr id="3" name="Content Placeholder 2"/>
          <p:cNvSpPr>
            <a:spLocks noGrp="1"/>
          </p:cNvSpPr>
          <p:nvPr>
            <p:ph idx="1"/>
          </p:nvPr>
        </p:nvSpPr>
        <p:spPr>
          <a:xfrm>
            <a:off x="838200" y="1206500"/>
            <a:ext cx="10502900" cy="5041899"/>
          </a:xfrm>
        </p:spPr>
        <p:txBody>
          <a:bodyPr>
            <a:normAutofit lnSpcReduction="10000"/>
          </a:bodyPr>
          <a:lstStyle/>
          <a:p>
            <a:r>
              <a:rPr lang="en-US" i="1" dirty="0" smtClean="0"/>
              <a:t>SMART Indicators</a:t>
            </a:r>
          </a:p>
          <a:p>
            <a:r>
              <a:rPr lang="en-US" i="1" dirty="0" smtClean="0"/>
              <a:t>Country-level indicators</a:t>
            </a:r>
          </a:p>
          <a:p>
            <a:r>
              <a:rPr lang="en-US" dirty="0"/>
              <a:t>At the country-level the indicators to be measured will be derived from the reviewed APRM Questionnaire </a:t>
            </a:r>
            <a:endParaRPr lang="en-US" dirty="0" smtClean="0"/>
          </a:p>
          <a:p>
            <a:r>
              <a:rPr lang="en-US" dirty="0" smtClean="0"/>
              <a:t>1</a:t>
            </a:r>
            <a:r>
              <a:rPr lang="en-US" dirty="0"/>
              <a:t>) </a:t>
            </a:r>
            <a:r>
              <a:rPr lang="en-US" b="1" dirty="0"/>
              <a:t>descriptive indicators</a:t>
            </a:r>
            <a:r>
              <a:rPr lang="en-US" dirty="0"/>
              <a:t> that demand a description of a situation or change and provide information not connected to a concrete target (for example, potential sources of conflict in your country); </a:t>
            </a:r>
            <a:endParaRPr lang="en-US" dirty="0" smtClean="0"/>
          </a:p>
          <a:p>
            <a:r>
              <a:rPr lang="en-US" dirty="0" smtClean="0"/>
              <a:t>2</a:t>
            </a:r>
            <a:r>
              <a:rPr lang="en-US" dirty="0"/>
              <a:t>) </a:t>
            </a:r>
            <a:r>
              <a:rPr lang="en-US" b="1" dirty="0"/>
              <a:t>performance indicators</a:t>
            </a:r>
            <a:r>
              <a:rPr lang="en-US" dirty="0"/>
              <a:t> that are linked to a reference value or target (for example, maternal mortality rate per 1000 births); </a:t>
            </a:r>
            <a:endParaRPr lang="en-US" dirty="0" smtClean="0"/>
          </a:p>
          <a:p>
            <a:r>
              <a:rPr lang="en-US" dirty="0" smtClean="0"/>
              <a:t>3</a:t>
            </a:r>
            <a:r>
              <a:rPr lang="en-US" dirty="0"/>
              <a:t>) </a:t>
            </a:r>
            <a:r>
              <a:rPr lang="en-US" b="1" dirty="0"/>
              <a:t>contextual indicators</a:t>
            </a:r>
            <a:r>
              <a:rPr lang="en-US" dirty="0"/>
              <a:t> that provide a broader view of certain conditions and external factors that may influence the ability of a national government to achieve its goals (for example, Gross Domestic Product or score of Freedom House Index); </a:t>
            </a:r>
            <a:endParaRPr lang="en-US" dirty="0" smtClean="0"/>
          </a:p>
          <a:p>
            <a:r>
              <a:rPr lang="en-US" dirty="0" smtClean="0"/>
              <a:t>4</a:t>
            </a:r>
            <a:r>
              <a:rPr lang="en-US" dirty="0"/>
              <a:t>) </a:t>
            </a:r>
            <a:r>
              <a:rPr lang="en-US" b="1" dirty="0"/>
              <a:t>custom indicators</a:t>
            </a:r>
            <a:r>
              <a:rPr lang="en-US" dirty="0"/>
              <a:t> which are unique indicators for tracking progress in a specific country (for example, processes for passing a specific law); </a:t>
            </a:r>
            <a:endParaRPr lang="en-US" dirty="0" smtClean="0"/>
          </a:p>
          <a:p>
            <a:endParaRPr lang="en-GB" dirty="0"/>
          </a:p>
        </p:txBody>
      </p:sp>
    </p:spTree>
    <p:extLst>
      <p:ext uri="{BB962C8B-B14F-4D97-AF65-F5344CB8AC3E}">
        <p14:creationId xmlns:p14="http://schemas.microsoft.com/office/powerpoint/2010/main" val="33993893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29982"/>
          </a:xfrm>
        </p:spPr>
        <p:txBody>
          <a:bodyPr/>
          <a:lstStyle/>
          <a:p>
            <a:r>
              <a:rPr lang="en-GB" sz="3400" b="1" dirty="0"/>
              <a:t>Smart indicators, baseline and target setting</a:t>
            </a:r>
            <a:endParaRPr lang="en-GB" sz="3400" dirty="0"/>
          </a:p>
        </p:txBody>
      </p:sp>
      <p:sp>
        <p:nvSpPr>
          <p:cNvPr id="3" name="Content Placeholder 2"/>
          <p:cNvSpPr>
            <a:spLocks noGrp="1"/>
          </p:cNvSpPr>
          <p:nvPr>
            <p:ph idx="1"/>
          </p:nvPr>
        </p:nvSpPr>
        <p:spPr>
          <a:xfrm>
            <a:off x="774700" y="1282700"/>
            <a:ext cx="10668000" cy="4965699"/>
          </a:xfrm>
        </p:spPr>
        <p:txBody>
          <a:bodyPr/>
          <a:lstStyle/>
          <a:p>
            <a:r>
              <a:rPr lang="en-US" dirty="0"/>
              <a:t>5) </a:t>
            </a:r>
            <a:r>
              <a:rPr lang="en-US" b="1" dirty="0"/>
              <a:t>standard indicators </a:t>
            </a:r>
            <a:r>
              <a:rPr lang="en-US" dirty="0"/>
              <a:t>that produce data that can be aggregated </a:t>
            </a:r>
            <a:r>
              <a:rPr lang="en-US" dirty="0" smtClean="0"/>
              <a:t>and </a:t>
            </a:r>
            <a:r>
              <a:rPr lang="en-US" dirty="0"/>
              <a:t>compared across countries (percentage of population living on less than US$2.50 a day); </a:t>
            </a:r>
            <a:endParaRPr lang="en-US" dirty="0" smtClean="0"/>
          </a:p>
          <a:p>
            <a:r>
              <a:rPr lang="en-US" dirty="0" smtClean="0"/>
              <a:t>6</a:t>
            </a:r>
            <a:r>
              <a:rPr lang="en-US" dirty="0"/>
              <a:t>) </a:t>
            </a:r>
            <a:r>
              <a:rPr lang="en-US" b="1" dirty="0"/>
              <a:t>composite</a:t>
            </a:r>
            <a:r>
              <a:rPr lang="en-US" dirty="0"/>
              <a:t> </a:t>
            </a:r>
            <a:r>
              <a:rPr lang="en-US" b="1" dirty="0"/>
              <a:t>indicators</a:t>
            </a:r>
            <a:r>
              <a:rPr lang="en-US" dirty="0"/>
              <a:t> compiled from several indicators which are aggregated and weighted according to an underlying theoretical model (for example, Human Development Index).</a:t>
            </a:r>
            <a:endParaRPr lang="en-GB" dirty="0"/>
          </a:p>
        </p:txBody>
      </p:sp>
    </p:spTree>
    <p:extLst>
      <p:ext uri="{BB962C8B-B14F-4D97-AF65-F5344CB8AC3E}">
        <p14:creationId xmlns:p14="http://schemas.microsoft.com/office/powerpoint/2010/main" val="33396818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28382"/>
          </a:xfrm>
        </p:spPr>
        <p:txBody>
          <a:bodyPr/>
          <a:lstStyle/>
          <a:p>
            <a:r>
              <a:rPr lang="en-GB" sz="3400" b="1" dirty="0"/>
              <a:t>Smart indicators, baseline and target setting</a:t>
            </a:r>
            <a:endParaRPr lang="en-GB" sz="3400" dirty="0"/>
          </a:p>
        </p:txBody>
      </p:sp>
      <p:sp>
        <p:nvSpPr>
          <p:cNvPr id="3" name="Content Placeholder 2"/>
          <p:cNvSpPr>
            <a:spLocks noGrp="1"/>
          </p:cNvSpPr>
          <p:nvPr>
            <p:ph idx="1"/>
          </p:nvPr>
        </p:nvSpPr>
        <p:spPr>
          <a:xfrm>
            <a:off x="646112" y="1181100"/>
            <a:ext cx="10631488" cy="5067299"/>
          </a:xfrm>
        </p:spPr>
        <p:txBody>
          <a:bodyPr>
            <a:normAutofit fontScale="92500" lnSpcReduction="10000"/>
          </a:bodyPr>
          <a:lstStyle/>
          <a:p>
            <a:r>
              <a:rPr lang="en-US" i="1" dirty="0" smtClean="0"/>
              <a:t>Continental-level indicators</a:t>
            </a:r>
          </a:p>
          <a:p>
            <a:r>
              <a:rPr lang="en-US" dirty="0"/>
              <a:t>At the continental-level it is proposed that the Knowledge Management and M&amp;E Division will monitor two main types of indicators – </a:t>
            </a:r>
            <a:r>
              <a:rPr lang="en-US" b="1" dirty="0"/>
              <a:t>standard</a:t>
            </a:r>
            <a:r>
              <a:rPr lang="en-US" dirty="0"/>
              <a:t> and </a:t>
            </a:r>
            <a:r>
              <a:rPr lang="en-US" b="1" dirty="0"/>
              <a:t>composite</a:t>
            </a:r>
            <a:r>
              <a:rPr lang="en-US" dirty="0"/>
              <a:t> </a:t>
            </a:r>
            <a:r>
              <a:rPr lang="en-US" dirty="0" smtClean="0"/>
              <a:t>indicators. </a:t>
            </a:r>
            <a:r>
              <a:rPr lang="en-US" dirty="0"/>
              <a:t>This proposal is because standard and composite indicators will afford the APRM the opportunity to </a:t>
            </a:r>
            <a:r>
              <a:rPr lang="en-US" dirty="0" smtClean="0"/>
              <a:t>assess </a:t>
            </a:r>
            <a:r>
              <a:rPr lang="en-US" dirty="0"/>
              <a:t>progress across different countries. </a:t>
            </a:r>
            <a:endParaRPr lang="en-GB" dirty="0"/>
          </a:p>
          <a:p>
            <a:r>
              <a:rPr lang="en-GB" dirty="0"/>
              <a:t>This does not preclude the inclusion of </a:t>
            </a:r>
            <a:r>
              <a:rPr lang="en-GB" dirty="0" smtClean="0"/>
              <a:t>descriptive indicators.</a:t>
            </a:r>
            <a:endParaRPr lang="en-GB" dirty="0"/>
          </a:p>
          <a:p>
            <a:r>
              <a:rPr lang="en-US" dirty="0"/>
              <a:t>The indicators </a:t>
            </a:r>
            <a:r>
              <a:rPr lang="en-US" dirty="0" smtClean="0"/>
              <a:t>were </a:t>
            </a:r>
            <a:r>
              <a:rPr lang="en-US" dirty="0"/>
              <a:t>selected based on several criteria: </a:t>
            </a:r>
            <a:endParaRPr lang="en-US" dirty="0" smtClean="0"/>
          </a:p>
          <a:p>
            <a:pPr lvl="1"/>
            <a:r>
              <a:rPr lang="en-US" dirty="0"/>
              <a:t>(</a:t>
            </a:r>
            <a:r>
              <a:rPr lang="en-US" dirty="0" err="1"/>
              <a:t>i</a:t>
            </a:r>
            <a:r>
              <a:rPr lang="en-US" dirty="0"/>
              <a:t>) maximum data availability, </a:t>
            </a:r>
          </a:p>
          <a:p>
            <a:pPr lvl="1"/>
            <a:r>
              <a:rPr lang="en-US" dirty="0"/>
              <a:t>(ii) applicability in broad range of country settings, </a:t>
            </a:r>
          </a:p>
          <a:p>
            <a:pPr lvl="1"/>
            <a:r>
              <a:rPr lang="en-US" dirty="0"/>
              <a:t>(iii) broad coverage of goal priorities</a:t>
            </a:r>
            <a:endParaRPr lang="en-US" dirty="0" smtClean="0"/>
          </a:p>
          <a:p>
            <a:r>
              <a:rPr lang="en-US" dirty="0"/>
              <a:t>It should be understood that these metrics do not measure the full range of governance challenges in Africa, and they should not be misunderstood as doing so. They are just a basis for getting started quickly through a rapid self-assessment</a:t>
            </a:r>
            <a:endParaRPr lang="en-GB" dirty="0"/>
          </a:p>
          <a:p>
            <a:endParaRPr lang="en-US" dirty="0" smtClean="0"/>
          </a:p>
          <a:p>
            <a:pPr lvl="1"/>
            <a:r>
              <a:rPr lang="en-US" dirty="0" smtClean="0"/>
              <a:t>. </a:t>
            </a:r>
            <a:endParaRPr lang="en-US" dirty="0"/>
          </a:p>
        </p:txBody>
      </p:sp>
    </p:spTree>
    <p:extLst>
      <p:ext uri="{BB962C8B-B14F-4D97-AF65-F5344CB8AC3E}">
        <p14:creationId xmlns:p14="http://schemas.microsoft.com/office/powerpoint/2010/main" val="35752468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41082"/>
          </a:xfrm>
        </p:spPr>
        <p:txBody>
          <a:bodyPr/>
          <a:lstStyle/>
          <a:p>
            <a:r>
              <a:rPr lang="en-GB" sz="3400" b="1" dirty="0"/>
              <a:t>Smart indicators, baseline and target setting</a:t>
            </a:r>
            <a:endParaRPr lang="en-GB" sz="3400" dirty="0"/>
          </a:p>
        </p:txBody>
      </p:sp>
      <p:sp>
        <p:nvSpPr>
          <p:cNvPr id="3" name="Content Placeholder 2"/>
          <p:cNvSpPr>
            <a:spLocks noGrp="1"/>
          </p:cNvSpPr>
          <p:nvPr>
            <p:ph idx="1"/>
          </p:nvPr>
        </p:nvSpPr>
        <p:spPr>
          <a:xfrm>
            <a:off x="1103312" y="1193800"/>
            <a:ext cx="9932988" cy="5054599"/>
          </a:xfrm>
        </p:spPr>
        <p:txBody>
          <a:bodyPr>
            <a:normAutofit/>
          </a:bodyPr>
          <a:lstStyle/>
          <a:p>
            <a:r>
              <a:rPr lang="en-US" sz="2200" dirty="0" smtClean="0"/>
              <a:t>It is proposed that the number of indicators be: </a:t>
            </a:r>
          </a:p>
          <a:p>
            <a:pPr lvl="1"/>
            <a:r>
              <a:rPr lang="en-GB" sz="2000" dirty="0" smtClean="0"/>
              <a:t>Limited </a:t>
            </a:r>
            <a:r>
              <a:rPr lang="en-GB" sz="2000" dirty="0"/>
              <a:t>in number (2–3 per </a:t>
            </a:r>
            <a:r>
              <a:rPr lang="en-GB" sz="2000" dirty="0" smtClean="0"/>
              <a:t>question) </a:t>
            </a:r>
            <a:r>
              <a:rPr lang="en-GB" sz="2000" dirty="0"/>
              <a:t>but capturing core elements of each objective</a:t>
            </a:r>
          </a:p>
          <a:p>
            <a:pPr lvl="1"/>
            <a:r>
              <a:rPr lang="en-GB" sz="2000" dirty="0"/>
              <a:t>Applicable to broad range of country settings</a:t>
            </a:r>
          </a:p>
          <a:p>
            <a:pPr lvl="1"/>
            <a:r>
              <a:rPr lang="en-GB" sz="2000" dirty="0"/>
              <a:t>Recent high-quality data available for as many countries as possible</a:t>
            </a:r>
          </a:p>
          <a:p>
            <a:pPr lvl="1"/>
            <a:r>
              <a:rPr lang="en-GB" sz="2000" dirty="0"/>
              <a:t>Consensus based, in line with international standards and system-based information</a:t>
            </a:r>
          </a:p>
          <a:p>
            <a:pPr lvl="1"/>
            <a:r>
              <a:rPr lang="en-GB" sz="2000" dirty="0"/>
              <a:t>Constructed from well-established and accessible data sources</a:t>
            </a:r>
          </a:p>
          <a:p>
            <a:endParaRPr lang="en-GB" dirty="0"/>
          </a:p>
        </p:txBody>
      </p:sp>
    </p:spTree>
    <p:extLst>
      <p:ext uri="{BB962C8B-B14F-4D97-AF65-F5344CB8AC3E}">
        <p14:creationId xmlns:p14="http://schemas.microsoft.com/office/powerpoint/2010/main" val="10515599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04582"/>
          </a:xfrm>
        </p:spPr>
        <p:txBody>
          <a:bodyPr/>
          <a:lstStyle/>
          <a:p>
            <a:r>
              <a:rPr lang="en-GB" sz="3400" b="1" dirty="0"/>
              <a:t>Smart indicators, baseline and target setting</a:t>
            </a:r>
            <a:endParaRPr lang="en-GB" sz="3400" dirty="0"/>
          </a:p>
        </p:txBody>
      </p:sp>
      <p:sp>
        <p:nvSpPr>
          <p:cNvPr id="3" name="Content Placeholder 2"/>
          <p:cNvSpPr>
            <a:spLocks noGrp="1"/>
          </p:cNvSpPr>
          <p:nvPr>
            <p:ph idx="1"/>
          </p:nvPr>
        </p:nvSpPr>
        <p:spPr>
          <a:xfrm>
            <a:off x="838200" y="1257300"/>
            <a:ext cx="10147300" cy="4991099"/>
          </a:xfrm>
        </p:spPr>
        <p:txBody>
          <a:bodyPr/>
          <a:lstStyle/>
          <a:p>
            <a:r>
              <a:rPr lang="en-US" i="1" dirty="0"/>
              <a:t>Gender-based indicators</a:t>
            </a:r>
            <a:endParaRPr lang="en-GB" dirty="0"/>
          </a:p>
          <a:p>
            <a:r>
              <a:rPr lang="en-US" dirty="0"/>
              <a:t>Gender mainstreaming in APRM Monitoring, Evaluation and Reporting system is a strategy to promote gender equality and respect for human rights, particularly women’s and children’s rights, and to enhance the protection of all women, regardless of ethnic, social, or religious background. </a:t>
            </a:r>
            <a:endParaRPr lang="en-US" dirty="0" smtClean="0"/>
          </a:p>
          <a:p>
            <a:r>
              <a:rPr lang="en-US" dirty="0" smtClean="0"/>
              <a:t>This </a:t>
            </a:r>
            <a:r>
              <a:rPr lang="en-US" dirty="0"/>
              <a:t>strategy entails not just disaggregating indicators by sex (such as school enrolment disaggregated by sex) but by developing gender-specific indicators (such as number of women holding senior legislative and managerial positions) that will be monitored over time. </a:t>
            </a:r>
            <a:endParaRPr lang="en-GB" dirty="0"/>
          </a:p>
          <a:p>
            <a:endParaRPr lang="en-GB" dirty="0"/>
          </a:p>
        </p:txBody>
      </p:sp>
    </p:spTree>
    <p:extLst>
      <p:ext uri="{BB962C8B-B14F-4D97-AF65-F5344CB8AC3E}">
        <p14:creationId xmlns:p14="http://schemas.microsoft.com/office/powerpoint/2010/main" val="11527937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41082"/>
          </a:xfrm>
        </p:spPr>
        <p:txBody>
          <a:bodyPr/>
          <a:lstStyle/>
          <a:p>
            <a:r>
              <a:rPr lang="en-GB" sz="3400" b="1" dirty="0"/>
              <a:t>Smart indicators, baseline and target setting</a:t>
            </a:r>
            <a:endParaRPr lang="en-GB" sz="3400" dirty="0"/>
          </a:p>
        </p:txBody>
      </p:sp>
      <p:sp>
        <p:nvSpPr>
          <p:cNvPr id="3" name="Content Placeholder 2"/>
          <p:cNvSpPr>
            <a:spLocks noGrp="1"/>
          </p:cNvSpPr>
          <p:nvPr>
            <p:ph idx="1"/>
          </p:nvPr>
        </p:nvSpPr>
        <p:spPr>
          <a:xfrm>
            <a:off x="800100" y="1193800"/>
            <a:ext cx="10490200" cy="5054599"/>
          </a:xfrm>
        </p:spPr>
        <p:txBody>
          <a:bodyPr/>
          <a:lstStyle/>
          <a:p>
            <a:r>
              <a:rPr lang="en-GB" sz="2200" b="1" dirty="0" smtClean="0"/>
              <a:t>Baselines</a:t>
            </a:r>
          </a:p>
          <a:p>
            <a:pPr lvl="1"/>
            <a:r>
              <a:rPr lang="en-US" sz="2000" dirty="0"/>
              <a:t>The Country Self-Assessment Report (CSAR) </a:t>
            </a:r>
            <a:r>
              <a:rPr lang="en-US" sz="2000" dirty="0" smtClean="0"/>
              <a:t>and the Country Review Report (CRR) provides </a:t>
            </a:r>
            <a:r>
              <a:rPr lang="en-US" sz="2000" dirty="0"/>
              <a:t>the baselines information on all (or most) of the key APRM indicators for each country. </a:t>
            </a:r>
            <a:endParaRPr lang="en-US" sz="2000" dirty="0" smtClean="0"/>
          </a:p>
          <a:p>
            <a:r>
              <a:rPr lang="en-GB" sz="2200" b="1" dirty="0" smtClean="0"/>
              <a:t>Target Setting</a:t>
            </a:r>
          </a:p>
          <a:p>
            <a:pPr lvl="1"/>
            <a:r>
              <a:rPr lang="en-US" sz="2000" dirty="0" err="1"/>
              <a:t>Realising</a:t>
            </a:r>
            <a:r>
              <a:rPr lang="en-US" sz="2000" dirty="0"/>
              <a:t> the differences in development levels and capacities amongst APRM countries, the mechanism has generally avoided establishing specific benchmarks or targets for the indicators but rather recommends that State parties should set specific benchmarks or targets for themselves in the National Plans of Action.  The importance of the “progressive realization” of the indicators concerned, underlines the use of qualitative as well as quantitative data to assess adequately the progress over time. </a:t>
            </a:r>
            <a:endParaRPr lang="en-GB" sz="2000" dirty="0"/>
          </a:p>
          <a:p>
            <a:endParaRPr lang="en-GB" dirty="0"/>
          </a:p>
        </p:txBody>
      </p:sp>
    </p:spTree>
    <p:extLst>
      <p:ext uri="{BB962C8B-B14F-4D97-AF65-F5344CB8AC3E}">
        <p14:creationId xmlns:p14="http://schemas.microsoft.com/office/powerpoint/2010/main" val="7541846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41082"/>
          </a:xfrm>
        </p:spPr>
        <p:txBody>
          <a:bodyPr/>
          <a:lstStyle/>
          <a:p>
            <a:r>
              <a:rPr lang="en-GB" sz="3400" b="1" dirty="0"/>
              <a:t>Smart indicators, baseline and target setting</a:t>
            </a:r>
            <a:endParaRPr lang="en-GB" sz="3400" dirty="0"/>
          </a:p>
        </p:txBody>
      </p:sp>
      <p:sp>
        <p:nvSpPr>
          <p:cNvPr id="3" name="Content Placeholder 2"/>
          <p:cNvSpPr>
            <a:spLocks noGrp="1"/>
          </p:cNvSpPr>
          <p:nvPr>
            <p:ph idx="1"/>
          </p:nvPr>
        </p:nvSpPr>
        <p:spPr>
          <a:xfrm>
            <a:off x="787400" y="1193800"/>
            <a:ext cx="10375900" cy="5054599"/>
          </a:xfrm>
        </p:spPr>
        <p:txBody>
          <a:bodyPr/>
          <a:lstStyle/>
          <a:p>
            <a:r>
              <a:rPr lang="en-US" sz="2800" b="1" i="1" dirty="0"/>
              <a:t>Continental level MER</a:t>
            </a:r>
            <a:endParaRPr lang="en-GB" sz="2800" b="1" dirty="0"/>
          </a:p>
          <a:p>
            <a:pPr lvl="1"/>
            <a:r>
              <a:rPr lang="en-US" sz="2400" dirty="0"/>
              <a:t>The continental MER should be guided by the baseline data submitted by countries through their respective CSARs. </a:t>
            </a:r>
            <a:endParaRPr lang="en-GB" sz="2400" dirty="0"/>
          </a:p>
          <a:p>
            <a:pPr lvl="1"/>
            <a:r>
              <a:rPr lang="en-US" sz="2400" dirty="0" smtClean="0"/>
              <a:t>The </a:t>
            </a:r>
            <a:r>
              <a:rPr lang="en-US" sz="2400" dirty="0"/>
              <a:t>APRM has not set out key targets for countries to meet and hence the continental MER should be guided by the targets set by both the Agenda 2063 and the Agenda 2030</a:t>
            </a:r>
            <a:endParaRPr lang="en-GB" sz="2400" dirty="0"/>
          </a:p>
        </p:txBody>
      </p:sp>
    </p:spTree>
    <p:extLst>
      <p:ext uri="{BB962C8B-B14F-4D97-AF65-F5344CB8AC3E}">
        <p14:creationId xmlns:p14="http://schemas.microsoft.com/office/powerpoint/2010/main" val="16957005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53782"/>
          </a:xfrm>
        </p:spPr>
        <p:txBody>
          <a:bodyPr/>
          <a:lstStyle/>
          <a:p>
            <a:r>
              <a:rPr lang="en-GB" b="1" dirty="0" smtClean="0"/>
              <a:t>Risk management</a:t>
            </a:r>
            <a:endParaRPr lang="en-GB" b="1" dirty="0"/>
          </a:p>
        </p:txBody>
      </p:sp>
      <p:sp>
        <p:nvSpPr>
          <p:cNvPr id="3" name="Content Placeholder 2"/>
          <p:cNvSpPr>
            <a:spLocks noGrp="1"/>
          </p:cNvSpPr>
          <p:nvPr>
            <p:ph idx="1"/>
          </p:nvPr>
        </p:nvSpPr>
        <p:spPr>
          <a:xfrm>
            <a:off x="762000" y="1206500"/>
            <a:ext cx="10655300" cy="5041899"/>
          </a:xfrm>
        </p:spPr>
        <p:txBody>
          <a:bodyPr/>
          <a:lstStyle/>
          <a:p>
            <a:r>
              <a:rPr lang="en-GB" dirty="0" smtClean="0"/>
              <a:t>General risks at Country-level</a:t>
            </a:r>
          </a:p>
          <a:p>
            <a:endParaRPr lang="en-GB" dirty="0" smtClean="0"/>
          </a:p>
          <a:p>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1962414568"/>
              </p:ext>
            </p:extLst>
          </p:nvPr>
        </p:nvGraphicFramePr>
        <p:xfrm>
          <a:off x="863600" y="1722966"/>
          <a:ext cx="10553700" cy="3995795"/>
        </p:xfrm>
        <a:graphic>
          <a:graphicData uri="http://schemas.openxmlformats.org/drawingml/2006/table">
            <a:tbl>
              <a:tblPr firstRow="1" bandRow="1">
                <a:tableStyleId>{5C22544A-7EE6-4342-B048-85BDC9FD1C3A}</a:tableStyleId>
              </a:tblPr>
              <a:tblGrid>
                <a:gridCol w="4457700">
                  <a:extLst>
                    <a:ext uri="{9D8B030D-6E8A-4147-A177-3AD203B41FA5}">
                      <a16:colId xmlns:a16="http://schemas.microsoft.com/office/drawing/2014/main" xmlns="" val="1053494792"/>
                    </a:ext>
                  </a:extLst>
                </a:gridCol>
                <a:gridCol w="2070100">
                  <a:extLst>
                    <a:ext uri="{9D8B030D-6E8A-4147-A177-3AD203B41FA5}">
                      <a16:colId xmlns:a16="http://schemas.microsoft.com/office/drawing/2014/main" xmlns="" val="2993915660"/>
                    </a:ext>
                  </a:extLst>
                </a:gridCol>
                <a:gridCol w="4025900">
                  <a:extLst>
                    <a:ext uri="{9D8B030D-6E8A-4147-A177-3AD203B41FA5}">
                      <a16:colId xmlns:a16="http://schemas.microsoft.com/office/drawing/2014/main" xmlns="" val="307568836"/>
                    </a:ext>
                  </a:extLst>
                </a:gridCol>
              </a:tblGrid>
              <a:tr h="577145">
                <a:tc>
                  <a:txBody>
                    <a:bodyPr/>
                    <a:lstStyle/>
                    <a:p>
                      <a:pPr algn="ctr">
                        <a:lnSpc>
                          <a:spcPct val="107000"/>
                        </a:lnSpc>
                        <a:spcAft>
                          <a:spcPts val="800"/>
                        </a:spcAft>
                      </a:pPr>
                      <a:r>
                        <a:rPr lang="en-US" sz="2200" dirty="0">
                          <a:effectLst/>
                          <a:latin typeface="Arial Narrow" panose="020B0606020202030204" pitchFamily="34" charset="0"/>
                          <a:ea typeface="Calibri" panose="020F0502020204030204" pitchFamily="34" charset="0"/>
                          <a:cs typeface="Times New Roman" panose="02020603050405020304" pitchFamily="18" charset="0"/>
                        </a:rPr>
                        <a:t>Risk</a:t>
                      </a:r>
                      <a:endParaRPr lang="en-GB"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2200">
                          <a:effectLst/>
                          <a:latin typeface="Arial Narrow" panose="020B0606020202030204" pitchFamily="34" charset="0"/>
                          <a:ea typeface="Calibri" panose="020F0502020204030204" pitchFamily="34" charset="0"/>
                          <a:cs typeface="Times New Roman" panose="02020603050405020304" pitchFamily="18" charset="0"/>
                        </a:rPr>
                        <a:t>Risk assessment</a:t>
                      </a:r>
                      <a:endParaRPr lang="en-GB" sz="2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2200" dirty="0">
                          <a:effectLst/>
                          <a:latin typeface="Arial Narrow" panose="020B0606020202030204" pitchFamily="34" charset="0"/>
                          <a:ea typeface="Calibri" panose="020F0502020204030204" pitchFamily="34" charset="0"/>
                          <a:cs typeface="Times New Roman" panose="02020603050405020304" pitchFamily="18" charset="0"/>
                        </a:rPr>
                        <a:t>Mitigation</a:t>
                      </a:r>
                      <a:endParaRPr lang="en-GB"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97983540"/>
                  </a:ext>
                </a:extLst>
              </a:tr>
              <a:tr h="577145">
                <a:tc>
                  <a:txBody>
                    <a:bodyPr/>
                    <a:lstStyle/>
                    <a:p>
                      <a:pPr algn="just">
                        <a:lnSpc>
                          <a:spcPct val="107000"/>
                        </a:lnSpc>
                        <a:spcAft>
                          <a:spcPts val="800"/>
                        </a:spcAft>
                      </a:pPr>
                      <a:r>
                        <a:rPr lang="en-US" sz="1800" dirty="0">
                          <a:effectLst/>
                          <a:latin typeface="Arial Narrow" panose="020B0606020202030204" pitchFamily="34" charset="0"/>
                          <a:ea typeface="Calibri" panose="020F0502020204030204" pitchFamily="34" charset="0"/>
                          <a:cs typeface="Times New Roman" panose="02020603050405020304" pitchFamily="18" charset="0"/>
                        </a:rPr>
                        <a:t>Failure of NGCs to secure sufficient funding for monitoring, evaluation and reporting could lead to an inability to provide the necessary data to feed the continental e-system.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US" sz="1800">
                          <a:effectLst/>
                          <a:latin typeface="Arial Narrow" panose="020B0606020202030204" pitchFamily="34" charset="0"/>
                          <a:ea typeface="Calibri" panose="020F0502020204030204" pitchFamily="34" charset="0"/>
                          <a:cs typeface="Times New Roman" panose="02020603050405020304" pitchFamily="18" charset="0"/>
                        </a:rPr>
                        <a:t>  moderate</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a:effectLst/>
                          <a:latin typeface="Arial Narrow" panose="020B0606020202030204" pitchFamily="34" charset="0"/>
                          <a:ea typeface="Calibri" panose="020F0502020204030204" pitchFamily="34" charset="0"/>
                          <a:cs typeface="Times New Roman" panose="02020603050405020304" pitchFamily="18" charset="0"/>
                        </a:rPr>
                        <a:t>Impact: high</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US" sz="1800" dirty="0">
                          <a:effectLst/>
                          <a:latin typeface="Arial Narrow" panose="020B0606020202030204" pitchFamily="34" charset="0"/>
                          <a:ea typeface="Calibri" panose="020F0502020204030204" pitchFamily="34" charset="0"/>
                          <a:cs typeface="Times New Roman" panose="02020603050405020304" pitchFamily="18" charset="0"/>
                        </a:rPr>
                        <a:t>Continuous high-level political dialogue between Focal Points, governments and development </a:t>
                      </a:r>
                      <a:r>
                        <a:rPr lang="en-US" sz="1800" dirty="0" smtClean="0">
                          <a:effectLst/>
                          <a:latin typeface="Arial Narrow" panose="020B0606020202030204" pitchFamily="34" charset="0"/>
                          <a:ea typeface="Calibri" panose="020F0502020204030204" pitchFamily="34" charset="0"/>
                          <a:cs typeface="Times New Roman" panose="02020603050405020304" pitchFamily="18" charset="0"/>
                        </a:rPr>
                        <a:t>partners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931006720"/>
                  </a:ext>
                </a:extLst>
              </a:tr>
              <a:tr h="577145">
                <a:tc>
                  <a:txBody>
                    <a:bodyPr/>
                    <a:lstStyle/>
                    <a:p>
                      <a:pPr algn="just">
                        <a:lnSpc>
                          <a:spcPct val="107000"/>
                        </a:lnSpc>
                        <a:spcAft>
                          <a:spcPts val="800"/>
                        </a:spcAft>
                      </a:pPr>
                      <a:r>
                        <a:rPr lang="en-US" sz="1800" dirty="0">
                          <a:effectLst/>
                          <a:latin typeface="Arial Narrow" panose="020B0606020202030204" pitchFamily="34" charset="0"/>
                          <a:ea typeface="Calibri" panose="020F0502020204030204" pitchFamily="34" charset="0"/>
                          <a:cs typeface="Times New Roman" panose="02020603050405020304" pitchFamily="18" charset="0"/>
                        </a:rPr>
                        <a:t>Low organizational capacity of NGC to conduct monitoring and evaluation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US" sz="1800">
                          <a:effectLst/>
                          <a:latin typeface="Arial Narrow" panose="020B0606020202030204" pitchFamily="34" charset="0"/>
                          <a:ea typeface="Calibri" panose="020F0502020204030204" pitchFamily="34" charset="0"/>
                          <a:cs typeface="Times New Roman" panose="02020603050405020304" pitchFamily="18" charset="0"/>
                        </a:rPr>
                        <a:t>Unlikely</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a:effectLst/>
                          <a:latin typeface="Arial Narrow" panose="020B0606020202030204" pitchFamily="34" charset="0"/>
                          <a:ea typeface="Calibri" panose="020F0502020204030204" pitchFamily="34" charset="0"/>
                          <a:cs typeface="Times New Roman" panose="02020603050405020304" pitchFamily="18" charset="0"/>
                        </a:rPr>
                        <a:t>Impact: moderate</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US" sz="1800" dirty="0">
                          <a:effectLst/>
                          <a:latin typeface="Arial Narrow" panose="020B0606020202030204" pitchFamily="34" charset="0"/>
                          <a:ea typeface="Calibri" panose="020F0502020204030204" pitchFamily="34" charset="0"/>
                          <a:cs typeface="Times New Roman" panose="02020603050405020304" pitchFamily="18" charset="0"/>
                        </a:rPr>
                        <a:t>NGCs should collaborate and rely on data generated by existing M&amp;E systems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36487774"/>
                  </a:ext>
                </a:extLst>
              </a:tr>
              <a:tr h="577145">
                <a:tc>
                  <a:txBody>
                    <a:bodyPr/>
                    <a:lstStyle/>
                    <a:p>
                      <a:pPr algn="just">
                        <a:lnSpc>
                          <a:spcPct val="107000"/>
                        </a:lnSpc>
                        <a:spcAft>
                          <a:spcPts val="800"/>
                        </a:spcAft>
                      </a:pPr>
                      <a:r>
                        <a:rPr lang="en-US" sz="1800" dirty="0">
                          <a:effectLst/>
                          <a:latin typeface="Arial Narrow" panose="020B0606020202030204" pitchFamily="34" charset="0"/>
                          <a:ea typeface="Calibri" panose="020F0502020204030204" pitchFamily="34" charset="0"/>
                          <a:cs typeface="Times New Roman" panose="02020603050405020304" pitchFamily="18" charset="0"/>
                        </a:rPr>
                        <a:t>Political manipulation of M&amp;E reports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US" sz="1800">
                          <a:effectLst/>
                          <a:latin typeface="Arial Narrow" panose="020B0606020202030204" pitchFamily="34" charset="0"/>
                          <a:ea typeface="Calibri" panose="020F0502020204030204" pitchFamily="34" charset="0"/>
                          <a:cs typeface="Times New Roman" panose="02020603050405020304" pitchFamily="18" charset="0"/>
                        </a:rPr>
                        <a:t>High</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a:effectLst/>
                          <a:latin typeface="Arial Narrow" panose="020B0606020202030204" pitchFamily="34" charset="0"/>
                          <a:ea typeface="Calibri" panose="020F0502020204030204" pitchFamily="34" charset="0"/>
                          <a:cs typeface="Times New Roman" panose="02020603050405020304" pitchFamily="18" charset="0"/>
                        </a:rPr>
                        <a:t>Impact: high</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US" sz="1800" dirty="0">
                          <a:effectLst/>
                          <a:latin typeface="Arial Narrow" panose="020B0606020202030204" pitchFamily="34" charset="0"/>
                          <a:ea typeface="Calibri" panose="020F0502020204030204" pitchFamily="34" charset="0"/>
                          <a:cs typeface="Times New Roman" panose="02020603050405020304" pitchFamily="18" charset="0"/>
                        </a:rPr>
                        <a:t>The NGCs should assert their independence through legislation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278925890"/>
                  </a:ext>
                </a:extLst>
              </a:tr>
              <a:tr h="577145">
                <a:tc>
                  <a:txBody>
                    <a:bodyPr/>
                    <a:lstStyle/>
                    <a:p>
                      <a:pPr algn="just">
                        <a:lnSpc>
                          <a:spcPct val="107000"/>
                        </a:lnSpc>
                        <a:spcAft>
                          <a:spcPts val="800"/>
                        </a:spcAft>
                      </a:pPr>
                      <a:r>
                        <a:rPr lang="en-GB" sz="1800" dirty="0" smtClean="0">
                          <a:effectLst/>
                          <a:latin typeface="Calibri" panose="020F0502020204030204" pitchFamily="34" charset="0"/>
                          <a:ea typeface="Calibri" panose="020F0502020204030204" pitchFamily="34" charset="0"/>
                          <a:cs typeface="Times New Roman" panose="02020603050405020304" pitchFamily="18" charset="0"/>
                        </a:rPr>
                        <a:t>Data gaps (especially for</a:t>
                      </a:r>
                      <a:r>
                        <a:rPr lang="en-GB" sz="1800" baseline="0" dirty="0" smtClean="0">
                          <a:effectLst/>
                          <a:latin typeface="Calibri" panose="020F0502020204030204" pitchFamily="34" charset="0"/>
                          <a:ea typeface="Calibri" panose="020F0502020204030204" pitchFamily="34" charset="0"/>
                          <a:cs typeface="Times New Roman" panose="02020603050405020304" pitchFamily="18" charset="0"/>
                        </a:rPr>
                        <a:t> Agenda 2063 and 2030 indicators)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GB" sz="1800" dirty="0" smtClean="0">
                          <a:effectLst/>
                          <a:latin typeface="Calibri" panose="020F0502020204030204" pitchFamily="34" charset="0"/>
                          <a:ea typeface="Calibri" panose="020F0502020204030204" pitchFamily="34" charset="0"/>
                          <a:cs typeface="Times New Roman" panose="02020603050405020304" pitchFamily="18" charset="0"/>
                        </a:rPr>
                        <a:t>High</a:t>
                      </a:r>
                    </a:p>
                    <a:p>
                      <a:pPr algn="just">
                        <a:lnSpc>
                          <a:spcPct val="107000"/>
                        </a:lnSpc>
                        <a:spcAft>
                          <a:spcPts val="800"/>
                        </a:spcAft>
                      </a:pPr>
                      <a:r>
                        <a:rPr lang="en-GB" sz="1800" dirty="0" smtClean="0">
                          <a:effectLst/>
                          <a:latin typeface="Calibri" panose="020F0502020204030204" pitchFamily="34" charset="0"/>
                          <a:ea typeface="Calibri" panose="020F0502020204030204" pitchFamily="34" charset="0"/>
                          <a:cs typeface="Times New Roman" panose="02020603050405020304" pitchFamily="18" charset="0"/>
                        </a:rPr>
                        <a:t>Impact: high</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GB" sz="1800" dirty="0" smtClean="0">
                          <a:effectLst/>
                          <a:latin typeface="Calibri" panose="020F0502020204030204" pitchFamily="34" charset="0"/>
                          <a:ea typeface="Calibri" panose="020F0502020204030204" pitchFamily="34" charset="0"/>
                          <a:cs typeface="Times New Roman" panose="02020603050405020304" pitchFamily="18" charset="0"/>
                        </a:rPr>
                        <a:t>NGCs should collaborate with institutional arrangements put in place at national level to collect such data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628173901"/>
                  </a:ext>
                </a:extLst>
              </a:tr>
            </a:tbl>
          </a:graphicData>
        </a:graphic>
      </p:graphicFrame>
    </p:spTree>
    <p:extLst>
      <p:ext uri="{BB962C8B-B14F-4D97-AF65-F5344CB8AC3E}">
        <p14:creationId xmlns:p14="http://schemas.microsoft.com/office/powerpoint/2010/main" val="3596495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endParaRPr lang="en-GB" dirty="0" smtClean="0"/>
          </a:p>
          <a:p>
            <a:pPr marL="0" indent="0">
              <a:buNone/>
            </a:pPr>
            <a:endParaRPr lang="en-GB" dirty="0"/>
          </a:p>
          <a:p>
            <a:pPr marL="0" indent="0">
              <a:buNone/>
            </a:pPr>
            <a:endParaRPr lang="en-GB" dirty="0" smtClean="0"/>
          </a:p>
          <a:p>
            <a:pPr marL="0" indent="0" algn="ctr">
              <a:buNone/>
            </a:pPr>
            <a:r>
              <a:rPr lang="en-GB" sz="4400" b="1" dirty="0" smtClean="0"/>
              <a:t>MONITORING AND EVALUATION FOR APRM</a:t>
            </a:r>
            <a:endParaRPr lang="en-GB" sz="4400" b="1" dirty="0"/>
          </a:p>
        </p:txBody>
      </p:sp>
    </p:spTree>
    <p:extLst>
      <p:ext uri="{BB962C8B-B14F-4D97-AF65-F5344CB8AC3E}">
        <p14:creationId xmlns:p14="http://schemas.microsoft.com/office/powerpoint/2010/main" val="42201579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18857"/>
          </a:xfrm>
        </p:spPr>
        <p:txBody>
          <a:bodyPr/>
          <a:lstStyle/>
          <a:p>
            <a:r>
              <a:rPr lang="en-GB" sz="3400" b="1" dirty="0" smtClean="0"/>
              <a:t>Monitoring and Evaluation for APRM</a:t>
            </a:r>
            <a:endParaRPr lang="en-GB" sz="3400" b="1" dirty="0"/>
          </a:p>
        </p:txBody>
      </p:sp>
      <p:sp>
        <p:nvSpPr>
          <p:cNvPr id="3" name="Content Placeholder 2"/>
          <p:cNvSpPr>
            <a:spLocks noGrp="1"/>
          </p:cNvSpPr>
          <p:nvPr>
            <p:ph idx="1"/>
          </p:nvPr>
        </p:nvSpPr>
        <p:spPr>
          <a:xfrm>
            <a:off x="812800" y="1171576"/>
            <a:ext cx="10551886" cy="5345338"/>
          </a:xfrm>
        </p:spPr>
        <p:txBody>
          <a:bodyPr>
            <a:normAutofit/>
          </a:bodyPr>
          <a:lstStyle/>
          <a:p>
            <a:r>
              <a:rPr lang="en-US" sz="2200" dirty="0" smtClean="0"/>
              <a:t>Information </a:t>
            </a:r>
            <a:r>
              <a:rPr lang="en-US" sz="2200" dirty="0"/>
              <a:t>gathering and </a:t>
            </a:r>
            <a:r>
              <a:rPr lang="en-US" sz="2200" dirty="0" smtClean="0"/>
              <a:t>management</a:t>
            </a:r>
            <a:endParaRPr lang="en-GB" sz="2200" dirty="0"/>
          </a:p>
          <a:p>
            <a:pPr lvl="1"/>
            <a:r>
              <a:rPr lang="en-US" sz="2000" dirty="0" smtClean="0"/>
              <a:t>The </a:t>
            </a:r>
            <a:r>
              <a:rPr lang="en-US" sz="2000" dirty="0"/>
              <a:t>determination of the information that needs to be gathered to enable the APR Secretariat and National Governing Councils track progress will be informed by the </a:t>
            </a:r>
            <a:r>
              <a:rPr lang="en-US" sz="2000" dirty="0" smtClean="0"/>
              <a:t>following (M&amp;E Plan)</a:t>
            </a:r>
            <a:r>
              <a:rPr lang="en-US" dirty="0" smtClean="0"/>
              <a:t>:</a:t>
            </a:r>
            <a:endParaRPr lang="en-GB" dirty="0"/>
          </a:p>
          <a:p>
            <a:pPr lvl="2"/>
            <a:r>
              <a:rPr lang="en-US" sz="1800" dirty="0"/>
              <a:t>An assessment of what information can be realistically collected, given available human and financial resources;</a:t>
            </a:r>
            <a:endParaRPr lang="en-GB" sz="1800" dirty="0"/>
          </a:p>
          <a:p>
            <a:pPr lvl="2"/>
            <a:r>
              <a:rPr lang="en-US" sz="1800" dirty="0"/>
              <a:t>For each information need for indicator, there should be an elaboration of the ways information will be collected and organized;</a:t>
            </a:r>
            <a:endParaRPr lang="en-GB" sz="1800" dirty="0"/>
          </a:p>
          <a:p>
            <a:pPr lvl="2"/>
            <a:r>
              <a:rPr lang="en-US" sz="1800" dirty="0"/>
              <a:t>Details of who to use what information and which method to gather/synthesize what information;</a:t>
            </a:r>
            <a:endParaRPr lang="en-GB" sz="1800" dirty="0"/>
          </a:p>
          <a:p>
            <a:pPr lvl="2"/>
            <a:r>
              <a:rPr lang="en-US" sz="1800" dirty="0"/>
              <a:t>Schedule of frequency of information collection, when, place of collection, persons to be involved, expected information product;</a:t>
            </a:r>
            <a:endParaRPr lang="en-GB" sz="1800" dirty="0"/>
          </a:p>
          <a:p>
            <a:pPr lvl="2"/>
            <a:r>
              <a:rPr lang="en-US" sz="1800" dirty="0"/>
              <a:t>Existence of technical and resource feasibility of information needs, indicators and methods; </a:t>
            </a:r>
            <a:endParaRPr lang="en-GB" sz="1800" dirty="0"/>
          </a:p>
          <a:p>
            <a:pPr lvl="2"/>
            <a:r>
              <a:rPr lang="en-US" sz="1800" dirty="0"/>
              <a:t>Existence of formats for data collection and synthesis</a:t>
            </a:r>
            <a:r>
              <a:rPr lang="en-US" dirty="0"/>
              <a:t>.</a:t>
            </a:r>
            <a:endParaRPr lang="en-GB" dirty="0"/>
          </a:p>
          <a:p>
            <a:endParaRPr lang="en-GB" dirty="0"/>
          </a:p>
        </p:txBody>
      </p:sp>
    </p:spTree>
    <p:extLst>
      <p:ext uri="{BB962C8B-B14F-4D97-AF65-F5344CB8AC3E}">
        <p14:creationId xmlns:p14="http://schemas.microsoft.com/office/powerpoint/2010/main" val="1864963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The APRM</a:t>
            </a:r>
            <a:r>
              <a:rPr lang="en-GB" dirty="0" smtClean="0"/>
              <a:t> </a:t>
            </a:r>
            <a:endParaRPr lang="en-GB" dirty="0"/>
          </a:p>
        </p:txBody>
      </p:sp>
      <p:sp>
        <p:nvSpPr>
          <p:cNvPr id="3" name="Content Placeholder 2"/>
          <p:cNvSpPr>
            <a:spLocks noGrp="1"/>
          </p:cNvSpPr>
          <p:nvPr>
            <p:ph idx="1"/>
          </p:nvPr>
        </p:nvSpPr>
        <p:spPr>
          <a:xfrm>
            <a:off x="1103312" y="1248230"/>
            <a:ext cx="10116231" cy="5228770"/>
          </a:xfrm>
        </p:spPr>
        <p:txBody>
          <a:bodyPr>
            <a:normAutofit lnSpcReduction="10000"/>
          </a:bodyPr>
          <a:lstStyle/>
          <a:p>
            <a:r>
              <a:rPr lang="en-GB" sz="2400" b="1" dirty="0"/>
              <a:t>Purpose of the APRM </a:t>
            </a:r>
            <a:endParaRPr lang="en-GB" sz="2400" b="1" dirty="0" smtClean="0"/>
          </a:p>
          <a:p>
            <a:r>
              <a:rPr lang="en-GB" sz="2200" dirty="0" smtClean="0"/>
              <a:t>The </a:t>
            </a:r>
            <a:r>
              <a:rPr lang="en-GB" sz="2200" dirty="0"/>
              <a:t>primary purpose of the APRM is to foster the adoption of policies, standards and practices that lead to political stability, high economic growth, sustainable development and accelerated sub-regional and continental integration through sharing of experiences and reinforcement of successful and best practice, including identifying </a:t>
            </a:r>
            <a:r>
              <a:rPr lang="en-GB" sz="2200" dirty="0" smtClean="0"/>
              <a:t>deﬁciencies </a:t>
            </a:r>
            <a:r>
              <a:rPr lang="en-GB" sz="2200" dirty="0"/>
              <a:t>and assessing the needs for capacity building</a:t>
            </a:r>
            <a:r>
              <a:rPr lang="en-GB" sz="2200" dirty="0" smtClean="0"/>
              <a:t>.</a:t>
            </a:r>
          </a:p>
          <a:p>
            <a:r>
              <a:rPr lang="en-GB" sz="2200" b="1" dirty="0" smtClean="0"/>
              <a:t>Guiding Principles</a:t>
            </a:r>
          </a:p>
          <a:p>
            <a:pPr lvl="1"/>
            <a:r>
              <a:rPr lang="en-GB" sz="2200" dirty="0" smtClean="0"/>
              <a:t>Every </a:t>
            </a:r>
            <a:r>
              <a:rPr lang="en-GB" sz="2200" dirty="0"/>
              <a:t>review exercise carried out under the authority of the Mechanism must be </a:t>
            </a:r>
            <a:endParaRPr lang="en-GB" sz="2200" dirty="0" smtClean="0"/>
          </a:p>
          <a:p>
            <a:pPr lvl="1"/>
            <a:r>
              <a:rPr lang="en-GB" sz="2200" dirty="0"/>
              <a:t>T</a:t>
            </a:r>
            <a:r>
              <a:rPr lang="en-GB" sz="2200" dirty="0" smtClean="0"/>
              <a:t>echnically </a:t>
            </a:r>
            <a:r>
              <a:rPr lang="en-GB" sz="2200" dirty="0"/>
              <a:t>competent, </a:t>
            </a:r>
            <a:endParaRPr lang="en-GB" sz="2200" dirty="0" smtClean="0"/>
          </a:p>
          <a:p>
            <a:pPr lvl="1"/>
            <a:r>
              <a:rPr lang="en-GB" sz="2200" dirty="0" smtClean="0"/>
              <a:t>Credible, </a:t>
            </a:r>
            <a:r>
              <a:rPr lang="en-GB" sz="2200" dirty="0"/>
              <a:t>and </a:t>
            </a:r>
            <a:endParaRPr lang="en-GB" sz="2200" dirty="0" smtClean="0"/>
          </a:p>
          <a:p>
            <a:pPr lvl="1"/>
            <a:r>
              <a:rPr lang="en-GB" sz="2200" dirty="0"/>
              <a:t>F</a:t>
            </a:r>
            <a:r>
              <a:rPr lang="en-GB" sz="2200" dirty="0" smtClean="0"/>
              <a:t>ree </a:t>
            </a:r>
            <a:r>
              <a:rPr lang="en-GB" sz="2200" dirty="0"/>
              <a:t>of political manipulation</a:t>
            </a:r>
            <a:r>
              <a:rPr lang="en-GB" sz="2000" dirty="0"/>
              <a:t>.</a:t>
            </a:r>
          </a:p>
        </p:txBody>
      </p:sp>
    </p:spTree>
    <p:extLst>
      <p:ext uri="{BB962C8B-B14F-4D97-AF65-F5344CB8AC3E}">
        <p14:creationId xmlns:p14="http://schemas.microsoft.com/office/powerpoint/2010/main" val="24037974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10025"/>
          </a:xfrm>
        </p:spPr>
        <p:txBody>
          <a:bodyPr/>
          <a:lstStyle/>
          <a:p>
            <a:r>
              <a:rPr lang="en-GB" sz="3400" b="1" dirty="0"/>
              <a:t>Monitoring and Evaluation for APRM</a:t>
            </a:r>
            <a:endParaRPr lang="en-GB" sz="3400" dirty="0"/>
          </a:p>
        </p:txBody>
      </p:sp>
      <p:sp>
        <p:nvSpPr>
          <p:cNvPr id="3" name="Content Placeholder 2"/>
          <p:cNvSpPr>
            <a:spLocks noGrp="1"/>
          </p:cNvSpPr>
          <p:nvPr>
            <p:ph idx="1"/>
          </p:nvPr>
        </p:nvSpPr>
        <p:spPr>
          <a:xfrm>
            <a:off x="769257" y="1262744"/>
            <a:ext cx="10464799" cy="4985656"/>
          </a:xfrm>
        </p:spPr>
        <p:txBody>
          <a:bodyPr/>
          <a:lstStyle/>
          <a:p>
            <a:r>
              <a:rPr lang="en-US" sz="2400" dirty="0" smtClean="0"/>
              <a:t>Data </a:t>
            </a:r>
            <a:r>
              <a:rPr lang="en-US" sz="2400" dirty="0"/>
              <a:t>collection</a:t>
            </a:r>
            <a:endParaRPr lang="en-GB" sz="2400" dirty="0"/>
          </a:p>
          <a:p>
            <a:pPr lvl="1"/>
            <a:r>
              <a:rPr lang="en-US" sz="2200" dirty="0"/>
              <a:t>The NGC would collect data annually (or as the case may be) to “populate” each indicator. </a:t>
            </a:r>
            <a:r>
              <a:rPr lang="en-US" sz="2200" dirty="0" smtClean="0"/>
              <a:t>Activities </a:t>
            </a:r>
            <a:r>
              <a:rPr lang="en-US" sz="2200" dirty="0"/>
              <a:t>during this period include collecting </a:t>
            </a:r>
            <a:endParaRPr lang="en-US" sz="2200" dirty="0" smtClean="0"/>
          </a:p>
          <a:p>
            <a:pPr lvl="1"/>
            <a:r>
              <a:rPr lang="en-US" sz="2200" dirty="0" smtClean="0"/>
              <a:t>(a) administrative </a:t>
            </a:r>
            <a:r>
              <a:rPr lang="en-US" sz="2200" dirty="0"/>
              <a:t>data from various institutions (line ministries, departments, agencies, statistical commissions, central banks, CSOs, </a:t>
            </a:r>
            <a:r>
              <a:rPr lang="en-US" sz="2200" dirty="0" err="1"/>
              <a:t>etc</a:t>
            </a:r>
            <a:r>
              <a:rPr lang="en-US" sz="2200" dirty="0"/>
              <a:t>); </a:t>
            </a:r>
            <a:endParaRPr lang="en-US" sz="2200" dirty="0" smtClean="0"/>
          </a:p>
          <a:p>
            <a:pPr lvl="1"/>
            <a:r>
              <a:rPr lang="en-US" sz="2200" dirty="0" smtClean="0"/>
              <a:t>(b) conducting </a:t>
            </a:r>
            <a:r>
              <a:rPr lang="en-US" sz="2200" dirty="0"/>
              <a:t>national </a:t>
            </a:r>
            <a:r>
              <a:rPr lang="en-US" sz="2200" dirty="0" smtClean="0"/>
              <a:t>public/household </a:t>
            </a:r>
            <a:r>
              <a:rPr lang="en-US" sz="2200" dirty="0"/>
              <a:t>opinion surveys; </a:t>
            </a:r>
            <a:endParaRPr lang="en-US" sz="2200" dirty="0" smtClean="0"/>
          </a:p>
          <a:p>
            <a:pPr lvl="1"/>
            <a:r>
              <a:rPr lang="en-US" sz="2200" dirty="0" smtClean="0"/>
              <a:t>(c) expert </a:t>
            </a:r>
            <a:r>
              <a:rPr lang="en-US" sz="2200" dirty="0"/>
              <a:t>surveys; </a:t>
            </a:r>
            <a:endParaRPr lang="en-US" sz="2200" dirty="0" smtClean="0"/>
          </a:p>
          <a:p>
            <a:pPr lvl="1"/>
            <a:r>
              <a:rPr lang="en-US" sz="2200" dirty="0" smtClean="0"/>
              <a:t>(d) reviewing </a:t>
            </a:r>
            <a:r>
              <a:rPr lang="en-US" sz="2200" dirty="0"/>
              <a:t>documents (narrative reports, legislation and results of surveys and assessments previously conducted).</a:t>
            </a:r>
            <a:endParaRPr lang="en-GB" sz="2200" dirty="0"/>
          </a:p>
          <a:p>
            <a:endParaRPr lang="en-GB" dirty="0"/>
          </a:p>
        </p:txBody>
      </p:sp>
    </p:spTree>
    <p:extLst>
      <p:ext uri="{BB962C8B-B14F-4D97-AF65-F5344CB8AC3E}">
        <p14:creationId xmlns:p14="http://schemas.microsoft.com/office/powerpoint/2010/main" val="41291937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66482"/>
          </a:xfrm>
        </p:spPr>
        <p:txBody>
          <a:bodyPr/>
          <a:lstStyle/>
          <a:p>
            <a:r>
              <a:rPr lang="en-GB" sz="3400" b="1" dirty="0"/>
              <a:t>Monitoring and Evaluation for APRM</a:t>
            </a:r>
            <a:endParaRPr lang="en-GB" sz="3400" dirty="0"/>
          </a:p>
        </p:txBody>
      </p:sp>
      <p:sp>
        <p:nvSpPr>
          <p:cNvPr id="3" name="Content Placeholder 2"/>
          <p:cNvSpPr>
            <a:spLocks noGrp="1"/>
          </p:cNvSpPr>
          <p:nvPr>
            <p:ph idx="1"/>
          </p:nvPr>
        </p:nvSpPr>
        <p:spPr>
          <a:xfrm>
            <a:off x="646111" y="1219200"/>
            <a:ext cx="10936289" cy="5341257"/>
          </a:xfrm>
        </p:spPr>
        <p:txBody>
          <a:bodyPr>
            <a:normAutofit/>
          </a:bodyPr>
          <a:lstStyle/>
          <a:p>
            <a:r>
              <a:rPr lang="en-US" sz="2400" dirty="0"/>
              <a:t>Assessing the data</a:t>
            </a:r>
            <a:endParaRPr lang="en-GB" sz="2400" dirty="0"/>
          </a:p>
          <a:p>
            <a:pPr lvl="1"/>
            <a:r>
              <a:rPr lang="en-US" sz="2000" dirty="0"/>
              <a:t>There is the need for the NGC to assess the </a:t>
            </a:r>
            <a:r>
              <a:rPr lang="en-US" sz="2000" b="1" dirty="0"/>
              <a:t>quality and usefulness</a:t>
            </a:r>
            <a:r>
              <a:rPr lang="en-US" sz="2000" dirty="0"/>
              <a:t> of the data. At the minimum the NGC should ensure the following:</a:t>
            </a:r>
            <a:endParaRPr lang="en-GB" sz="2000" dirty="0"/>
          </a:p>
          <a:p>
            <a:pPr lvl="2"/>
            <a:r>
              <a:rPr lang="en-US" sz="1800" b="1" dirty="0"/>
              <a:t>Data must be recent</a:t>
            </a:r>
            <a:r>
              <a:rPr lang="en-US" sz="1800" dirty="0"/>
              <a:t> – the various data collected must all be recent</a:t>
            </a:r>
            <a:r>
              <a:rPr lang="en-US" sz="1800" dirty="0" smtClean="0"/>
              <a:t>. </a:t>
            </a:r>
            <a:r>
              <a:rPr lang="en-US" sz="1800" b="1" dirty="0" smtClean="0"/>
              <a:t>NGCs </a:t>
            </a:r>
            <a:r>
              <a:rPr lang="en-US" sz="1800" b="1" dirty="0"/>
              <a:t>should aim to use only administrative data that refer to a time period that precedes other data collection activities (surveys, observations, </a:t>
            </a:r>
            <a:r>
              <a:rPr lang="en-US" sz="1800" b="1" dirty="0" err="1"/>
              <a:t>etc</a:t>
            </a:r>
            <a:r>
              <a:rPr lang="en-US" sz="1800" b="1" dirty="0"/>
              <a:t>) by no more than 12 months</a:t>
            </a:r>
            <a:r>
              <a:rPr lang="en-US" sz="1800" dirty="0"/>
              <a:t>.</a:t>
            </a:r>
            <a:endParaRPr lang="en-GB" sz="1800" dirty="0"/>
          </a:p>
          <a:p>
            <a:pPr lvl="2"/>
            <a:r>
              <a:rPr lang="en-US" sz="1800" b="1" dirty="0"/>
              <a:t>Data must not contain many missing cases or much missing information </a:t>
            </a:r>
            <a:endParaRPr lang="en-GB" sz="1800" dirty="0"/>
          </a:p>
          <a:p>
            <a:pPr lvl="2"/>
            <a:r>
              <a:rPr lang="en-US" sz="1800" b="1" dirty="0"/>
              <a:t>Data must cover the entire country and time period (especially for baseline surveys during the Country Self-Assessment</a:t>
            </a:r>
            <a:r>
              <a:rPr lang="en-US" sz="1800" b="1" dirty="0" smtClean="0"/>
              <a:t>)</a:t>
            </a:r>
            <a:r>
              <a:rPr lang="en-US" sz="1800" dirty="0" smtClean="0"/>
              <a:t>.  </a:t>
            </a:r>
            <a:endParaRPr lang="en-GB" sz="1800" dirty="0"/>
          </a:p>
          <a:p>
            <a:pPr lvl="2"/>
            <a:r>
              <a:rPr lang="en-US" sz="1800" b="1" dirty="0"/>
              <a:t>Data must not be politically compromised –</a:t>
            </a:r>
            <a:r>
              <a:rPr lang="en-US" sz="1800" dirty="0"/>
              <a:t> maintaining political neutrality is essential, albeit often difficult in some countries where the political situation can be tense and the cultures of transparency and accountability are likely to be weak. </a:t>
            </a:r>
            <a:endParaRPr lang="en-GB" sz="1800" dirty="0"/>
          </a:p>
        </p:txBody>
      </p:sp>
    </p:spTree>
    <p:extLst>
      <p:ext uri="{BB962C8B-B14F-4D97-AF65-F5344CB8AC3E}">
        <p14:creationId xmlns:p14="http://schemas.microsoft.com/office/powerpoint/2010/main" val="29322929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10025"/>
          </a:xfrm>
        </p:spPr>
        <p:txBody>
          <a:bodyPr/>
          <a:lstStyle/>
          <a:p>
            <a:r>
              <a:rPr lang="en-GB" sz="3400" b="1" dirty="0"/>
              <a:t>Monitoring and Evaluation for APRM</a:t>
            </a:r>
            <a:endParaRPr lang="en-GB" sz="3400" dirty="0"/>
          </a:p>
        </p:txBody>
      </p:sp>
      <p:sp>
        <p:nvSpPr>
          <p:cNvPr id="3" name="Content Placeholder 2"/>
          <p:cNvSpPr>
            <a:spLocks noGrp="1"/>
          </p:cNvSpPr>
          <p:nvPr>
            <p:ph idx="1"/>
          </p:nvPr>
        </p:nvSpPr>
        <p:spPr>
          <a:xfrm>
            <a:off x="754744" y="1146630"/>
            <a:ext cx="9295110" cy="5101770"/>
          </a:xfrm>
        </p:spPr>
        <p:txBody>
          <a:bodyPr/>
          <a:lstStyle/>
          <a:p>
            <a:r>
              <a:rPr lang="en-US" sz="2400" dirty="0"/>
              <a:t>Analyzing data</a:t>
            </a:r>
            <a:endParaRPr lang="en-GB" sz="2400" dirty="0"/>
          </a:p>
          <a:p>
            <a:pPr lvl="1"/>
            <a:r>
              <a:rPr lang="en-US" sz="2000" dirty="0"/>
              <a:t>Once the NGC has populated the e-system of the continental APRM Secretariat with the necessary data, they may use the system to undertake data analysis for the preparation of their progress reports.</a:t>
            </a:r>
            <a:endParaRPr lang="en-GB" sz="2000" dirty="0"/>
          </a:p>
          <a:p>
            <a:endParaRPr lang="en-GB" dirty="0"/>
          </a:p>
        </p:txBody>
      </p:sp>
    </p:spTree>
    <p:extLst>
      <p:ext uri="{BB962C8B-B14F-4D97-AF65-F5344CB8AC3E}">
        <p14:creationId xmlns:p14="http://schemas.microsoft.com/office/powerpoint/2010/main" val="1012273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68082"/>
          </a:xfrm>
        </p:spPr>
        <p:txBody>
          <a:bodyPr/>
          <a:lstStyle/>
          <a:p>
            <a:r>
              <a:rPr lang="en-GB" sz="3400" b="1" dirty="0"/>
              <a:t>Monitoring and Evaluation for APRM</a:t>
            </a:r>
            <a:endParaRPr lang="en-GB" sz="3400" dirty="0"/>
          </a:p>
        </p:txBody>
      </p:sp>
      <p:sp>
        <p:nvSpPr>
          <p:cNvPr id="3" name="Content Placeholder 2"/>
          <p:cNvSpPr>
            <a:spLocks noGrp="1"/>
          </p:cNvSpPr>
          <p:nvPr>
            <p:ph idx="1"/>
          </p:nvPr>
        </p:nvSpPr>
        <p:spPr>
          <a:xfrm>
            <a:off x="1103312" y="1320800"/>
            <a:ext cx="10580688" cy="5370286"/>
          </a:xfrm>
        </p:spPr>
        <p:txBody>
          <a:bodyPr>
            <a:normAutofit/>
          </a:bodyPr>
          <a:lstStyle/>
          <a:p>
            <a:r>
              <a:rPr lang="en-US" sz="2400" b="1" dirty="0" smtClean="0"/>
              <a:t>Continental level</a:t>
            </a:r>
          </a:p>
          <a:p>
            <a:pPr lvl="1"/>
            <a:r>
              <a:rPr lang="en-US" sz="2200" b="1" dirty="0" smtClean="0"/>
              <a:t>Data </a:t>
            </a:r>
            <a:r>
              <a:rPr lang="en-US" sz="2200" b="1" dirty="0"/>
              <a:t>collection</a:t>
            </a:r>
            <a:endParaRPr lang="en-GB" sz="2200" b="1" dirty="0"/>
          </a:p>
          <a:p>
            <a:pPr lvl="1"/>
            <a:r>
              <a:rPr lang="en-US" sz="2000" dirty="0"/>
              <a:t>To centrally collect data on standard indicators from APRM countries, the Knowledge Management and M&amp;E Division is setting up a </a:t>
            </a:r>
            <a:r>
              <a:rPr lang="en-US" sz="2000" dirty="0" err="1"/>
              <a:t>computerised</a:t>
            </a:r>
            <a:r>
              <a:rPr lang="en-US" sz="2000" dirty="0"/>
              <a:t> reporting system (e-system) to which participating countries have to be report and update on a regular basis. </a:t>
            </a:r>
            <a:endParaRPr lang="en-US" sz="2000" dirty="0" smtClean="0"/>
          </a:p>
          <a:p>
            <a:pPr lvl="1"/>
            <a:r>
              <a:rPr lang="en-US" sz="2200" b="1" dirty="0"/>
              <a:t>Improving data availability and quality </a:t>
            </a:r>
            <a:endParaRPr lang="en-GB" sz="2200" b="1" dirty="0"/>
          </a:p>
          <a:p>
            <a:pPr lvl="1"/>
            <a:r>
              <a:rPr lang="en-US" sz="2200" dirty="0"/>
              <a:t>Ensuring data quality and availability is among the main problems faced by the Knowledge Management and M&amp;E Division when collecting data on standard indicators from APRM </a:t>
            </a:r>
            <a:r>
              <a:rPr lang="en-US" sz="2200" dirty="0" smtClean="0"/>
              <a:t>countries, </a:t>
            </a:r>
          </a:p>
          <a:p>
            <a:pPr lvl="1"/>
            <a:r>
              <a:rPr lang="en-US" sz="2200" dirty="0" smtClean="0"/>
              <a:t>Adopt strategies such </a:t>
            </a:r>
            <a:r>
              <a:rPr lang="en-US" sz="2200" dirty="0"/>
              <a:t>as carrying out regular data quality reviews to detect irregularities, asking for documentation, performing random checks and using external forms of assurance</a:t>
            </a:r>
            <a:r>
              <a:rPr lang="en-US" dirty="0"/>
              <a:t>.</a:t>
            </a:r>
            <a:endParaRPr lang="en-GB" dirty="0"/>
          </a:p>
          <a:p>
            <a:pPr lvl="1"/>
            <a:endParaRPr lang="en-GB" sz="2000" dirty="0"/>
          </a:p>
        </p:txBody>
      </p:sp>
    </p:spTree>
    <p:extLst>
      <p:ext uri="{BB962C8B-B14F-4D97-AF65-F5344CB8AC3E}">
        <p14:creationId xmlns:p14="http://schemas.microsoft.com/office/powerpoint/2010/main" val="3692238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08425"/>
          </a:xfrm>
        </p:spPr>
        <p:txBody>
          <a:bodyPr/>
          <a:lstStyle/>
          <a:p>
            <a:r>
              <a:rPr lang="en-GB" sz="3400" b="1" dirty="0"/>
              <a:t>Monitoring and Evaluation for APRM</a:t>
            </a:r>
            <a:endParaRPr lang="en-GB" sz="3400" dirty="0"/>
          </a:p>
        </p:txBody>
      </p:sp>
      <p:sp>
        <p:nvSpPr>
          <p:cNvPr id="3" name="Content Placeholder 2"/>
          <p:cNvSpPr>
            <a:spLocks noGrp="1"/>
          </p:cNvSpPr>
          <p:nvPr>
            <p:ph idx="1"/>
          </p:nvPr>
        </p:nvSpPr>
        <p:spPr>
          <a:xfrm>
            <a:off x="1103312" y="1161144"/>
            <a:ext cx="8946541" cy="5087256"/>
          </a:xfrm>
        </p:spPr>
        <p:txBody>
          <a:bodyPr>
            <a:normAutofit/>
          </a:bodyPr>
          <a:lstStyle/>
          <a:p>
            <a:r>
              <a:rPr lang="en-US" b="1" dirty="0"/>
              <a:t>Analyzing data</a:t>
            </a:r>
            <a:endParaRPr lang="en-GB" b="1" dirty="0"/>
          </a:p>
          <a:p>
            <a:r>
              <a:rPr lang="en-US" dirty="0"/>
              <a:t>	</a:t>
            </a:r>
            <a:r>
              <a:rPr lang="en-US" i="1" dirty="0"/>
              <a:t>Developing indicator ratings</a:t>
            </a:r>
            <a:endParaRPr lang="en-GB" dirty="0"/>
          </a:p>
          <a:p>
            <a:r>
              <a:rPr lang="en-US" dirty="0"/>
              <a:t>When the NGC has collected and submitted information for at least two successive time periods (Country Self-Assessment and Country Review Report, and first progress report), the Knowledge Management and M&amp;E Division can measure and describe change in three ways:</a:t>
            </a:r>
            <a:endParaRPr lang="en-GB" dirty="0"/>
          </a:p>
          <a:p>
            <a:pPr lvl="1"/>
            <a:r>
              <a:rPr lang="en-US" dirty="0"/>
              <a:t>dynamic ratings that compare current findings with the results from the previous round of data collection indicating </a:t>
            </a:r>
            <a:r>
              <a:rPr lang="en-US" i="1" dirty="0"/>
              <a:t>positive change</a:t>
            </a:r>
            <a:r>
              <a:rPr lang="en-US" b="1" dirty="0"/>
              <a:t>, negative change</a:t>
            </a:r>
            <a:r>
              <a:rPr lang="en-US" dirty="0"/>
              <a:t>, </a:t>
            </a:r>
            <a:r>
              <a:rPr lang="en-US" i="1" dirty="0"/>
              <a:t>or no change</a:t>
            </a:r>
            <a:r>
              <a:rPr lang="en-US" dirty="0"/>
              <a:t>.</a:t>
            </a:r>
            <a:endParaRPr lang="en-GB" dirty="0"/>
          </a:p>
          <a:p>
            <a:pPr lvl="1"/>
            <a:r>
              <a:rPr lang="en-US" dirty="0"/>
              <a:t>Narrative descriptions that provide contextual information to aid in the interpretation of ratings and include information that is not captured elsewhere</a:t>
            </a:r>
            <a:endParaRPr lang="en-GB" dirty="0"/>
          </a:p>
          <a:p>
            <a:pPr lvl="1"/>
            <a:r>
              <a:rPr lang="en-US" dirty="0"/>
              <a:t>Trend data, summarizing the results of all rounds of data collection, to show recent changes as well as change over a longer period of time.</a:t>
            </a:r>
            <a:endParaRPr lang="en-GB" dirty="0"/>
          </a:p>
        </p:txBody>
      </p:sp>
    </p:spTree>
    <p:extLst>
      <p:ext uri="{BB962C8B-B14F-4D97-AF65-F5344CB8AC3E}">
        <p14:creationId xmlns:p14="http://schemas.microsoft.com/office/powerpoint/2010/main" val="18570616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37453"/>
          </a:xfrm>
        </p:spPr>
        <p:txBody>
          <a:bodyPr/>
          <a:lstStyle/>
          <a:p>
            <a:r>
              <a:rPr lang="en-GB" sz="3400" b="1" dirty="0"/>
              <a:t>Monitoring and Evaluation for APRM</a:t>
            </a:r>
            <a:endParaRPr lang="en-GB" sz="3400" dirty="0"/>
          </a:p>
        </p:txBody>
      </p:sp>
      <p:sp>
        <p:nvSpPr>
          <p:cNvPr id="3" name="Content Placeholder 2"/>
          <p:cNvSpPr>
            <a:spLocks noGrp="1"/>
          </p:cNvSpPr>
          <p:nvPr>
            <p:ph idx="1"/>
          </p:nvPr>
        </p:nvSpPr>
        <p:spPr>
          <a:xfrm>
            <a:off x="783772" y="1190172"/>
            <a:ext cx="10580914" cy="5058228"/>
          </a:xfrm>
        </p:spPr>
        <p:txBody>
          <a:bodyPr/>
          <a:lstStyle/>
          <a:p>
            <a:r>
              <a:rPr lang="en-GB" sz="2400" dirty="0" smtClean="0"/>
              <a:t>Data verification</a:t>
            </a:r>
          </a:p>
          <a:p>
            <a:pPr lvl="1"/>
            <a:r>
              <a:rPr lang="en-US" sz="2400" b="1" dirty="0"/>
              <a:t>Data Verification Audit tool </a:t>
            </a:r>
            <a:endParaRPr lang="en-GB" sz="2400" dirty="0"/>
          </a:p>
          <a:p>
            <a:pPr lvl="1"/>
            <a:r>
              <a:rPr lang="en-US" sz="2200" dirty="0"/>
              <a:t>The overarching aim of this tool is to strengthen the quality of data reported by the APRM countries. The tool is designed to:</a:t>
            </a:r>
            <a:endParaRPr lang="en-GB" sz="2200" dirty="0"/>
          </a:p>
          <a:p>
            <a:pPr lvl="1"/>
            <a:r>
              <a:rPr lang="en-US" sz="2200" dirty="0"/>
              <a:t>Determine the accuracy of historical data reported;</a:t>
            </a:r>
            <a:endParaRPr lang="en-GB" sz="2200" dirty="0"/>
          </a:p>
          <a:p>
            <a:pPr lvl="1"/>
            <a:r>
              <a:rPr lang="en-US" sz="2200" dirty="0"/>
              <a:t>Facilitate identification of specific root causes of inaccurate data;</a:t>
            </a:r>
            <a:endParaRPr lang="en-GB" sz="2200" dirty="0"/>
          </a:p>
          <a:p>
            <a:pPr lvl="1"/>
            <a:r>
              <a:rPr lang="en-US" sz="2200" dirty="0"/>
              <a:t>Build capacity of staff of M&amp;E units of the NGC Secretariats in reporting high quality data;</a:t>
            </a:r>
            <a:endParaRPr lang="en-GB" sz="2200" dirty="0"/>
          </a:p>
          <a:p>
            <a:endParaRPr lang="en-GB" dirty="0"/>
          </a:p>
        </p:txBody>
      </p:sp>
    </p:spTree>
    <p:extLst>
      <p:ext uri="{BB962C8B-B14F-4D97-AF65-F5344CB8AC3E}">
        <p14:creationId xmlns:p14="http://schemas.microsoft.com/office/powerpoint/2010/main" val="1742297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53568"/>
          </a:xfrm>
        </p:spPr>
        <p:txBody>
          <a:bodyPr/>
          <a:lstStyle/>
          <a:p>
            <a:r>
              <a:rPr lang="en-GB" b="1" dirty="0" smtClean="0"/>
              <a:t>The APRM</a:t>
            </a:r>
            <a:endParaRPr lang="en-GB" b="1" dirty="0"/>
          </a:p>
        </p:txBody>
      </p:sp>
      <p:sp>
        <p:nvSpPr>
          <p:cNvPr id="3" name="Content Placeholder 2"/>
          <p:cNvSpPr>
            <a:spLocks noGrp="1"/>
          </p:cNvSpPr>
          <p:nvPr>
            <p:ph idx="1"/>
          </p:nvPr>
        </p:nvSpPr>
        <p:spPr>
          <a:xfrm>
            <a:off x="1103312" y="1407886"/>
            <a:ext cx="8946541" cy="4840513"/>
          </a:xfrm>
        </p:spPr>
        <p:txBody>
          <a:bodyPr/>
          <a:lstStyle/>
          <a:p>
            <a:r>
              <a:rPr lang="en-GB" sz="2600" b="1" dirty="0" smtClean="0"/>
              <a:t>Essential </a:t>
            </a:r>
            <a:r>
              <a:rPr lang="en-GB" sz="2600" b="1" dirty="0"/>
              <a:t>elements of the APRM: </a:t>
            </a:r>
            <a:endParaRPr lang="en-GB" sz="2600" b="1" dirty="0" smtClean="0"/>
          </a:p>
          <a:p>
            <a:r>
              <a:rPr lang="en-GB" sz="2400" dirty="0" smtClean="0"/>
              <a:t>voluntary </a:t>
            </a:r>
            <a:r>
              <a:rPr lang="en-GB" sz="2400" dirty="0"/>
              <a:t>accession; </a:t>
            </a:r>
            <a:endParaRPr lang="en-GB" sz="2400" dirty="0" smtClean="0"/>
          </a:p>
          <a:p>
            <a:r>
              <a:rPr lang="en-GB" sz="2400" dirty="0" smtClean="0"/>
              <a:t>mutual </a:t>
            </a:r>
            <a:r>
              <a:rPr lang="en-GB" sz="2400" dirty="0"/>
              <a:t>support and targeted capacity building; </a:t>
            </a:r>
            <a:endParaRPr lang="en-GB" sz="2400" dirty="0" smtClean="0"/>
          </a:p>
          <a:p>
            <a:r>
              <a:rPr lang="en-GB" sz="2400" dirty="0" smtClean="0"/>
              <a:t>peer </a:t>
            </a:r>
            <a:r>
              <a:rPr lang="en-GB" sz="2400" dirty="0"/>
              <a:t>learning, shared values and standards; </a:t>
            </a:r>
            <a:endParaRPr lang="en-GB" sz="2400" dirty="0" smtClean="0"/>
          </a:p>
          <a:p>
            <a:r>
              <a:rPr lang="en-GB" sz="2400" dirty="0" smtClean="0"/>
              <a:t>commitment </a:t>
            </a:r>
            <a:r>
              <a:rPr lang="en-GB" sz="2400" dirty="0"/>
              <a:t>to fostering good governance practices and democratic processes; </a:t>
            </a:r>
            <a:endParaRPr lang="en-GB" sz="2400" dirty="0" smtClean="0"/>
          </a:p>
          <a:p>
            <a:r>
              <a:rPr lang="en-GB" sz="2400" dirty="0" smtClean="0"/>
              <a:t>and </a:t>
            </a:r>
            <a:r>
              <a:rPr lang="en-GB" sz="2400" dirty="0"/>
              <a:t>building institutions to actualise these commitments and monitor and assess progress in implementing reform</a:t>
            </a:r>
          </a:p>
        </p:txBody>
      </p:sp>
    </p:spTree>
    <p:extLst>
      <p:ext uri="{BB962C8B-B14F-4D97-AF65-F5344CB8AC3E}">
        <p14:creationId xmlns:p14="http://schemas.microsoft.com/office/powerpoint/2010/main" val="4055306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97111"/>
          </a:xfrm>
        </p:spPr>
        <p:txBody>
          <a:bodyPr/>
          <a:lstStyle/>
          <a:p>
            <a:r>
              <a:rPr lang="en-GB" b="1" dirty="0" smtClean="0"/>
              <a:t>APRM - Origin</a:t>
            </a:r>
            <a:endParaRPr lang="en-GB" b="1" dirty="0"/>
          </a:p>
        </p:txBody>
      </p:sp>
      <p:sp>
        <p:nvSpPr>
          <p:cNvPr id="3" name="Content Placeholder 2"/>
          <p:cNvSpPr>
            <a:spLocks noGrp="1"/>
          </p:cNvSpPr>
          <p:nvPr>
            <p:ph idx="1"/>
          </p:nvPr>
        </p:nvSpPr>
        <p:spPr>
          <a:xfrm>
            <a:off x="646111" y="1349830"/>
            <a:ext cx="10573431" cy="4898570"/>
          </a:xfrm>
        </p:spPr>
        <p:txBody>
          <a:bodyPr>
            <a:normAutofit/>
          </a:bodyPr>
          <a:lstStyle/>
          <a:p>
            <a:r>
              <a:rPr lang="en-GB" sz="2400" dirty="0" smtClean="0"/>
              <a:t>Structural Adjustment Programmes imposed by the Bretton Woods institutions made modest progress in improving governance (1970s and 1980s)</a:t>
            </a:r>
          </a:p>
          <a:p>
            <a:r>
              <a:rPr lang="en-GB" sz="2400" dirty="0" smtClean="0"/>
              <a:t>Public acknowledgement by African leaders that good leadership and good governance were important for development and eradication of poverty (1990s)</a:t>
            </a:r>
          </a:p>
          <a:p>
            <a:r>
              <a:rPr lang="en-GB" sz="2400" dirty="0" smtClean="0"/>
              <a:t>Initiated a number of institutions – Africa Union (AU), Pan </a:t>
            </a:r>
            <a:r>
              <a:rPr lang="en-GB" sz="2400" dirty="0"/>
              <a:t>African Parliament, the New Partnership for Africa’s Development (</a:t>
            </a:r>
            <a:r>
              <a:rPr lang="en-GB" sz="2400" dirty="0" err="1"/>
              <a:t>Nepad</a:t>
            </a:r>
            <a:r>
              <a:rPr lang="en-GB" sz="2400" dirty="0"/>
              <a:t>) and the African Peer Review Mechanism (APRM). </a:t>
            </a:r>
            <a:endParaRPr lang="en-GB" sz="2400" dirty="0" smtClean="0"/>
          </a:p>
          <a:p>
            <a:r>
              <a:rPr lang="en-GB" sz="2400" dirty="0"/>
              <a:t>NEPAD </a:t>
            </a:r>
            <a:r>
              <a:rPr lang="en-GB" sz="2400" dirty="0" smtClean="0"/>
              <a:t>– merger of the Millennium </a:t>
            </a:r>
            <a:r>
              <a:rPr lang="en-GB" sz="2400" dirty="0"/>
              <a:t>Partnership for the African Recovery Programme (MAP</a:t>
            </a:r>
            <a:r>
              <a:rPr lang="en-GB" sz="2400" dirty="0" smtClean="0"/>
              <a:t>) (Mbeki, Obasanjo</a:t>
            </a:r>
            <a:r>
              <a:rPr lang="en-GB" sz="2400" dirty="0"/>
              <a:t>, </a:t>
            </a:r>
            <a:r>
              <a:rPr lang="en-GB" sz="2400" dirty="0" err="1" smtClean="0"/>
              <a:t>Bouteﬂika</a:t>
            </a:r>
            <a:r>
              <a:rPr lang="en-GB" sz="2400" dirty="0" smtClean="0"/>
              <a:t>) and the Omega </a:t>
            </a:r>
            <a:r>
              <a:rPr lang="en-GB" sz="2400" dirty="0"/>
              <a:t>Plan for </a:t>
            </a:r>
            <a:r>
              <a:rPr lang="en-GB" sz="2400" dirty="0" smtClean="0"/>
              <a:t>Africa (</a:t>
            </a:r>
            <a:r>
              <a:rPr lang="en-GB" sz="2400" dirty="0" err="1" smtClean="0"/>
              <a:t>Abdoulaye</a:t>
            </a:r>
            <a:r>
              <a:rPr lang="en-GB" sz="2400" dirty="0" smtClean="0"/>
              <a:t> Wade)</a:t>
            </a:r>
            <a:endParaRPr lang="en-GB" sz="2400" dirty="0"/>
          </a:p>
        </p:txBody>
      </p:sp>
    </p:spTree>
    <p:extLst>
      <p:ext uri="{BB962C8B-B14F-4D97-AF65-F5344CB8AC3E}">
        <p14:creationId xmlns:p14="http://schemas.microsoft.com/office/powerpoint/2010/main" val="1208987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95511"/>
          </a:xfrm>
        </p:spPr>
        <p:txBody>
          <a:bodyPr/>
          <a:lstStyle/>
          <a:p>
            <a:r>
              <a:rPr lang="en-GB" b="1" dirty="0"/>
              <a:t>APRM - Origin</a:t>
            </a:r>
            <a:endParaRPr lang="en-GB" dirty="0"/>
          </a:p>
        </p:txBody>
      </p:sp>
      <p:sp>
        <p:nvSpPr>
          <p:cNvPr id="3" name="Content Placeholder 2"/>
          <p:cNvSpPr>
            <a:spLocks noGrp="1"/>
          </p:cNvSpPr>
          <p:nvPr>
            <p:ph idx="1"/>
          </p:nvPr>
        </p:nvSpPr>
        <p:spPr>
          <a:xfrm>
            <a:off x="646112" y="1248230"/>
            <a:ext cx="10616974" cy="5000170"/>
          </a:xfrm>
        </p:spPr>
        <p:txBody>
          <a:bodyPr>
            <a:normAutofit/>
          </a:bodyPr>
          <a:lstStyle/>
          <a:p>
            <a:r>
              <a:rPr lang="en-GB" sz="2400" dirty="0" smtClean="0"/>
              <a:t>NEPAD </a:t>
            </a:r>
            <a:r>
              <a:rPr lang="en-GB" sz="2400" dirty="0"/>
              <a:t>was initially envisaged as a voluntary club for reformist African countries that would improve governance systems in exchange for more development support and </a:t>
            </a:r>
            <a:r>
              <a:rPr lang="en-GB" sz="2400" dirty="0" smtClean="0"/>
              <a:t>investment</a:t>
            </a:r>
          </a:p>
          <a:p>
            <a:r>
              <a:rPr lang="en-GB" sz="2400" dirty="0" smtClean="0"/>
              <a:t>But NEPAD was later adopted as the economic blueprint of the AU and so lost its voluntary nature</a:t>
            </a:r>
          </a:p>
          <a:p>
            <a:r>
              <a:rPr lang="en-GB" sz="2400" dirty="0" smtClean="0"/>
              <a:t>APRM became the voluntary tool for monitoring</a:t>
            </a:r>
          </a:p>
        </p:txBody>
      </p:sp>
    </p:spTree>
    <p:extLst>
      <p:ext uri="{BB962C8B-B14F-4D97-AF65-F5344CB8AC3E}">
        <p14:creationId xmlns:p14="http://schemas.microsoft.com/office/powerpoint/2010/main" val="4288874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11625"/>
          </a:xfrm>
        </p:spPr>
        <p:txBody>
          <a:bodyPr/>
          <a:lstStyle/>
          <a:p>
            <a:r>
              <a:rPr lang="en-GB" b="1" dirty="0" smtClean="0"/>
              <a:t>Role in African Governance</a:t>
            </a:r>
            <a:endParaRPr lang="en-GB" b="1" dirty="0"/>
          </a:p>
        </p:txBody>
      </p:sp>
      <p:sp>
        <p:nvSpPr>
          <p:cNvPr id="3" name="Content Placeholder 2"/>
          <p:cNvSpPr>
            <a:spLocks noGrp="1"/>
          </p:cNvSpPr>
          <p:nvPr>
            <p:ph idx="1"/>
          </p:nvPr>
        </p:nvSpPr>
        <p:spPr>
          <a:xfrm>
            <a:off x="646112" y="1364344"/>
            <a:ext cx="10239602" cy="5143136"/>
          </a:xfrm>
        </p:spPr>
        <p:txBody>
          <a:bodyPr>
            <a:normAutofit/>
          </a:bodyPr>
          <a:lstStyle/>
          <a:p>
            <a:r>
              <a:rPr lang="en-GB" sz="2400" b="1" dirty="0" smtClean="0"/>
              <a:t>A key component of the African Governance Architecture</a:t>
            </a:r>
          </a:p>
          <a:p>
            <a:pPr lvl="1"/>
            <a:r>
              <a:rPr lang="en-GB" sz="2400" dirty="0" smtClean="0"/>
              <a:t>The overall political and institutional framework for the promotion of governance</a:t>
            </a:r>
          </a:p>
          <a:p>
            <a:r>
              <a:rPr lang="en-GB" sz="2400" b="1" dirty="0" smtClean="0"/>
              <a:t>Compliance </a:t>
            </a:r>
            <a:r>
              <a:rPr lang="en-GB" sz="2400" b="1" dirty="0"/>
              <a:t>with </a:t>
            </a:r>
            <a:r>
              <a:rPr lang="en-GB" sz="2400" b="1" dirty="0" smtClean="0"/>
              <a:t>Standards </a:t>
            </a:r>
            <a:r>
              <a:rPr lang="en-GB" sz="2400" b="1" dirty="0"/>
              <a:t>and Codes</a:t>
            </a:r>
          </a:p>
          <a:p>
            <a:pPr lvl="1"/>
            <a:r>
              <a:rPr lang="en-GB" sz="2400" dirty="0"/>
              <a:t>These instruments include the African Convention on Preventing and Combating Corruption (ACPCC) and the African Charter on Democracy, Elections and Governance (ACDEG</a:t>
            </a:r>
            <a:r>
              <a:rPr lang="en-GB" sz="2400" dirty="0" smtClean="0"/>
              <a:t>.</a:t>
            </a:r>
            <a:endParaRPr lang="en-GB" sz="2400" dirty="0"/>
          </a:p>
          <a:p>
            <a:r>
              <a:rPr lang="en-GB" sz="2400" b="1" dirty="0"/>
              <a:t>Compliance with NEPAD objectives</a:t>
            </a:r>
          </a:p>
          <a:p>
            <a:pPr lvl="1"/>
            <a:r>
              <a:rPr lang="en-GB" sz="2400" dirty="0"/>
              <a:t>The APRM is also based on participating states' compliance with the NEPAD nine objectives in the area of democracy and good political governance</a:t>
            </a:r>
            <a:endParaRPr lang="en-GB" sz="2400" b="1" dirty="0"/>
          </a:p>
          <a:p>
            <a:endParaRPr lang="en-GB" dirty="0"/>
          </a:p>
        </p:txBody>
      </p:sp>
    </p:spTree>
    <p:extLst>
      <p:ext uri="{BB962C8B-B14F-4D97-AF65-F5344CB8AC3E}">
        <p14:creationId xmlns:p14="http://schemas.microsoft.com/office/powerpoint/2010/main" val="2000547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18870"/>
          </a:xfrm>
        </p:spPr>
        <p:txBody>
          <a:bodyPr/>
          <a:lstStyle/>
          <a:p>
            <a:r>
              <a:rPr lang="en-GB" b="1" dirty="0" smtClean="0"/>
              <a:t>Strategies to measure performance</a:t>
            </a:r>
            <a:endParaRPr lang="en-GB" b="1" dirty="0"/>
          </a:p>
        </p:txBody>
      </p:sp>
      <p:sp>
        <p:nvSpPr>
          <p:cNvPr id="3" name="Content Placeholder 2"/>
          <p:cNvSpPr>
            <a:spLocks noGrp="1"/>
          </p:cNvSpPr>
          <p:nvPr>
            <p:ph idx="1"/>
          </p:nvPr>
        </p:nvSpPr>
        <p:spPr>
          <a:xfrm>
            <a:off x="646111" y="1485900"/>
            <a:ext cx="10483851" cy="4762499"/>
          </a:xfrm>
        </p:spPr>
        <p:txBody>
          <a:bodyPr>
            <a:normAutofit lnSpcReduction="10000"/>
          </a:bodyPr>
          <a:lstStyle/>
          <a:p>
            <a:r>
              <a:rPr lang="en-GB" sz="2600" b="1" dirty="0"/>
              <a:t>Identifying issues </a:t>
            </a:r>
            <a:r>
              <a:rPr lang="en-GB" sz="2600" b="1" dirty="0" smtClean="0"/>
              <a:t>– Country Self Assessment	</a:t>
            </a:r>
          </a:p>
          <a:p>
            <a:pPr lvl="1"/>
            <a:r>
              <a:rPr lang="en-GB" sz="2600" dirty="0" smtClean="0"/>
              <a:t>Peer </a:t>
            </a:r>
            <a:r>
              <a:rPr lang="en-GB" sz="2600" dirty="0"/>
              <a:t>review has </a:t>
            </a:r>
            <a:r>
              <a:rPr lang="en-GB" sz="2600" dirty="0" smtClean="0"/>
              <a:t>signiﬁcant </a:t>
            </a:r>
            <a:r>
              <a:rPr lang="en-GB" sz="2600" dirty="0"/>
              <a:t>diagnostic </a:t>
            </a:r>
            <a:r>
              <a:rPr lang="en-GB" sz="2600" dirty="0" smtClean="0"/>
              <a:t>potential</a:t>
            </a:r>
          </a:p>
          <a:p>
            <a:r>
              <a:rPr lang="en-GB" sz="2600" b="1" dirty="0" smtClean="0"/>
              <a:t>Initiating Reforms – National Programs of Action</a:t>
            </a:r>
          </a:p>
          <a:p>
            <a:pPr lvl="1"/>
            <a:r>
              <a:rPr lang="en-GB" sz="2600" dirty="0" smtClean="0"/>
              <a:t>ratifying </a:t>
            </a:r>
            <a:r>
              <a:rPr lang="en-GB" sz="2600" dirty="0"/>
              <a:t>standards and enacting legislation to overhauling policy and strengthening </a:t>
            </a:r>
            <a:r>
              <a:rPr lang="en-GB" sz="2600" dirty="0" smtClean="0"/>
              <a:t>institutions</a:t>
            </a:r>
          </a:p>
          <a:p>
            <a:r>
              <a:rPr lang="en-GB" sz="2600" b="1" dirty="0" smtClean="0"/>
              <a:t>Accountability framework</a:t>
            </a:r>
          </a:p>
          <a:p>
            <a:r>
              <a:rPr lang="en-GB" sz="2600" b="1" dirty="0" smtClean="0"/>
              <a:t>Political space for civic participation</a:t>
            </a:r>
          </a:p>
          <a:p>
            <a:pPr lvl="1"/>
            <a:r>
              <a:rPr lang="en-GB" sz="2600" dirty="0" smtClean="0"/>
              <a:t>Involvement of citizens in policy formulation and evaluation of programmes</a:t>
            </a:r>
          </a:p>
          <a:p>
            <a:r>
              <a:rPr lang="en-GB" sz="2600" b="1" dirty="0" smtClean="0"/>
              <a:t>Documenting best practices for peer learning</a:t>
            </a:r>
          </a:p>
          <a:p>
            <a:endParaRPr lang="en-GB" sz="2200" b="1" dirty="0" smtClean="0"/>
          </a:p>
          <a:p>
            <a:endParaRPr lang="en-GB" sz="2200" b="1" dirty="0" smtClean="0"/>
          </a:p>
          <a:p>
            <a:endParaRPr lang="en-GB" sz="2200" dirty="0" smtClean="0"/>
          </a:p>
          <a:p>
            <a:endParaRPr lang="en-GB" sz="2200" dirty="0" smtClean="0"/>
          </a:p>
          <a:p>
            <a:pPr lvl="1"/>
            <a:endParaRPr lang="en-GB" dirty="0"/>
          </a:p>
        </p:txBody>
      </p:sp>
    </p:spTree>
    <p:extLst>
      <p:ext uri="{BB962C8B-B14F-4D97-AF65-F5344CB8AC3E}">
        <p14:creationId xmlns:p14="http://schemas.microsoft.com/office/powerpoint/2010/main" val="5523641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1111</TotalTime>
  <Words>3175</Words>
  <Application>Microsoft Office PowerPoint</Application>
  <PresentationFormat>Widescreen</PresentationFormat>
  <Paragraphs>285</Paragraphs>
  <Slides>45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45</vt:i4>
      </vt:variant>
    </vt:vector>
  </HeadingPairs>
  <TitlesOfParts>
    <vt:vector size="53" baseType="lpstr">
      <vt:lpstr>Arial</vt:lpstr>
      <vt:lpstr>Arial Narrow</vt:lpstr>
      <vt:lpstr>Calibri</vt:lpstr>
      <vt:lpstr>Century Gothic</vt:lpstr>
      <vt:lpstr>Times New Roman</vt:lpstr>
      <vt:lpstr>Wingdings</vt:lpstr>
      <vt:lpstr>Wingdings 3</vt:lpstr>
      <vt:lpstr>Ion</vt:lpstr>
      <vt:lpstr>THE CONTINENTAL MONITORING, EVALUATION AND REPORTING SYSTEM</vt:lpstr>
      <vt:lpstr>PowerPoint Presentation</vt:lpstr>
      <vt:lpstr>The APRM</vt:lpstr>
      <vt:lpstr>The APRM </vt:lpstr>
      <vt:lpstr>The APRM</vt:lpstr>
      <vt:lpstr>APRM - Origin</vt:lpstr>
      <vt:lpstr>APRM - Origin</vt:lpstr>
      <vt:lpstr>Role in African Governance</vt:lpstr>
      <vt:lpstr>Strategies to measure performance</vt:lpstr>
      <vt:lpstr>PowerPoint Presentation</vt:lpstr>
      <vt:lpstr>PowerPoint Presentation</vt:lpstr>
      <vt:lpstr>Existing MER Systems</vt:lpstr>
      <vt:lpstr>Existing MER Systems</vt:lpstr>
      <vt:lpstr>Existing MER Systems</vt:lpstr>
      <vt:lpstr>Existing national level APRM MER systems</vt:lpstr>
      <vt:lpstr>Existing national level APRM MER systems</vt:lpstr>
      <vt:lpstr>Existing national level APRM MER systems</vt:lpstr>
      <vt:lpstr>Scope of MER and Communication in APRM</vt:lpstr>
      <vt:lpstr>Scope of MER and Communication in APRM</vt:lpstr>
      <vt:lpstr>Continental MER Framework and its value addition</vt:lpstr>
      <vt:lpstr>Continental MER Framework and its value addition</vt:lpstr>
      <vt:lpstr>Continental MER Framework and its value addition</vt:lpstr>
      <vt:lpstr>Continental MER Framework and its value addition</vt:lpstr>
      <vt:lpstr>Continental MER Framework and its value addition</vt:lpstr>
      <vt:lpstr>PowerPoint Presentation</vt:lpstr>
      <vt:lpstr>PowerPoint Presentation</vt:lpstr>
      <vt:lpstr>Planning approaches and tools</vt:lpstr>
      <vt:lpstr>Planning approaches and tools</vt:lpstr>
      <vt:lpstr>Planning approaches and tools</vt:lpstr>
      <vt:lpstr>Smart indicators, baseline and target setting</vt:lpstr>
      <vt:lpstr>Smart indicators, baseline and target setting</vt:lpstr>
      <vt:lpstr>Smart indicators, baseline and target setting</vt:lpstr>
      <vt:lpstr>Smart indicators, baseline and target setting</vt:lpstr>
      <vt:lpstr>Smart indicators, baseline and target setting</vt:lpstr>
      <vt:lpstr>Smart indicators, baseline and target setting</vt:lpstr>
      <vt:lpstr>Smart indicators, baseline and target setting</vt:lpstr>
      <vt:lpstr>Risk management</vt:lpstr>
      <vt:lpstr>PowerPoint Presentation</vt:lpstr>
      <vt:lpstr>Monitoring and Evaluation for APRM</vt:lpstr>
      <vt:lpstr>Monitoring and Evaluation for APRM</vt:lpstr>
      <vt:lpstr>Monitoring and Evaluation for APRM</vt:lpstr>
      <vt:lpstr>Monitoring and Evaluation for APRM</vt:lpstr>
      <vt:lpstr>Monitoring and Evaluation for APRM</vt:lpstr>
      <vt:lpstr>Monitoring and Evaluation for APRM</vt:lpstr>
      <vt:lpstr>Monitoring and Evaluation for APRM</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AFRICAN PEER REVIEW MECHANISM</dc:title>
  <dc:creator>SAMUEL CUDJOE</dc:creator>
  <cp:lastModifiedBy>Bethelehem Teshager</cp:lastModifiedBy>
  <cp:revision>104</cp:revision>
  <dcterms:created xsi:type="dcterms:W3CDTF">2017-10-29T10:39:42Z</dcterms:created>
  <dcterms:modified xsi:type="dcterms:W3CDTF">2017-10-30T07:20:29Z</dcterms:modified>
</cp:coreProperties>
</file>