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0" r:id="rId3"/>
    <p:sldId id="271"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82912C-CDEB-4D13-BA9D-491992A17280}" type="datetimeFigureOut">
              <a:rPr lang="en-GB" smtClean="0"/>
              <a:t>28/10/2015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A0167-2702-41E7-94B8-119B03257D42}" type="slidenum">
              <a:rPr lang="en-GB" smtClean="0"/>
              <a:t>‹#›</a:t>
            </a:fld>
            <a:endParaRPr lang="en-GB"/>
          </a:p>
        </p:txBody>
      </p:sp>
    </p:spTree>
    <p:extLst>
      <p:ext uri="{BB962C8B-B14F-4D97-AF65-F5344CB8AC3E}">
        <p14:creationId xmlns:p14="http://schemas.microsoft.com/office/powerpoint/2010/main" val="1404405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GB" dirty="0"/>
              <a:t>Presentation title</a:t>
            </a:r>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4193588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5EFD69-BC84-4126-9AD4-D56F1C1D3C33}"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D2BC7-2248-4DDB-80DF-3CA43C664BCE}" type="slidenum">
              <a:rPr lang="en-GB" smtClean="0"/>
              <a:t>‹#›</a:t>
            </a:fld>
            <a:endParaRPr lang="en-GB"/>
          </a:p>
        </p:txBody>
      </p:sp>
    </p:spTree>
    <p:extLst>
      <p:ext uri="{BB962C8B-B14F-4D97-AF65-F5344CB8AC3E}">
        <p14:creationId xmlns:p14="http://schemas.microsoft.com/office/powerpoint/2010/main" val="3191171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5EFD69-BC84-4126-9AD4-D56F1C1D3C33}"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D2BC7-2248-4DDB-80DF-3CA43C664BCE}" type="slidenum">
              <a:rPr lang="en-GB" smtClean="0"/>
              <a:t>‹#›</a:t>
            </a:fld>
            <a:endParaRPr lang="en-GB"/>
          </a:p>
        </p:txBody>
      </p:sp>
    </p:spTree>
    <p:extLst>
      <p:ext uri="{BB962C8B-B14F-4D97-AF65-F5344CB8AC3E}">
        <p14:creationId xmlns:p14="http://schemas.microsoft.com/office/powerpoint/2010/main" val="3813037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5EFD69-BC84-4126-9AD4-D56F1C1D3C33}"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D2BC7-2248-4DDB-80DF-3CA43C664BCE}" type="slidenum">
              <a:rPr lang="en-GB" smtClean="0"/>
              <a:t>‹#›</a:t>
            </a:fld>
            <a:endParaRPr lang="en-GB"/>
          </a:p>
        </p:txBody>
      </p:sp>
    </p:spTree>
    <p:extLst>
      <p:ext uri="{BB962C8B-B14F-4D97-AF65-F5344CB8AC3E}">
        <p14:creationId xmlns:p14="http://schemas.microsoft.com/office/powerpoint/2010/main" val="2034657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5EFD69-BC84-4126-9AD4-D56F1C1D3C33}"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D2BC7-2248-4DDB-80DF-3CA43C664BCE}" type="slidenum">
              <a:rPr lang="en-GB" smtClean="0"/>
              <a:t>‹#›</a:t>
            </a:fld>
            <a:endParaRPr lang="en-GB"/>
          </a:p>
        </p:txBody>
      </p:sp>
    </p:spTree>
    <p:extLst>
      <p:ext uri="{BB962C8B-B14F-4D97-AF65-F5344CB8AC3E}">
        <p14:creationId xmlns:p14="http://schemas.microsoft.com/office/powerpoint/2010/main" val="2497323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5EFD69-BC84-4126-9AD4-D56F1C1D3C33}"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D2BC7-2248-4DDB-80DF-3CA43C664BCE}" type="slidenum">
              <a:rPr lang="en-GB" smtClean="0"/>
              <a:t>‹#›</a:t>
            </a:fld>
            <a:endParaRPr lang="en-GB"/>
          </a:p>
        </p:txBody>
      </p:sp>
    </p:spTree>
    <p:extLst>
      <p:ext uri="{BB962C8B-B14F-4D97-AF65-F5344CB8AC3E}">
        <p14:creationId xmlns:p14="http://schemas.microsoft.com/office/powerpoint/2010/main" val="2784592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5EFD69-BC84-4126-9AD4-D56F1C1D3C33}" type="datetimeFigureOut">
              <a:rPr lang="en-GB" smtClean="0"/>
              <a:t>28/10/2015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6D2BC7-2248-4DDB-80DF-3CA43C664BCE}" type="slidenum">
              <a:rPr lang="en-GB" smtClean="0"/>
              <a:t>‹#›</a:t>
            </a:fld>
            <a:endParaRPr lang="en-GB"/>
          </a:p>
        </p:txBody>
      </p:sp>
    </p:spTree>
    <p:extLst>
      <p:ext uri="{BB962C8B-B14F-4D97-AF65-F5344CB8AC3E}">
        <p14:creationId xmlns:p14="http://schemas.microsoft.com/office/powerpoint/2010/main" val="509657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5EFD69-BC84-4126-9AD4-D56F1C1D3C33}" type="datetimeFigureOut">
              <a:rPr lang="en-GB" smtClean="0"/>
              <a:t>28/10/2015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6D2BC7-2248-4DDB-80DF-3CA43C664BCE}" type="slidenum">
              <a:rPr lang="en-GB" smtClean="0"/>
              <a:t>‹#›</a:t>
            </a:fld>
            <a:endParaRPr lang="en-GB"/>
          </a:p>
        </p:txBody>
      </p:sp>
    </p:spTree>
    <p:extLst>
      <p:ext uri="{BB962C8B-B14F-4D97-AF65-F5344CB8AC3E}">
        <p14:creationId xmlns:p14="http://schemas.microsoft.com/office/powerpoint/2010/main" val="71739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5EFD69-BC84-4126-9AD4-D56F1C1D3C33}" type="datetimeFigureOut">
              <a:rPr lang="en-GB" smtClean="0"/>
              <a:t>28/10/2015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6D2BC7-2248-4DDB-80DF-3CA43C664BCE}" type="slidenum">
              <a:rPr lang="en-GB" smtClean="0"/>
              <a:t>‹#›</a:t>
            </a:fld>
            <a:endParaRPr lang="en-GB"/>
          </a:p>
        </p:txBody>
      </p:sp>
    </p:spTree>
    <p:extLst>
      <p:ext uri="{BB962C8B-B14F-4D97-AF65-F5344CB8AC3E}">
        <p14:creationId xmlns:p14="http://schemas.microsoft.com/office/powerpoint/2010/main" val="268021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EFD69-BC84-4126-9AD4-D56F1C1D3C33}" type="datetimeFigureOut">
              <a:rPr lang="en-GB" smtClean="0"/>
              <a:t>28/10/2015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6D2BC7-2248-4DDB-80DF-3CA43C664BCE}" type="slidenum">
              <a:rPr lang="en-GB" smtClean="0"/>
              <a:t>‹#›</a:t>
            </a:fld>
            <a:endParaRPr lang="en-GB"/>
          </a:p>
        </p:txBody>
      </p:sp>
    </p:spTree>
    <p:extLst>
      <p:ext uri="{BB962C8B-B14F-4D97-AF65-F5344CB8AC3E}">
        <p14:creationId xmlns:p14="http://schemas.microsoft.com/office/powerpoint/2010/main" val="2023798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EFD69-BC84-4126-9AD4-D56F1C1D3C33}" type="datetimeFigureOut">
              <a:rPr lang="en-GB" smtClean="0"/>
              <a:t>28/10/2015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6D2BC7-2248-4DDB-80DF-3CA43C664BCE}" type="slidenum">
              <a:rPr lang="en-GB" smtClean="0"/>
              <a:t>‹#›</a:t>
            </a:fld>
            <a:endParaRPr lang="en-GB"/>
          </a:p>
        </p:txBody>
      </p:sp>
    </p:spTree>
    <p:extLst>
      <p:ext uri="{BB962C8B-B14F-4D97-AF65-F5344CB8AC3E}">
        <p14:creationId xmlns:p14="http://schemas.microsoft.com/office/powerpoint/2010/main" val="1861260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EFD69-BC84-4126-9AD4-D56F1C1D3C33}" type="datetimeFigureOut">
              <a:rPr lang="en-GB" smtClean="0"/>
              <a:t>28/10/2015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6D2BC7-2248-4DDB-80DF-3CA43C664BCE}" type="slidenum">
              <a:rPr lang="en-GB" smtClean="0"/>
              <a:t>‹#›</a:t>
            </a:fld>
            <a:endParaRPr lang="en-GB"/>
          </a:p>
        </p:txBody>
      </p:sp>
    </p:spTree>
    <p:extLst>
      <p:ext uri="{BB962C8B-B14F-4D97-AF65-F5344CB8AC3E}">
        <p14:creationId xmlns:p14="http://schemas.microsoft.com/office/powerpoint/2010/main" val="2648717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EFD69-BC84-4126-9AD4-D56F1C1D3C33}" type="datetimeFigureOut">
              <a:rPr lang="en-GB" smtClean="0"/>
              <a:t>28/10/2015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6D2BC7-2248-4DDB-80DF-3CA43C664BCE}" type="slidenum">
              <a:rPr lang="en-GB" smtClean="0"/>
              <a:t>‹#›</a:t>
            </a:fld>
            <a:endParaRPr lang="en-GB"/>
          </a:p>
        </p:txBody>
      </p:sp>
    </p:spTree>
    <p:extLst>
      <p:ext uri="{BB962C8B-B14F-4D97-AF65-F5344CB8AC3E}">
        <p14:creationId xmlns:p14="http://schemas.microsoft.com/office/powerpoint/2010/main" val="614703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7730"/>
            <a:ext cx="7772400" cy="6400800"/>
          </a:xfrm>
        </p:spPr>
        <p:txBody>
          <a:bodyPr>
            <a:normAutofit fontScale="90000"/>
          </a:bodyPr>
          <a:lstStyle/>
          <a:p>
            <a:r>
              <a:rPr lang="en-GB" sz="4000" b="1" dirty="0" smtClean="0">
                <a:latin typeface="Times New Roman" panose="02020603050405020304" pitchFamily="18" charset="0"/>
                <a:cs typeface="Times New Roman" panose="02020603050405020304" pitchFamily="18" charset="0"/>
              </a:rPr>
              <a:t>5</a:t>
            </a:r>
            <a:r>
              <a:rPr lang="en-GB" sz="4000" b="1" baseline="30000" dirty="0" smtClean="0">
                <a:latin typeface="Times New Roman" panose="02020603050405020304" pitchFamily="18" charset="0"/>
                <a:cs typeface="Times New Roman" panose="02020603050405020304" pitchFamily="18" charset="0"/>
              </a:rPr>
              <a:t>TH</a:t>
            </a:r>
            <a:r>
              <a:rPr lang="en-GB" sz="4000" b="1" dirty="0" smtClean="0">
                <a:latin typeface="Times New Roman" panose="02020603050405020304" pitchFamily="18" charset="0"/>
                <a:cs typeface="Times New Roman" panose="02020603050405020304" pitchFamily="18" charset="0"/>
              </a:rPr>
              <a:t> CLIMATE CHANGE AND DEVELOPMENT IN AFRICA ANNUAL CONFERENCE (CCDA-V)</a:t>
            </a:r>
            <a:br>
              <a:rPr lang="en-GB" sz="4000" b="1" dirty="0" smtClean="0">
                <a:latin typeface="Times New Roman" panose="02020603050405020304" pitchFamily="18" charset="0"/>
                <a:cs typeface="Times New Roman" panose="02020603050405020304" pitchFamily="18" charset="0"/>
              </a:rPr>
            </a:br>
            <a:r>
              <a:rPr lang="en-GB" sz="4000" b="1" dirty="0" smtClean="0">
                <a:latin typeface="Times New Roman" panose="02020603050405020304" pitchFamily="18" charset="0"/>
                <a:cs typeface="Times New Roman" panose="02020603050405020304" pitchFamily="18" charset="0"/>
              </a:rPr>
              <a:t>KYOTO TO PARIS: AN AFRICAN PERSPECTIVE</a:t>
            </a:r>
            <a:r>
              <a:rPr lang="en-GB" sz="4000" b="1" dirty="0"/>
              <a:t/>
            </a:r>
            <a:br>
              <a:rPr lang="en-GB" sz="4000" b="1" dirty="0"/>
            </a:br>
            <a:r>
              <a:rPr lang="en-GB" sz="4000" b="1" dirty="0"/>
              <a:t/>
            </a:r>
            <a:br>
              <a:rPr lang="en-GB" sz="4000" b="1" dirty="0"/>
            </a:br>
            <a:r>
              <a:rPr lang="en-GB" b="1" dirty="0"/>
              <a:t/>
            </a:r>
            <a:br>
              <a:rPr lang="en-GB" b="1" dirty="0"/>
            </a:br>
            <a:r>
              <a:rPr lang="en-GB" b="1" dirty="0" smtClean="0"/>
              <a:t/>
            </a:r>
            <a:br>
              <a:rPr lang="en-GB" b="1" dirty="0" smtClean="0"/>
            </a:br>
            <a:r>
              <a:rPr lang="en-GB" b="1" dirty="0"/>
              <a:t/>
            </a:r>
            <a:br>
              <a:rPr lang="en-GB" b="1" dirty="0"/>
            </a:br>
            <a:endParaRPr lang="en-GB" dirty="0"/>
          </a:p>
        </p:txBody>
      </p:sp>
    </p:spTree>
    <p:extLst>
      <p:ext uri="{BB962C8B-B14F-4D97-AF65-F5344CB8AC3E}">
        <p14:creationId xmlns:p14="http://schemas.microsoft.com/office/powerpoint/2010/main" val="2922614438"/>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1450"/>
            <a:ext cx="7886700" cy="714375"/>
          </a:xfrm>
        </p:spPr>
        <p:txBody>
          <a:bodyPr>
            <a:normAutofit fontScale="90000"/>
          </a:bodyPr>
          <a:lstStyle/>
          <a:p>
            <a:pPr algn="ctr"/>
            <a:r>
              <a:rPr lang="en-GB" b="1" dirty="0" smtClean="0"/>
              <a:t/>
            </a:r>
            <a:br>
              <a:rPr lang="en-GB" b="1" dirty="0" smtClean="0"/>
            </a:br>
            <a:r>
              <a:rPr lang="en-GB" b="1" dirty="0" smtClean="0"/>
              <a:t>2010 </a:t>
            </a:r>
            <a:r>
              <a:rPr lang="en-GB" b="1" dirty="0"/>
              <a:t>COP16</a:t>
            </a:r>
            <a:r>
              <a:rPr lang="en-GB" b="1" dirty="0" smtClean="0"/>
              <a:t>, Cancun, Mexico</a:t>
            </a:r>
            <a:r>
              <a:rPr lang="en-GB" dirty="0" smtClean="0"/>
              <a:t> </a:t>
            </a:r>
            <a:endParaRPr lang="en-GB" dirty="0"/>
          </a:p>
        </p:txBody>
      </p:sp>
      <p:sp>
        <p:nvSpPr>
          <p:cNvPr id="3" name="Content Placeholder 2"/>
          <p:cNvSpPr>
            <a:spLocks noGrp="1"/>
          </p:cNvSpPr>
          <p:nvPr>
            <p:ph idx="1"/>
          </p:nvPr>
        </p:nvSpPr>
        <p:spPr>
          <a:xfrm>
            <a:off x="285751" y="1128714"/>
            <a:ext cx="8615362" cy="5486400"/>
          </a:xfrm>
        </p:spPr>
        <p:txBody>
          <a:bodyPr>
            <a:noAutofit/>
          </a:bodyPr>
          <a:lstStyle/>
          <a:p>
            <a:pPr marL="457200" indent="-457200">
              <a:buFont typeface="+mj-lt"/>
              <a:buAutoNum type="alphaLcParenR"/>
            </a:pPr>
            <a:r>
              <a:rPr lang="en-GB" sz="2200" dirty="0" smtClean="0"/>
              <a:t>The </a:t>
            </a:r>
            <a:r>
              <a:rPr lang="en-GB" sz="2200" dirty="0"/>
              <a:t>Parties at COP.16 held in Cancun ,Mexico decided to establish a Green Climate Fund. The fund will support projects, programmes, policies and other activities in developing country Parties using thematic funding windows</a:t>
            </a:r>
            <a:r>
              <a:rPr lang="en-GB" sz="2200" dirty="0" smtClean="0"/>
              <a:t>.</a:t>
            </a:r>
          </a:p>
          <a:p>
            <a:pPr marL="0" indent="0">
              <a:buNone/>
            </a:pPr>
            <a:endParaRPr lang="en-GB" sz="2200" dirty="0" smtClean="0"/>
          </a:p>
          <a:p>
            <a:pPr marL="457200" indent="-457200">
              <a:buFont typeface="+mj-lt"/>
              <a:buAutoNum type="alphaLcParenR" startAt="2"/>
            </a:pPr>
            <a:r>
              <a:rPr lang="en-GB" sz="2200" dirty="0" smtClean="0"/>
              <a:t>The </a:t>
            </a:r>
            <a:r>
              <a:rPr lang="en-GB" sz="2200" dirty="0"/>
              <a:t>COP also established a Transitional Committee selected by Parties </a:t>
            </a:r>
            <a:r>
              <a:rPr lang="en-GB" sz="2200" dirty="0" smtClean="0"/>
              <a:t>to </a:t>
            </a:r>
            <a:r>
              <a:rPr lang="en-GB" sz="2200" dirty="0"/>
              <a:t>the UNFCCC to design the details of the new fund, which will be designated as an operating entity of the financial mechanism of the Convention and will be accountable to the COP</a:t>
            </a:r>
            <a:r>
              <a:rPr lang="en-GB" sz="2200" dirty="0" smtClean="0"/>
              <a:t>.</a:t>
            </a:r>
          </a:p>
          <a:p>
            <a:pPr marL="0" indent="0">
              <a:buNone/>
            </a:pPr>
            <a:endParaRPr lang="en-GB" sz="2200" dirty="0" smtClean="0"/>
          </a:p>
          <a:p>
            <a:pPr marL="457200" indent="-457200">
              <a:buFont typeface="+mj-lt"/>
              <a:buAutoNum type="alphaLcParenR" startAt="3"/>
            </a:pPr>
            <a:r>
              <a:rPr lang="en-GB" sz="2200" dirty="0" smtClean="0"/>
              <a:t>A </a:t>
            </a:r>
            <a:r>
              <a:rPr lang="en-GB" sz="2200" dirty="0"/>
              <a:t>new Technology Mechanism that is expected to facilitate </a:t>
            </a:r>
            <a:r>
              <a:rPr lang="en-GB" sz="2200" dirty="0" smtClean="0"/>
              <a:t>	enhanced action </a:t>
            </a:r>
            <a:r>
              <a:rPr lang="en-GB" sz="2200" dirty="0"/>
              <a:t>on technology development and transfer </a:t>
            </a:r>
            <a:r>
              <a:rPr lang="en-GB" sz="2200" dirty="0" smtClean="0"/>
              <a:t>to support </a:t>
            </a:r>
            <a:r>
              <a:rPr lang="en-GB" sz="2200" dirty="0"/>
              <a:t>action on mitigation and adaptation was also </a:t>
            </a:r>
            <a:r>
              <a:rPr lang="en-GB" sz="2200" dirty="0" smtClean="0"/>
              <a:t>established. The </a:t>
            </a:r>
            <a:r>
              <a:rPr lang="en-GB" sz="2200" dirty="0"/>
              <a:t>Mechanism consists of two key components: a Technology </a:t>
            </a:r>
            <a:r>
              <a:rPr lang="en-GB" sz="2200" dirty="0" smtClean="0"/>
              <a:t>Executive Committee</a:t>
            </a:r>
            <a:r>
              <a:rPr lang="en-GB" sz="2200" dirty="0"/>
              <a:t> and a Climate Technology Centre and </a:t>
            </a:r>
            <a:r>
              <a:rPr lang="en-GB" sz="2200" dirty="0" smtClean="0"/>
              <a:t>Network</a:t>
            </a:r>
            <a:r>
              <a:rPr lang="en-GB" sz="2200" dirty="0"/>
              <a:t>.</a:t>
            </a:r>
          </a:p>
          <a:p>
            <a:pPr marL="0" indent="0">
              <a:buNone/>
            </a:pPr>
            <a:endParaRPr lang="en-GB" sz="2200" dirty="0"/>
          </a:p>
        </p:txBody>
      </p:sp>
    </p:spTree>
    <p:extLst>
      <p:ext uri="{BB962C8B-B14F-4D97-AF65-F5344CB8AC3E}">
        <p14:creationId xmlns:p14="http://schemas.microsoft.com/office/powerpoint/2010/main" val="17381379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92149"/>
          </a:xfrm>
        </p:spPr>
        <p:txBody>
          <a:bodyPr>
            <a:normAutofit fontScale="90000"/>
          </a:bodyPr>
          <a:lstStyle/>
          <a:p>
            <a:pPr algn="ctr"/>
            <a:r>
              <a:rPr lang="en-GB" sz="3600" b="1" dirty="0" smtClean="0"/>
              <a:t/>
            </a:r>
            <a:br>
              <a:rPr lang="en-GB" sz="3600" b="1" dirty="0" smtClean="0"/>
            </a:br>
            <a:r>
              <a:rPr lang="en-GB" sz="3600" b="1" dirty="0" smtClean="0"/>
              <a:t>2010 </a:t>
            </a:r>
            <a:r>
              <a:rPr lang="en-GB" sz="3600" b="1" dirty="0"/>
              <a:t>COP16, Cancun, Mexico</a:t>
            </a:r>
            <a:r>
              <a:rPr lang="en-GB" sz="3600" dirty="0"/>
              <a:t> </a:t>
            </a:r>
            <a:r>
              <a:rPr lang="en-GB" sz="3600" dirty="0" smtClean="0"/>
              <a:t>(continue)</a:t>
            </a:r>
            <a:endParaRPr lang="en-GB" sz="3600" dirty="0"/>
          </a:p>
        </p:txBody>
      </p:sp>
      <p:sp>
        <p:nvSpPr>
          <p:cNvPr id="3" name="Content Placeholder 2"/>
          <p:cNvSpPr>
            <a:spLocks noGrp="1"/>
          </p:cNvSpPr>
          <p:nvPr>
            <p:ph idx="1"/>
          </p:nvPr>
        </p:nvSpPr>
        <p:spPr>
          <a:xfrm>
            <a:off x="157163" y="1328738"/>
            <a:ext cx="8758237" cy="5300662"/>
          </a:xfrm>
        </p:spPr>
        <p:txBody>
          <a:bodyPr>
            <a:noAutofit/>
          </a:bodyPr>
          <a:lstStyle/>
          <a:p>
            <a:pPr marL="457200" indent="-457200">
              <a:buFont typeface="+mj-lt"/>
              <a:buAutoNum type="alphaLcParenR" startAt="4"/>
            </a:pPr>
            <a:r>
              <a:rPr lang="en-GB" sz="2200" dirty="0" smtClean="0"/>
              <a:t>The </a:t>
            </a:r>
            <a:r>
              <a:rPr lang="en-GB" sz="2200" dirty="0"/>
              <a:t>Cancun Adaptation Framework established to enhance action on adaptation, including through international cooperation and coherent consideration of matters relating to adaptation under the Convention. Ultimately enhanced action on adaptation seeks to reduce vulnerability and build resilience in developing country Parties, taking into account the urgent and immediate needs of those developing countries that are particularly vulnerable.</a:t>
            </a:r>
          </a:p>
          <a:p>
            <a:pPr marL="0" indent="0">
              <a:buNone/>
            </a:pPr>
            <a:endParaRPr lang="en-GB" sz="2200" dirty="0"/>
          </a:p>
          <a:p>
            <a:pPr marL="457200" indent="-457200">
              <a:buFont typeface="+mj-lt"/>
              <a:buAutoNum type="alphaLcParenR" startAt="5"/>
            </a:pPr>
            <a:r>
              <a:rPr lang="en-GB" sz="2200" dirty="0" smtClean="0"/>
              <a:t>Developed </a:t>
            </a:r>
            <a:r>
              <a:rPr lang="en-GB" sz="2200" dirty="0"/>
              <a:t>country Parties pledged to mobilize through international institutions as fast start finance an amount approaching USD 30 billion for the period 2010 – 2012 to support Mitigation and Adaptation with a balanced allocation for both activities. The funding for adaptation was expected to be prioritized for the most vulnerable developing countries, such as the least developed countries, small island developing States and Africa. </a:t>
            </a:r>
          </a:p>
          <a:p>
            <a:endParaRPr lang="en-GB" sz="2200" dirty="0"/>
          </a:p>
        </p:txBody>
      </p:sp>
    </p:spTree>
    <p:extLst>
      <p:ext uri="{BB962C8B-B14F-4D97-AF65-F5344CB8AC3E}">
        <p14:creationId xmlns:p14="http://schemas.microsoft.com/office/powerpoint/2010/main" val="374884306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318" y="307978"/>
            <a:ext cx="8615363" cy="620710"/>
          </a:xfrm>
        </p:spPr>
        <p:txBody>
          <a:bodyPr>
            <a:normAutofit fontScale="90000"/>
          </a:bodyPr>
          <a:lstStyle/>
          <a:p>
            <a:pPr algn="ctr"/>
            <a:r>
              <a:rPr lang="en-GB" b="1" dirty="0" smtClean="0"/>
              <a:t/>
            </a:r>
            <a:br>
              <a:rPr lang="en-GB" b="1" dirty="0" smtClean="0"/>
            </a:br>
            <a:r>
              <a:rPr lang="en-GB" b="1" dirty="0" smtClean="0"/>
              <a:t>2012 </a:t>
            </a:r>
            <a:r>
              <a:rPr lang="en-GB" b="1" dirty="0"/>
              <a:t>COP 17,Durban ,South Africa</a:t>
            </a:r>
            <a:r>
              <a:rPr lang="en-GB" dirty="0"/>
              <a:t> </a:t>
            </a:r>
          </a:p>
        </p:txBody>
      </p:sp>
      <p:sp>
        <p:nvSpPr>
          <p:cNvPr id="3" name="Content Placeholder 2"/>
          <p:cNvSpPr>
            <a:spLocks noGrp="1"/>
          </p:cNvSpPr>
          <p:nvPr>
            <p:ph idx="1"/>
          </p:nvPr>
        </p:nvSpPr>
        <p:spPr>
          <a:xfrm>
            <a:off x="128588" y="1228725"/>
            <a:ext cx="8751093" cy="5514976"/>
          </a:xfrm>
        </p:spPr>
        <p:txBody>
          <a:bodyPr>
            <a:noAutofit/>
          </a:bodyPr>
          <a:lstStyle/>
          <a:p>
            <a:pPr marL="0" indent="0">
              <a:buNone/>
            </a:pPr>
            <a:r>
              <a:rPr lang="en-GB" sz="2400" dirty="0"/>
              <a:t>Parties at COP 15 in Durban adopted major decisions on the following:</a:t>
            </a:r>
          </a:p>
          <a:p>
            <a:pPr marL="0" indent="0">
              <a:buNone/>
            </a:pPr>
            <a:endParaRPr lang="en-US" sz="2400" dirty="0" smtClean="0"/>
          </a:p>
          <a:p>
            <a:pPr marL="514350" lvl="0" indent="-514350">
              <a:buFont typeface="+mj-lt"/>
              <a:buAutoNum type="alphaLcParenR"/>
            </a:pPr>
            <a:r>
              <a:rPr lang="en-GB" sz="2400" dirty="0"/>
              <a:t>The continuation of the current international legal system through a second commitment period of the Kyoto Protocol, under which developed countries commit to greenhouse gas cuts </a:t>
            </a:r>
          </a:p>
          <a:p>
            <a:pPr marL="514350" lvl="0" indent="-514350">
              <a:buFont typeface="+mj-lt"/>
              <a:buAutoNum type="alphaLcParenR"/>
            </a:pPr>
            <a:r>
              <a:rPr lang="en-GB" sz="2400" dirty="0"/>
              <a:t>To launch of a new platform of negotiations under the Convention to deliver a new and universal greenhouse gas reduction protocol, legal instrument or other outcome with legal force by 2015 for the period beyond 2020.The Durban Platform for Enhanced Action under the Convention (ADP) This new negotiation critically includes finding ways to further raise the existing level of national and international action and stated ambition to bring greenhouse gas emissions </a:t>
            </a:r>
            <a:r>
              <a:rPr lang="en-GB" sz="2400" dirty="0" smtClean="0"/>
              <a:t>down.</a:t>
            </a:r>
            <a:endParaRPr lang="en-GB" sz="2400" dirty="0"/>
          </a:p>
          <a:p>
            <a:pPr marL="0" indent="0">
              <a:buNone/>
            </a:pPr>
            <a:endParaRPr lang="en-GB" sz="2400" dirty="0"/>
          </a:p>
        </p:txBody>
      </p:sp>
    </p:spTree>
    <p:extLst>
      <p:ext uri="{BB962C8B-B14F-4D97-AF65-F5344CB8AC3E}">
        <p14:creationId xmlns:p14="http://schemas.microsoft.com/office/powerpoint/2010/main" val="176559431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143875" cy="820737"/>
          </a:xfrm>
        </p:spPr>
        <p:txBody>
          <a:bodyPr>
            <a:normAutofit fontScale="90000"/>
          </a:bodyPr>
          <a:lstStyle/>
          <a:p>
            <a:pPr algn="ctr"/>
            <a:r>
              <a:rPr lang="en-GB" b="1" dirty="0" smtClean="0"/>
              <a:t/>
            </a:r>
            <a:br>
              <a:rPr lang="en-GB" b="1" dirty="0" smtClean="0"/>
            </a:br>
            <a:r>
              <a:rPr lang="en-GB" b="1" dirty="0" smtClean="0"/>
              <a:t>2012 </a:t>
            </a:r>
            <a:r>
              <a:rPr lang="en-GB" b="1" dirty="0"/>
              <a:t>COP18/</a:t>
            </a:r>
            <a:r>
              <a:rPr lang="en-GB" b="1" dirty="0" err="1"/>
              <a:t>CMP</a:t>
            </a:r>
            <a:r>
              <a:rPr lang="en-GB" b="1" dirty="0"/>
              <a:t> 8, </a:t>
            </a:r>
            <a:r>
              <a:rPr lang="en-GB" b="1" dirty="0" err="1"/>
              <a:t>Doha,Qatar</a:t>
            </a:r>
            <a:r>
              <a:rPr lang="en-GB" b="1" dirty="0"/>
              <a:t> </a:t>
            </a:r>
            <a:endParaRPr lang="en-GB" dirty="0"/>
          </a:p>
        </p:txBody>
      </p:sp>
      <p:sp>
        <p:nvSpPr>
          <p:cNvPr id="3" name="Content Placeholder 2"/>
          <p:cNvSpPr>
            <a:spLocks noGrp="1"/>
          </p:cNvSpPr>
          <p:nvPr>
            <p:ph idx="1"/>
          </p:nvPr>
        </p:nvSpPr>
        <p:spPr>
          <a:xfrm>
            <a:off x="257175" y="1557338"/>
            <a:ext cx="8686799" cy="5129211"/>
          </a:xfrm>
        </p:spPr>
        <p:txBody>
          <a:bodyPr>
            <a:normAutofit fontScale="85000" lnSpcReduction="20000"/>
          </a:bodyPr>
          <a:lstStyle/>
          <a:p>
            <a:pPr marL="0" indent="0">
              <a:buNone/>
            </a:pPr>
            <a:r>
              <a:rPr lang="en-GB" dirty="0"/>
              <a:t>At COP 18 in Doha, Parties adopted the Doha </a:t>
            </a:r>
            <a:r>
              <a:rPr lang="en-GB" dirty="0" smtClean="0"/>
              <a:t>Amendments to the Kyoto  Protocol.</a:t>
            </a:r>
          </a:p>
          <a:p>
            <a:pPr lvl="0"/>
            <a:r>
              <a:rPr lang="en-GB" dirty="0"/>
              <a:t>Launched a new commitment period under the Kyoto Protocol, thereby underlining the principle that developed countries lead mandated action to cut greenhouse gas emissions</a:t>
            </a:r>
          </a:p>
          <a:p>
            <a:pPr lvl="0"/>
            <a:r>
              <a:rPr lang="en-GB" dirty="0"/>
              <a:t>Strengthened their resolve and set out a timetable to adopt a universal climate agreement by 2015, which will come into effect in 2020.</a:t>
            </a:r>
          </a:p>
          <a:p>
            <a:pPr lvl="0"/>
            <a:r>
              <a:rPr lang="en-GB" dirty="0"/>
              <a:t>Streamlined the negotiations by completing the work under the Bali Action Plan to concentrate on the new work towards a 2015 agreement under a single negotiating stream in the Ad hoc Working Group on the Durban Platform for Enhanced Action (ADP).</a:t>
            </a:r>
          </a:p>
          <a:p>
            <a:pPr lvl="0"/>
            <a:r>
              <a:rPr lang="en-GB" dirty="0"/>
              <a:t>Emphasized the need to increase their ambition to reduce greenhouse gases (</a:t>
            </a:r>
            <a:r>
              <a:rPr lang="en-GB" dirty="0" err="1"/>
              <a:t>GHGs</a:t>
            </a:r>
            <a:r>
              <a:rPr lang="en-GB" dirty="0"/>
              <a:t>) and to help vulnerable countries to adapt.</a:t>
            </a:r>
          </a:p>
          <a:p>
            <a:pPr marL="0" indent="0">
              <a:buNone/>
            </a:pPr>
            <a:endParaRPr lang="en-GB" dirty="0"/>
          </a:p>
        </p:txBody>
      </p:sp>
    </p:spTree>
    <p:extLst>
      <p:ext uri="{BB962C8B-B14F-4D97-AF65-F5344CB8AC3E}">
        <p14:creationId xmlns:p14="http://schemas.microsoft.com/office/powerpoint/2010/main" val="7650861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365126"/>
            <a:ext cx="8729663" cy="1325563"/>
          </a:xfrm>
        </p:spPr>
        <p:txBody>
          <a:bodyPr>
            <a:normAutofit fontScale="90000"/>
          </a:bodyPr>
          <a:lstStyle/>
          <a:p>
            <a:pPr algn="ctr"/>
            <a:r>
              <a:rPr lang="en-GB" sz="4000" b="1" dirty="0" smtClean="0"/>
              <a:t/>
            </a:r>
            <a:br>
              <a:rPr lang="en-GB" sz="4000" b="1" dirty="0" smtClean="0"/>
            </a:br>
            <a:r>
              <a:rPr lang="en-GB" sz="4000" b="1" dirty="0" smtClean="0"/>
              <a:t/>
            </a:r>
            <a:br>
              <a:rPr lang="en-GB" sz="4000" b="1" dirty="0" smtClean="0"/>
            </a:br>
            <a:r>
              <a:rPr lang="en-GB" sz="4000" b="1" dirty="0" smtClean="0"/>
              <a:t>2013 </a:t>
            </a:r>
            <a:r>
              <a:rPr lang="en-GB" sz="4000" b="1" dirty="0"/>
              <a:t>COP 19/</a:t>
            </a:r>
            <a:r>
              <a:rPr lang="en-GB" sz="4000" b="1" dirty="0" err="1"/>
              <a:t>CMP</a:t>
            </a:r>
            <a:r>
              <a:rPr lang="en-GB" sz="4000" b="1" dirty="0"/>
              <a:t> 9 – Warsaw</a:t>
            </a:r>
            <a:r>
              <a:rPr lang="en-GB" sz="4000" b="1" dirty="0" smtClean="0"/>
              <a:t>, Poland</a:t>
            </a:r>
            <a:endParaRPr lang="en-GB" sz="4000" dirty="0"/>
          </a:p>
        </p:txBody>
      </p:sp>
      <p:sp>
        <p:nvSpPr>
          <p:cNvPr id="3" name="Content Placeholder 2"/>
          <p:cNvSpPr>
            <a:spLocks noGrp="1"/>
          </p:cNvSpPr>
          <p:nvPr>
            <p:ph idx="1"/>
          </p:nvPr>
        </p:nvSpPr>
        <p:spPr>
          <a:xfrm>
            <a:off x="257175" y="1690688"/>
            <a:ext cx="8586788" cy="4952999"/>
          </a:xfrm>
        </p:spPr>
        <p:txBody>
          <a:bodyPr>
            <a:normAutofit/>
          </a:bodyPr>
          <a:lstStyle/>
          <a:p>
            <a:pPr marL="0" lvl="0" indent="0">
              <a:lnSpc>
                <a:spcPct val="200000"/>
              </a:lnSpc>
              <a:buNone/>
            </a:pPr>
            <a:r>
              <a:rPr lang="en-GB" sz="2400" dirty="0" smtClean="0"/>
              <a:t>Key </a:t>
            </a:r>
            <a:r>
              <a:rPr lang="en-GB" sz="2400" dirty="0"/>
              <a:t>decisions adopted at that session include further advancing the Durban Platform, the Green Climate Fund and Long-Term Finance, the Warsaw Framework for REDD Plus and the Warsaw International Mechanism for Loss and Damage.</a:t>
            </a:r>
          </a:p>
          <a:p>
            <a:pPr marL="0" indent="0">
              <a:lnSpc>
                <a:spcPct val="200000"/>
              </a:lnSpc>
              <a:buNone/>
            </a:pPr>
            <a:endParaRPr lang="en-GB" sz="2400" dirty="0"/>
          </a:p>
        </p:txBody>
      </p:sp>
    </p:spTree>
    <p:extLst>
      <p:ext uri="{BB962C8B-B14F-4D97-AF65-F5344CB8AC3E}">
        <p14:creationId xmlns:p14="http://schemas.microsoft.com/office/powerpoint/2010/main" val="20219266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8614"/>
            <a:ext cx="7886700" cy="842961"/>
          </a:xfrm>
        </p:spPr>
        <p:txBody>
          <a:bodyPr>
            <a:normAutofit fontScale="90000"/>
          </a:bodyPr>
          <a:lstStyle/>
          <a:p>
            <a:pPr algn="ctr"/>
            <a:r>
              <a:rPr lang="en-GB" b="1" dirty="0" smtClean="0"/>
              <a:t/>
            </a:r>
            <a:br>
              <a:rPr lang="en-GB" b="1" dirty="0" smtClean="0"/>
            </a:br>
            <a:r>
              <a:rPr lang="en-GB" b="1" dirty="0" smtClean="0"/>
              <a:t/>
            </a:r>
            <a:br>
              <a:rPr lang="en-GB" b="1" dirty="0" smtClean="0"/>
            </a:br>
            <a:r>
              <a:rPr lang="en-GB" b="1" dirty="0" smtClean="0"/>
              <a:t>2014,COP </a:t>
            </a:r>
            <a:r>
              <a:rPr lang="en-GB" b="1" dirty="0"/>
              <a:t>20/</a:t>
            </a:r>
            <a:r>
              <a:rPr lang="en-GB" b="1" dirty="0" err="1"/>
              <a:t>CMP</a:t>
            </a:r>
            <a:r>
              <a:rPr lang="en-GB" b="1" dirty="0"/>
              <a:t> 10,Lima. Peru</a:t>
            </a:r>
            <a:r>
              <a:rPr lang="en-GB" dirty="0"/>
              <a:t/>
            </a:r>
            <a:br>
              <a:rPr lang="en-GB" dirty="0"/>
            </a:br>
            <a:endParaRPr lang="en-GB" dirty="0"/>
          </a:p>
        </p:txBody>
      </p:sp>
      <p:sp>
        <p:nvSpPr>
          <p:cNvPr id="3" name="Content Placeholder 2"/>
          <p:cNvSpPr>
            <a:spLocks noGrp="1"/>
          </p:cNvSpPr>
          <p:nvPr>
            <p:ph idx="1"/>
          </p:nvPr>
        </p:nvSpPr>
        <p:spPr>
          <a:xfrm>
            <a:off x="257175" y="1271588"/>
            <a:ext cx="8772525" cy="5457826"/>
          </a:xfrm>
        </p:spPr>
        <p:txBody>
          <a:bodyPr>
            <a:normAutofit fontScale="92500"/>
          </a:bodyPr>
          <a:lstStyle/>
          <a:p>
            <a:pPr lvl="0">
              <a:lnSpc>
                <a:spcPct val="150000"/>
              </a:lnSpc>
            </a:pPr>
            <a:r>
              <a:rPr lang="en-GB" sz="2400" dirty="0"/>
              <a:t>Pledges were made by both developed and developing countries prior to and during the COP that took the capitalization of the new Green Climate Fund (GCF) past an initial $10 billion target.</a:t>
            </a:r>
          </a:p>
          <a:p>
            <a:pPr lvl="0">
              <a:lnSpc>
                <a:spcPct val="150000"/>
              </a:lnSpc>
            </a:pPr>
            <a:r>
              <a:rPr lang="en-GB" sz="2400" dirty="0"/>
              <a:t>Levels of transparency and confidence-building reached new heights as several industrialized countries submitted themselves to questioning about their emissions targets under a new process called a Multilateral Assessment.</a:t>
            </a:r>
          </a:p>
          <a:p>
            <a:pPr lvl="0">
              <a:lnSpc>
                <a:spcPct val="150000"/>
              </a:lnSpc>
            </a:pPr>
            <a:r>
              <a:rPr lang="en-GB" sz="2400" dirty="0"/>
              <a:t>The Lima Ministerial Declaration on Education and Awareness-raising calls on governments to put climate change into school curricula and climate awareness into national development plans.</a:t>
            </a:r>
          </a:p>
          <a:p>
            <a:pPr marL="0" indent="0">
              <a:lnSpc>
                <a:spcPct val="150000"/>
              </a:lnSpc>
              <a:buNone/>
            </a:pPr>
            <a:endParaRPr lang="en-US" sz="2400" dirty="0" smtClean="0"/>
          </a:p>
        </p:txBody>
      </p:sp>
    </p:spTree>
    <p:extLst>
      <p:ext uri="{BB962C8B-B14F-4D97-AF65-F5344CB8AC3E}">
        <p14:creationId xmlns:p14="http://schemas.microsoft.com/office/powerpoint/2010/main" val="36796290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11560" y="260648"/>
            <a:ext cx="7854429" cy="266030"/>
          </a:xfrm>
        </p:spPr>
        <p:txBody>
          <a:bodyPr>
            <a:normAutofit fontScale="90000"/>
          </a:bodyPr>
          <a:lstStyle/>
          <a:p>
            <a:r>
              <a:rPr lang="en-US" altLang="en-US" sz="2000" b="1" dirty="0" smtClean="0">
                <a:latin typeface="+mn-lt"/>
              </a:rPr>
              <a:t/>
            </a:r>
            <a:br>
              <a:rPr lang="en-US" altLang="en-US" sz="2000" b="1" dirty="0" smtClean="0">
                <a:latin typeface="+mn-lt"/>
              </a:rPr>
            </a:br>
            <a:r>
              <a:rPr lang="en-US" altLang="en-US" sz="2000" b="1" dirty="0">
                <a:latin typeface="+mn-lt"/>
              </a:rPr>
              <a:t/>
            </a:r>
            <a:br>
              <a:rPr lang="en-US" altLang="en-US" sz="2000" b="1" dirty="0">
                <a:latin typeface="+mn-lt"/>
              </a:rPr>
            </a:br>
            <a:r>
              <a:rPr lang="en-US" altLang="en-US" sz="2000" b="1" dirty="0" smtClean="0">
                <a:latin typeface="+mn-lt"/>
              </a:rPr>
              <a:t>1. The Climate Change Regime: Milestones</a:t>
            </a:r>
            <a:endParaRPr lang="en-US" altLang="en-US" sz="2000" b="1" dirty="0">
              <a:latin typeface="+mn-lt"/>
            </a:endParaRPr>
          </a:p>
        </p:txBody>
      </p:sp>
      <p:grpSp>
        <p:nvGrpSpPr>
          <p:cNvPr id="21" name="Group 20"/>
          <p:cNvGrpSpPr/>
          <p:nvPr/>
        </p:nvGrpSpPr>
        <p:grpSpPr>
          <a:xfrm>
            <a:off x="755576" y="802804"/>
            <a:ext cx="5970055" cy="246221"/>
            <a:chOff x="755576" y="908720"/>
            <a:chExt cx="5970055" cy="246221"/>
          </a:xfrm>
        </p:grpSpPr>
        <p:sp>
          <p:nvSpPr>
            <p:cNvPr id="70" name="Oval 25"/>
            <p:cNvSpPr>
              <a:spLocks noChangeArrowheads="1"/>
            </p:cNvSpPr>
            <p:nvPr/>
          </p:nvSpPr>
          <p:spPr bwMode="auto">
            <a:xfrm>
              <a:off x="755576" y="970306"/>
              <a:ext cx="152400" cy="152400"/>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dirty="0" smtClean="0">
                <a:solidFill>
                  <a:srgbClr val="000000"/>
                </a:solidFill>
                <a:latin typeface="+mn-lt"/>
              </a:endParaRPr>
            </a:p>
          </p:txBody>
        </p:sp>
        <p:sp>
          <p:nvSpPr>
            <p:cNvPr id="71" name="TextBox 70"/>
            <p:cNvSpPr txBox="1"/>
            <p:nvPr/>
          </p:nvSpPr>
          <p:spPr>
            <a:xfrm>
              <a:off x="971600" y="908720"/>
              <a:ext cx="5754031" cy="246221"/>
            </a:xfrm>
            <a:prstGeom prst="rect">
              <a:avLst/>
            </a:prstGeom>
            <a:noFill/>
          </p:spPr>
          <p:txBody>
            <a:bodyPr wrap="square" rtlCol="0">
              <a:spAutoFit/>
            </a:bodyPr>
            <a:lstStyle/>
            <a:p>
              <a:r>
                <a:rPr lang="en-US" altLang="en-US" sz="1000" b="1" dirty="0">
                  <a:solidFill>
                    <a:srgbClr val="181512"/>
                  </a:solidFill>
                  <a:latin typeface="+mn-lt"/>
                  <a:cs typeface="Times New Roman" pitchFamily="18" charset="0"/>
                </a:rPr>
                <a:t>1990 </a:t>
              </a:r>
              <a:r>
                <a:rPr lang="en-US" altLang="en-US" sz="1000" b="1" dirty="0" smtClean="0">
                  <a:solidFill>
                    <a:srgbClr val="181512"/>
                  </a:solidFill>
                  <a:latin typeface="+mn-lt"/>
                  <a:cs typeface="Times New Roman" pitchFamily="18" charset="0"/>
                </a:rPr>
                <a:t>	</a:t>
              </a:r>
              <a:r>
                <a:rPr lang="en-US" sz="1000" b="1" dirty="0" smtClean="0">
                  <a:latin typeface="+mn-lt"/>
                </a:rPr>
                <a:t>UNGA Resolution 45/212 Negotiating mandate and establishment of INC</a:t>
              </a:r>
              <a:endParaRPr lang="en-US" sz="1000" b="1" dirty="0">
                <a:latin typeface="+mn-lt"/>
              </a:endParaRPr>
            </a:p>
          </p:txBody>
        </p:sp>
      </p:grpSp>
      <p:sp>
        <p:nvSpPr>
          <p:cNvPr id="89" name="Line 21"/>
          <p:cNvSpPr>
            <a:spLocks noChangeShapeType="1"/>
          </p:cNvSpPr>
          <p:nvPr/>
        </p:nvSpPr>
        <p:spPr bwMode="auto">
          <a:xfrm flipH="1">
            <a:off x="827583" y="925915"/>
            <a:ext cx="10185" cy="5188398"/>
          </a:xfrm>
          <a:prstGeom prst="line">
            <a:avLst/>
          </a:prstGeom>
          <a:noFill/>
          <a:ln w="38100">
            <a:solidFill>
              <a:srgbClr val="FF0000"/>
            </a:solidFill>
            <a:round/>
            <a:headEnd/>
            <a:tailEnd type="stealth"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000" dirty="0" smtClean="0">
                <a:solidFill>
                  <a:srgbClr val="000000"/>
                </a:solidFill>
                <a:latin typeface="+mn-lt"/>
              </a:rPr>
              <a:t>C</a:t>
            </a:r>
          </a:p>
        </p:txBody>
      </p:sp>
      <p:grpSp>
        <p:nvGrpSpPr>
          <p:cNvPr id="51" name="Group 50"/>
          <p:cNvGrpSpPr/>
          <p:nvPr/>
        </p:nvGrpSpPr>
        <p:grpSpPr>
          <a:xfrm>
            <a:off x="755576" y="1162845"/>
            <a:ext cx="6408712" cy="246221"/>
            <a:chOff x="755576" y="908720"/>
            <a:chExt cx="6408712" cy="246221"/>
          </a:xfrm>
        </p:grpSpPr>
        <p:sp>
          <p:nvSpPr>
            <p:cNvPr id="52" name="Oval 25"/>
            <p:cNvSpPr>
              <a:spLocks noChangeArrowheads="1"/>
            </p:cNvSpPr>
            <p:nvPr/>
          </p:nvSpPr>
          <p:spPr bwMode="auto">
            <a:xfrm>
              <a:off x="755576" y="970306"/>
              <a:ext cx="152400" cy="152400"/>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dirty="0" smtClean="0">
                <a:solidFill>
                  <a:srgbClr val="000000"/>
                </a:solidFill>
                <a:latin typeface="+mn-lt"/>
              </a:endParaRPr>
            </a:p>
          </p:txBody>
        </p:sp>
        <p:sp>
          <p:nvSpPr>
            <p:cNvPr id="53" name="TextBox 52"/>
            <p:cNvSpPr txBox="1"/>
            <p:nvPr/>
          </p:nvSpPr>
          <p:spPr>
            <a:xfrm>
              <a:off x="971600" y="908720"/>
              <a:ext cx="6192688" cy="246221"/>
            </a:xfrm>
            <a:prstGeom prst="rect">
              <a:avLst/>
            </a:prstGeom>
            <a:noFill/>
          </p:spPr>
          <p:txBody>
            <a:bodyPr wrap="square" rtlCol="0">
              <a:spAutoFit/>
            </a:bodyPr>
            <a:lstStyle/>
            <a:p>
              <a:r>
                <a:rPr lang="en-US" altLang="en-US" sz="1000" b="1" dirty="0">
                  <a:solidFill>
                    <a:srgbClr val="181512"/>
                  </a:solidFill>
                  <a:latin typeface="+mn-lt"/>
                  <a:cs typeface="Times New Roman" pitchFamily="18" charset="0"/>
                </a:rPr>
                <a:t>1992	</a:t>
              </a:r>
              <a:r>
                <a:rPr lang="en-US" altLang="en-US" sz="1000" b="1" dirty="0" smtClean="0">
                  <a:solidFill>
                    <a:srgbClr val="181512"/>
                  </a:solidFill>
                  <a:latin typeface="+mn-lt"/>
                  <a:cs typeface="Times New Roman" pitchFamily="18" charset="0"/>
                </a:rPr>
                <a:t>Rio </a:t>
              </a:r>
              <a:r>
                <a:rPr lang="en-US" altLang="en-US" sz="1000" b="1" dirty="0">
                  <a:solidFill>
                    <a:srgbClr val="181512"/>
                  </a:solidFill>
                  <a:latin typeface="+mn-lt"/>
                  <a:cs typeface="Times New Roman" pitchFamily="18" charset="0"/>
                </a:rPr>
                <a:t>Earth Summit:  Adoption of the </a:t>
              </a:r>
              <a:r>
                <a:rPr lang="en-US" altLang="en-US" sz="1000" b="1" dirty="0" smtClean="0">
                  <a:solidFill>
                    <a:srgbClr val="181512"/>
                  </a:solidFill>
                  <a:latin typeface="+mn-lt"/>
                  <a:cs typeface="Times New Roman" pitchFamily="18" charset="0"/>
                </a:rPr>
                <a:t>UNFCCC in NY, opened for signature in Rio</a:t>
              </a:r>
              <a:endParaRPr lang="en-US" altLang="en-US" sz="1000" b="1" dirty="0">
                <a:solidFill>
                  <a:srgbClr val="181512"/>
                </a:solidFill>
                <a:latin typeface="+mn-lt"/>
                <a:cs typeface="Times New Roman" pitchFamily="18" charset="0"/>
              </a:endParaRPr>
            </a:p>
          </p:txBody>
        </p:sp>
      </p:grpSp>
      <p:grpSp>
        <p:nvGrpSpPr>
          <p:cNvPr id="88" name="Group 87"/>
          <p:cNvGrpSpPr/>
          <p:nvPr/>
        </p:nvGrpSpPr>
        <p:grpSpPr>
          <a:xfrm>
            <a:off x="755576" y="1556792"/>
            <a:ext cx="6408712" cy="246221"/>
            <a:chOff x="755576" y="908720"/>
            <a:chExt cx="6408712" cy="246221"/>
          </a:xfrm>
        </p:grpSpPr>
        <p:sp>
          <p:nvSpPr>
            <p:cNvPr id="90" name="Oval 25"/>
            <p:cNvSpPr>
              <a:spLocks noChangeArrowheads="1"/>
            </p:cNvSpPr>
            <p:nvPr/>
          </p:nvSpPr>
          <p:spPr bwMode="auto">
            <a:xfrm>
              <a:off x="755576" y="970306"/>
              <a:ext cx="152400" cy="152400"/>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dirty="0" smtClean="0">
                <a:solidFill>
                  <a:srgbClr val="000000"/>
                </a:solidFill>
                <a:latin typeface="+mn-lt"/>
              </a:endParaRPr>
            </a:p>
          </p:txBody>
        </p:sp>
        <p:sp>
          <p:nvSpPr>
            <p:cNvPr id="91" name="TextBox 90"/>
            <p:cNvSpPr txBox="1"/>
            <p:nvPr/>
          </p:nvSpPr>
          <p:spPr>
            <a:xfrm>
              <a:off x="971600" y="908720"/>
              <a:ext cx="6192688" cy="246221"/>
            </a:xfrm>
            <a:prstGeom prst="rect">
              <a:avLst/>
            </a:prstGeom>
            <a:noFill/>
          </p:spPr>
          <p:txBody>
            <a:bodyPr wrap="square" rtlCol="0">
              <a:spAutoFit/>
            </a:bodyPr>
            <a:lstStyle/>
            <a:p>
              <a:r>
                <a:rPr lang="en-US" altLang="en-US" sz="1000" b="1" dirty="0" smtClean="0">
                  <a:solidFill>
                    <a:srgbClr val="181512"/>
                  </a:solidFill>
                  <a:latin typeface="+mn-lt"/>
                  <a:cs typeface="Times New Roman" pitchFamily="18" charset="0"/>
                </a:rPr>
                <a:t>1994	Convention – entry into force</a:t>
              </a:r>
              <a:endParaRPr lang="en-US" altLang="en-US" sz="1000" b="1" dirty="0">
                <a:solidFill>
                  <a:srgbClr val="181512"/>
                </a:solidFill>
                <a:latin typeface="+mn-lt"/>
                <a:cs typeface="Times New Roman" pitchFamily="18" charset="0"/>
              </a:endParaRPr>
            </a:p>
          </p:txBody>
        </p:sp>
      </p:grpSp>
      <p:grpSp>
        <p:nvGrpSpPr>
          <p:cNvPr id="95" name="Group 94"/>
          <p:cNvGrpSpPr/>
          <p:nvPr/>
        </p:nvGrpSpPr>
        <p:grpSpPr>
          <a:xfrm>
            <a:off x="755576" y="1988840"/>
            <a:ext cx="6408712" cy="246221"/>
            <a:chOff x="755576" y="908720"/>
            <a:chExt cx="6408712" cy="246221"/>
          </a:xfrm>
        </p:grpSpPr>
        <p:sp>
          <p:nvSpPr>
            <p:cNvPr id="98" name="Oval 25"/>
            <p:cNvSpPr>
              <a:spLocks noChangeArrowheads="1"/>
            </p:cNvSpPr>
            <p:nvPr/>
          </p:nvSpPr>
          <p:spPr bwMode="auto">
            <a:xfrm>
              <a:off x="755576" y="970306"/>
              <a:ext cx="152400" cy="152400"/>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dirty="0" smtClean="0">
                <a:solidFill>
                  <a:srgbClr val="000000"/>
                </a:solidFill>
                <a:latin typeface="+mn-lt"/>
              </a:endParaRPr>
            </a:p>
          </p:txBody>
        </p:sp>
        <p:sp>
          <p:nvSpPr>
            <p:cNvPr id="100" name="TextBox 99"/>
            <p:cNvSpPr txBox="1"/>
            <p:nvPr/>
          </p:nvSpPr>
          <p:spPr>
            <a:xfrm>
              <a:off x="971600" y="908720"/>
              <a:ext cx="6192688" cy="246221"/>
            </a:xfrm>
            <a:prstGeom prst="rect">
              <a:avLst/>
            </a:prstGeom>
            <a:noFill/>
          </p:spPr>
          <p:txBody>
            <a:bodyPr wrap="square" rtlCol="0">
              <a:spAutoFit/>
            </a:bodyPr>
            <a:lstStyle/>
            <a:p>
              <a:r>
                <a:rPr lang="en-US" altLang="en-US" sz="1000" b="1" dirty="0" smtClean="0">
                  <a:solidFill>
                    <a:srgbClr val="181512"/>
                  </a:solidFill>
                  <a:latin typeface="+mn-lt"/>
                  <a:cs typeface="Times New Roman" pitchFamily="18" charset="0"/>
                </a:rPr>
                <a:t>1995	COP 1: The Berlin Mandate </a:t>
              </a:r>
              <a:endParaRPr lang="en-US" altLang="en-US" sz="1000" b="1" dirty="0">
                <a:solidFill>
                  <a:srgbClr val="181512"/>
                </a:solidFill>
                <a:latin typeface="+mn-lt"/>
                <a:cs typeface="Times New Roman" pitchFamily="18" charset="0"/>
              </a:endParaRPr>
            </a:p>
          </p:txBody>
        </p:sp>
      </p:grpSp>
      <p:grpSp>
        <p:nvGrpSpPr>
          <p:cNvPr id="101" name="Group 100"/>
          <p:cNvGrpSpPr/>
          <p:nvPr/>
        </p:nvGrpSpPr>
        <p:grpSpPr>
          <a:xfrm>
            <a:off x="755576" y="2389426"/>
            <a:ext cx="6408712" cy="246221"/>
            <a:chOff x="755576" y="908720"/>
            <a:chExt cx="6408712" cy="246221"/>
          </a:xfrm>
        </p:grpSpPr>
        <p:sp>
          <p:nvSpPr>
            <p:cNvPr id="102" name="Oval 25"/>
            <p:cNvSpPr>
              <a:spLocks noChangeArrowheads="1"/>
            </p:cNvSpPr>
            <p:nvPr/>
          </p:nvSpPr>
          <p:spPr bwMode="auto">
            <a:xfrm>
              <a:off x="755576" y="970306"/>
              <a:ext cx="152400" cy="152400"/>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dirty="0" smtClean="0">
                <a:solidFill>
                  <a:srgbClr val="000000"/>
                </a:solidFill>
                <a:latin typeface="+mn-lt"/>
              </a:endParaRPr>
            </a:p>
          </p:txBody>
        </p:sp>
        <p:sp>
          <p:nvSpPr>
            <p:cNvPr id="103" name="TextBox 102"/>
            <p:cNvSpPr txBox="1"/>
            <p:nvPr/>
          </p:nvSpPr>
          <p:spPr>
            <a:xfrm>
              <a:off x="971600" y="908720"/>
              <a:ext cx="6192688" cy="246221"/>
            </a:xfrm>
            <a:prstGeom prst="rect">
              <a:avLst/>
            </a:prstGeom>
            <a:noFill/>
          </p:spPr>
          <p:txBody>
            <a:bodyPr wrap="square" rtlCol="0">
              <a:spAutoFit/>
            </a:bodyPr>
            <a:lstStyle/>
            <a:p>
              <a:r>
                <a:rPr lang="en-US" altLang="en-US" sz="1000" b="1" dirty="0" smtClean="0">
                  <a:solidFill>
                    <a:srgbClr val="181512"/>
                  </a:solidFill>
                  <a:latin typeface="+mn-lt"/>
                  <a:cs typeface="Times New Roman" pitchFamily="18" charset="0"/>
                </a:rPr>
                <a:t>1997	COP 3: Adoption of the Kyoto Protocol</a:t>
              </a:r>
              <a:endParaRPr lang="en-US" altLang="en-US" sz="1000" b="1" dirty="0">
                <a:solidFill>
                  <a:srgbClr val="181512"/>
                </a:solidFill>
                <a:latin typeface="+mn-lt"/>
                <a:cs typeface="Times New Roman" pitchFamily="18" charset="0"/>
              </a:endParaRPr>
            </a:p>
          </p:txBody>
        </p:sp>
      </p:grpSp>
      <p:grpSp>
        <p:nvGrpSpPr>
          <p:cNvPr id="104" name="Group 103"/>
          <p:cNvGrpSpPr/>
          <p:nvPr/>
        </p:nvGrpSpPr>
        <p:grpSpPr>
          <a:xfrm>
            <a:off x="755576" y="2781315"/>
            <a:ext cx="6408712" cy="246221"/>
            <a:chOff x="755576" y="908720"/>
            <a:chExt cx="6408712" cy="246221"/>
          </a:xfrm>
        </p:grpSpPr>
        <p:sp>
          <p:nvSpPr>
            <p:cNvPr id="106" name="Oval 25"/>
            <p:cNvSpPr>
              <a:spLocks noChangeArrowheads="1"/>
            </p:cNvSpPr>
            <p:nvPr/>
          </p:nvSpPr>
          <p:spPr bwMode="auto">
            <a:xfrm>
              <a:off x="755576" y="970306"/>
              <a:ext cx="152400" cy="152400"/>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dirty="0" smtClean="0">
                <a:solidFill>
                  <a:srgbClr val="000000"/>
                </a:solidFill>
                <a:latin typeface="+mn-lt"/>
              </a:endParaRPr>
            </a:p>
          </p:txBody>
        </p:sp>
        <p:sp>
          <p:nvSpPr>
            <p:cNvPr id="107" name="TextBox 106"/>
            <p:cNvSpPr txBox="1"/>
            <p:nvPr/>
          </p:nvSpPr>
          <p:spPr>
            <a:xfrm>
              <a:off x="971600" y="908720"/>
              <a:ext cx="6192688" cy="246221"/>
            </a:xfrm>
            <a:prstGeom prst="rect">
              <a:avLst/>
            </a:prstGeom>
            <a:noFill/>
          </p:spPr>
          <p:txBody>
            <a:bodyPr wrap="square" rtlCol="0">
              <a:spAutoFit/>
            </a:bodyPr>
            <a:lstStyle/>
            <a:p>
              <a:r>
                <a:rPr lang="en-US" altLang="en-US" sz="1000" b="1" dirty="0" smtClean="0">
                  <a:solidFill>
                    <a:srgbClr val="181512"/>
                  </a:solidFill>
                  <a:latin typeface="+mn-lt"/>
                  <a:cs typeface="Times New Roman" pitchFamily="18" charset="0"/>
                </a:rPr>
                <a:t>2001	COP 7: The Marrakesh Accords</a:t>
              </a:r>
              <a:endParaRPr lang="en-US" altLang="en-US" sz="1000" b="1" dirty="0">
                <a:solidFill>
                  <a:srgbClr val="181512"/>
                </a:solidFill>
                <a:latin typeface="+mn-lt"/>
                <a:cs typeface="Times New Roman" pitchFamily="18" charset="0"/>
              </a:endParaRPr>
            </a:p>
          </p:txBody>
        </p:sp>
      </p:grpSp>
      <p:grpSp>
        <p:nvGrpSpPr>
          <p:cNvPr id="108" name="Group 107"/>
          <p:cNvGrpSpPr/>
          <p:nvPr/>
        </p:nvGrpSpPr>
        <p:grpSpPr>
          <a:xfrm>
            <a:off x="755576" y="3169861"/>
            <a:ext cx="6408712" cy="246221"/>
            <a:chOff x="755576" y="908720"/>
            <a:chExt cx="6408712" cy="246221"/>
          </a:xfrm>
        </p:grpSpPr>
        <p:sp>
          <p:nvSpPr>
            <p:cNvPr id="109" name="Oval 25"/>
            <p:cNvSpPr>
              <a:spLocks noChangeArrowheads="1"/>
            </p:cNvSpPr>
            <p:nvPr/>
          </p:nvSpPr>
          <p:spPr bwMode="auto">
            <a:xfrm>
              <a:off x="755576" y="970306"/>
              <a:ext cx="152400" cy="152400"/>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dirty="0" smtClean="0">
                <a:solidFill>
                  <a:srgbClr val="000000"/>
                </a:solidFill>
                <a:latin typeface="+mn-lt"/>
              </a:endParaRPr>
            </a:p>
          </p:txBody>
        </p:sp>
        <p:sp>
          <p:nvSpPr>
            <p:cNvPr id="110" name="TextBox 109"/>
            <p:cNvSpPr txBox="1"/>
            <p:nvPr/>
          </p:nvSpPr>
          <p:spPr>
            <a:xfrm>
              <a:off x="971600" y="908720"/>
              <a:ext cx="6192688" cy="246221"/>
            </a:xfrm>
            <a:prstGeom prst="rect">
              <a:avLst/>
            </a:prstGeom>
            <a:noFill/>
          </p:spPr>
          <p:txBody>
            <a:bodyPr wrap="square" rtlCol="0">
              <a:spAutoFit/>
            </a:bodyPr>
            <a:lstStyle/>
            <a:p>
              <a:r>
                <a:rPr lang="en-US" altLang="en-US" sz="1000" b="1" dirty="0" smtClean="0">
                  <a:solidFill>
                    <a:srgbClr val="181512"/>
                  </a:solidFill>
                  <a:latin typeface="+mn-lt"/>
                  <a:cs typeface="Times New Roman" pitchFamily="18" charset="0"/>
                </a:rPr>
                <a:t>2005	Kyoto Protocol – entry into force</a:t>
              </a:r>
              <a:endParaRPr lang="en-US" altLang="en-US" sz="1000" b="1" dirty="0">
                <a:solidFill>
                  <a:srgbClr val="181512"/>
                </a:solidFill>
                <a:latin typeface="+mn-lt"/>
                <a:cs typeface="Times New Roman" pitchFamily="18" charset="0"/>
              </a:endParaRPr>
            </a:p>
          </p:txBody>
        </p:sp>
      </p:grpSp>
      <p:grpSp>
        <p:nvGrpSpPr>
          <p:cNvPr id="111" name="Group 110"/>
          <p:cNvGrpSpPr/>
          <p:nvPr/>
        </p:nvGrpSpPr>
        <p:grpSpPr>
          <a:xfrm>
            <a:off x="755576" y="3568100"/>
            <a:ext cx="6408712" cy="246221"/>
            <a:chOff x="755576" y="908720"/>
            <a:chExt cx="6408712" cy="246221"/>
          </a:xfrm>
        </p:grpSpPr>
        <p:sp>
          <p:nvSpPr>
            <p:cNvPr id="112" name="Oval 25"/>
            <p:cNvSpPr>
              <a:spLocks noChangeArrowheads="1"/>
            </p:cNvSpPr>
            <p:nvPr/>
          </p:nvSpPr>
          <p:spPr bwMode="auto">
            <a:xfrm>
              <a:off x="755576" y="970306"/>
              <a:ext cx="152400" cy="152400"/>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dirty="0" smtClean="0">
                <a:solidFill>
                  <a:srgbClr val="000000"/>
                </a:solidFill>
                <a:latin typeface="+mn-lt"/>
              </a:endParaRPr>
            </a:p>
          </p:txBody>
        </p:sp>
        <p:sp>
          <p:nvSpPr>
            <p:cNvPr id="113" name="TextBox 112"/>
            <p:cNvSpPr txBox="1"/>
            <p:nvPr/>
          </p:nvSpPr>
          <p:spPr>
            <a:xfrm>
              <a:off x="971600" y="908720"/>
              <a:ext cx="6192688" cy="246221"/>
            </a:xfrm>
            <a:prstGeom prst="rect">
              <a:avLst/>
            </a:prstGeom>
            <a:noFill/>
          </p:spPr>
          <p:txBody>
            <a:bodyPr wrap="square" rtlCol="0">
              <a:spAutoFit/>
            </a:bodyPr>
            <a:lstStyle/>
            <a:p>
              <a:r>
                <a:rPr lang="en-US" altLang="en-US" sz="1000" b="1" dirty="0" smtClean="0">
                  <a:solidFill>
                    <a:srgbClr val="181512"/>
                  </a:solidFill>
                  <a:latin typeface="+mn-lt"/>
                  <a:cs typeface="Times New Roman" pitchFamily="18" charset="0"/>
                </a:rPr>
                <a:t>2005	CMP 1: Launch of negotiations for CP2 under the KP</a:t>
              </a:r>
              <a:endParaRPr lang="en-US" altLang="en-US" sz="1000" b="1" dirty="0">
                <a:solidFill>
                  <a:srgbClr val="181512"/>
                </a:solidFill>
                <a:latin typeface="+mn-lt"/>
                <a:cs typeface="Times New Roman" pitchFamily="18" charset="0"/>
              </a:endParaRPr>
            </a:p>
          </p:txBody>
        </p:sp>
      </p:grpSp>
      <p:grpSp>
        <p:nvGrpSpPr>
          <p:cNvPr id="114" name="Group 113"/>
          <p:cNvGrpSpPr/>
          <p:nvPr/>
        </p:nvGrpSpPr>
        <p:grpSpPr>
          <a:xfrm>
            <a:off x="755576" y="3965257"/>
            <a:ext cx="6408712" cy="246221"/>
            <a:chOff x="755576" y="908720"/>
            <a:chExt cx="6408712" cy="246221"/>
          </a:xfrm>
        </p:grpSpPr>
        <p:sp>
          <p:nvSpPr>
            <p:cNvPr id="115" name="Oval 25"/>
            <p:cNvSpPr>
              <a:spLocks noChangeArrowheads="1"/>
            </p:cNvSpPr>
            <p:nvPr/>
          </p:nvSpPr>
          <p:spPr bwMode="auto">
            <a:xfrm>
              <a:off x="755576" y="970306"/>
              <a:ext cx="152400" cy="152400"/>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dirty="0" smtClean="0">
                <a:solidFill>
                  <a:srgbClr val="000000"/>
                </a:solidFill>
                <a:latin typeface="+mn-lt"/>
              </a:endParaRPr>
            </a:p>
          </p:txBody>
        </p:sp>
        <p:sp>
          <p:nvSpPr>
            <p:cNvPr id="116" name="TextBox 115"/>
            <p:cNvSpPr txBox="1"/>
            <p:nvPr/>
          </p:nvSpPr>
          <p:spPr>
            <a:xfrm>
              <a:off x="971600" y="908720"/>
              <a:ext cx="6192688" cy="246221"/>
            </a:xfrm>
            <a:prstGeom prst="rect">
              <a:avLst/>
            </a:prstGeom>
            <a:noFill/>
          </p:spPr>
          <p:txBody>
            <a:bodyPr wrap="square" rtlCol="0">
              <a:spAutoFit/>
            </a:bodyPr>
            <a:lstStyle/>
            <a:p>
              <a:r>
                <a:rPr lang="en-US" altLang="en-US" sz="1000" b="1" dirty="0" smtClean="0">
                  <a:solidFill>
                    <a:srgbClr val="181512"/>
                  </a:solidFill>
                  <a:latin typeface="+mn-lt"/>
                  <a:cs typeface="Times New Roman" pitchFamily="18" charset="0"/>
                </a:rPr>
                <a:t>2007	COP 13: Launch of negotiations on long-term co-operative action</a:t>
              </a:r>
              <a:endParaRPr lang="en-US" altLang="en-US" sz="1000" b="1" dirty="0">
                <a:solidFill>
                  <a:srgbClr val="181512"/>
                </a:solidFill>
                <a:latin typeface="+mn-lt"/>
                <a:cs typeface="Times New Roman" pitchFamily="18" charset="0"/>
              </a:endParaRPr>
            </a:p>
          </p:txBody>
        </p:sp>
      </p:grpSp>
      <p:grpSp>
        <p:nvGrpSpPr>
          <p:cNvPr id="117" name="Group 116"/>
          <p:cNvGrpSpPr/>
          <p:nvPr/>
        </p:nvGrpSpPr>
        <p:grpSpPr>
          <a:xfrm>
            <a:off x="755576" y="4406915"/>
            <a:ext cx="6408712" cy="246221"/>
            <a:chOff x="755576" y="908720"/>
            <a:chExt cx="6408712" cy="246221"/>
          </a:xfrm>
        </p:grpSpPr>
        <p:sp>
          <p:nvSpPr>
            <p:cNvPr id="118" name="Oval 25"/>
            <p:cNvSpPr>
              <a:spLocks noChangeArrowheads="1"/>
            </p:cNvSpPr>
            <p:nvPr/>
          </p:nvSpPr>
          <p:spPr bwMode="auto">
            <a:xfrm>
              <a:off x="755576" y="970306"/>
              <a:ext cx="152400" cy="152400"/>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dirty="0" smtClean="0">
                <a:solidFill>
                  <a:srgbClr val="000000"/>
                </a:solidFill>
                <a:latin typeface="+mn-lt"/>
              </a:endParaRPr>
            </a:p>
          </p:txBody>
        </p:sp>
        <p:sp>
          <p:nvSpPr>
            <p:cNvPr id="119" name="TextBox 118"/>
            <p:cNvSpPr txBox="1"/>
            <p:nvPr/>
          </p:nvSpPr>
          <p:spPr>
            <a:xfrm>
              <a:off x="971600" y="908720"/>
              <a:ext cx="6192688" cy="246221"/>
            </a:xfrm>
            <a:prstGeom prst="rect">
              <a:avLst/>
            </a:prstGeom>
            <a:noFill/>
          </p:spPr>
          <p:txBody>
            <a:bodyPr wrap="square" rtlCol="0">
              <a:spAutoFit/>
            </a:bodyPr>
            <a:lstStyle/>
            <a:p>
              <a:r>
                <a:rPr lang="en-US" altLang="en-US" sz="1000" b="1" dirty="0" smtClean="0">
                  <a:solidFill>
                    <a:srgbClr val="181512"/>
                  </a:solidFill>
                  <a:latin typeface="+mn-lt"/>
                  <a:cs typeface="Times New Roman" pitchFamily="18" charset="0"/>
                </a:rPr>
                <a:t>2009	COP 15: The Copenhagen Accord</a:t>
              </a:r>
              <a:endParaRPr lang="en-US" altLang="en-US" sz="1000" b="1" dirty="0">
                <a:solidFill>
                  <a:srgbClr val="181512"/>
                </a:solidFill>
                <a:latin typeface="+mn-lt"/>
                <a:cs typeface="Times New Roman" pitchFamily="18" charset="0"/>
              </a:endParaRPr>
            </a:p>
          </p:txBody>
        </p:sp>
      </p:grpSp>
      <p:grpSp>
        <p:nvGrpSpPr>
          <p:cNvPr id="120" name="Group 119"/>
          <p:cNvGrpSpPr/>
          <p:nvPr/>
        </p:nvGrpSpPr>
        <p:grpSpPr>
          <a:xfrm>
            <a:off x="755576" y="4841289"/>
            <a:ext cx="6895777" cy="246221"/>
            <a:chOff x="755576" y="908720"/>
            <a:chExt cx="6392960" cy="246221"/>
          </a:xfrm>
        </p:grpSpPr>
        <p:sp>
          <p:nvSpPr>
            <p:cNvPr id="121" name="Oval 25"/>
            <p:cNvSpPr>
              <a:spLocks noChangeArrowheads="1"/>
            </p:cNvSpPr>
            <p:nvPr/>
          </p:nvSpPr>
          <p:spPr bwMode="auto">
            <a:xfrm>
              <a:off x="755576" y="970306"/>
              <a:ext cx="152400" cy="152400"/>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dirty="0" smtClean="0">
                <a:solidFill>
                  <a:srgbClr val="000000"/>
                </a:solidFill>
                <a:latin typeface="+mn-lt"/>
              </a:endParaRPr>
            </a:p>
          </p:txBody>
        </p:sp>
        <p:sp>
          <p:nvSpPr>
            <p:cNvPr id="122" name="TextBox 121"/>
            <p:cNvSpPr txBox="1"/>
            <p:nvPr/>
          </p:nvSpPr>
          <p:spPr>
            <a:xfrm>
              <a:off x="955848" y="908720"/>
              <a:ext cx="6192688" cy="246221"/>
            </a:xfrm>
            <a:prstGeom prst="rect">
              <a:avLst/>
            </a:prstGeom>
            <a:noFill/>
          </p:spPr>
          <p:txBody>
            <a:bodyPr wrap="square" rtlCol="0">
              <a:spAutoFit/>
            </a:bodyPr>
            <a:lstStyle/>
            <a:p>
              <a:r>
                <a:rPr lang="en-US" altLang="en-US" sz="1000" b="1" dirty="0" smtClean="0">
                  <a:solidFill>
                    <a:srgbClr val="181512"/>
                  </a:solidFill>
                  <a:latin typeface="+mn-lt"/>
                  <a:cs typeface="Times New Roman" pitchFamily="18" charset="0"/>
                </a:rPr>
                <a:t>2011	COP 17: Launch of negotiations under the Durban Platform for Enhanced Action (ADP)</a:t>
              </a:r>
              <a:endParaRPr lang="en-US" altLang="en-US" sz="1000" b="1" dirty="0">
                <a:solidFill>
                  <a:srgbClr val="181512"/>
                </a:solidFill>
                <a:latin typeface="+mn-lt"/>
                <a:cs typeface="Times New Roman" pitchFamily="18" charset="0"/>
              </a:endParaRPr>
            </a:p>
          </p:txBody>
        </p:sp>
      </p:grpSp>
      <p:grpSp>
        <p:nvGrpSpPr>
          <p:cNvPr id="123" name="Group 122"/>
          <p:cNvGrpSpPr/>
          <p:nvPr/>
        </p:nvGrpSpPr>
        <p:grpSpPr>
          <a:xfrm>
            <a:off x="755576" y="5290830"/>
            <a:ext cx="6408712" cy="246221"/>
            <a:chOff x="755576" y="908720"/>
            <a:chExt cx="6408712" cy="246221"/>
          </a:xfrm>
        </p:grpSpPr>
        <p:sp>
          <p:nvSpPr>
            <p:cNvPr id="124" name="Oval 25"/>
            <p:cNvSpPr>
              <a:spLocks noChangeArrowheads="1"/>
            </p:cNvSpPr>
            <p:nvPr/>
          </p:nvSpPr>
          <p:spPr bwMode="auto">
            <a:xfrm>
              <a:off x="755576" y="970306"/>
              <a:ext cx="152400" cy="152400"/>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dirty="0" smtClean="0">
                <a:solidFill>
                  <a:srgbClr val="000000"/>
                </a:solidFill>
                <a:latin typeface="+mn-lt"/>
              </a:endParaRPr>
            </a:p>
          </p:txBody>
        </p:sp>
        <p:sp>
          <p:nvSpPr>
            <p:cNvPr id="125" name="TextBox 124"/>
            <p:cNvSpPr txBox="1"/>
            <p:nvPr/>
          </p:nvSpPr>
          <p:spPr>
            <a:xfrm>
              <a:off x="971600" y="908720"/>
              <a:ext cx="6192688" cy="246221"/>
            </a:xfrm>
            <a:prstGeom prst="rect">
              <a:avLst/>
            </a:prstGeom>
            <a:noFill/>
          </p:spPr>
          <p:txBody>
            <a:bodyPr wrap="square" rtlCol="0">
              <a:spAutoFit/>
            </a:bodyPr>
            <a:lstStyle/>
            <a:p>
              <a:r>
                <a:rPr lang="en-US" altLang="en-US" sz="1000" b="1" dirty="0" smtClean="0">
                  <a:solidFill>
                    <a:srgbClr val="181512"/>
                  </a:solidFill>
                  <a:latin typeface="+mn-lt"/>
                  <a:cs typeface="Times New Roman" pitchFamily="18" charset="0"/>
                </a:rPr>
                <a:t>2012	CMP 8: The Doha Amendment to the Kyoto Protocol</a:t>
              </a:r>
              <a:endParaRPr lang="en-US" altLang="en-US" sz="1000" b="1" dirty="0">
                <a:solidFill>
                  <a:srgbClr val="181512"/>
                </a:solidFill>
                <a:latin typeface="+mn-lt"/>
                <a:cs typeface="Times New Roman" pitchFamily="18" charset="0"/>
              </a:endParaRPr>
            </a:p>
          </p:txBody>
        </p:sp>
      </p:grpSp>
      <p:grpSp>
        <p:nvGrpSpPr>
          <p:cNvPr id="139" name="Group 138"/>
          <p:cNvGrpSpPr/>
          <p:nvPr/>
        </p:nvGrpSpPr>
        <p:grpSpPr>
          <a:xfrm>
            <a:off x="755576" y="5661248"/>
            <a:ext cx="6408712" cy="246221"/>
            <a:chOff x="755576" y="908720"/>
            <a:chExt cx="6408712" cy="246221"/>
          </a:xfrm>
        </p:grpSpPr>
        <p:sp>
          <p:nvSpPr>
            <p:cNvPr id="140" name="Oval 25"/>
            <p:cNvSpPr>
              <a:spLocks noChangeArrowheads="1"/>
            </p:cNvSpPr>
            <p:nvPr/>
          </p:nvSpPr>
          <p:spPr bwMode="auto">
            <a:xfrm>
              <a:off x="755576" y="970306"/>
              <a:ext cx="152400" cy="152400"/>
            </a:xfrm>
            <a:prstGeom prst="ellipse">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sz="1000" dirty="0" smtClean="0">
                <a:solidFill>
                  <a:srgbClr val="000000"/>
                </a:solidFill>
                <a:latin typeface="+mn-lt"/>
              </a:endParaRPr>
            </a:p>
          </p:txBody>
        </p:sp>
        <p:sp>
          <p:nvSpPr>
            <p:cNvPr id="141" name="TextBox 140"/>
            <p:cNvSpPr txBox="1"/>
            <p:nvPr/>
          </p:nvSpPr>
          <p:spPr>
            <a:xfrm>
              <a:off x="971600" y="908720"/>
              <a:ext cx="6192688" cy="246221"/>
            </a:xfrm>
            <a:prstGeom prst="rect">
              <a:avLst/>
            </a:prstGeom>
            <a:noFill/>
          </p:spPr>
          <p:txBody>
            <a:bodyPr wrap="square" rtlCol="0">
              <a:spAutoFit/>
            </a:bodyPr>
            <a:lstStyle/>
            <a:p>
              <a:r>
                <a:rPr lang="en-US" altLang="en-US" sz="1000" b="1" dirty="0" smtClean="0">
                  <a:solidFill>
                    <a:srgbClr val="181512"/>
                  </a:solidFill>
                  <a:effectLst>
                    <a:outerShdw blurRad="38100" dist="38100" dir="2700000" algn="tl">
                      <a:srgbClr val="000000">
                        <a:alpha val="43137"/>
                      </a:srgbClr>
                    </a:outerShdw>
                  </a:effectLst>
                  <a:latin typeface="+mn-lt"/>
                  <a:cs typeface="Times New Roman" pitchFamily="18" charset="0"/>
                </a:rPr>
                <a:t>2015	COP 21: New Climate Change Agreement?</a:t>
              </a:r>
              <a:endParaRPr lang="en-US" altLang="en-US" sz="1000" b="1" dirty="0">
                <a:solidFill>
                  <a:srgbClr val="181512"/>
                </a:solidFill>
                <a:effectLst>
                  <a:outerShdw blurRad="38100" dist="38100" dir="2700000" algn="tl">
                    <a:srgbClr val="000000">
                      <a:alpha val="43137"/>
                    </a:srgbClr>
                  </a:outerShdw>
                </a:effectLst>
                <a:latin typeface="+mn-lt"/>
                <a:cs typeface="Times New Roman" pitchFamily="18" charset="0"/>
              </a:endParaRPr>
            </a:p>
          </p:txBody>
        </p:sp>
      </p:grpSp>
    </p:spTree>
    <p:extLst>
      <p:ext uri="{BB962C8B-B14F-4D97-AF65-F5344CB8AC3E}">
        <p14:creationId xmlns:p14="http://schemas.microsoft.com/office/powerpoint/2010/main" val="385945190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9"/>
                                        </p:tgtEl>
                                        <p:attrNameLst>
                                          <p:attrName>style.visibility</p:attrName>
                                        </p:attrNameLst>
                                      </p:cBhvr>
                                      <p:to>
                                        <p:strVal val="visible"/>
                                      </p:to>
                                    </p:set>
                                    <p:animEffect transition="in" filter="circle(in)">
                                      <p:cBhvr>
                                        <p:cTn id="7" dur="2000"/>
                                        <p:tgtEl>
                                          <p:spTgt spid="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OF AFRICAN INSTITITUIONS AND BODIES</a:t>
            </a:r>
            <a:endParaRPr lang="en-GB" dirty="0"/>
          </a:p>
        </p:txBody>
      </p:sp>
      <p:sp>
        <p:nvSpPr>
          <p:cNvPr id="3" name="Content Placeholder 2"/>
          <p:cNvSpPr>
            <a:spLocks noGrp="1"/>
          </p:cNvSpPr>
          <p:nvPr>
            <p:ph idx="1"/>
          </p:nvPr>
        </p:nvSpPr>
        <p:spPr/>
        <p:txBody>
          <a:bodyPr/>
          <a:lstStyle/>
          <a:p>
            <a:r>
              <a:rPr lang="en-GB" dirty="0" smtClean="0"/>
              <a:t>AFRICAN UNION HEADS OF STATE SUMMIT</a:t>
            </a:r>
          </a:p>
          <a:p>
            <a:r>
              <a:rPr lang="en-GB" dirty="0" smtClean="0"/>
              <a:t>COMMITTEE OF AFRICAN HEADS OF STATE ON CLIMATE CHANGE(CAHOSC)</a:t>
            </a:r>
          </a:p>
          <a:p>
            <a:r>
              <a:rPr lang="en-GB" dirty="0" smtClean="0"/>
              <a:t>AFRICAN  MINISTERIAL CONFERENCE ON THE ENVIRONMENT( AMCEN)</a:t>
            </a:r>
          </a:p>
          <a:p>
            <a:r>
              <a:rPr lang="en-GB" dirty="0" smtClean="0"/>
              <a:t>AFRICAN GROUPOF NEGOTIATORS</a:t>
            </a:r>
          </a:p>
          <a:p>
            <a:r>
              <a:rPr lang="en-GB" dirty="0" smtClean="0"/>
              <a:t>SUPPORTING INSTITUTIONS: UNECA/ACPC; AFRICAN DEVELOPMENT BANK,UNEP, AMCEN SECRETARIAT.</a:t>
            </a:r>
          </a:p>
          <a:p>
            <a:endParaRPr lang="en-GB" dirty="0" smtClean="0"/>
          </a:p>
          <a:p>
            <a:endParaRPr lang="en-GB" dirty="0" smtClean="0"/>
          </a:p>
          <a:p>
            <a:endParaRPr lang="en-GB" dirty="0"/>
          </a:p>
        </p:txBody>
      </p:sp>
    </p:spTree>
    <p:extLst>
      <p:ext uri="{BB962C8B-B14F-4D97-AF65-F5344CB8AC3E}">
        <p14:creationId xmlns:p14="http://schemas.microsoft.com/office/powerpoint/2010/main" val="1840577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700088"/>
            <a:ext cx="8586788" cy="5843587"/>
          </a:xfrm>
        </p:spPr>
        <p:txBody>
          <a:bodyPr>
            <a:normAutofit/>
          </a:bodyPr>
          <a:lstStyle/>
          <a:p>
            <a:pPr>
              <a:lnSpc>
                <a:spcPct val="150000"/>
              </a:lnSpc>
            </a:pPr>
            <a:r>
              <a:rPr lang="en-GB" sz="2400" b="1" dirty="0"/>
              <a:t>1994 — UNFCCC enters into for</a:t>
            </a:r>
            <a:r>
              <a:rPr lang="en-GB" sz="2400" dirty="0"/>
              <a:t>ce </a:t>
            </a:r>
          </a:p>
          <a:p>
            <a:pPr>
              <a:lnSpc>
                <a:spcPct val="150000"/>
              </a:lnSpc>
            </a:pPr>
            <a:r>
              <a:rPr lang="en-GB" sz="2400" b="1" dirty="0"/>
              <a:t>1995 COP 1 Berlin</a:t>
            </a:r>
            <a:r>
              <a:rPr lang="en-GB" sz="2400" b="1" dirty="0" smtClean="0"/>
              <a:t>, Germany</a:t>
            </a:r>
            <a:r>
              <a:rPr lang="en-GB" sz="2400" dirty="0" smtClean="0"/>
              <a:t> </a:t>
            </a:r>
            <a:r>
              <a:rPr lang="en-GB" sz="2400" dirty="0"/>
              <a:t>At the first session of the Conference of the Parties held in Berlin in March 1995, the Parties to the Convention agreed that commitments contained in the Convention for industrialized countries were inadequate and launched the “Berlin Mandate” talks on additional commitments. As a result, the COP established the Ad Hoc Group on the Berlin Mandate to conduct the negotiations</a:t>
            </a:r>
          </a:p>
          <a:p>
            <a:pPr>
              <a:lnSpc>
                <a:spcPct val="150000"/>
              </a:lnSpc>
            </a:pPr>
            <a:endParaRPr lang="en-GB" sz="2400" dirty="0"/>
          </a:p>
        </p:txBody>
      </p:sp>
    </p:spTree>
    <p:extLst>
      <p:ext uri="{BB962C8B-B14F-4D97-AF65-F5344CB8AC3E}">
        <p14:creationId xmlns:p14="http://schemas.microsoft.com/office/powerpoint/2010/main" val="77288525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lstStyle/>
          <a:p>
            <a:pPr algn="ctr"/>
            <a:r>
              <a:rPr lang="en-GB" b="1" dirty="0"/>
              <a:t>1997 COP 3, Kyoto, Japan</a:t>
            </a:r>
            <a:endParaRPr lang="en-GB" dirty="0"/>
          </a:p>
        </p:txBody>
      </p:sp>
      <p:sp>
        <p:nvSpPr>
          <p:cNvPr id="3" name="Content Placeholder 2"/>
          <p:cNvSpPr>
            <a:spLocks noGrp="1"/>
          </p:cNvSpPr>
          <p:nvPr>
            <p:ph idx="1"/>
          </p:nvPr>
        </p:nvSpPr>
        <p:spPr>
          <a:xfrm>
            <a:off x="357188" y="1443038"/>
            <a:ext cx="8629650" cy="5186361"/>
          </a:xfrm>
        </p:spPr>
        <p:txBody>
          <a:bodyPr>
            <a:normAutofit/>
          </a:bodyPr>
          <a:lstStyle/>
          <a:p>
            <a:pPr>
              <a:lnSpc>
                <a:spcPct val="150000"/>
              </a:lnSpc>
            </a:pPr>
            <a:r>
              <a:rPr lang="en-GB" sz="2000" dirty="0"/>
              <a:t>At the third session of the Conference of the Parties held in December 1997 in Kyoto, Japan the Parties adopted the Kyoto Protocol. The Kyoto Protocol sets individual, legally binding targets for industrialized countries prepared to take positive steps to curb emissions of carbon dioxide and other </a:t>
            </a:r>
            <a:r>
              <a:rPr lang="en-GB" sz="2000" dirty="0" err="1"/>
              <a:t>GHGs</a:t>
            </a:r>
            <a:r>
              <a:rPr lang="en-GB" sz="2000" dirty="0"/>
              <a:t> from sources within their remit. Art 3, paragraph 1 provides that the developed country parties in Annex B of the Protocol shall aim at reducing their overall emissions of greenhouse gases by at least 5 per cent below </a:t>
            </a:r>
            <a:r>
              <a:rPr lang="en-GB" sz="2000" dirty="0" smtClean="0"/>
              <a:t>1990 levels </a:t>
            </a:r>
            <a:r>
              <a:rPr lang="en-GB" sz="2000" dirty="0"/>
              <a:t>in the commitment period 2008 to 2012. Time constraints prevented COP 3 from working out the details of how the Kyoto Protocol should operate in practice.</a:t>
            </a:r>
          </a:p>
        </p:txBody>
      </p:sp>
    </p:spTree>
    <p:extLst>
      <p:ext uri="{BB962C8B-B14F-4D97-AF65-F5344CB8AC3E}">
        <p14:creationId xmlns:p14="http://schemas.microsoft.com/office/powerpoint/2010/main" val="4082568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20735"/>
            <a:ext cx="7886700" cy="1004889"/>
          </a:xfrm>
        </p:spPr>
        <p:txBody>
          <a:bodyPr/>
          <a:lstStyle/>
          <a:p>
            <a:pPr algn="ctr"/>
            <a:r>
              <a:rPr lang="en-GB" b="1" dirty="0"/>
              <a:t>2001  COP 7, Marrakech, </a:t>
            </a:r>
            <a:r>
              <a:rPr lang="en-GB" b="1" dirty="0" smtClean="0"/>
              <a:t>Morocco</a:t>
            </a:r>
            <a:r>
              <a:rPr lang="en-GB" dirty="0" smtClean="0"/>
              <a:t> </a:t>
            </a:r>
            <a:endParaRPr lang="en-GB" dirty="0"/>
          </a:p>
        </p:txBody>
      </p:sp>
      <p:sp>
        <p:nvSpPr>
          <p:cNvPr id="3" name="Content Placeholder 2"/>
          <p:cNvSpPr>
            <a:spLocks noGrp="1"/>
          </p:cNvSpPr>
          <p:nvPr>
            <p:ph idx="1"/>
          </p:nvPr>
        </p:nvSpPr>
        <p:spPr>
          <a:xfrm>
            <a:off x="628650" y="1825624"/>
            <a:ext cx="8286750" cy="4746625"/>
          </a:xfrm>
        </p:spPr>
        <p:txBody>
          <a:bodyPr>
            <a:normAutofit/>
          </a:bodyPr>
          <a:lstStyle/>
          <a:p>
            <a:pPr>
              <a:lnSpc>
                <a:spcPct val="150000"/>
              </a:lnSpc>
            </a:pPr>
            <a:r>
              <a:rPr lang="en-GB" sz="2400" dirty="0"/>
              <a:t>Third Assessment Report of the Intergovernmental Panel on Climate Change was released The Marrakech Accord was adopted at COP7. The accord provides detailed rules for the implementation of Kyoto Protocol, the Clean Development Mechanism and the other mechanism established under the Protocol as well as the creation of a new fund and planning instruments for adaptation, and establishing a technology transfer framework.</a:t>
            </a:r>
          </a:p>
          <a:p>
            <a:pPr>
              <a:lnSpc>
                <a:spcPct val="150000"/>
              </a:lnSpc>
            </a:pPr>
            <a:endParaRPr lang="en-GB" sz="2400" dirty="0"/>
          </a:p>
        </p:txBody>
      </p:sp>
    </p:spTree>
    <p:extLst>
      <p:ext uri="{BB962C8B-B14F-4D97-AF65-F5344CB8AC3E}">
        <p14:creationId xmlns:p14="http://schemas.microsoft.com/office/powerpoint/2010/main" val="40020869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63612"/>
          </a:xfrm>
        </p:spPr>
        <p:txBody>
          <a:bodyPr>
            <a:normAutofit fontScale="90000"/>
          </a:bodyPr>
          <a:lstStyle/>
          <a:p>
            <a:pPr algn="ctr"/>
            <a:r>
              <a:rPr lang="en-GB" sz="4000" b="1" dirty="0" smtClean="0"/>
              <a:t/>
            </a:r>
            <a:br>
              <a:rPr lang="en-GB" sz="4000" b="1" dirty="0" smtClean="0"/>
            </a:br>
            <a:r>
              <a:rPr lang="en-GB" sz="4000" b="1" dirty="0" smtClean="0"/>
              <a:t>2005 COP11/CMP.1 </a:t>
            </a:r>
            <a:r>
              <a:rPr lang="en-GB" sz="4000" b="1" dirty="0" err="1" smtClean="0"/>
              <a:t>Montreal,Canada</a:t>
            </a:r>
            <a:endParaRPr lang="en-GB" sz="4000" dirty="0"/>
          </a:p>
        </p:txBody>
      </p:sp>
      <p:sp>
        <p:nvSpPr>
          <p:cNvPr id="3" name="Content Placeholder 2"/>
          <p:cNvSpPr>
            <a:spLocks noGrp="1"/>
          </p:cNvSpPr>
          <p:nvPr>
            <p:ph idx="1"/>
          </p:nvPr>
        </p:nvSpPr>
        <p:spPr>
          <a:xfrm>
            <a:off x="385763" y="1471614"/>
            <a:ext cx="8358187" cy="5057774"/>
          </a:xfrm>
        </p:spPr>
        <p:txBody>
          <a:bodyPr>
            <a:normAutofit/>
          </a:bodyPr>
          <a:lstStyle/>
          <a:p>
            <a:pPr>
              <a:lnSpc>
                <a:spcPct val="150000"/>
              </a:lnSpc>
            </a:pPr>
            <a:r>
              <a:rPr lang="en-GB" sz="2400" dirty="0"/>
              <a:t>The Kyoto Protocol entered into force on 16 February 2005 and the first Conference of the Parties serving as the meeting of the Parties to the Kyoto Protocol was held in conjunction with COP 11 in Montreal in November and December. It was one of the most successful to date, with an important political break-through being the decision by Parties to start a dialogue on strategic long-term cooperative action and negotiations for a second commitment  period and adoption of amendments to Annex B of the Kyoto Protocol.</a:t>
            </a:r>
          </a:p>
          <a:p>
            <a:pPr>
              <a:lnSpc>
                <a:spcPct val="150000"/>
              </a:lnSpc>
            </a:pPr>
            <a:endParaRPr lang="en-GB" sz="2400" dirty="0"/>
          </a:p>
        </p:txBody>
      </p:sp>
    </p:spTree>
    <p:extLst>
      <p:ext uri="{BB962C8B-B14F-4D97-AF65-F5344CB8AC3E}">
        <p14:creationId xmlns:p14="http://schemas.microsoft.com/office/powerpoint/2010/main" val="121375783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99" y="322264"/>
            <a:ext cx="7886700" cy="692149"/>
          </a:xfrm>
        </p:spPr>
        <p:txBody>
          <a:bodyPr>
            <a:normAutofit fontScale="90000"/>
          </a:bodyPr>
          <a:lstStyle/>
          <a:p>
            <a:pPr algn="ctr"/>
            <a:r>
              <a:rPr lang="en-GB" b="1" dirty="0" smtClean="0"/>
              <a:t/>
            </a:r>
            <a:br>
              <a:rPr lang="en-GB" b="1" dirty="0" smtClean="0"/>
            </a:br>
            <a:r>
              <a:rPr lang="en-GB" b="1" dirty="0" smtClean="0"/>
              <a:t>2007 </a:t>
            </a:r>
            <a:r>
              <a:rPr lang="en-GB" b="1" dirty="0"/>
              <a:t>COP 13, Bali, Indonesia</a:t>
            </a:r>
            <a:r>
              <a:rPr lang="en-GB" dirty="0"/>
              <a:t> </a:t>
            </a:r>
          </a:p>
        </p:txBody>
      </p:sp>
      <p:sp>
        <p:nvSpPr>
          <p:cNvPr id="3" name="Content Placeholder 2"/>
          <p:cNvSpPr>
            <a:spLocks noGrp="1"/>
          </p:cNvSpPr>
          <p:nvPr>
            <p:ph idx="1"/>
          </p:nvPr>
        </p:nvSpPr>
        <p:spPr>
          <a:xfrm>
            <a:off x="200025" y="1143000"/>
            <a:ext cx="8772525" cy="5343525"/>
          </a:xfrm>
        </p:spPr>
        <p:txBody>
          <a:bodyPr>
            <a:normAutofit/>
          </a:bodyPr>
          <a:lstStyle/>
          <a:p>
            <a:pPr marL="0" indent="0">
              <a:lnSpc>
                <a:spcPct val="150000"/>
              </a:lnSpc>
              <a:buNone/>
            </a:pPr>
            <a:r>
              <a:rPr lang="en-GB" sz="2000" dirty="0"/>
              <a:t>The Fourth Assessment Report of the Intergovernmental Panel on Climate Change was released. For the first time Climate science entered into popular consciousness due to wide publicity given to the report. At COP13 which was held in Bali, Indonesia, Parties agreed on the Bali Road Map, which charted the way towards a post-2012 outcome in two work streams: the Ad Hoc Working Group under the Kyoto Protocol and another under the  Convention, known as the Ad-hoc Working Group on Long-Term Cooperative Action Under the Convention was established to conduct a comprehensive process to enable the full, effective and sustained implementation of the Convention through long-term cooperative action, now, up to and beyond 2012, in order to reach an agreed outcome to be presented to the COP for adoption at COP 15. </a:t>
            </a:r>
          </a:p>
        </p:txBody>
      </p:sp>
    </p:spTree>
    <p:extLst>
      <p:ext uri="{BB962C8B-B14F-4D97-AF65-F5344CB8AC3E}">
        <p14:creationId xmlns:p14="http://schemas.microsoft.com/office/powerpoint/2010/main" val="41842636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93690"/>
            <a:ext cx="7886700" cy="720724"/>
          </a:xfrm>
        </p:spPr>
        <p:txBody>
          <a:bodyPr>
            <a:normAutofit fontScale="90000"/>
          </a:bodyPr>
          <a:lstStyle/>
          <a:p>
            <a:pPr algn="ctr"/>
            <a:r>
              <a:rPr lang="en-GB" sz="4000" b="1" dirty="0" smtClean="0"/>
              <a:t/>
            </a:r>
            <a:br>
              <a:rPr lang="en-GB" sz="4000" b="1" dirty="0" smtClean="0"/>
            </a:br>
            <a:r>
              <a:rPr lang="en-GB" sz="4000" b="1" dirty="0" smtClean="0"/>
              <a:t/>
            </a:r>
            <a:br>
              <a:rPr lang="en-GB" sz="4000" b="1" dirty="0" smtClean="0"/>
            </a:br>
            <a:r>
              <a:rPr lang="en-GB" sz="4000" b="1" dirty="0" smtClean="0"/>
              <a:t>2009 COP 15</a:t>
            </a:r>
            <a:r>
              <a:rPr lang="en-GB" sz="4000" b="1" dirty="0"/>
              <a:t>, Copenhagen, Denmark</a:t>
            </a:r>
            <a:endParaRPr lang="en-GB" sz="4000" dirty="0"/>
          </a:p>
        </p:txBody>
      </p:sp>
      <p:sp>
        <p:nvSpPr>
          <p:cNvPr id="3" name="Content Placeholder 2"/>
          <p:cNvSpPr>
            <a:spLocks noGrp="1"/>
          </p:cNvSpPr>
          <p:nvPr>
            <p:ph idx="1"/>
          </p:nvPr>
        </p:nvSpPr>
        <p:spPr>
          <a:xfrm>
            <a:off x="228601" y="1485900"/>
            <a:ext cx="8601074" cy="5029199"/>
          </a:xfrm>
        </p:spPr>
        <p:txBody>
          <a:bodyPr>
            <a:normAutofit/>
          </a:bodyPr>
          <a:lstStyle/>
          <a:p>
            <a:pPr marL="0" indent="0">
              <a:lnSpc>
                <a:spcPct val="150000"/>
              </a:lnSpc>
              <a:buNone/>
            </a:pPr>
            <a:r>
              <a:rPr lang="en-GB" sz="2400" dirty="0"/>
              <a:t>The Copenhagen Accord a major outcome of COP15 in Copenhagen was simply taken note of by the COP but not adopted. Countries later submitted emissions reductions pledges or mitigation action pledges, all non-binding. The Copenhagen Conference was very controversial and almost failed due to the flawed and not transparent process adopted by the host country to reach agreement on the Accord.</a:t>
            </a:r>
          </a:p>
          <a:p>
            <a:pPr marL="0" indent="0">
              <a:lnSpc>
                <a:spcPct val="150000"/>
              </a:lnSpc>
              <a:buNone/>
            </a:pPr>
            <a:endParaRPr lang="en-US" sz="2400" dirty="0" smtClean="0"/>
          </a:p>
          <a:p>
            <a:pPr>
              <a:lnSpc>
                <a:spcPct val="150000"/>
              </a:lnSpc>
            </a:pPr>
            <a:endParaRPr lang="en-GB" sz="2400" dirty="0"/>
          </a:p>
        </p:txBody>
      </p:sp>
    </p:spTree>
    <p:extLst>
      <p:ext uri="{BB962C8B-B14F-4D97-AF65-F5344CB8AC3E}">
        <p14:creationId xmlns:p14="http://schemas.microsoft.com/office/powerpoint/2010/main" val="22288510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TotalTime>
  <Words>940</Words>
  <Application>Microsoft Office PowerPoint</Application>
  <PresentationFormat>On-screen Show (4:3)</PresentationFormat>
  <Paragraphs>63</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5TH CLIMATE CHANGE AND DEVELOPMENT IN AFRICA ANNUAL CONFERENCE (CCDA-V) KYOTO TO PARIS: AN AFRICAN PERSPECTIVE     </vt:lpstr>
      <vt:lpstr>  1. The Climate Change Regime: Milestones</vt:lpstr>
      <vt:lpstr>ROLE OF AFRICAN INSTITITUIONS AND BODIES</vt:lpstr>
      <vt:lpstr>PowerPoint Presentation</vt:lpstr>
      <vt:lpstr>1997 COP 3, Kyoto, Japan</vt:lpstr>
      <vt:lpstr>2001  COP 7, Marrakech, Morocco </vt:lpstr>
      <vt:lpstr> 2005 COP11/CMP.1 Montreal,Canada</vt:lpstr>
      <vt:lpstr> 2007 COP 13, Bali, Indonesia </vt:lpstr>
      <vt:lpstr>  2009 COP 15, Copenhagen, Denmark</vt:lpstr>
      <vt:lpstr> 2010 COP16, Cancun, Mexico </vt:lpstr>
      <vt:lpstr> 2010 COP16, Cancun, Mexico (continue)</vt:lpstr>
      <vt:lpstr> 2012 COP 17,Durban ,South Africa </vt:lpstr>
      <vt:lpstr> 2012 COP18/CMP 8, Doha,Qatar </vt:lpstr>
      <vt:lpstr>  2013 COP 19/CMP 9 – Warsaw, Poland</vt:lpstr>
      <vt:lpstr>  2014,COP 20/CMP 10,Lima. Peru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KYOTO TO PARIS: AN AFRICAN PERSPECTIVE</dc:title>
  <dc:creator>Seth osafo</dc:creator>
  <cp:lastModifiedBy>seth osafo</cp:lastModifiedBy>
  <cp:revision>9</cp:revision>
  <dcterms:created xsi:type="dcterms:W3CDTF">2015-10-24T15:38:27Z</dcterms:created>
  <dcterms:modified xsi:type="dcterms:W3CDTF">2015-10-28T22:26:13Z</dcterms:modified>
</cp:coreProperties>
</file>