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427" r:id="rId2"/>
    <p:sldId id="262" r:id="rId3"/>
    <p:sldId id="266" r:id="rId4"/>
    <p:sldId id="267" r:id="rId5"/>
    <p:sldId id="268" r:id="rId6"/>
    <p:sldId id="429" r:id="rId7"/>
    <p:sldId id="430" r:id="rId8"/>
    <p:sldId id="431" r:id="rId9"/>
    <p:sldId id="433" r:id="rId10"/>
    <p:sldId id="434" r:id="rId11"/>
    <p:sldId id="435" r:id="rId12"/>
    <p:sldId id="436" r:id="rId13"/>
    <p:sldId id="437" r:id="rId14"/>
    <p:sldId id="438" r:id="rId15"/>
    <p:sldId id="521" r:id="rId16"/>
    <p:sldId id="275" r:id="rId17"/>
    <p:sldId id="439" r:id="rId18"/>
    <p:sldId id="440" r:id="rId19"/>
    <p:sldId id="496" r:id="rId20"/>
    <p:sldId id="522" r:id="rId21"/>
    <p:sldId id="691" r:id="rId22"/>
    <p:sldId id="692" r:id="rId23"/>
    <p:sldId id="693" r:id="rId24"/>
    <p:sldId id="690" r:id="rId25"/>
    <p:sldId id="694" r:id="rId26"/>
    <p:sldId id="695" r:id="rId27"/>
    <p:sldId id="698" r:id="rId28"/>
    <p:sldId id="699" r:id="rId29"/>
    <p:sldId id="697" r:id="rId30"/>
    <p:sldId id="700" r:id="rId31"/>
    <p:sldId id="441" r:id="rId32"/>
    <p:sldId id="442" r:id="rId33"/>
    <p:sldId id="443" r:id="rId34"/>
    <p:sldId id="444" r:id="rId35"/>
    <p:sldId id="515" r:id="rId36"/>
    <p:sldId id="291" r:id="rId37"/>
    <p:sldId id="406" r:id="rId38"/>
    <p:sldId id="689" r:id="rId39"/>
    <p:sldId id="516" r:id="rId40"/>
    <p:sldId id="517" r:id="rId41"/>
    <p:sldId id="518" r:id="rId42"/>
    <p:sldId id="519" r:id="rId43"/>
    <p:sldId id="520" r:id="rId44"/>
    <p:sldId id="507" r:id="rId45"/>
    <p:sldId id="445" r:id="rId46"/>
    <p:sldId id="446" r:id="rId47"/>
    <p:sldId id="447" r:id="rId48"/>
    <p:sldId id="448" r:id="rId49"/>
    <p:sldId id="497" r:id="rId50"/>
    <p:sldId id="289" r:id="rId51"/>
    <p:sldId id="449" r:id="rId52"/>
    <p:sldId id="450" r:id="rId53"/>
    <p:sldId id="501" r:id="rId54"/>
    <p:sldId id="523" r:id="rId55"/>
    <p:sldId id="451" r:id="rId56"/>
    <p:sldId id="452" r:id="rId57"/>
    <p:sldId id="503" r:id="rId58"/>
    <p:sldId id="453" r:id="rId59"/>
    <p:sldId id="454" r:id="rId60"/>
    <p:sldId id="505" r:id="rId61"/>
    <p:sldId id="509" r:id="rId62"/>
    <p:sldId id="510" r:id="rId63"/>
    <p:sldId id="511" r:id="rId64"/>
    <p:sldId id="512" r:id="rId65"/>
    <p:sldId id="513" r:id="rId66"/>
    <p:sldId id="455" r:id="rId67"/>
    <p:sldId id="456" r:id="rId68"/>
    <p:sldId id="457" r:id="rId69"/>
    <p:sldId id="458" r:id="rId70"/>
    <p:sldId id="459" r:id="rId71"/>
    <p:sldId id="460" r:id="rId72"/>
    <p:sldId id="461" r:id="rId73"/>
    <p:sldId id="462" r:id="rId74"/>
    <p:sldId id="463" r:id="rId75"/>
    <p:sldId id="464" r:id="rId76"/>
    <p:sldId id="492" r:id="rId77"/>
    <p:sldId id="465" r:id="rId78"/>
    <p:sldId id="466" r:id="rId79"/>
    <p:sldId id="467" r:id="rId80"/>
    <p:sldId id="49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0000FF"/>
    <a:srgbClr val="FF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12" autoAdjust="0"/>
    <p:restoredTop sz="94660"/>
  </p:normalViewPr>
  <p:slideViewPr>
    <p:cSldViewPr>
      <p:cViewPr varScale="1">
        <p:scale>
          <a:sx n="86" d="100"/>
          <a:sy n="86" d="100"/>
        </p:scale>
        <p:origin x="1819" y="72"/>
      </p:cViewPr>
      <p:guideLst>
        <p:guide orient="horz" pos="2160"/>
        <p:guide pos="2880"/>
      </p:guideLst>
    </p:cSldViewPr>
  </p:slideViewPr>
  <p:notesTextViewPr>
    <p:cViewPr>
      <p:scale>
        <a:sx n="1" d="1"/>
        <a:sy n="1" d="1"/>
      </p:scale>
      <p:origin x="0" y="0"/>
    </p:cViewPr>
  </p:notesTextViewPr>
  <p:sorterViewPr>
    <p:cViewPr>
      <p:scale>
        <a:sx n="100" d="100"/>
        <a:sy n="100" d="100"/>
      </p:scale>
      <p:origin x="0" y="-46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elalem\Desktop\GKEN%20Presentation\Copy%20of%20Female%20Participation.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UserLA8445\Documents\GE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elalem\Desktop\GKEN%20Presentation\Copy%20of%20Female%20Particip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2019 Undergraduate Student Data in Band </a:t>
            </a:r>
          </a:p>
        </c:rich>
      </c:tx>
      <c:layout>
        <c:manualLayout>
          <c:xMode val="edge"/>
          <c:yMode val="edge"/>
          <c:x val="0.27979177602799649"/>
          <c:y val="1.3888888888888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'Sci. and Tech stud in UG'!$E$2</c:f>
              <c:strCache>
                <c:ptCount val="1"/>
                <c:pt idx="0">
                  <c:v> M </c:v>
                </c:pt>
              </c:strCache>
            </c:strRef>
          </c:tx>
          <c:spPr>
            <a:solidFill>
              <a:schemeClr val="bg1">
                <a:lumMod val="65000"/>
              </a:schemeClr>
            </a:solidFill>
          </c:spPr>
          <c:invertIfNegative val="0"/>
          <c:cat>
            <c:strRef>
              <c:f>'Sci. and Tech stud in UG'!$D$3:$D$9</c:f>
              <c:strCache>
                <c:ptCount val="7"/>
                <c:pt idx="0">
                  <c:v>Eng. &amp; Technology</c:v>
                </c:pt>
                <c:pt idx="1">
                  <c:v>Natural  and Computational 
science</c:v>
                </c:pt>
                <c:pt idx="2">
                  <c:v>Medicine and health science</c:v>
                </c:pt>
                <c:pt idx="3">
                  <c:v>Agriculture and life science</c:v>
                </c:pt>
                <c:pt idx="4">
                  <c:v>Business and economics</c:v>
                </c:pt>
                <c:pt idx="5">
                  <c:v>Social Science and Humanities</c:v>
                </c:pt>
                <c:pt idx="6">
                  <c:v>Total </c:v>
                </c:pt>
              </c:strCache>
            </c:strRef>
          </c:cat>
          <c:val>
            <c:numRef>
              <c:f>'Sci. and Tech stud in UG'!$E$3:$E$9</c:f>
              <c:numCache>
                <c:formatCode>#,##0</c:formatCode>
                <c:ptCount val="7"/>
                <c:pt idx="0">
                  <c:v>155034</c:v>
                </c:pt>
                <c:pt idx="1">
                  <c:v>100316</c:v>
                </c:pt>
                <c:pt idx="2">
                  <c:v>46575</c:v>
                </c:pt>
                <c:pt idx="3">
                  <c:v>47228</c:v>
                </c:pt>
                <c:pt idx="4">
                  <c:v>100229</c:v>
                </c:pt>
                <c:pt idx="5">
                  <c:v>123149</c:v>
                </c:pt>
                <c:pt idx="6" formatCode="_(* #,##0.00_);_(* \(#,##0.00\);_(* &quot;-&quot;??_);_(@_)">
                  <c:v>572531</c:v>
                </c:pt>
              </c:numCache>
            </c:numRef>
          </c:val>
          <c:extLst>
            <c:ext xmlns:c16="http://schemas.microsoft.com/office/drawing/2014/chart" uri="{C3380CC4-5D6E-409C-BE32-E72D297353CC}">
              <c16:uniqueId val="{00000000-1EB9-4CCA-B0F8-A6BE25E4FE0D}"/>
            </c:ext>
          </c:extLst>
        </c:ser>
        <c:ser>
          <c:idx val="1"/>
          <c:order val="1"/>
          <c:tx>
            <c:strRef>
              <c:f>'Sci. and Tech stud in UG'!$F$2</c:f>
              <c:strCache>
                <c:ptCount val="1"/>
                <c:pt idx="0">
                  <c:v> F </c:v>
                </c:pt>
              </c:strCache>
            </c:strRef>
          </c:tx>
          <c:spPr>
            <a:solidFill>
              <a:srgbClr val="FF0000"/>
            </a:solidFill>
          </c:spPr>
          <c:invertIfNegative val="0"/>
          <c:cat>
            <c:strRef>
              <c:f>'Sci. and Tech stud in UG'!$D$3:$D$9</c:f>
              <c:strCache>
                <c:ptCount val="7"/>
                <c:pt idx="0">
                  <c:v>Eng. &amp; Technology</c:v>
                </c:pt>
                <c:pt idx="1">
                  <c:v>Natural  and Computational 
science</c:v>
                </c:pt>
                <c:pt idx="2">
                  <c:v>Medicine and health science</c:v>
                </c:pt>
                <c:pt idx="3">
                  <c:v>Agriculture and life science</c:v>
                </c:pt>
                <c:pt idx="4">
                  <c:v>Business and economics</c:v>
                </c:pt>
                <c:pt idx="5">
                  <c:v>Social Science and Humanities</c:v>
                </c:pt>
                <c:pt idx="6">
                  <c:v>Total </c:v>
                </c:pt>
              </c:strCache>
            </c:strRef>
          </c:cat>
          <c:val>
            <c:numRef>
              <c:f>'Sci. and Tech stud in UG'!$F$3:$F$9</c:f>
              <c:numCache>
                <c:formatCode>#,##0</c:formatCode>
                <c:ptCount val="7"/>
                <c:pt idx="0">
                  <c:v>53979</c:v>
                </c:pt>
                <c:pt idx="1">
                  <c:v>48003</c:v>
                </c:pt>
                <c:pt idx="2">
                  <c:v>26705</c:v>
                </c:pt>
                <c:pt idx="3">
                  <c:v>41814</c:v>
                </c:pt>
                <c:pt idx="4">
                  <c:v>56019</c:v>
                </c:pt>
                <c:pt idx="5">
                  <c:v>69812</c:v>
                </c:pt>
                <c:pt idx="6" formatCode="_(* #,##0.00_);_(* \(#,##0.00\);_(* &quot;-&quot;??_);_(@_)">
                  <c:v>296332</c:v>
                </c:pt>
              </c:numCache>
            </c:numRef>
          </c:val>
          <c:extLst>
            <c:ext xmlns:c16="http://schemas.microsoft.com/office/drawing/2014/chart" uri="{C3380CC4-5D6E-409C-BE32-E72D297353CC}">
              <c16:uniqueId val="{00000001-1EB9-4CCA-B0F8-A6BE25E4FE0D}"/>
            </c:ext>
          </c:extLst>
        </c:ser>
        <c:ser>
          <c:idx val="2"/>
          <c:order val="2"/>
          <c:tx>
            <c:strRef>
              <c:f>'Sci. and Tech stud in UG'!$G$2</c:f>
              <c:strCache>
                <c:ptCount val="1"/>
                <c:pt idx="0">
                  <c:v> T </c:v>
                </c:pt>
              </c:strCache>
            </c:strRef>
          </c:tx>
          <c:spPr>
            <a:solidFill>
              <a:srgbClr val="0099FF"/>
            </a:solidFill>
          </c:spPr>
          <c:invertIfNegative val="0"/>
          <c:cat>
            <c:strRef>
              <c:f>'Sci. and Tech stud in UG'!$D$3:$D$9</c:f>
              <c:strCache>
                <c:ptCount val="7"/>
                <c:pt idx="0">
                  <c:v>Eng. &amp; Technology</c:v>
                </c:pt>
                <c:pt idx="1">
                  <c:v>Natural  and Computational 
science</c:v>
                </c:pt>
                <c:pt idx="2">
                  <c:v>Medicine and health science</c:v>
                </c:pt>
                <c:pt idx="3">
                  <c:v>Agriculture and life science</c:v>
                </c:pt>
                <c:pt idx="4">
                  <c:v>Business and economics</c:v>
                </c:pt>
                <c:pt idx="5">
                  <c:v>Social Science and Humanities</c:v>
                </c:pt>
                <c:pt idx="6">
                  <c:v>Total </c:v>
                </c:pt>
              </c:strCache>
            </c:strRef>
          </c:cat>
          <c:val>
            <c:numRef>
              <c:f>'Sci. and Tech stud in UG'!$G$3:$G$9</c:f>
              <c:numCache>
                <c:formatCode>#,##0</c:formatCode>
                <c:ptCount val="7"/>
                <c:pt idx="0">
                  <c:v>209022</c:v>
                </c:pt>
                <c:pt idx="1">
                  <c:v>148349</c:v>
                </c:pt>
                <c:pt idx="2">
                  <c:v>73280</c:v>
                </c:pt>
                <c:pt idx="3">
                  <c:v>89042</c:v>
                </c:pt>
                <c:pt idx="4">
                  <c:v>156248</c:v>
                </c:pt>
                <c:pt idx="5">
                  <c:v>192992</c:v>
                </c:pt>
                <c:pt idx="6" formatCode="_(* #,##0.00_);_(* \(#,##0.00\);_(* &quot;-&quot;??_);_(@_)">
                  <c:v>868933</c:v>
                </c:pt>
              </c:numCache>
            </c:numRef>
          </c:val>
          <c:extLst>
            <c:ext xmlns:c16="http://schemas.microsoft.com/office/drawing/2014/chart" uri="{C3380CC4-5D6E-409C-BE32-E72D297353CC}">
              <c16:uniqueId val="{00000002-1EB9-4CCA-B0F8-A6BE25E4FE0D}"/>
            </c:ext>
          </c:extLst>
        </c:ser>
        <c:dLbls>
          <c:showLegendKey val="0"/>
          <c:showVal val="0"/>
          <c:showCatName val="0"/>
          <c:showSerName val="0"/>
          <c:showPercent val="0"/>
          <c:showBubbleSize val="0"/>
        </c:dLbls>
        <c:gapWidth val="130"/>
        <c:shape val="box"/>
        <c:axId val="104894848"/>
        <c:axId val="104896384"/>
        <c:axId val="0"/>
      </c:bar3DChart>
      <c:catAx>
        <c:axId val="104894848"/>
        <c:scaling>
          <c:orientation val="minMax"/>
        </c:scaling>
        <c:delete val="0"/>
        <c:axPos val="b"/>
        <c:numFmt formatCode="General" sourceLinked="0"/>
        <c:majorTickMark val="none"/>
        <c:minorTickMark val="none"/>
        <c:tickLblPos val="nextTo"/>
        <c:crossAx val="104896384"/>
        <c:crosses val="autoZero"/>
        <c:auto val="1"/>
        <c:lblAlgn val="ctr"/>
        <c:lblOffset val="100"/>
        <c:noMultiLvlLbl val="0"/>
      </c:catAx>
      <c:valAx>
        <c:axId val="104896384"/>
        <c:scaling>
          <c:orientation val="minMax"/>
        </c:scaling>
        <c:delete val="0"/>
        <c:axPos val="l"/>
        <c:majorGridlines/>
        <c:title>
          <c:tx>
            <c:rich>
              <a:bodyPr/>
              <a:lstStyle/>
              <a:p>
                <a:pPr>
                  <a:defRPr/>
                </a:pPr>
                <a:r>
                  <a:rPr lang="en-US"/>
                  <a:t>Number of studdents</a:t>
                </a:r>
              </a:p>
            </c:rich>
          </c:tx>
          <c:overlay val="0"/>
        </c:title>
        <c:numFmt formatCode="#,##0" sourceLinked="1"/>
        <c:majorTickMark val="none"/>
        <c:minorTickMark val="none"/>
        <c:tickLblPos val="nextTo"/>
        <c:crossAx val="104894848"/>
        <c:crosses val="autoZero"/>
        <c:crossBetween val="between"/>
      </c:valAx>
      <c:dTable>
        <c:showHorzBorder val="1"/>
        <c:showVertBorder val="1"/>
        <c:showOutline val="1"/>
        <c:showKeys val="1"/>
      </c:dTable>
    </c:plotArea>
    <c:plotVisOnly val="1"/>
    <c:dispBlanksAs val="gap"/>
    <c:showDLblsOverMax val="0"/>
  </c:chart>
  <c:txPr>
    <a:bodyPr/>
    <a:lstStyle/>
    <a:p>
      <a:pPr>
        <a:defRPr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Higher Education Teachers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Sheet2!$A$4</c:f>
              <c:strCache>
                <c:ptCount val="1"/>
                <c:pt idx="0">
                  <c:v>GA</c:v>
                </c:pt>
              </c:strCache>
            </c:strRef>
          </c:tx>
          <c:spPr>
            <a:solidFill>
              <a:schemeClr val="accent1"/>
            </a:solidFill>
            <a:ln>
              <a:noFill/>
            </a:ln>
            <a:effectLst/>
          </c:spPr>
          <c:invertIfNegative val="0"/>
          <c:dLbls>
            <c:dLbl>
              <c:idx val="7"/>
              <c:layout>
                <c:manualLayout>
                  <c:x val="-1.0304850474185528E-2"/>
                  <c:y val="7.19424460431654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5-4216-9AD0-6A740A7F4C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Sheet2!$B$4:$J$4</c:f>
              <c:numCache>
                <c:formatCode>General</c:formatCode>
                <c:ptCount val="9"/>
                <c:pt idx="0">
                  <c:v>7064</c:v>
                </c:pt>
                <c:pt idx="1">
                  <c:v>1705</c:v>
                </c:pt>
                <c:pt idx="2">
                  <c:v>8769</c:v>
                </c:pt>
                <c:pt idx="3" formatCode="#,##0">
                  <c:v>7267</c:v>
                </c:pt>
                <c:pt idx="4" formatCode="#,##0">
                  <c:v>2227</c:v>
                </c:pt>
                <c:pt idx="5" formatCode="#,##0">
                  <c:v>9494</c:v>
                </c:pt>
                <c:pt idx="6" formatCode="#,##0">
                  <c:v>6957</c:v>
                </c:pt>
                <c:pt idx="7" formatCode="#,##0">
                  <c:v>2063</c:v>
                </c:pt>
                <c:pt idx="8" formatCode="#,##0">
                  <c:v>9020</c:v>
                </c:pt>
              </c:numCache>
            </c:numRef>
          </c:val>
          <c:extLst>
            <c:ext xmlns:c16="http://schemas.microsoft.com/office/drawing/2014/chart" uri="{C3380CC4-5D6E-409C-BE32-E72D297353CC}">
              <c16:uniqueId val="{00000001-24E5-4216-9AD0-6A740A7F4CB1}"/>
            </c:ext>
          </c:extLst>
        </c:ser>
        <c:ser>
          <c:idx val="1"/>
          <c:order val="1"/>
          <c:tx>
            <c:strRef>
              <c:f>Sheet2!$A$5</c:f>
              <c:strCache>
                <c:ptCount val="1"/>
                <c:pt idx="0">
                  <c:v>MA</c:v>
                </c:pt>
              </c:strCache>
            </c:strRef>
          </c:tx>
          <c:spPr>
            <a:solidFill>
              <a:srgbClr val="FF0000"/>
            </a:solidFill>
            <a:ln>
              <a:noFill/>
            </a:ln>
            <a:effectLst/>
          </c:spPr>
          <c:invertIfNegative val="0"/>
          <c:dLbls>
            <c:dLbl>
              <c:idx val="4"/>
              <c:layout>
                <c:manualLayout>
                  <c:x val="0"/>
                  <c:y val="-4.0767386091127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E5-4216-9AD0-6A740A7F4CB1}"/>
                </c:ext>
              </c:extLst>
            </c:dLbl>
            <c:dLbl>
              <c:idx val="7"/>
              <c:layout>
                <c:manualLayout>
                  <c:x val="-1.2594671751503784E-16"/>
                  <c:y val="-1.19904076738609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E5-4216-9AD0-6A740A7F4C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Sheet2!$B$5:$J$5</c:f>
              <c:numCache>
                <c:formatCode>General</c:formatCode>
                <c:ptCount val="9"/>
                <c:pt idx="0">
                  <c:v>14745</c:v>
                </c:pt>
                <c:pt idx="1">
                  <c:v>1809</c:v>
                </c:pt>
                <c:pt idx="2">
                  <c:v>16554</c:v>
                </c:pt>
                <c:pt idx="3" formatCode="#,##0">
                  <c:v>16700</c:v>
                </c:pt>
                <c:pt idx="4" formatCode="#,##0">
                  <c:v>2250</c:v>
                </c:pt>
                <c:pt idx="5" formatCode="#,##0">
                  <c:v>18876</c:v>
                </c:pt>
                <c:pt idx="6" formatCode="#,##0">
                  <c:v>18418</c:v>
                </c:pt>
                <c:pt idx="7" formatCode="#,##0">
                  <c:v>2833</c:v>
                </c:pt>
                <c:pt idx="8" formatCode="#,##0">
                  <c:v>21251</c:v>
                </c:pt>
              </c:numCache>
            </c:numRef>
          </c:val>
          <c:extLst>
            <c:ext xmlns:c16="http://schemas.microsoft.com/office/drawing/2014/chart" uri="{C3380CC4-5D6E-409C-BE32-E72D297353CC}">
              <c16:uniqueId val="{00000004-24E5-4216-9AD0-6A740A7F4CB1}"/>
            </c:ext>
          </c:extLst>
        </c:ser>
        <c:ser>
          <c:idx val="2"/>
          <c:order val="2"/>
          <c:tx>
            <c:strRef>
              <c:f>Sheet2!$A$6</c:f>
              <c:strCache>
                <c:ptCount val="1"/>
                <c:pt idx="0">
                  <c:v>PHD</c:v>
                </c:pt>
              </c:strCache>
            </c:strRef>
          </c:tx>
          <c:spPr>
            <a:solidFill>
              <a:schemeClr val="accent3"/>
            </a:solidFill>
            <a:ln>
              <a:noFill/>
            </a:ln>
            <a:effectLst/>
          </c:spPr>
          <c:invertIfNegative val="0"/>
          <c:dLbls>
            <c:dLbl>
              <c:idx val="4"/>
              <c:layout>
                <c:manualLayout>
                  <c:x val="1.3739800632247204E-2"/>
                  <c:y val="-8.792864051582153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E5-4216-9AD0-6A740A7F4CB1}"/>
                </c:ext>
              </c:extLst>
            </c:dLbl>
            <c:dLbl>
              <c:idx val="7"/>
              <c:layout>
                <c:manualLayout>
                  <c:x val="1.2022325553216303E-2"/>
                  <c:y val="2.39808153477209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E5-4216-9AD0-6A740A7F4C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Sheet2!$B$6:$J$6</c:f>
              <c:numCache>
                <c:formatCode>General</c:formatCode>
                <c:ptCount val="9"/>
                <c:pt idx="0">
                  <c:v>3025</c:v>
                </c:pt>
                <c:pt idx="1">
                  <c:v>239</c:v>
                </c:pt>
                <c:pt idx="2">
                  <c:v>3264</c:v>
                </c:pt>
                <c:pt idx="3" formatCode="#,##0">
                  <c:v>4572</c:v>
                </c:pt>
                <c:pt idx="4">
                  <c:v>241</c:v>
                </c:pt>
                <c:pt idx="5" formatCode="#,##0">
                  <c:v>3681</c:v>
                </c:pt>
                <c:pt idx="6" formatCode="#,##0">
                  <c:v>3999</c:v>
                </c:pt>
                <c:pt idx="7">
                  <c:v>290</c:v>
                </c:pt>
                <c:pt idx="8" formatCode="#,##0">
                  <c:v>4289</c:v>
                </c:pt>
              </c:numCache>
            </c:numRef>
          </c:val>
          <c:extLst>
            <c:ext xmlns:c16="http://schemas.microsoft.com/office/drawing/2014/chart" uri="{C3380CC4-5D6E-409C-BE32-E72D297353CC}">
              <c16:uniqueId val="{00000007-24E5-4216-9AD0-6A740A7F4CB1}"/>
            </c:ext>
          </c:extLst>
        </c:ser>
        <c:ser>
          <c:idx val="3"/>
          <c:order val="3"/>
          <c:tx>
            <c:strRef>
              <c:f>Sheet2!$A$7</c:f>
              <c:strCache>
                <c:ptCount val="1"/>
                <c:pt idx="0">
                  <c:v>M.Phil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Sheet2!$B$7:$J$7</c:f>
              <c:numCache>
                <c:formatCode>General</c:formatCode>
                <c:ptCount val="9"/>
              </c:numCache>
            </c:numRef>
          </c:val>
          <c:extLst>
            <c:ext xmlns:c16="http://schemas.microsoft.com/office/drawing/2014/chart" uri="{C3380CC4-5D6E-409C-BE32-E72D297353CC}">
              <c16:uniqueId val="{00000008-24E5-4216-9AD0-6A740A7F4CB1}"/>
            </c:ext>
          </c:extLst>
        </c:ser>
        <c:ser>
          <c:idx val="4"/>
          <c:order val="4"/>
          <c:tx>
            <c:strRef>
              <c:f>Sheet2!$A$8</c:f>
              <c:strCache>
                <c:ptCount val="1"/>
                <c:pt idx="0">
                  <c:v>MD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Sheet2!$B$8:$J$8</c:f>
              <c:numCache>
                <c:formatCode>General</c:formatCode>
                <c:ptCount val="9"/>
              </c:numCache>
            </c:numRef>
          </c:val>
          <c:extLst>
            <c:ext xmlns:c16="http://schemas.microsoft.com/office/drawing/2014/chart" uri="{C3380CC4-5D6E-409C-BE32-E72D297353CC}">
              <c16:uniqueId val="{00000009-24E5-4216-9AD0-6A740A7F4CB1}"/>
            </c:ext>
          </c:extLst>
        </c:ser>
        <c:ser>
          <c:idx val="5"/>
          <c:order val="5"/>
          <c:tx>
            <c:strRef>
              <c:f>Sheet2!$A$9</c:f>
              <c:strCache>
                <c:ptCount val="1"/>
                <c:pt idx="0">
                  <c:v>Loret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Sheet2!$B$9:$J$9</c:f>
              <c:numCache>
                <c:formatCode>General</c:formatCode>
                <c:ptCount val="9"/>
              </c:numCache>
            </c:numRef>
          </c:val>
          <c:extLst>
            <c:ext xmlns:c16="http://schemas.microsoft.com/office/drawing/2014/chart" uri="{C3380CC4-5D6E-409C-BE32-E72D297353CC}">
              <c16:uniqueId val="{0000000A-24E5-4216-9AD0-6A740A7F4CB1}"/>
            </c:ext>
          </c:extLst>
        </c:ser>
        <c:ser>
          <c:idx val="6"/>
          <c:order val="6"/>
          <c:tx>
            <c:strRef>
              <c:f>Sheet2!$A$10</c:f>
              <c:strCache>
                <c:ptCount val="1"/>
                <c:pt idx="0">
                  <c:v>    Total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Sheet2!$B$1:$J$3</c:f>
              <c:multiLvlStrCache>
                <c:ptCount val="9"/>
                <c:lvl>
                  <c:pt idx="0">
                    <c:v>Male</c:v>
                  </c:pt>
                  <c:pt idx="1">
                    <c:v>female</c:v>
                  </c:pt>
                  <c:pt idx="2">
                    <c:v>Total</c:v>
                  </c:pt>
                  <c:pt idx="3">
                    <c:v>Male</c:v>
                  </c:pt>
                  <c:pt idx="4">
                    <c:v>female</c:v>
                  </c:pt>
                  <c:pt idx="5">
                    <c:v>Total</c:v>
                  </c:pt>
                  <c:pt idx="6">
                    <c:v>Male</c:v>
                  </c:pt>
                  <c:pt idx="7">
                    <c:v>female</c:v>
                  </c:pt>
                  <c:pt idx="8">
                    <c:v>Total</c:v>
                  </c:pt>
                </c:lvl>
                <c:lvl>
                  <c:pt idx="0">
                    <c:v>2017</c:v>
                  </c:pt>
                  <c:pt idx="3">
                    <c:v>2018</c:v>
                  </c:pt>
                  <c:pt idx="6">
                    <c:v>2019</c:v>
                  </c:pt>
                </c:lvl>
              </c:multiLvlStrCache>
            </c:multiLvlStrRef>
          </c:cat>
          <c:val>
            <c:numRef>
              <c:f>Sheet2!$B$10:$J$10</c:f>
              <c:numCache>
                <c:formatCode>#,##0</c:formatCode>
                <c:ptCount val="9"/>
                <c:pt idx="0">
                  <c:v>24834</c:v>
                </c:pt>
                <c:pt idx="1">
                  <c:v>3753</c:v>
                </c:pt>
                <c:pt idx="2">
                  <c:v>28587</c:v>
                </c:pt>
                <c:pt idx="3">
                  <c:v>28539</c:v>
                </c:pt>
                <c:pt idx="4">
                  <c:v>4718</c:v>
                </c:pt>
                <c:pt idx="5">
                  <c:v>32051</c:v>
                </c:pt>
                <c:pt idx="6">
                  <c:v>29374</c:v>
                </c:pt>
                <c:pt idx="7">
                  <c:v>5186</c:v>
                </c:pt>
                <c:pt idx="8">
                  <c:v>34560</c:v>
                </c:pt>
              </c:numCache>
            </c:numRef>
          </c:val>
          <c:extLst>
            <c:ext xmlns:c16="http://schemas.microsoft.com/office/drawing/2014/chart" uri="{C3380CC4-5D6E-409C-BE32-E72D297353CC}">
              <c16:uniqueId val="{0000000B-24E5-4216-9AD0-6A740A7F4CB1}"/>
            </c:ext>
          </c:extLst>
        </c:ser>
        <c:dLbls>
          <c:dLblPos val="outEnd"/>
          <c:showLegendKey val="0"/>
          <c:showVal val="1"/>
          <c:showCatName val="0"/>
          <c:showSerName val="0"/>
          <c:showPercent val="0"/>
          <c:showBubbleSize val="0"/>
        </c:dLbls>
        <c:gapWidth val="226"/>
        <c:overlap val="-23"/>
        <c:axId val="558294448"/>
        <c:axId val="558291496"/>
      </c:barChart>
      <c:catAx>
        <c:axId val="55829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291496"/>
        <c:crosses val="autoZero"/>
        <c:auto val="1"/>
        <c:lblAlgn val="ctr"/>
        <c:lblOffset val="100"/>
        <c:noMultiLvlLbl val="0"/>
      </c:catAx>
      <c:valAx>
        <c:axId val="558291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294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a:t>From 2015 up to 2019 TVET Trainees Enrolment</a:t>
            </a:r>
          </a:p>
        </c:rich>
      </c:tx>
      <c:layout>
        <c:manualLayout>
          <c:xMode val="edge"/>
          <c:yMode val="edge"/>
          <c:x val="0.27979177602799649"/>
          <c:y val="1.3888888888888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'Sci. and Tech stud in UG (2)'!$E$2</c:f>
              <c:strCache>
                <c:ptCount val="1"/>
                <c:pt idx="0">
                  <c:v> M </c:v>
                </c:pt>
              </c:strCache>
            </c:strRef>
          </c:tx>
          <c:spPr>
            <a:solidFill>
              <a:schemeClr val="bg1">
                <a:lumMod val="65000"/>
              </a:schemeClr>
            </a:solidFill>
          </c:spPr>
          <c:invertIfNegative val="0"/>
          <c:cat>
            <c:strRef>
              <c:f>'Sci. and Tech stud in UG (2)'!$D$3:$D$8</c:f>
              <c:strCache>
                <c:ptCount val="6"/>
                <c:pt idx="0">
                  <c:v>2015</c:v>
                </c:pt>
                <c:pt idx="1">
                  <c:v>2016</c:v>
                </c:pt>
                <c:pt idx="2">
                  <c:v>2017</c:v>
                </c:pt>
                <c:pt idx="3">
                  <c:v>2018</c:v>
                </c:pt>
                <c:pt idx="4">
                  <c:v>2019</c:v>
                </c:pt>
                <c:pt idx="5">
                  <c:v>Total </c:v>
                </c:pt>
              </c:strCache>
            </c:strRef>
          </c:cat>
          <c:val>
            <c:numRef>
              <c:f>'Sci. and Tech stud in UG (2)'!$E$3:$E$8</c:f>
              <c:numCache>
                <c:formatCode>_(* #,##0.00_);_(* \(#,##0.00\);_(* "-"??_);_(@_)</c:formatCode>
                <c:ptCount val="6"/>
                <c:pt idx="0">
                  <c:v>119584</c:v>
                </c:pt>
                <c:pt idx="1">
                  <c:v>125916</c:v>
                </c:pt>
                <c:pt idx="2">
                  <c:v>150772</c:v>
                </c:pt>
                <c:pt idx="3">
                  <c:v>163679</c:v>
                </c:pt>
                <c:pt idx="4">
                  <c:v>194721</c:v>
                </c:pt>
                <c:pt idx="5">
                  <c:v>754672</c:v>
                </c:pt>
              </c:numCache>
            </c:numRef>
          </c:val>
          <c:shape val="box"/>
          <c:extLst>
            <c:ext xmlns:c16="http://schemas.microsoft.com/office/drawing/2014/chart" uri="{C3380CC4-5D6E-409C-BE32-E72D297353CC}">
              <c16:uniqueId val="{00000000-95AC-4EE5-8842-0C88DD9C4379}"/>
            </c:ext>
          </c:extLst>
        </c:ser>
        <c:ser>
          <c:idx val="1"/>
          <c:order val="1"/>
          <c:tx>
            <c:strRef>
              <c:f>'Sci. and Tech stud in UG (2)'!$F$2</c:f>
              <c:strCache>
                <c:ptCount val="1"/>
                <c:pt idx="0">
                  <c:v> F </c:v>
                </c:pt>
              </c:strCache>
            </c:strRef>
          </c:tx>
          <c:spPr>
            <a:solidFill>
              <a:srgbClr val="FF0000"/>
            </a:solidFill>
          </c:spPr>
          <c:invertIfNegative val="0"/>
          <c:cat>
            <c:strRef>
              <c:f>'Sci. and Tech stud in UG (2)'!$D$3:$D$8</c:f>
              <c:strCache>
                <c:ptCount val="6"/>
                <c:pt idx="0">
                  <c:v>2015</c:v>
                </c:pt>
                <c:pt idx="1">
                  <c:v>2016</c:v>
                </c:pt>
                <c:pt idx="2">
                  <c:v>2017</c:v>
                </c:pt>
                <c:pt idx="3">
                  <c:v>2018</c:v>
                </c:pt>
                <c:pt idx="4">
                  <c:v>2019</c:v>
                </c:pt>
                <c:pt idx="5">
                  <c:v>Total </c:v>
                </c:pt>
              </c:strCache>
            </c:strRef>
          </c:cat>
          <c:val>
            <c:numRef>
              <c:f>'Sci. and Tech stud in UG (2)'!$F$3:$F$8</c:f>
              <c:numCache>
                <c:formatCode>_(* #,##0.00_);_(* \(#,##0.00\);_(* "-"??_);_(@_)</c:formatCode>
                <c:ptCount val="6"/>
                <c:pt idx="0">
                  <c:v>119000</c:v>
                </c:pt>
                <c:pt idx="1">
                  <c:v>121692</c:v>
                </c:pt>
                <c:pt idx="2">
                  <c:v>146085</c:v>
                </c:pt>
                <c:pt idx="3">
                  <c:v>184574</c:v>
                </c:pt>
                <c:pt idx="4">
                  <c:v>172676</c:v>
                </c:pt>
                <c:pt idx="5">
                  <c:v>744027</c:v>
                </c:pt>
              </c:numCache>
            </c:numRef>
          </c:val>
          <c:shape val="box"/>
          <c:extLst>
            <c:ext xmlns:c16="http://schemas.microsoft.com/office/drawing/2014/chart" uri="{C3380CC4-5D6E-409C-BE32-E72D297353CC}">
              <c16:uniqueId val="{00000001-95AC-4EE5-8842-0C88DD9C4379}"/>
            </c:ext>
          </c:extLst>
        </c:ser>
        <c:ser>
          <c:idx val="2"/>
          <c:order val="2"/>
          <c:tx>
            <c:strRef>
              <c:f>'Sci. and Tech stud in UG (2)'!$G$2</c:f>
              <c:strCache>
                <c:ptCount val="1"/>
                <c:pt idx="0">
                  <c:v> T </c:v>
                </c:pt>
              </c:strCache>
            </c:strRef>
          </c:tx>
          <c:spPr>
            <a:solidFill>
              <a:srgbClr val="0099FF"/>
            </a:solidFill>
          </c:spPr>
          <c:invertIfNegative val="0"/>
          <c:cat>
            <c:strRef>
              <c:f>'Sci. and Tech stud in UG (2)'!$D$3:$D$8</c:f>
              <c:strCache>
                <c:ptCount val="6"/>
                <c:pt idx="0">
                  <c:v>2015</c:v>
                </c:pt>
                <c:pt idx="1">
                  <c:v>2016</c:v>
                </c:pt>
                <c:pt idx="2">
                  <c:v>2017</c:v>
                </c:pt>
                <c:pt idx="3">
                  <c:v>2018</c:v>
                </c:pt>
                <c:pt idx="4">
                  <c:v>2019</c:v>
                </c:pt>
                <c:pt idx="5">
                  <c:v>Total </c:v>
                </c:pt>
              </c:strCache>
            </c:strRef>
          </c:cat>
          <c:val>
            <c:numRef>
              <c:f>'Sci. and Tech stud in UG (2)'!$G$3:$G$8</c:f>
              <c:numCache>
                <c:formatCode>_(* #,##0.00_);_(* \(#,##0.00\);_(* "-"??_);_(@_)</c:formatCode>
                <c:ptCount val="6"/>
                <c:pt idx="0">
                  <c:v>238584</c:v>
                </c:pt>
                <c:pt idx="1">
                  <c:v>247608</c:v>
                </c:pt>
                <c:pt idx="2">
                  <c:v>296857</c:v>
                </c:pt>
                <c:pt idx="3">
                  <c:v>343464</c:v>
                </c:pt>
                <c:pt idx="4">
                  <c:v>367397</c:v>
                </c:pt>
                <c:pt idx="5">
                  <c:v>1493910</c:v>
                </c:pt>
              </c:numCache>
            </c:numRef>
          </c:val>
          <c:shape val="box"/>
          <c:extLst>
            <c:ext xmlns:c16="http://schemas.microsoft.com/office/drawing/2014/chart" uri="{C3380CC4-5D6E-409C-BE32-E72D297353CC}">
              <c16:uniqueId val="{00000002-95AC-4EE5-8842-0C88DD9C4379}"/>
            </c:ext>
          </c:extLst>
        </c:ser>
        <c:dLbls>
          <c:showLegendKey val="0"/>
          <c:showVal val="0"/>
          <c:showCatName val="0"/>
          <c:showSerName val="0"/>
          <c:showPercent val="0"/>
          <c:showBubbleSize val="0"/>
        </c:dLbls>
        <c:gapWidth val="150"/>
        <c:shape val="cone"/>
        <c:axId val="104894848"/>
        <c:axId val="104896384"/>
        <c:axId val="0"/>
      </c:bar3DChart>
      <c:catAx>
        <c:axId val="104894848"/>
        <c:scaling>
          <c:orientation val="minMax"/>
        </c:scaling>
        <c:delete val="0"/>
        <c:axPos val="b"/>
        <c:numFmt formatCode="General" sourceLinked="0"/>
        <c:majorTickMark val="none"/>
        <c:minorTickMark val="none"/>
        <c:tickLblPos val="nextTo"/>
        <c:crossAx val="104896384"/>
        <c:crosses val="autoZero"/>
        <c:auto val="1"/>
        <c:lblAlgn val="ctr"/>
        <c:lblOffset val="100"/>
        <c:noMultiLvlLbl val="0"/>
      </c:catAx>
      <c:valAx>
        <c:axId val="104896384"/>
        <c:scaling>
          <c:orientation val="minMax"/>
        </c:scaling>
        <c:delete val="0"/>
        <c:axPos val="l"/>
        <c:majorGridlines/>
        <c:title>
          <c:tx>
            <c:rich>
              <a:bodyPr/>
              <a:lstStyle/>
              <a:p>
                <a:pPr>
                  <a:defRPr/>
                </a:pPr>
                <a:r>
                  <a:rPr lang="en-US"/>
                  <a:t>Number of studdents</a:t>
                </a:r>
              </a:p>
            </c:rich>
          </c:tx>
          <c:overlay val="0"/>
        </c:title>
        <c:numFmt formatCode="_(* #,##0.00_);_(* \(#,##0.00\);_(* &quot;-&quot;??_);_(@_)" sourceLinked="1"/>
        <c:majorTickMark val="none"/>
        <c:minorTickMark val="none"/>
        <c:tickLblPos val="nextTo"/>
        <c:crossAx val="104894848"/>
        <c:crosses val="autoZero"/>
        <c:crossBetween val="between"/>
      </c:valAx>
      <c:dTable>
        <c:showHorzBorder val="1"/>
        <c:showVertBorder val="1"/>
        <c:showOutline val="1"/>
        <c:showKeys val="1"/>
      </c:dTable>
    </c:plotArea>
    <c:plotVisOnly val="1"/>
    <c:dispBlanksAs val="gap"/>
    <c:showDLblsOverMax val="0"/>
  </c:chart>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A8331-4CAC-46C9-A458-767BB810CDC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B4E230D-134A-42C3-874B-999DC6C7A355}">
      <dgm:prSet phldrT="[Text]">
        <dgm:style>
          <a:lnRef idx="2">
            <a:schemeClr val="accent4"/>
          </a:lnRef>
          <a:fillRef idx="1">
            <a:schemeClr val="lt1"/>
          </a:fillRef>
          <a:effectRef idx="0">
            <a:schemeClr val="accent4"/>
          </a:effectRef>
          <a:fontRef idx="minor">
            <a:schemeClr val="dk1"/>
          </a:fontRef>
        </dgm:style>
      </dgm:prSet>
      <dgm:spPr>
        <a:solidFill>
          <a:srgbClr val="FFFF00"/>
        </a:solidFill>
        <a:ln/>
      </dgm:spPr>
      <dgm:t>
        <a:bodyPr/>
        <a:lstStyle/>
        <a:p>
          <a:r>
            <a:rPr lang="en-US" b="1" dirty="0">
              <a:solidFill>
                <a:schemeClr val="tx1"/>
              </a:solidFill>
            </a:rPr>
            <a:t>Prime Minister</a:t>
          </a:r>
        </a:p>
      </dgm:t>
    </dgm:pt>
    <dgm:pt modelId="{C85172ED-FC61-4AF5-B3E4-CD45F994018A}" type="parTrans" cxnId="{FD68CC2D-E527-4C97-9D9C-9993D6F0F8A8}">
      <dgm:prSet/>
      <dgm:spPr/>
      <dgm:t>
        <a:bodyPr/>
        <a:lstStyle/>
        <a:p>
          <a:endParaRPr lang="en-US"/>
        </a:p>
      </dgm:t>
    </dgm:pt>
    <dgm:pt modelId="{ED7805D4-5874-4C6A-95D3-A86B369C58FE}" type="sibTrans" cxnId="{FD68CC2D-E527-4C97-9D9C-9993D6F0F8A8}">
      <dgm:prSet/>
      <dgm:spPr/>
      <dgm:t>
        <a:bodyPr/>
        <a:lstStyle/>
        <a:p>
          <a:endParaRPr lang="en-US"/>
        </a:p>
      </dgm:t>
    </dgm:pt>
    <dgm:pt modelId="{568D2160-18A0-4CFD-86D4-ABCF452108EC}" type="asst">
      <dgm:prSet phldrT="[Text]" custT="1">
        <dgm:style>
          <a:lnRef idx="2">
            <a:schemeClr val="dk1"/>
          </a:lnRef>
          <a:fillRef idx="1">
            <a:schemeClr val="lt1"/>
          </a:fillRef>
          <a:effectRef idx="0">
            <a:schemeClr val="dk1"/>
          </a:effectRef>
          <a:fontRef idx="minor">
            <a:schemeClr val="dk1"/>
          </a:fontRef>
        </dgm:style>
      </dgm:prSet>
      <dgm:spPr>
        <a:solidFill>
          <a:srgbClr val="FFC000"/>
        </a:solidFill>
        <a:ln/>
      </dgm:spPr>
      <dgm:t>
        <a:bodyPr/>
        <a:lstStyle/>
        <a:p>
          <a:r>
            <a:rPr lang="en-US" sz="1600" b="1" dirty="0">
              <a:solidFill>
                <a:schemeClr val="tx1"/>
              </a:solidFill>
            </a:rPr>
            <a:t>NSTIC</a:t>
          </a:r>
        </a:p>
      </dgm:t>
    </dgm:pt>
    <dgm:pt modelId="{9F8A696B-82D2-4AFC-A220-B6504151990D}" type="parTrans" cxnId="{54B4EEEE-210F-4677-89BD-C3F6AC922CEB}">
      <dgm:prSet/>
      <dgm:spPr/>
      <dgm:t>
        <a:bodyPr/>
        <a:lstStyle/>
        <a:p>
          <a:endParaRPr lang="en-US"/>
        </a:p>
      </dgm:t>
    </dgm:pt>
    <dgm:pt modelId="{C3B87537-AAD8-405B-B519-BE206952DB4F}" type="sibTrans" cxnId="{54B4EEEE-210F-4677-89BD-C3F6AC922CEB}">
      <dgm:prSet/>
      <dgm:spPr/>
      <dgm:t>
        <a:bodyPr/>
        <a:lstStyle/>
        <a:p>
          <a:endParaRPr lang="en-US"/>
        </a:p>
      </dgm:t>
    </dgm:pt>
    <dgm:pt modelId="{345E7058-AB06-40AA-9EED-C0AF385CC5A9}" type="pres">
      <dgm:prSet presAssocID="{988A8331-4CAC-46C9-A458-767BB810CDC9}" presName="hierChild1" presStyleCnt="0">
        <dgm:presLayoutVars>
          <dgm:orgChart val="1"/>
          <dgm:chPref val="1"/>
          <dgm:dir/>
          <dgm:animOne val="branch"/>
          <dgm:animLvl val="lvl"/>
          <dgm:resizeHandles/>
        </dgm:presLayoutVars>
      </dgm:prSet>
      <dgm:spPr/>
    </dgm:pt>
    <dgm:pt modelId="{D58126BD-49CF-45E7-8815-60F2A0A9EEE6}" type="pres">
      <dgm:prSet presAssocID="{9B4E230D-134A-42C3-874B-999DC6C7A355}" presName="hierRoot1" presStyleCnt="0">
        <dgm:presLayoutVars>
          <dgm:hierBranch val="init"/>
        </dgm:presLayoutVars>
      </dgm:prSet>
      <dgm:spPr/>
    </dgm:pt>
    <dgm:pt modelId="{75C84BEF-6AB7-4955-B3F6-3C2121B2034E}" type="pres">
      <dgm:prSet presAssocID="{9B4E230D-134A-42C3-874B-999DC6C7A355}" presName="rootComposite1" presStyleCnt="0"/>
      <dgm:spPr/>
    </dgm:pt>
    <dgm:pt modelId="{50B22F5B-4963-4846-AB8C-8470F17F78B6}" type="pres">
      <dgm:prSet presAssocID="{9B4E230D-134A-42C3-874B-999DC6C7A355}" presName="rootText1" presStyleLbl="node0" presStyleIdx="0" presStyleCnt="1" custScaleX="188832" custScaleY="128560" custLinFactNeighborX="9608" custLinFactNeighborY="-190">
        <dgm:presLayoutVars>
          <dgm:chPref val="3"/>
        </dgm:presLayoutVars>
      </dgm:prSet>
      <dgm:spPr/>
    </dgm:pt>
    <dgm:pt modelId="{A9C4037A-1AFA-43C4-AB14-0CBB2E4E6F57}" type="pres">
      <dgm:prSet presAssocID="{9B4E230D-134A-42C3-874B-999DC6C7A355}" presName="rootConnector1" presStyleLbl="node1" presStyleIdx="0" presStyleCnt="0"/>
      <dgm:spPr/>
    </dgm:pt>
    <dgm:pt modelId="{2D398A68-35AD-4AF6-AC62-AE9D97E8FAF5}" type="pres">
      <dgm:prSet presAssocID="{9B4E230D-134A-42C3-874B-999DC6C7A355}" presName="hierChild2" presStyleCnt="0"/>
      <dgm:spPr/>
    </dgm:pt>
    <dgm:pt modelId="{BD491094-BACE-402B-887C-40A91627562B}" type="pres">
      <dgm:prSet presAssocID="{9B4E230D-134A-42C3-874B-999DC6C7A355}" presName="hierChild3" presStyleCnt="0"/>
      <dgm:spPr/>
    </dgm:pt>
    <dgm:pt modelId="{36F31BA2-9B24-40DD-B9BB-373C8ED2104F}" type="pres">
      <dgm:prSet presAssocID="{9F8A696B-82D2-4AFC-A220-B6504151990D}" presName="Name111" presStyleLbl="parChTrans1D2" presStyleIdx="0" presStyleCnt="1"/>
      <dgm:spPr/>
    </dgm:pt>
    <dgm:pt modelId="{B5073B2A-B8FD-49B3-9376-F077E9739C96}" type="pres">
      <dgm:prSet presAssocID="{568D2160-18A0-4CFD-86D4-ABCF452108EC}" presName="hierRoot3" presStyleCnt="0">
        <dgm:presLayoutVars>
          <dgm:hierBranch val="init"/>
        </dgm:presLayoutVars>
      </dgm:prSet>
      <dgm:spPr/>
    </dgm:pt>
    <dgm:pt modelId="{8D06BC02-EF98-427D-A27E-35D7EE1DF0DC}" type="pres">
      <dgm:prSet presAssocID="{568D2160-18A0-4CFD-86D4-ABCF452108EC}" presName="rootComposite3" presStyleCnt="0"/>
      <dgm:spPr/>
    </dgm:pt>
    <dgm:pt modelId="{05CF8249-C22C-4998-B235-F8853948AAEB}" type="pres">
      <dgm:prSet presAssocID="{568D2160-18A0-4CFD-86D4-ABCF452108EC}" presName="rootText3" presStyleLbl="asst1" presStyleIdx="0" presStyleCnt="1">
        <dgm:presLayoutVars>
          <dgm:chPref val="3"/>
        </dgm:presLayoutVars>
      </dgm:prSet>
      <dgm:spPr/>
    </dgm:pt>
    <dgm:pt modelId="{296CBF8E-C785-472F-BA54-2F11641417B7}" type="pres">
      <dgm:prSet presAssocID="{568D2160-18A0-4CFD-86D4-ABCF452108EC}" presName="rootConnector3" presStyleLbl="asst1" presStyleIdx="0" presStyleCnt="1"/>
      <dgm:spPr/>
    </dgm:pt>
    <dgm:pt modelId="{DDE5D3A1-DAC5-45D4-8F05-8FD25F898C4F}" type="pres">
      <dgm:prSet presAssocID="{568D2160-18A0-4CFD-86D4-ABCF452108EC}" presName="hierChild6" presStyleCnt="0"/>
      <dgm:spPr/>
    </dgm:pt>
    <dgm:pt modelId="{DE5337B1-FF1A-4EC9-B86F-4DF21792A75A}" type="pres">
      <dgm:prSet presAssocID="{568D2160-18A0-4CFD-86D4-ABCF452108EC}" presName="hierChild7" presStyleCnt="0"/>
      <dgm:spPr/>
    </dgm:pt>
  </dgm:ptLst>
  <dgm:cxnLst>
    <dgm:cxn modelId="{FD68CC2D-E527-4C97-9D9C-9993D6F0F8A8}" srcId="{988A8331-4CAC-46C9-A458-767BB810CDC9}" destId="{9B4E230D-134A-42C3-874B-999DC6C7A355}" srcOrd="0" destOrd="0" parTransId="{C85172ED-FC61-4AF5-B3E4-CD45F994018A}" sibTransId="{ED7805D4-5874-4C6A-95D3-A86B369C58FE}"/>
    <dgm:cxn modelId="{97179D3C-11CE-4D08-8BA9-7C9004575381}" type="presOf" srcId="{568D2160-18A0-4CFD-86D4-ABCF452108EC}" destId="{05CF8249-C22C-4998-B235-F8853948AAEB}" srcOrd="0" destOrd="0" presId="urn:microsoft.com/office/officeart/2005/8/layout/orgChart1"/>
    <dgm:cxn modelId="{92DD4E5C-97DF-42EB-B37C-E81D266878DF}" type="presOf" srcId="{9B4E230D-134A-42C3-874B-999DC6C7A355}" destId="{50B22F5B-4963-4846-AB8C-8470F17F78B6}" srcOrd="0" destOrd="0" presId="urn:microsoft.com/office/officeart/2005/8/layout/orgChart1"/>
    <dgm:cxn modelId="{24985F53-2DF6-44F8-B46A-C9894C88911F}" type="presOf" srcId="{988A8331-4CAC-46C9-A458-767BB810CDC9}" destId="{345E7058-AB06-40AA-9EED-C0AF385CC5A9}" srcOrd="0" destOrd="0" presId="urn:microsoft.com/office/officeart/2005/8/layout/orgChart1"/>
    <dgm:cxn modelId="{79B67654-4309-4F23-99E8-C85C295BFA53}" type="presOf" srcId="{9F8A696B-82D2-4AFC-A220-B6504151990D}" destId="{36F31BA2-9B24-40DD-B9BB-373C8ED2104F}" srcOrd="0" destOrd="0" presId="urn:microsoft.com/office/officeart/2005/8/layout/orgChart1"/>
    <dgm:cxn modelId="{2F7141A3-6BE7-4E28-AD53-46055932C270}" type="presOf" srcId="{568D2160-18A0-4CFD-86D4-ABCF452108EC}" destId="{296CBF8E-C785-472F-BA54-2F11641417B7}" srcOrd="1" destOrd="0" presId="urn:microsoft.com/office/officeart/2005/8/layout/orgChart1"/>
    <dgm:cxn modelId="{8A7FA9AA-D3AE-42E0-98AF-58643A37BEB1}" type="presOf" srcId="{9B4E230D-134A-42C3-874B-999DC6C7A355}" destId="{A9C4037A-1AFA-43C4-AB14-0CBB2E4E6F57}" srcOrd="1" destOrd="0" presId="urn:microsoft.com/office/officeart/2005/8/layout/orgChart1"/>
    <dgm:cxn modelId="{54B4EEEE-210F-4677-89BD-C3F6AC922CEB}" srcId="{9B4E230D-134A-42C3-874B-999DC6C7A355}" destId="{568D2160-18A0-4CFD-86D4-ABCF452108EC}" srcOrd="0" destOrd="0" parTransId="{9F8A696B-82D2-4AFC-A220-B6504151990D}" sibTransId="{C3B87537-AAD8-405B-B519-BE206952DB4F}"/>
    <dgm:cxn modelId="{2ED529B4-B30E-416E-8EA3-EA1134FD4134}" type="presParOf" srcId="{345E7058-AB06-40AA-9EED-C0AF385CC5A9}" destId="{D58126BD-49CF-45E7-8815-60F2A0A9EEE6}" srcOrd="0" destOrd="0" presId="urn:microsoft.com/office/officeart/2005/8/layout/orgChart1"/>
    <dgm:cxn modelId="{0D764F14-16AA-405E-AEDB-BCCE7CA5F6C5}" type="presParOf" srcId="{D58126BD-49CF-45E7-8815-60F2A0A9EEE6}" destId="{75C84BEF-6AB7-4955-B3F6-3C2121B2034E}" srcOrd="0" destOrd="0" presId="urn:microsoft.com/office/officeart/2005/8/layout/orgChart1"/>
    <dgm:cxn modelId="{CF013B38-B485-4039-948F-DDCFCF4BFC69}" type="presParOf" srcId="{75C84BEF-6AB7-4955-B3F6-3C2121B2034E}" destId="{50B22F5B-4963-4846-AB8C-8470F17F78B6}" srcOrd="0" destOrd="0" presId="urn:microsoft.com/office/officeart/2005/8/layout/orgChart1"/>
    <dgm:cxn modelId="{82B20224-153A-48AD-9389-BAADB942F31D}" type="presParOf" srcId="{75C84BEF-6AB7-4955-B3F6-3C2121B2034E}" destId="{A9C4037A-1AFA-43C4-AB14-0CBB2E4E6F57}" srcOrd="1" destOrd="0" presId="urn:microsoft.com/office/officeart/2005/8/layout/orgChart1"/>
    <dgm:cxn modelId="{D6FDD169-FF4A-4AAF-877D-79AB487A2037}" type="presParOf" srcId="{D58126BD-49CF-45E7-8815-60F2A0A9EEE6}" destId="{2D398A68-35AD-4AF6-AC62-AE9D97E8FAF5}" srcOrd="1" destOrd="0" presId="urn:microsoft.com/office/officeart/2005/8/layout/orgChart1"/>
    <dgm:cxn modelId="{16F83F24-3DFB-4439-915B-17D55767BBAC}" type="presParOf" srcId="{D58126BD-49CF-45E7-8815-60F2A0A9EEE6}" destId="{BD491094-BACE-402B-887C-40A91627562B}" srcOrd="2" destOrd="0" presId="urn:microsoft.com/office/officeart/2005/8/layout/orgChart1"/>
    <dgm:cxn modelId="{BFD65D42-D620-4CE5-91D6-0760AD8C6EAF}" type="presParOf" srcId="{BD491094-BACE-402B-887C-40A91627562B}" destId="{36F31BA2-9B24-40DD-B9BB-373C8ED2104F}" srcOrd="0" destOrd="0" presId="urn:microsoft.com/office/officeart/2005/8/layout/orgChart1"/>
    <dgm:cxn modelId="{EC397348-756B-4705-BE99-9657B2915121}" type="presParOf" srcId="{BD491094-BACE-402B-887C-40A91627562B}" destId="{B5073B2A-B8FD-49B3-9376-F077E9739C96}" srcOrd="1" destOrd="0" presId="urn:microsoft.com/office/officeart/2005/8/layout/orgChart1"/>
    <dgm:cxn modelId="{4A87E9B8-4D53-403E-8D00-F20B5D5A8DB4}" type="presParOf" srcId="{B5073B2A-B8FD-49B3-9376-F077E9739C96}" destId="{8D06BC02-EF98-427D-A27E-35D7EE1DF0DC}" srcOrd="0" destOrd="0" presId="urn:microsoft.com/office/officeart/2005/8/layout/orgChart1"/>
    <dgm:cxn modelId="{A87ED342-5F82-4769-9F64-E5B94157430F}" type="presParOf" srcId="{8D06BC02-EF98-427D-A27E-35D7EE1DF0DC}" destId="{05CF8249-C22C-4998-B235-F8853948AAEB}" srcOrd="0" destOrd="0" presId="urn:microsoft.com/office/officeart/2005/8/layout/orgChart1"/>
    <dgm:cxn modelId="{9574EB18-C65A-4D76-8BC1-8F5AD0B409CF}" type="presParOf" srcId="{8D06BC02-EF98-427D-A27E-35D7EE1DF0DC}" destId="{296CBF8E-C785-472F-BA54-2F11641417B7}" srcOrd="1" destOrd="0" presId="urn:microsoft.com/office/officeart/2005/8/layout/orgChart1"/>
    <dgm:cxn modelId="{631EB9ED-290C-458E-B370-60194C3C1075}" type="presParOf" srcId="{B5073B2A-B8FD-49B3-9376-F077E9739C96}" destId="{DDE5D3A1-DAC5-45D4-8F05-8FD25F898C4F}" srcOrd="1" destOrd="0" presId="urn:microsoft.com/office/officeart/2005/8/layout/orgChart1"/>
    <dgm:cxn modelId="{E5913EB6-E57B-4515-8A14-3590978F5803}" type="presParOf" srcId="{B5073B2A-B8FD-49B3-9376-F077E9739C96}" destId="{DE5337B1-FF1A-4EC9-B86F-4DF21792A75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F18C4-2818-44A9-B421-A3990969BAC5}" type="doc">
      <dgm:prSet loTypeId="urn:microsoft.com/office/officeart/2005/8/layout/cycle8" loCatId="cycle" qsTypeId="urn:microsoft.com/office/officeart/2005/8/quickstyle/simple1" qsCatId="simple" csTypeId="urn:microsoft.com/office/officeart/2005/8/colors/accent1_2" csCatId="accent1" phldr="1"/>
      <dgm:spPr/>
    </dgm:pt>
    <dgm:pt modelId="{615C5247-DC57-4204-9D6D-1DA565BC248E}">
      <dgm:prSet phldrT="[Text]" custT="1"/>
      <dgm:spPr>
        <a:solidFill>
          <a:srgbClr val="FFFF00"/>
        </a:solidFill>
        <a:ln>
          <a:solidFill>
            <a:srgbClr val="FFFF00"/>
          </a:solidFill>
        </a:ln>
      </dgm:spPr>
      <dgm:t>
        <a:bodyPr/>
        <a:lstStyle/>
        <a:p>
          <a:pPr algn="ctr">
            <a:lnSpc>
              <a:spcPct val="90000"/>
            </a:lnSpc>
            <a:spcAft>
              <a:spcPts val="600"/>
            </a:spcAft>
          </a:pPr>
          <a:r>
            <a:rPr lang="en-US" sz="2400" b="1" i="1" spc="-30" baseline="0" dirty="0">
              <a:solidFill>
                <a:srgbClr val="5D38FC"/>
              </a:solidFill>
            </a:rPr>
            <a:t>Research </a:t>
          </a:r>
        </a:p>
        <a:p>
          <a:pPr algn="ctr">
            <a:lnSpc>
              <a:spcPct val="90000"/>
            </a:lnSpc>
            <a:spcAft>
              <a:spcPts val="600"/>
            </a:spcAft>
          </a:pPr>
          <a:r>
            <a:rPr lang="en-US" sz="2400" b="1" i="1" spc="-30" baseline="0" dirty="0">
              <a:solidFill>
                <a:srgbClr val="5D38FC"/>
              </a:solidFill>
            </a:rPr>
            <a:t>Institutes</a:t>
          </a:r>
        </a:p>
        <a:p>
          <a:pPr algn="l">
            <a:lnSpc>
              <a:spcPct val="90000"/>
            </a:lnSpc>
            <a:spcAft>
              <a:spcPct val="35000"/>
            </a:spcAft>
          </a:pPr>
          <a:endParaRPr lang="en-US" sz="1000" dirty="0">
            <a:solidFill>
              <a:sysClr val="windowText" lastClr="000000"/>
            </a:solidFill>
          </a:endParaRPr>
        </a:p>
        <a:p>
          <a:pPr algn="l">
            <a:lnSpc>
              <a:spcPct val="90000"/>
            </a:lnSpc>
            <a:spcAft>
              <a:spcPct val="35000"/>
            </a:spcAft>
          </a:pPr>
          <a:endParaRPr lang="en-US" sz="1000" dirty="0">
            <a:solidFill>
              <a:sysClr val="windowText" lastClr="000000"/>
            </a:solidFill>
          </a:endParaRPr>
        </a:p>
      </dgm:t>
    </dgm:pt>
    <dgm:pt modelId="{62C98B9A-2D71-431E-B511-E1EF904F316D}" type="parTrans" cxnId="{37F2D40E-02D8-4EC5-AF1D-91A4DC6A20C4}">
      <dgm:prSet/>
      <dgm:spPr/>
      <dgm:t>
        <a:bodyPr/>
        <a:lstStyle/>
        <a:p>
          <a:endParaRPr lang="en-US"/>
        </a:p>
      </dgm:t>
    </dgm:pt>
    <dgm:pt modelId="{CBBB6390-5FE9-4AB2-B49F-A003A3850C54}" type="sibTrans" cxnId="{37F2D40E-02D8-4EC5-AF1D-91A4DC6A20C4}">
      <dgm:prSet/>
      <dgm:spPr/>
      <dgm:t>
        <a:bodyPr/>
        <a:lstStyle/>
        <a:p>
          <a:endParaRPr lang="en-US"/>
        </a:p>
      </dgm:t>
    </dgm:pt>
    <dgm:pt modelId="{8CEA1B81-F65B-49F5-908D-BA15DC65C29D}">
      <dgm:prSet phldrT="[Text]" custT="1"/>
      <dgm:spPr>
        <a:solidFill>
          <a:schemeClr val="accent1">
            <a:lumMod val="60000"/>
            <a:lumOff val="40000"/>
          </a:schemeClr>
        </a:solidFill>
        <a:ln>
          <a:solidFill>
            <a:srgbClr val="FF0000"/>
          </a:solidFill>
        </a:ln>
      </dgm:spPr>
      <dgm:t>
        <a:bodyPr/>
        <a:lstStyle/>
        <a:p>
          <a:pPr marL="0" algn="ctr">
            <a:lnSpc>
              <a:spcPct val="90000"/>
            </a:lnSpc>
            <a:spcBef>
              <a:spcPts val="0"/>
            </a:spcBef>
            <a:spcAft>
              <a:spcPts val="600"/>
            </a:spcAft>
          </a:pPr>
          <a:r>
            <a:rPr lang="en-US" sz="2000" b="1" dirty="0">
              <a:solidFill>
                <a:sysClr val="windowText" lastClr="000000"/>
              </a:solidFill>
            </a:rPr>
            <a:t> </a:t>
          </a:r>
          <a:r>
            <a:rPr lang="en-US" sz="2400" b="1" spc="-30" baseline="0" dirty="0">
              <a:solidFill>
                <a:schemeClr val="tx1"/>
              </a:solidFill>
            </a:rPr>
            <a:t>Industries</a:t>
          </a:r>
        </a:p>
      </dgm:t>
    </dgm:pt>
    <dgm:pt modelId="{1F9E69B9-B901-46AF-8005-E8FC13D02423}" type="parTrans" cxnId="{8D093B5E-38A2-4F4B-A66E-3936C5211DA0}">
      <dgm:prSet/>
      <dgm:spPr/>
      <dgm:t>
        <a:bodyPr/>
        <a:lstStyle/>
        <a:p>
          <a:endParaRPr lang="en-US"/>
        </a:p>
      </dgm:t>
    </dgm:pt>
    <dgm:pt modelId="{96CF356E-D5B3-4347-8166-E51C2643BC09}" type="sibTrans" cxnId="{8D093B5E-38A2-4F4B-A66E-3936C5211DA0}">
      <dgm:prSet/>
      <dgm:spPr/>
      <dgm:t>
        <a:bodyPr/>
        <a:lstStyle/>
        <a:p>
          <a:endParaRPr lang="en-US"/>
        </a:p>
      </dgm:t>
    </dgm:pt>
    <dgm:pt modelId="{C21895FA-77B2-4DE5-A857-7958FFDCF586}">
      <dgm:prSet phldrT="[Text]" custT="1"/>
      <dgm:spPr>
        <a:solidFill>
          <a:schemeClr val="accent2"/>
        </a:solidFill>
        <a:ln>
          <a:solidFill>
            <a:srgbClr val="00B050"/>
          </a:solidFill>
        </a:ln>
      </dgm:spPr>
      <dgm:t>
        <a:bodyPr/>
        <a:lstStyle/>
        <a:p>
          <a:pPr algn="ctr">
            <a:lnSpc>
              <a:spcPct val="90000"/>
            </a:lnSpc>
            <a:spcAft>
              <a:spcPts val="600"/>
            </a:spcAft>
          </a:pPr>
          <a:r>
            <a:rPr lang="en-US" sz="2400" b="1" i="1" spc="-30" baseline="0" dirty="0">
              <a:solidFill>
                <a:schemeClr val="bg1"/>
              </a:solidFill>
            </a:rPr>
            <a:t>Universities</a:t>
          </a:r>
        </a:p>
        <a:p>
          <a:pPr algn="ctr">
            <a:lnSpc>
              <a:spcPct val="90000"/>
            </a:lnSpc>
            <a:spcAft>
              <a:spcPts val="600"/>
            </a:spcAft>
          </a:pPr>
          <a:r>
            <a:rPr lang="en-US" sz="2400" b="1" i="1" spc="-30" baseline="0" dirty="0">
              <a:solidFill>
                <a:schemeClr val="bg1"/>
              </a:solidFill>
            </a:rPr>
            <a:t>&amp;  TVET</a:t>
          </a:r>
        </a:p>
      </dgm:t>
    </dgm:pt>
    <dgm:pt modelId="{A623CAA4-6E3A-401C-9382-B4E173F062A7}" type="sibTrans" cxnId="{1A2B2FEE-7B29-4928-B028-BB549C406CC9}">
      <dgm:prSet/>
      <dgm:spPr/>
      <dgm:t>
        <a:bodyPr/>
        <a:lstStyle/>
        <a:p>
          <a:endParaRPr lang="en-US"/>
        </a:p>
      </dgm:t>
    </dgm:pt>
    <dgm:pt modelId="{A2C728AA-3335-49DB-A78D-D8A6012D4F04}" type="parTrans" cxnId="{1A2B2FEE-7B29-4928-B028-BB549C406CC9}">
      <dgm:prSet/>
      <dgm:spPr/>
      <dgm:t>
        <a:bodyPr/>
        <a:lstStyle/>
        <a:p>
          <a:endParaRPr lang="en-US"/>
        </a:p>
      </dgm:t>
    </dgm:pt>
    <dgm:pt modelId="{743A73C7-E84D-419C-97BB-BB88E33D2B68}" type="pres">
      <dgm:prSet presAssocID="{277F18C4-2818-44A9-B421-A3990969BAC5}" presName="compositeShape" presStyleCnt="0">
        <dgm:presLayoutVars>
          <dgm:chMax val="7"/>
          <dgm:dir/>
          <dgm:resizeHandles val="exact"/>
        </dgm:presLayoutVars>
      </dgm:prSet>
      <dgm:spPr/>
    </dgm:pt>
    <dgm:pt modelId="{21656BC6-F880-4593-BF41-9F1C3C8D8088}" type="pres">
      <dgm:prSet presAssocID="{277F18C4-2818-44A9-B421-A3990969BAC5}" presName="wedge1" presStyleLbl="node1" presStyleIdx="0" presStyleCnt="3"/>
      <dgm:spPr/>
    </dgm:pt>
    <dgm:pt modelId="{F77ED7C4-52A2-4182-8AE2-46691AF398EE}" type="pres">
      <dgm:prSet presAssocID="{277F18C4-2818-44A9-B421-A3990969BAC5}" presName="dummy1a" presStyleCnt="0"/>
      <dgm:spPr/>
    </dgm:pt>
    <dgm:pt modelId="{BE98F877-CEED-4E88-AC78-9BAD42047554}" type="pres">
      <dgm:prSet presAssocID="{277F18C4-2818-44A9-B421-A3990969BAC5}" presName="dummy1b" presStyleCnt="0"/>
      <dgm:spPr/>
    </dgm:pt>
    <dgm:pt modelId="{F491B2A2-8492-411A-84EF-AA6F8C0F3842}" type="pres">
      <dgm:prSet presAssocID="{277F18C4-2818-44A9-B421-A3990969BAC5}" presName="wedge1Tx" presStyleLbl="node1" presStyleIdx="0" presStyleCnt="3">
        <dgm:presLayoutVars>
          <dgm:chMax val="0"/>
          <dgm:chPref val="0"/>
          <dgm:bulletEnabled val="1"/>
        </dgm:presLayoutVars>
      </dgm:prSet>
      <dgm:spPr/>
    </dgm:pt>
    <dgm:pt modelId="{6F3E1F15-90BE-44AD-BE83-618543C7F0F6}" type="pres">
      <dgm:prSet presAssocID="{277F18C4-2818-44A9-B421-A3990969BAC5}" presName="wedge2" presStyleLbl="node1" presStyleIdx="1" presStyleCnt="3" custScaleX="99841"/>
      <dgm:spPr/>
    </dgm:pt>
    <dgm:pt modelId="{71BBF835-42CB-42E6-8272-1077FACD06B8}" type="pres">
      <dgm:prSet presAssocID="{277F18C4-2818-44A9-B421-A3990969BAC5}" presName="dummy2a" presStyleCnt="0"/>
      <dgm:spPr/>
    </dgm:pt>
    <dgm:pt modelId="{73C5F06A-F953-4C62-A913-B20A62DAF09B}" type="pres">
      <dgm:prSet presAssocID="{277F18C4-2818-44A9-B421-A3990969BAC5}" presName="dummy2b" presStyleCnt="0"/>
      <dgm:spPr/>
    </dgm:pt>
    <dgm:pt modelId="{9E48CF74-7828-4A8A-9A1F-9736F62245E1}" type="pres">
      <dgm:prSet presAssocID="{277F18C4-2818-44A9-B421-A3990969BAC5}" presName="wedge2Tx" presStyleLbl="node1" presStyleIdx="1" presStyleCnt="3">
        <dgm:presLayoutVars>
          <dgm:chMax val="0"/>
          <dgm:chPref val="0"/>
          <dgm:bulletEnabled val="1"/>
        </dgm:presLayoutVars>
      </dgm:prSet>
      <dgm:spPr/>
    </dgm:pt>
    <dgm:pt modelId="{385B74F2-9CFA-4DA9-8A25-D6F6525D49F6}" type="pres">
      <dgm:prSet presAssocID="{277F18C4-2818-44A9-B421-A3990969BAC5}" presName="wedge3" presStyleLbl="node1" presStyleIdx="2" presStyleCnt="3" custScaleX="93985"/>
      <dgm:spPr/>
    </dgm:pt>
    <dgm:pt modelId="{6B636E99-CEE1-4E2D-BA72-38B1DC9ABF82}" type="pres">
      <dgm:prSet presAssocID="{277F18C4-2818-44A9-B421-A3990969BAC5}" presName="dummy3a" presStyleCnt="0"/>
      <dgm:spPr/>
    </dgm:pt>
    <dgm:pt modelId="{3C20194A-387D-4E06-BEB9-80DCFDB06EAA}" type="pres">
      <dgm:prSet presAssocID="{277F18C4-2818-44A9-B421-A3990969BAC5}" presName="dummy3b" presStyleCnt="0"/>
      <dgm:spPr/>
    </dgm:pt>
    <dgm:pt modelId="{23FF5101-28B5-4401-B588-5DD46B7488D1}" type="pres">
      <dgm:prSet presAssocID="{277F18C4-2818-44A9-B421-A3990969BAC5}" presName="wedge3Tx" presStyleLbl="node1" presStyleIdx="2" presStyleCnt="3">
        <dgm:presLayoutVars>
          <dgm:chMax val="0"/>
          <dgm:chPref val="0"/>
          <dgm:bulletEnabled val="1"/>
        </dgm:presLayoutVars>
      </dgm:prSet>
      <dgm:spPr/>
    </dgm:pt>
    <dgm:pt modelId="{02EE4055-7552-46A1-AED2-56C31BB95A21}" type="pres">
      <dgm:prSet presAssocID="{CBBB6390-5FE9-4AB2-B49F-A003A3850C54}" presName="arrowWedge1" presStyleLbl="fgSibTrans2D1" presStyleIdx="0" presStyleCnt="3" custAng="0" custScaleX="99683" custScaleY="101173" custLinFactNeighborX="20"/>
      <dgm:spPr>
        <a:solidFill>
          <a:srgbClr val="00B050"/>
        </a:solidFill>
        <a:ln>
          <a:solidFill>
            <a:srgbClr val="C3B12B"/>
          </a:solidFill>
        </a:ln>
      </dgm:spPr>
    </dgm:pt>
    <dgm:pt modelId="{83BA0AF0-6A5B-41FC-93DD-5C559EEB771F}" type="pres">
      <dgm:prSet presAssocID="{96CF356E-D5B3-4347-8166-E51C2643BC09}" presName="arrowWedge2" presStyleLbl="fgSibTrans2D1" presStyleIdx="1" presStyleCnt="3"/>
      <dgm:spPr>
        <a:solidFill>
          <a:srgbClr val="00B050"/>
        </a:solidFill>
        <a:ln>
          <a:solidFill>
            <a:srgbClr val="7030A0"/>
          </a:solidFill>
        </a:ln>
      </dgm:spPr>
    </dgm:pt>
    <dgm:pt modelId="{2A4F17CE-9340-417B-8AD5-1492A9064F44}" type="pres">
      <dgm:prSet presAssocID="{A623CAA4-6E3A-401C-9382-B4E173F062A7}" presName="arrowWedge3" presStyleLbl="fgSibTrans2D1" presStyleIdx="2" presStyleCnt="3"/>
      <dgm:spPr>
        <a:solidFill>
          <a:srgbClr val="00B050"/>
        </a:solidFill>
        <a:ln>
          <a:solidFill>
            <a:schemeClr val="tx1">
              <a:lumMod val="75000"/>
              <a:lumOff val="25000"/>
            </a:schemeClr>
          </a:solidFill>
        </a:ln>
      </dgm:spPr>
    </dgm:pt>
  </dgm:ptLst>
  <dgm:cxnLst>
    <dgm:cxn modelId="{37F2D40E-02D8-4EC5-AF1D-91A4DC6A20C4}" srcId="{277F18C4-2818-44A9-B421-A3990969BAC5}" destId="{615C5247-DC57-4204-9D6D-1DA565BC248E}" srcOrd="0" destOrd="0" parTransId="{62C98B9A-2D71-431E-B511-E1EF904F316D}" sibTransId="{CBBB6390-5FE9-4AB2-B49F-A003A3850C54}"/>
    <dgm:cxn modelId="{40C03A0F-98AE-47DA-B1EC-8832EA4FA79B}" type="presOf" srcId="{C21895FA-77B2-4DE5-A857-7958FFDCF586}" destId="{385B74F2-9CFA-4DA9-8A25-D6F6525D49F6}" srcOrd="0" destOrd="0" presId="urn:microsoft.com/office/officeart/2005/8/layout/cycle8"/>
    <dgm:cxn modelId="{17B7231E-3397-40D7-9528-498AFC8C04B8}" type="presOf" srcId="{C21895FA-77B2-4DE5-A857-7958FFDCF586}" destId="{23FF5101-28B5-4401-B588-5DD46B7488D1}" srcOrd="1" destOrd="0" presId="urn:microsoft.com/office/officeart/2005/8/layout/cycle8"/>
    <dgm:cxn modelId="{537A2C2A-3FA8-411E-A556-781F3E66B86F}" type="presOf" srcId="{8CEA1B81-F65B-49F5-908D-BA15DC65C29D}" destId="{6F3E1F15-90BE-44AD-BE83-618543C7F0F6}" srcOrd="0" destOrd="0" presId="urn:microsoft.com/office/officeart/2005/8/layout/cycle8"/>
    <dgm:cxn modelId="{8D093B5E-38A2-4F4B-A66E-3936C5211DA0}" srcId="{277F18C4-2818-44A9-B421-A3990969BAC5}" destId="{8CEA1B81-F65B-49F5-908D-BA15DC65C29D}" srcOrd="1" destOrd="0" parTransId="{1F9E69B9-B901-46AF-8005-E8FC13D02423}" sibTransId="{96CF356E-D5B3-4347-8166-E51C2643BC09}"/>
    <dgm:cxn modelId="{54BB4960-C027-4A25-9C9E-52F2F43B12AB}" type="presOf" srcId="{615C5247-DC57-4204-9D6D-1DA565BC248E}" destId="{21656BC6-F880-4593-BF41-9F1C3C8D8088}" srcOrd="0" destOrd="0" presId="urn:microsoft.com/office/officeart/2005/8/layout/cycle8"/>
    <dgm:cxn modelId="{7637B756-5444-433C-ABD7-CBC885676188}" type="presOf" srcId="{277F18C4-2818-44A9-B421-A3990969BAC5}" destId="{743A73C7-E84D-419C-97BB-BB88E33D2B68}" srcOrd="0" destOrd="0" presId="urn:microsoft.com/office/officeart/2005/8/layout/cycle8"/>
    <dgm:cxn modelId="{B756FF76-9251-409E-BC3C-DA30820E4B8D}" type="presOf" srcId="{8CEA1B81-F65B-49F5-908D-BA15DC65C29D}" destId="{9E48CF74-7828-4A8A-9A1F-9736F62245E1}" srcOrd="1" destOrd="0" presId="urn:microsoft.com/office/officeart/2005/8/layout/cycle8"/>
    <dgm:cxn modelId="{B88F1ACA-0DA8-428C-B86F-2F3F86B44115}" type="presOf" srcId="{615C5247-DC57-4204-9D6D-1DA565BC248E}" destId="{F491B2A2-8492-411A-84EF-AA6F8C0F3842}" srcOrd="1" destOrd="0" presId="urn:microsoft.com/office/officeart/2005/8/layout/cycle8"/>
    <dgm:cxn modelId="{1A2B2FEE-7B29-4928-B028-BB549C406CC9}" srcId="{277F18C4-2818-44A9-B421-A3990969BAC5}" destId="{C21895FA-77B2-4DE5-A857-7958FFDCF586}" srcOrd="2" destOrd="0" parTransId="{A2C728AA-3335-49DB-A78D-D8A6012D4F04}" sibTransId="{A623CAA4-6E3A-401C-9382-B4E173F062A7}"/>
    <dgm:cxn modelId="{4F3DE003-5F82-4D86-9B37-1AFA77A01E56}" type="presParOf" srcId="{743A73C7-E84D-419C-97BB-BB88E33D2B68}" destId="{21656BC6-F880-4593-BF41-9F1C3C8D8088}" srcOrd="0" destOrd="0" presId="urn:microsoft.com/office/officeart/2005/8/layout/cycle8"/>
    <dgm:cxn modelId="{5E5AAAB4-ED7B-45D9-BA84-8BE68242E0FA}" type="presParOf" srcId="{743A73C7-E84D-419C-97BB-BB88E33D2B68}" destId="{F77ED7C4-52A2-4182-8AE2-46691AF398EE}" srcOrd="1" destOrd="0" presId="urn:microsoft.com/office/officeart/2005/8/layout/cycle8"/>
    <dgm:cxn modelId="{8A3F653B-363F-4996-8863-C9DECC2A6B3A}" type="presParOf" srcId="{743A73C7-E84D-419C-97BB-BB88E33D2B68}" destId="{BE98F877-CEED-4E88-AC78-9BAD42047554}" srcOrd="2" destOrd="0" presId="urn:microsoft.com/office/officeart/2005/8/layout/cycle8"/>
    <dgm:cxn modelId="{1F6DDF76-B1BB-4829-B8CA-A59A703705E5}" type="presParOf" srcId="{743A73C7-E84D-419C-97BB-BB88E33D2B68}" destId="{F491B2A2-8492-411A-84EF-AA6F8C0F3842}" srcOrd="3" destOrd="0" presId="urn:microsoft.com/office/officeart/2005/8/layout/cycle8"/>
    <dgm:cxn modelId="{8DD5A1AD-E29F-4D23-AAC6-C3720BD6ABDE}" type="presParOf" srcId="{743A73C7-E84D-419C-97BB-BB88E33D2B68}" destId="{6F3E1F15-90BE-44AD-BE83-618543C7F0F6}" srcOrd="4" destOrd="0" presId="urn:microsoft.com/office/officeart/2005/8/layout/cycle8"/>
    <dgm:cxn modelId="{F2E657FD-9E0C-445A-93CC-C1CDF249E797}" type="presParOf" srcId="{743A73C7-E84D-419C-97BB-BB88E33D2B68}" destId="{71BBF835-42CB-42E6-8272-1077FACD06B8}" srcOrd="5" destOrd="0" presId="urn:microsoft.com/office/officeart/2005/8/layout/cycle8"/>
    <dgm:cxn modelId="{F3D136DC-5D89-4A81-951D-4CA7982BA881}" type="presParOf" srcId="{743A73C7-E84D-419C-97BB-BB88E33D2B68}" destId="{73C5F06A-F953-4C62-A913-B20A62DAF09B}" srcOrd="6" destOrd="0" presId="urn:microsoft.com/office/officeart/2005/8/layout/cycle8"/>
    <dgm:cxn modelId="{AA3D2CB9-94B4-4532-9BF4-FDA3D39D9BEF}" type="presParOf" srcId="{743A73C7-E84D-419C-97BB-BB88E33D2B68}" destId="{9E48CF74-7828-4A8A-9A1F-9736F62245E1}" srcOrd="7" destOrd="0" presId="urn:microsoft.com/office/officeart/2005/8/layout/cycle8"/>
    <dgm:cxn modelId="{86F99C20-587D-4967-ABB3-AED8794F65C3}" type="presParOf" srcId="{743A73C7-E84D-419C-97BB-BB88E33D2B68}" destId="{385B74F2-9CFA-4DA9-8A25-D6F6525D49F6}" srcOrd="8" destOrd="0" presId="urn:microsoft.com/office/officeart/2005/8/layout/cycle8"/>
    <dgm:cxn modelId="{0F231819-998F-46BA-9B19-BDE0C8294611}" type="presParOf" srcId="{743A73C7-E84D-419C-97BB-BB88E33D2B68}" destId="{6B636E99-CEE1-4E2D-BA72-38B1DC9ABF82}" srcOrd="9" destOrd="0" presId="urn:microsoft.com/office/officeart/2005/8/layout/cycle8"/>
    <dgm:cxn modelId="{169F4271-2C7C-46BE-A5A7-07001BAD3E96}" type="presParOf" srcId="{743A73C7-E84D-419C-97BB-BB88E33D2B68}" destId="{3C20194A-387D-4E06-BEB9-80DCFDB06EAA}" srcOrd="10" destOrd="0" presId="urn:microsoft.com/office/officeart/2005/8/layout/cycle8"/>
    <dgm:cxn modelId="{AEEB2F43-5F89-4318-BB1A-B03120FA6902}" type="presParOf" srcId="{743A73C7-E84D-419C-97BB-BB88E33D2B68}" destId="{23FF5101-28B5-4401-B588-5DD46B7488D1}" srcOrd="11" destOrd="0" presId="urn:microsoft.com/office/officeart/2005/8/layout/cycle8"/>
    <dgm:cxn modelId="{0DEF6718-731F-47EF-87FB-5D16AA493FD1}" type="presParOf" srcId="{743A73C7-E84D-419C-97BB-BB88E33D2B68}" destId="{02EE4055-7552-46A1-AED2-56C31BB95A21}" srcOrd="12" destOrd="0" presId="urn:microsoft.com/office/officeart/2005/8/layout/cycle8"/>
    <dgm:cxn modelId="{99C3D415-70AC-41DB-9399-E5F97A66319D}" type="presParOf" srcId="{743A73C7-E84D-419C-97BB-BB88E33D2B68}" destId="{83BA0AF0-6A5B-41FC-93DD-5C559EEB771F}" srcOrd="13" destOrd="0" presId="urn:microsoft.com/office/officeart/2005/8/layout/cycle8"/>
    <dgm:cxn modelId="{0C873BB7-9CDB-412E-867D-DEF1AF6ECDDA}" type="presParOf" srcId="{743A73C7-E84D-419C-97BB-BB88E33D2B68}" destId="{2A4F17CE-9340-417B-8AD5-1492A9064F44}" srcOrd="14" destOrd="0" presId="urn:microsoft.com/office/officeart/2005/8/layout/cycle8"/>
  </dgm:cxnLst>
  <dgm:bg>
    <a:solidFill>
      <a:srgbClr val="F9F6D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31BA2-9B24-40DD-B9BB-373C8ED2104F}">
      <dsp:nvSpPr>
        <dsp:cNvPr id="0" name=""/>
        <dsp:cNvSpPr/>
      </dsp:nvSpPr>
      <dsp:spPr>
        <a:xfrm>
          <a:off x="4084513" y="605955"/>
          <a:ext cx="189554" cy="434175"/>
        </a:xfrm>
        <a:custGeom>
          <a:avLst/>
          <a:gdLst/>
          <a:ahLst/>
          <a:cxnLst/>
          <a:rect l="0" t="0" r="0" b="0"/>
          <a:pathLst>
            <a:path>
              <a:moveTo>
                <a:pt x="189554" y="0"/>
              </a:moveTo>
              <a:lnTo>
                <a:pt x="189554" y="434175"/>
              </a:lnTo>
              <a:lnTo>
                <a:pt x="0" y="434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22F5B-4963-4846-AB8C-8470F17F78B6}">
      <dsp:nvSpPr>
        <dsp:cNvPr id="0" name=""/>
        <dsp:cNvSpPr/>
      </dsp:nvSpPr>
      <dsp:spPr>
        <a:xfrm>
          <a:off x="3384026" y="0"/>
          <a:ext cx="1780084" cy="605955"/>
        </a:xfrm>
        <a:prstGeom prst="rect">
          <a:avLst/>
        </a:prstGeom>
        <a:solidFill>
          <a:srgbClr val="FFFF0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Prime Minister</a:t>
          </a:r>
        </a:p>
      </dsp:txBody>
      <dsp:txXfrm>
        <a:off x="3384026" y="0"/>
        <a:ext cx="1780084" cy="605955"/>
      </dsp:txXfrm>
    </dsp:sp>
    <dsp:sp modelId="{05CF8249-C22C-4998-B235-F8853948AAEB}">
      <dsp:nvSpPr>
        <dsp:cNvPr id="0" name=""/>
        <dsp:cNvSpPr/>
      </dsp:nvSpPr>
      <dsp:spPr>
        <a:xfrm>
          <a:off x="3141832" y="804461"/>
          <a:ext cx="942681" cy="471340"/>
        </a:xfrm>
        <a:prstGeom prst="rect">
          <a:avLst/>
        </a:prstGeom>
        <a:solidFill>
          <a:srgbClr val="FFC000"/>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NSTIC</a:t>
          </a:r>
        </a:p>
      </dsp:txBody>
      <dsp:txXfrm>
        <a:off x="3141832" y="804461"/>
        <a:ext cx="942681" cy="471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56BC6-F880-4593-BF41-9F1C3C8D8088}">
      <dsp:nvSpPr>
        <dsp:cNvPr id="0" name=""/>
        <dsp:cNvSpPr/>
      </dsp:nvSpPr>
      <dsp:spPr>
        <a:xfrm>
          <a:off x="2026813" y="401854"/>
          <a:ext cx="5193199" cy="5193199"/>
        </a:xfrm>
        <a:prstGeom prst="pie">
          <a:avLst>
            <a:gd name="adj1" fmla="val 16200000"/>
            <a:gd name="adj2" fmla="val 1800000"/>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600"/>
            </a:spcAft>
            <a:buNone/>
          </a:pPr>
          <a:r>
            <a:rPr lang="en-US" sz="2400" b="1" i="1" kern="1200" spc="-30" baseline="0" dirty="0">
              <a:solidFill>
                <a:srgbClr val="5D38FC"/>
              </a:solidFill>
            </a:rPr>
            <a:t>Research </a:t>
          </a:r>
        </a:p>
        <a:p>
          <a:pPr marL="0" lvl="0" indent="0" algn="ctr" defTabSz="1066800">
            <a:lnSpc>
              <a:spcPct val="90000"/>
            </a:lnSpc>
            <a:spcBef>
              <a:spcPct val="0"/>
            </a:spcBef>
            <a:spcAft>
              <a:spcPts val="600"/>
            </a:spcAft>
            <a:buNone/>
          </a:pPr>
          <a:r>
            <a:rPr lang="en-US" sz="2400" b="1" i="1" kern="1200" spc="-30" baseline="0" dirty="0">
              <a:solidFill>
                <a:srgbClr val="5D38FC"/>
              </a:solidFill>
            </a:rPr>
            <a:t>Institutes</a:t>
          </a:r>
        </a:p>
        <a:p>
          <a:pPr marL="0" lvl="0" indent="0" algn="l" defTabSz="1066800">
            <a:lnSpc>
              <a:spcPct val="90000"/>
            </a:lnSpc>
            <a:spcBef>
              <a:spcPct val="0"/>
            </a:spcBef>
            <a:spcAft>
              <a:spcPct val="35000"/>
            </a:spcAft>
            <a:buNone/>
          </a:pPr>
          <a:endParaRPr lang="en-US" sz="1000" kern="1200" dirty="0">
            <a:solidFill>
              <a:sysClr val="windowText" lastClr="000000"/>
            </a:solidFill>
          </a:endParaRPr>
        </a:p>
        <a:p>
          <a:pPr marL="0" lvl="0" indent="0" algn="l" defTabSz="1066800">
            <a:lnSpc>
              <a:spcPct val="90000"/>
            </a:lnSpc>
            <a:spcBef>
              <a:spcPct val="0"/>
            </a:spcBef>
            <a:spcAft>
              <a:spcPct val="35000"/>
            </a:spcAft>
            <a:buNone/>
          </a:pPr>
          <a:endParaRPr lang="en-US" sz="1000" kern="1200" dirty="0">
            <a:solidFill>
              <a:sysClr val="windowText" lastClr="000000"/>
            </a:solidFill>
          </a:endParaRPr>
        </a:p>
      </dsp:txBody>
      <dsp:txXfrm>
        <a:off x="4763753" y="1502318"/>
        <a:ext cx="1854714" cy="1545595"/>
      </dsp:txXfrm>
    </dsp:sp>
    <dsp:sp modelId="{6F3E1F15-90BE-44AD-BE83-618543C7F0F6}">
      <dsp:nvSpPr>
        <dsp:cNvPr id="0" name=""/>
        <dsp:cNvSpPr/>
      </dsp:nvSpPr>
      <dsp:spPr>
        <a:xfrm>
          <a:off x="1923987" y="587326"/>
          <a:ext cx="5184942" cy="5193199"/>
        </a:xfrm>
        <a:prstGeom prst="pie">
          <a:avLst>
            <a:gd name="adj1" fmla="val 1800000"/>
            <a:gd name="adj2" fmla="val 9000000"/>
          </a:avLst>
        </a:prstGeom>
        <a:solidFill>
          <a:schemeClr val="accent1">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600"/>
            </a:spcAft>
            <a:buNone/>
          </a:pPr>
          <a:r>
            <a:rPr lang="en-US" sz="2000" b="1" kern="1200" dirty="0">
              <a:solidFill>
                <a:sysClr val="windowText" lastClr="000000"/>
              </a:solidFill>
            </a:rPr>
            <a:t> </a:t>
          </a:r>
          <a:r>
            <a:rPr lang="en-US" sz="2400" b="1" kern="1200" spc="-30" baseline="0" dirty="0">
              <a:solidFill>
                <a:schemeClr val="tx1"/>
              </a:solidFill>
            </a:rPr>
            <a:t>Industries</a:t>
          </a:r>
        </a:p>
      </dsp:txBody>
      <dsp:txXfrm>
        <a:off x="3158497" y="3956723"/>
        <a:ext cx="2777647" cy="1360123"/>
      </dsp:txXfrm>
    </dsp:sp>
    <dsp:sp modelId="{385B74F2-9CFA-4DA9-8A25-D6F6525D49F6}">
      <dsp:nvSpPr>
        <dsp:cNvPr id="0" name=""/>
        <dsp:cNvSpPr/>
      </dsp:nvSpPr>
      <dsp:spPr>
        <a:xfrm>
          <a:off x="1969088" y="401854"/>
          <a:ext cx="4880828" cy="5193199"/>
        </a:xfrm>
        <a:prstGeom prst="pie">
          <a:avLst>
            <a:gd name="adj1" fmla="val 9000000"/>
            <a:gd name="adj2" fmla="val 16200000"/>
          </a:avLst>
        </a:prstGeom>
        <a:solidFill>
          <a:schemeClr val="accent2"/>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ts val="600"/>
            </a:spcAft>
            <a:buNone/>
          </a:pPr>
          <a:r>
            <a:rPr lang="en-US" sz="2400" b="1" i="1" kern="1200" spc="-30" baseline="0" dirty="0">
              <a:solidFill>
                <a:schemeClr val="bg1"/>
              </a:solidFill>
            </a:rPr>
            <a:t>Universities</a:t>
          </a:r>
        </a:p>
        <a:p>
          <a:pPr marL="0" lvl="0" indent="0" algn="ctr" defTabSz="1066800">
            <a:lnSpc>
              <a:spcPct val="90000"/>
            </a:lnSpc>
            <a:spcBef>
              <a:spcPct val="0"/>
            </a:spcBef>
            <a:spcAft>
              <a:spcPts val="600"/>
            </a:spcAft>
            <a:buNone/>
          </a:pPr>
          <a:r>
            <a:rPr lang="en-US" sz="2400" b="1" i="1" kern="1200" spc="-30" baseline="0" dirty="0">
              <a:solidFill>
                <a:schemeClr val="bg1"/>
              </a:solidFill>
            </a:rPr>
            <a:t>&amp;  TVET</a:t>
          </a:r>
        </a:p>
      </dsp:txBody>
      <dsp:txXfrm>
        <a:off x="2534451" y="1502318"/>
        <a:ext cx="1743152" cy="1545595"/>
      </dsp:txXfrm>
    </dsp:sp>
    <dsp:sp modelId="{02EE4055-7552-46A1-AED2-56C31BB95A21}">
      <dsp:nvSpPr>
        <dsp:cNvPr id="0" name=""/>
        <dsp:cNvSpPr/>
      </dsp:nvSpPr>
      <dsp:spPr>
        <a:xfrm>
          <a:off x="1716176" y="46141"/>
          <a:ext cx="5817666" cy="5904624"/>
        </a:xfrm>
        <a:prstGeom prst="circularArrow">
          <a:avLst>
            <a:gd name="adj1" fmla="val 5085"/>
            <a:gd name="adj2" fmla="val 327528"/>
            <a:gd name="adj3" fmla="val 1472472"/>
            <a:gd name="adj4" fmla="val 16199432"/>
            <a:gd name="adj5" fmla="val 5932"/>
          </a:avLst>
        </a:prstGeom>
        <a:solidFill>
          <a:srgbClr val="00B050"/>
        </a:solidFill>
        <a:ln>
          <a:solidFill>
            <a:srgbClr val="C3B12B"/>
          </a:solidFill>
        </a:ln>
        <a:effectLst/>
      </dsp:spPr>
      <dsp:style>
        <a:lnRef idx="0">
          <a:scrgbClr r="0" g="0" b="0"/>
        </a:lnRef>
        <a:fillRef idx="1">
          <a:scrgbClr r="0" g="0" b="0"/>
        </a:fillRef>
        <a:effectRef idx="0">
          <a:scrgbClr r="0" g="0" b="0"/>
        </a:effectRef>
        <a:fontRef idx="minor">
          <a:schemeClr val="lt1"/>
        </a:fontRef>
      </dsp:style>
    </dsp:sp>
    <dsp:sp modelId="{83BA0AF0-6A5B-41FC-93DD-5C559EEB771F}">
      <dsp:nvSpPr>
        <dsp:cNvPr id="0" name=""/>
        <dsp:cNvSpPr/>
      </dsp:nvSpPr>
      <dsp:spPr>
        <a:xfrm>
          <a:off x="1598403" y="265513"/>
          <a:ext cx="5836166" cy="5836166"/>
        </a:xfrm>
        <a:prstGeom prst="circularArrow">
          <a:avLst>
            <a:gd name="adj1" fmla="val 5085"/>
            <a:gd name="adj2" fmla="val 327528"/>
            <a:gd name="adj3" fmla="val 8671970"/>
            <a:gd name="adj4" fmla="val 1800502"/>
            <a:gd name="adj5" fmla="val 5932"/>
          </a:avLst>
        </a:prstGeom>
        <a:solidFill>
          <a:srgbClr val="00B050"/>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2A4F17CE-9340-417B-8AD5-1492A9064F44}">
      <dsp:nvSpPr>
        <dsp:cNvPr id="0" name=""/>
        <dsp:cNvSpPr/>
      </dsp:nvSpPr>
      <dsp:spPr>
        <a:xfrm>
          <a:off x="1492073" y="80370"/>
          <a:ext cx="5836166" cy="5836166"/>
        </a:xfrm>
        <a:prstGeom prst="circularArrow">
          <a:avLst>
            <a:gd name="adj1" fmla="val 5085"/>
            <a:gd name="adj2" fmla="val 327528"/>
            <a:gd name="adj3" fmla="val 15873039"/>
            <a:gd name="adj4" fmla="val 9000000"/>
            <a:gd name="adj5" fmla="val 5932"/>
          </a:avLst>
        </a:prstGeom>
        <a:solidFill>
          <a:srgbClr val="00B050"/>
        </a:solidFill>
        <a:ln>
          <a:solidFill>
            <a:schemeClr val="tx1">
              <a:lumMod val="75000"/>
              <a:lumOff val="25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A2DA0-EA5A-4558-B243-FA81CDB21224}" type="datetimeFigureOut">
              <a:rPr lang="en-US" smtClean="0"/>
              <a:pPr/>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CC1A8-F895-4661-AA15-FFE57BCFFC58}" type="slidenum">
              <a:rPr lang="en-US" smtClean="0"/>
              <a:pPr/>
              <a:t>‹#›</a:t>
            </a:fld>
            <a:endParaRPr lang="en-US"/>
          </a:p>
        </p:txBody>
      </p:sp>
    </p:spTree>
    <p:extLst>
      <p:ext uri="{BB962C8B-B14F-4D97-AF65-F5344CB8AC3E}">
        <p14:creationId xmlns:p14="http://schemas.microsoft.com/office/powerpoint/2010/main" val="171382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029" alt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57CCC9-8C3B-463E-AC6C-4DB679A2B04C}" type="slidenum">
              <a:rPr lang="en-029" altLang="en-US" smtClean="0"/>
              <a:pPr/>
              <a:t>1</a:t>
            </a:fld>
            <a:endParaRPr lang="en-029"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Innovation is the implementation of creative inspiration. The National</a:t>
            </a:r>
          </a:p>
          <a:p>
            <a:r>
              <a:rPr lang="en-US" altLang="en-US" dirty="0"/>
              <a:t>Innovation Initiative (NII) defines innovation as “the inter-section of invention and</a:t>
            </a:r>
          </a:p>
          <a:p>
            <a:r>
              <a:rPr lang="en-US" altLang="en-US" dirty="0"/>
              <a:t>insight, leading to the creative of social and economic value” Innovation is “value” – the</a:t>
            </a:r>
          </a:p>
          <a:p>
            <a:r>
              <a:rPr lang="en-US" altLang="en-US" dirty="0"/>
              <a:t>creation of value adding value to customer’s satisfaction- “delighting the customers”.</a:t>
            </a:r>
          </a:p>
          <a:p>
            <a:r>
              <a:rPr lang="en-US" altLang="en-US" dirty="0"/>
              <a:t>Innovation is the basis of all competition advantages, the means of anticipating and</a:t>
            </a:r>
          </a:p>
          <a:p>
            <a:r>
              <a:rPr lang="en-US" altLang="en-US" dirty="0"/>
              <a:t>meeting customer’s needs and the method of utilization of technology.</a:t>
            </a:r>
          </a:p>
        </p:txBody>
      </p:sp>
      <p:sp>
        <p:nvSpPr>
          <p:cNvPr id="4" name="Slide Number Placeholder 3"/>
          <p:cNvSpPr>
            <a:spLocks noGrp="1"/>
          </p:cNvSpPr>
          <p:nvPr>
            <p:ph type="sldNum" sz="quarter" idx="5"/>
          </p:nvPr>
        </p:nvSpPr>
        <p:spPr/>
        <p:txBody>
          <a:bodyPr/>
          <a:lstStyle/>
          <a:p>
            <a:pPr>
              <a:defRPr/>
            </a:pPr>
            <a:fld id="{78A8660F-3138-42FE-A586-4BADB79EA783}" type="slidenum">
              <a:rPr lang="en-US" smtClean="0"/>
              <a:pPr>
                <a:defRPr/>
              </a:pPr>
              <a:t>2</a:t>
            </a:fld>
            <a:endParaRPr lang="en-US"/>
          </a:p>
        </p:txBody>
      </p:sp>
    </p:spTree>
    <p:extLst>
      <p:ext uri="{BB962C8B-B14F-4D97-AF65-F5344CB8AC3E}">
        <p14:creationId xmlns:p14="http://schemas.microsoft.com/office/powerpoint/2010/main" val="171376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30F9-2483-4797-A3A6-5548178CAA5B}" type="slidenum">
              <a:rPr lang="en-US" smtClean="0"/>
              <a:pPr/>
              <a:t>23</a:t>
            </a:fld>
            <a:endParaRPr lang="en-US" dirty="0"/>
          </a:p>
        </p:txBody>
      </p:sp>
    </p:spTree>
    <p:extLst>
      <p:ext uri="{BB962C8B-B14F-4D97-AF65-F5344CB8AC3E}">
        <p14:creationId xmlns:p14="http://schemas.microsoft.com/office/powerpoint/2010/main" val="73656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B74759-E79E-4935-99B0-3432A7F1E2B5}"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15E6AF-83E3-4D20-B7D6-EB87E7491498}"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CD2EEC-145B-44ED-826F-F319020DAA56}"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394539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D2EEC-145B-44ED-826F-F319020DAA56}"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344251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D2EEC-145B-44ED-826F-F319020DAA56}"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787789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7" name="Inhaltsplatzhalter 2"/>
          <p:cNvSpPr>
            <a:spLocks noGrp="1"/>
          </p:cNvSpPr>
          <p:nvPr>
            <p:ph idx="1" hasCustomPrompt="1"/>
          </p:nvPr>
        </p:nvSpPr>
        <p:spPr>
          <a:xfrm>
            <a:off x="-6661248" y="-675456"/>
            <a:ext cx="7776000" cy="3816000"/>
          </a:xfrm>
        </p:spPr>
        <p:txBody>
          <a:bodyPr/>
          <a:lstStyle>
            <a:lvl1pPr marL="0" marR="0" indent="0" algn="l" defTabSz="844083" rtl="0" eaLnBrk="1" fontAlgn="base" latinLnBrk="0" hangingPunct="1">
              <a:lnSpc>
                <a:spcPct val="100000"/>
              </a:lnSpc>
              <a:spcBef>
                <a:spcPts val="369"/>
              </a:spcBef>
              <a:spcAft>
                <a:spcPts val="738"/>
              </a:spcAft>
              <a:buClr>
                <a:srgbClr val="C80F0F"/>
              </a:buClr>
              <a:buSzTx/>
              <a:buFontTx/>
              <a:buNone/>
              <a:tabLst>
                <a:tab pos="2022281" algn="l"/>
              </a:tabLst>
              <a:defRPr sz="1662" baseline="0"/>
            </a:lvl1pPr>
            <a:lvl2pPr marL="332316" indent="-332316">
              <a:buClr>
                <a:srgbClr val="C80F0F"/>
              </a:buClr>
              <a:buFont typeface="Arial" pitchFamily="34" charset="0"/>
              <a:buChar char="•"/>
              <a:defRPr sz="1662"/>
            </a:lvl2pPr>
            <a:lvl3pPr marL="664632">
              <a:defRPr sz="1662"/>
            </a:lvl3pPr>
            <a:lvl4pPr marL="996948">
              <a:defRPr sz="1662" baseline="0"/>
            </a:lvl4pPr>
            <a:lvl5pPr marL="1329264">
              <a:defRPr sz="1662" baseline="0"/>
            </a:lvl5pPr>
            <a:lvl6pPr marL="1661580">
              <a:defRPr baseline="0"/>
            </a:lvl6pPr>
            <a:lvl7pPr marL="1993896">
              <a:defRPr baseline="0"/>
            </a:lvl7pPr>
            <a:lvl8pPr marL="2326212">
              <a:defRPr baseline="0"/>
            </a:lvl8pPr>
            <a:lvl9pPr marL="2658528">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5" name="Datumsplatzhalter 3"/>
          <p:cNvSpPr>
            <a:spLocks noGrp="1"/>
          </p:cNvSpPr>
          <p:nvPr>
            <p:ph type="dt" sz="half" idx="11"/>
          </p:nvPr>
        </p:nvSpPr>
        <p:spPr>
          <a:xfrm>
            <a:off x="679155" y="6581003"/>
            <a:ext cx="1553682" cy="234360"/>
          </a:xfrm>
        </p:spPr>
        <p:txBody>
          <a:bodyPr/>
          <a:lstStyle/>
          <a:p>
            <a:fld id="{2205BBE2-FB6F-4BE5-A18C-5D61DC127BC3}" type="datetime1">
              <a:rPr lang="en-GB" smtClean="0">
                <a:latin typeface="Arial"/>
              </a:rPr>
              <a:pPr/>
              <a:t>13/04/2019</a:t>
            </a:fld>
            <a:endParaRPr lang="de-DE" dirty="0">
              <a:latin typeface="Arial"/>
            </a:endParaRPr>
          </a:p>
        </p:txBody>
      </p:sp>
      <p:sp>
        <p:nvSpPr>
          <p:cNvPr id="4" name="Content Placeholder 3"/>
          <p:cNvSpPr>
            <a:spLocks noGrp="1"/>
          </p:cNvSpPr>
          <p:nvPr>
            <p:ph sz="quarter" idx="12"/>
          </p:nvPr>
        </p:nvSpPr>
        <p:spPr>
          <a:xfrm>
            <a:off x="10909300" y="638175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8463878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endParaRPr lang="de-DE" dirty="0"/>
          </a:p>
        </p:txBody>
      </p:sp>
      <p:sp>
        <p:nvSpPr>
          <p:cNvPr id="5" name="Inhaltsplatzhalter 2"/>
          <p:cNvSpPr>
            <a:spLocks noGrp="1"/>
          </p:cNvSpPr>
          <p:nvPr>
            <p:ph idx="1" hasCustomPrompt="1"/>
          </p:nvPr>
        </p:nvSpPr>
        <p:spPr>
          <a:xfrm>
            <a:off x="684000" y="2448000"/>
            <a:ext cx="7776000" cy="3816000"/>
          </a:xfrm>
        </p:spPr>
        <p:txBody>
          <a:bodyPr/>
          <a:lstStyle>
            <a:lvl1pPr>
              <a:defRPr sz="1662"/>
            </a:lvl1pPr>
            <a:lvl2pPr>
              <a:defRPr sz="1662"/>
            </a:lvl2pPr>
            <a:lvl3pPr>
              <a:defRPr sz="1662"/>
            </a:lvl3pPr>
            <a:lvl4pPr>
              <a:defRPr sz="1662"/>
            </a:lvl4pPr>
            <a:lvl5pPr>
              <a:defRPr sz="1662"/>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6" name="Datumsplatzhalter 3"/>
          <p:cNvSpPr>
            <a:spLocks noGrp="1"/>
          </p:cNvSpPr>
          <p:nvPr>
            <p:ph type="dt" sz="half" idx="11"/>
          </p:nvPr>
        </p:nvSpPr>
        <p:spPr>
          <a:xfrm>
            <a:off x="679155" y="6581003"/>
            <a:ext cx="1553682" cy="234360"/>
          </a:xfrm>
        </p:spPr>
        <p:txBody>
          <a:bodyPr/>
          <a:lstStyle/>
          <a:p>
            <a:fld id="{1AA60769-C42F-4675-9444-B3C7B85DB36C}" type="datetime1">
              <a:rPr lang="en-GB" smtClean="0">
                <a:latin typeface="Arial"/>
              </a:rPr>
              <a:pPr/>
              <a:t>13/04/2019</a:t>
            </a:fld>
            <a:endParaRPr lang="de-DE" dirty="0">
              <a:latin typeface="Arial"/>
            </a:endParaRPr>
          </a:p>
        </p:txBody>
      </p:sp>
    </p:spTree>
    <p:extLst>
      <p:ext uri="{BB962C8B-B14F-4D97-AF65-F5344CB8AC3E}">
        <p14:creationId xmlns:p14="http://schemas.microsoft.com/office/powerpoint/2010/main" val="29208255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CD2EEC-145B-44ED-826F-F319020DAA56}"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169810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D2EEC-145B-44ED-826F-F319020DAA56}" type="datetimeFigureOut">
              <a:rPr lang="en-US" smtClean="0"/>
              <a:pPr/>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283138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CD2EEC-145B-44ED-826F-F319020DAA56}"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187822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CD2EEC-145B-44ED-826F-F319020DAA56}" type="datetimeFigureOut">
              <a:rPr lang="en-US" smtClean="0"/>
              <a:pPr/>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258141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CD2EEC-145B-44ED-826F-F319020DAA56}" type="datetimeFigureOut">
              <a:rPr lang="en-US" smtClean="0"/>
              <a:pPr/>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145199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D2EEC-145B-44ED-826F-F319020DAA56}" type="datetimeFigureOut">
              <a:rPr lang="en-US" smtClean="0"/>
              <a:pPr/>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186731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D2EEC-145B-44ED-826F-F319020DAA56}"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382957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CD2EEC-145B-44ED-826F-F319020DAA56}" type="datetimeFigureOut">
              <a:rPr lang="en-US" smtClean="0"/>
              <a:pPr/>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C5FC1-0EE8-4503-8442-70B6762EDD4B}" type="slidenum">
              <a:rPr lang="en-US" smtClean="0"/>
              <a:pPr/>
              <a:t>‹#›</a:t>
            </a:fld>
            <a:endParaRPr lang="en-US"/>
          </a:p>
        </p:txBody>
      </p:sp>
    </p:spTree>
    <p:extLst>
      <p:ext uri="{BB962C8B-B14F-4D97-AF65-F5344CB8AC3E}">
        <p14:creationId xmlns:p14="http://schemas.microsoft.com/office/powerpoint/2010/main" val="189512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0B050"/>
            </a:gs>
            <a:gs pos="92000">
              <a:schemeClr val="bg1"/>
            </a:gs>
            <a:gs pos="0">
              <a:srgbClr val="0000FF"/>
            </a:gs>
            <a:gs pos="95000">
              <a:srgbClr val="FFFF00"/>
            </a:gs>
            <a:gs pos="7000">
              <a:schemeClr val="bg1"/>
            </a:gs>
            <a:gs pos="99000">
              <a:srgbClr val="FF0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D2EEC-145B-44ED-826F-F319020DAA56}" type="datetimeFigureOut">
              <a:rPr lang="en-US" smtClean="0"/>
              <a:pPr/>
              <a:t>4/16/2019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C5FC1-0EE8-4503-8442-70B6762EDD4B}" type="slidenum">
              <a:rPr lang="en-US" smtClean="0"/>
              <a:pPr/>
              <a:t>‹#›</a:t>
            </a:fld>
            <a:endParaRPr lang="en-US"/>
          </a:p>
        </p:txBody>
      </p:sp>
    </p:spTree>
    <p:extLst>
      <p:ext uri="{BB962C8B-B14F-4D97-AF65-F5344CB8AC3E}">
        <p14:creationId xmlns:p14="http://schemas.microsoft.com/office/powerpoint/2010/main" val="142447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3.png"/><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eg"/><Relationship Id="rId2" Type="http://schemas.openxmlformats.org/officeDocument/2006/relationships/image" Target="../media/image24.jpeg"/><Relationship Id="rId16" Type="http://schemas.openxmlformats.org/officeDocument/2006/relationships/image" Target="../media/image38.jpeg"/><Relationship Id="rId20"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jpe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 Id="rId22" Type="http://schemas.openxmlformats.org/officeDocument/2006/relationships/image" Target="../media/image44.jpe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moshe.ethernet.e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600" y="1600200"/>
            <a:ext cx="8610600" cy="2438400"/>
          </a:xfrm>
          <a:prstGeom prst="rect">
            <a:avLst/>
          </a:prstGeom>
          <a:ln w="88900">
            <a:solidFill>
              <a:srgbClr val="00B050"/>
            </a:solidFill>
          </a:ln>
        </p:spPr>
        <p:txBody>
          <a:bodyPr anchor="ctr"/>
          <a:lstStyle/>
          <a:p>
            <a:pPr algn="ctr">
              <a:defRPr/>
            </a:pPr>
            <a:r>
              <a:rPr lang="en-029" sz="4400" b="1" dirty="0">
                <a:latin typeface="Baskerville Old Face" pitchFamily="18" charset="0"/>
              </a:rPr>
              <a:t>Ethiopia’s STI Policy, Strategy and Updates</a:t>
            </a:r>
            <a:endParaRPr lang="en-US" sz="4400" b="1" dirty="0">
              <a:latin typeface="+mj-lt"/>
              <a:ea typeface="+mj-ea"/>
              <a:cs typeface="+mj-cs"/>
            </a:endParaRPr>
          </a:p>
        </p:txBody>
      </p:sp>
      <p:sp>
        <p:nvSpPr>
          <p:cNvPr id="9" name="Title 1"/>
          <p:cNvSpPr txBox="1">
            <a:spLocks/>
          </p:cNvSpPr>
          <p:nvPr/>
        </p:nvSpPr>
        <p:spPr>
          <a:xfrm>
            <a:off x="304800" y="1676400"/>
            <a:ext cx="8610600" cy="2438400"/>
          </a:xfrm>
          <a:prstGeom prst="rect">
            <a:avLst/>
          </a:prstGeom>
          <a:ln w="95250">
            <a:solidFill>
              <a:srgbClr val="FFFF00"/>
            </a:solidFill>
          </a:ln>
        </p:spPr>
        <p:txBody>
          <a:bodyPr anchor="ctr"/>
          <a:lstStyle/>
          <a:p>
            <a:pPr algn="ctr" fontAlgn="auto">
              <a:spcAft>
                <a:spcPts val="0"/>
              </a:spcAft>
              <a:defRPr/>
            </a:pPr>
            <a:endParaRPr lang="en-US" sz="3600" dirty="0">
              <a:latin typeface="+mj-lt"/>
              <a:ea typeface="+mj-ea"/>
              <a:cs typeface="+mj-cs"/>
            </a:endParaRPr>
          </a:p>
        </p:txBody>
      </p:sp>
      <p:sp>
        <p:nvSpPr>
          <p:cNvPr id="10" name="Title 1"/>
          <p:cNvSpPr txBox="1">
            <a:spLocks/>
          </p:cNvSpPr>
          <p:nvPr/>
        </p:nvSpPr>
        <p:spPr>
          <a:xfrm>
            <a:off x="381000" y="1752600"/>
            <a:ext cx="8610600" cy="2438400"/>
          </a:xfrm>
          <a:prstGeom prst="rect">
            <a:avLst/>
          </a:prstGeom>
          <a:ln w="95250">
            <a:solidFill>
              <a:srgbClr val="FF0000"/>
            </a:solidFill>
          </a:ln>
        </p:spPr>
        <p:txBody>
          <a:bodyPr anchor="ctr"/>
          <a:lstStyle/>
          <a:p>
            <a:pPr algn="ctr" fontAlgn="auto">
              <a:spcAft>
                <a:spcPts val="0"/>
              </a:spcAft>
              <a:defRPr/>
            </a:pPr>
            <a:endParaRPr lang="en-US" sz="3600" dirty="0">
              <a:latin typeface="+mj-lt"/>
              <a:ea typeface="+mj-ea"/>
              <a:cs typeface="+mj-cs"/>
            </a:endParaRPr>
          </a:p>
        </p:txBody>
      </p:sp>
      <p:pic>
        <p:nvPicPr>
          <p:cNvPr id="13" name="Picture 1" descr="http://www.mfa.gov.et/images/et.gif"/>
          <p:cNvPicPr>
            <a:picLocks noChangeAspect="1" noChangeArrowheads="1"/>
          </p:cNvPicPr>
          <p:nvPr/>
        </p:nvPicPr>
        <p:blipFill>
          <a:blip r:embed="rId3" cstate="print"/>
          <a:srcRect/>
          <a:stretch>
            <a:fillRect/>
          </a:stretch>
        </p:blipFill>
        <p:spPr bwMode="auto">
          <a:xfrm>
            <a:off x="304799" y="3411"/>
            <a:ext cx="2123025" cy="1446769"/>
          </a:xfrm>
          <a:prstGeom prst="rect">
            <a:avLst/>
          </a:prstGeom>
          <a:noFill/>
          <a:ln w="9525">
            <a:noFill/>
            <a:miter lim="800000"/>
            <a:headEnd/>
            <a:tailEnd/>
          </a:ln>
        </p:spPr>
      </p:pic>
      <p:sp>
        <p:nvSpPr>
          <p:cNvPr id="3" name="Subtitle 2">
            <a:extLst>
              <a:ext uri="{FF2B5EF4-FFF2-40B4-BE49-F238E27FC236}">
                <a16:creationId xmlns:a16="http://schemas.microsoft.com/office/drawing/2014/main" id="{C2064E4B-3F73-4BDE-9D21-2D8EA6DAE6D7}"/>
              </a:ext>
            </a:extLst>
          </p:cNvPr>
          <p:cNvSpPr>
            <a:spLocks noGrp="1"/>
          </p:cNvSpPr>
          <p:nvPr>
            <p:ph type="subTitle" idx="1"/>
          </p:nvPr>
        </p:nvSpPr>
        <p:spPr>
          <a:xfrm>
            <a:off x="1371600" y="4343400"/>
            <a:ext cx="6400800" cy="1752600"/>
          </a:xfrm>
        </p:spPr>
        <p:txBody>
          <a:bodyPr>
            <a:normAutofit fontScale="92500" lnSpcReduction="20000"/>
          </a:bodyPr>
          <a:lstStyle/>
          <a:p>
            <a:r>
              <a:rPr lang="en-US" dirty="0">
                <a:solidFill>
                  <a:schemeClr val="tx1"/>
                </a:solidFill>
              </a:rPr>
              <a:t>Prof. Afework </a:t>
            </a:r>
            <a:r>
              <a:rPr lang="en-US" dirty="0" err="1">
                <a:solidFill>
                  <a:schemeClr val="tx1"/>
                </a:solidFill>
              </a:rPr>
              <a:t>Kassu</a:t>
            </a:r>
            <a:r>
              <a:rPr lang="en-US" dirty="0">
                <a:solidFill>
                  <a:schemeClr val="tx1"/>
                </a:solidFill>
              </a:rPr>
              <a:t> </a:t>
            </a:r>
            <a:r>
              <a:rPr lang="en-US" dirty="0" err="1">
                <a:solidFill>
                  <a:schemeClr val="tx1"/>
                </a:solidFill>
              </a:rPr>
              <a:t>Gizaw</a:t>
            </a:r>
            <a:endParaRPr lang="en-US" dirty="0">
              <a:solidFill>
                <a:schemeClr val="tx1"/>
              </a:solidFill>
            </a:endParaRPr>
          </a:p>
          <a:p>
            <a:r>
              <a:rPr lang="en-US" dirty="0">
                <a:solidFill>
                  <a:schemeClr val="tx1"/>
                </a:solidFill>
              </a:rPr>
              <a:t>State Minister</a:t>
            </a:r>
          </a:p>
          <a:p>
            <a:r>
              <a:rPr lang="en-US" dirty="0">
                <a:solidFill>
                  <a:schemeClr val="tx1"/>
                </a:solidFill>
              </a:rPr>
              <a:t>Ministry of Science and Higher Education, Ethiopia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Autofit/>
          </a:bodyPr>
          <a:lstStyle/>
          <a:p>
            <a:pPr algn="ctr">
              <a:defRPr/>
            </a:pPr>
            <a:br>
              <a:rPr lang="en-US" sz="4000" b="1" dirty="0">
                <a:cs typeface="Arial" pitchFamily="34" charset="0"/>
              </a:rPr>
            </a:br>
            <a:r>
              <a:rPr lang="en-US" sz="4000" b="1" dirty="0">
                <a:cs typeface="Arial" pitchFamily="34" charset="0"/>
              </a:rPr>
              <a:t>2.3. Major objectives of the policy are: </a:t>
            </a:r>
            <a:br>
              <a:rPr lang="en-US" sz="4000" b="1" dirty="0">
                <a:cs typeface="Arial" pitchFamily="34" charset="0"/>
              </a:rPr>
            </a:br>
            <a:endParaRPr lang="en-US" sz="4000" b="1" dirty="0"/>
          </a:p>
        </p:txBody>
      </p:sp>
      <p:sp>
        <p:nvSpPr>
          <p:cNvPr id="15363" name="Content Placeholder 2"/>
          <p:cNvSpPr>
            <a:spLocks noGrp="1"/>
          </p:cNvSpPr>
          <p:nvPr>
            <p:ph idx="1"/>
          </p:nvPr>
        </p:nvSpPr>
        <p:spPr>
          <a:xfrm>
            <a:off x="457200" y="914400"/>
            <a:ext cx="8305800" cy="5334000"/>
          </a:xfrm>
          <a:noFill/>
          <a:ln w="25400">
            <a:solidFill>
              <a:srgbClr val="FF0000"/>
            </a:solidFill>
          </a:ln>
        </p:spPr>
        <p:txBody>
          <a:bodyPr>
            <a:normAutofit/>
          </a:bodyPr>
          <a:lstStyle/>
          <a:p>
            <a:pPr>
              <a:buFont typeface="Wingdings 2" pitchFamily="18" charset="2"/>
              <a:buNone/>
            </a:pPr>
            <a:r>
              <a:rPr lang="en-US" sz="2100" dirty="0">
                <a:latin typeface="Arial" charset="0"/>
                <a:cs typeface="Arial" charset="0"/>
              </a:rPr>
              <a:t>1. Establish and implement a </a:t>
            </a:r>
            <a:r>
              <a:rPr lang="en-US" sz="2100" i="1" dirty="0">
                <a:solidFill>
                  <a:srgbClr val="0033CC"/>
                </a:solidFill>
                <a:latin typeface="Arial" charset="0"/>
                <a:cs typeface="Arial" charset="0"/>
              </a:rPr>
              <a:t>coordinated and integrated general governance framework</a:t>
            </a:r>
            <a:r>
              <a:rPr lang="en-US" sz="2100" dirty="0">
                <a:latin typeface="Arial" charset="0"/>
                <a:cs typeface="Arial" charset="0"/>
              </a:rPr>
              <a:t> for building STI capacity; </a:t>
            </a:r>
          </a:p>
          <a:p>
            <a:pPr>
              <a:buFont typeface="Wingdings 2" pitchFamily="18" charset="2"/>
              <a:buNone/>
            </a:pPr>
            <a:r>
              <a:rPr lang="en-US" sz="2100" dirty="0">
                <a:latin typeface="Arial" charset="0"/>
                <a:cs typeface="Arial" charset="0"/>
              </a:rPr>
              <a:t>2. Establish and implement an appropriate national </a:t>
            </a:r>
            <a:r>
              <a:rPr lang="en-US" sz="2100" i="1" dirty="0">
                <a:solidFill>
                  <a:srgbClr val="0033CC"/>
                </a:solidFill>
                <a:latin typeface="Arial" charset="0"/>
                <a:cs typeface="Arial" charset="0"/>
              </a:rPr>
              <a:t>Technology Capability Accumulation and Transfer</a:t>
            </a:r>
            <a:r>
              <a:rPr lang="en-US" sz="2100" dirty="0">
                <a:solidFill>
                  <a:srgbClr val="0033CC"/>
                </a:solidFill>
                <a:latin typeface="Arial" charset="0"/>
                <a:cs typeface="Arial" charset="0"/>
              </a:rPr>
              <a:t> </a:t>
            </a:r>
            <a:r>
              <a:rPr lang="en-US" sz="2100" dirty="0">
                <a:latin typeface="Arial" charset="0"/>
                <a:cs typeface="Arial" charset="0"/>
              </a:rPr>
              <a:t>(</a:t>
            </a:r>
            <a:r>
              <a:rPr lang="en-US" sz="2100" dirty="0" err="1">
                <a:latin typeface="Arial" charset="0"/>
                <a:cs typeface="Arial" charset="0"/>
              </a:rPr>
              <a:t>TeCAT</a:t>
            </a:r>
            <a:r>
              <a:rPr lang="en-US" sz="2100" dirty="0">
                <a:latin typeface="Arial" charset="0"/>
                <a:cs typeface="Arial" charset="0"/>
              </a:rPr>
              <a:t>) system; </a:t>
            </a:r>
          </a:p>
          <a:p>
            <a:pPr>
              <a:buFont typeface="Wingdings 2" pitchFamily="18" charset="2"/>
              <a:buNone/>
            </a:pPr>
            <a:r>
              <a:rPr lang="en-US" sz="2100" dirty="0">
                <a:latin typeface="Arial" charset="0"/>
                <a:cs typeface="Arial" charset="0"/>
              </a:rPr>
              <a:t>3. </a:t>
            </a:r>
            <a:r>
              <a:rPr lang="en-US" sz="2100" i="1" dirty="0">
                <a:solidFill>
                  <a:srgbClr val="0033CC"/>
                </a:solidFill>
                <a:latin typeface="Arial" charset="0"/>
                <a:cs typeface="Arial" charset="0"/>
              </a:rPr>
              <a:t>Promote </a:t>
            </a:r>
            <a:r>
              <a:rPr lang="en-US" sz="2100" i="1" u="sng" dirty="0">
                <a:solidFill>
                  <a:srgbClr val="0033CC"/>
                </a:solidFill>
                <a:latin typeface="Arial" charset="0"/>
                <a:cs typeface="Arial" charset="0"/>
              </a:rPr>
              <a:t>research</a:t>
            </a:r>
            <a:r>
              <a:rPr lang="en-US" sz="2100" i="1" dirty="0">
                <a:solidFill>
                  <a:srgbClr val="0033CC"/>
                </a:solidFill>
                <a:latin typeface="Arial" charset="0"/>
                <a:cs typeface="Arial" charset="0"/>
              </a:rPr>
              <a:t> that is geared towards technology learning and adaptation</a:t>
            </a:r>
            <a:r>
              <a:rPr lang="en-US" sz="2100" dirty="0">
                <a:latin typeface="Arial" charset="0"/>
                <a:cs typeface="Arial" charset="0"/>
              </a:rPr>
              <a:t>; </a:t>
            </a:r>
          </a:p>
          <a:p>
            <a:pPr>
              <a:buFont typeface="Wingdings 2" pitchFamily="18" charset="2"/>
              <a:buNone/>
            </a:pPr>
            <a:r>
              <a:rPr lang="en-US" sz="2100" dirty="0">
                <a:latin typeface="Arial" charset="0"/>
                <a:cs typeface="Arial" charset="0"/>
              </a:rPr>
              <a:t>4. Develop, promote and commercialize useful </a:t>
            </a:r>
            <a:r>
              <a:rPr lang="en-US" sz="2100" i="1" dirty="0">
                <a:solidFill>
                  <a:srgbClr val="FF0000"/>
                </a:solidFill>
                <a:latin typeface="Arial" charset="0"/>
                <a:cs typeface="Arial" charset="0"/>
              </a:rPr>
              <a:t>indigenous knowledge and technologies</a:t>
            </a:r>
            <a:r>
              <a:rPr lang="en-US" sz="2100" dirty="0">
                <a:latin typeface="Arial" charset="0"/>
                <a:cs typeface="Arial" charset="0"/>
              </a:rPr>
              <a:t>; </a:t>
            </a:r>
          </a:p>
          <a:p>
            <a:pPr>
              <a:buFont typeface="Wingdings 2" pitchFamily="18" charset="2"/>
              <a:buNone/>
            </a:pPr>
            <a:r>
              <a:rPr lang="en-US" sz="2100" dirty="0">
                <a:latin typeface="Arial" charset="0"/>
                <a:cs typeface="Arial" charset="0"/>
              </a:rPr>
              <a:t>5. Define the national science and technology </a:t>
            </a:r>
            <a:r>
              <a:rPr lang="en-US" sz="2100" dirty="0">
                <a:solidFill>
                  <a:srgbClr val="0033CC"/>
                </a:solidFill>
                <a:latin typeface="Arial" charset="0"/>
                <a:cs typeface="Arial" charset="0"/>
              </a:rPr>
              <a:t>landscape</a:t>
            </a:r>
            <a:r>
              <a:rPr lang="en-US" sz="2100" dirty="0">
                <a:latin typeface="Arial" charset="0"/>
                <a:cs typeface="Arial" charset="0"/>
              </a:rPr>
              <a:t> and strengthen </a:t>
            </a:r>
            <a:r>
              <a:rPr lang="en-US" sz="2100" dirty="0">
                <a:solidFill>
                  <a:srgbClr val="0033CC"/>
                </a:solidFill>
                <a:latin typeface="Arial" charset="0"/>
                <a:cs typeface="Arial" charset="0"/>
              </a:rPr>
              <a:t>linkages among the different actors </a:t>
            </a:r>
            <a:r>
              <a:rPr lang="en-US" sz="2100" dirty="0">
                <a:latin typeface="Arial" charset="0"/>
                <a:cs typeface="Arial" charset="0"/>
              </a:rPr>
              <a:t>in the national innovation system; </a:t>
            </a:r>
          </a:p>
          <a:p>
            <a:pPr>
              <a:buFont typeface="Wingdings 2" pitchFamily="18" charset="2"/>
              <a:buNone/>
            </a:pPr>
            <a:r>
              <a:rPr lang="en-US" sz="2100" dirty="0">
                <a:latin typeface="Arial" charset="0"/>
                <a:cs typeface="Arial" charset="0"/>
              </a:rPr>
              <a:t>6. Ensure implementation of STI activities in </a:t>
            </a:r>
            <a:r>
              <a:rPr lang="en-US" sz="2100" dirty="0">
                <a:solidFill>
                  <a:srgbClr val="FF0000"/>
                </a:solidFill>
                <a:latin typeface="Arial" charset="0"/>
                <a:cs typeface="Arial" charset="0"/>
              </a:rPr>
              <a:t>coordination </a:t>
            </a:r>
            <a:r>
              <a:rPr lang="en-US" sz="2100" dirty="0">
                <a:latin typeface="Arial" charset="0"/>
                <a:cs typeface="Arial" charset="0"/>
              </a:rPr>
              <a:t>with other economic and social </a:t>
            </a:r>
            <a:r>
              <a:rPr lang="en-US" sz="2100" dirty="0">
                <a:solidFill>
                  <a:srgbClr val="0033CC"/>
                </a:solidFill>
                <a:latin typeface="Arial" charset="0"/>
                <a:cs typeface="Arial" charset="0"/>
              </a:rPr>
              <a:t>development programs and plans</a:t>
            </a:r>
            <a:r>
              <a:rPr lang="en-US" sz="2100" dirty="0">
                <a:latin typeface="Arial" charset="0"/>
                <a:cs typeface="Arial" charset="0"/>
              </a:rPr>
              <a:t>; </a:t>
            </a:r>
          </a:p>
          <a:p>
            <a:pPr>
              <a:buFont typeface="Wingdings 2" pitchFamily="18" charset="2"/>
              <a:buNone/>
            </a:pPr>
            <a:r>
              <a:rPr lang="en-US" sz="2100" dirty="0">
                <a:latin typeface="Arial" charset="0"/>
                <a:cs typeface="Arial" charset="0"/>
              </a:rPr>
              <a:t>7. Create </a:t>
            </a:r>
            <a:r>
              <a:rPr lang="en-US" sz="2100" dirty="0">
                <a:solidFill>
                  <a:srgbClr val="FF0000"/>
                </a:solidFill>
                <a:latin typeface="Arial" charset="0"/>
                <a:cs typeface="Arial" charset="0"/>
              </a:rPr>
              <a:t>conducive environment</a:t>
            </a:r>
            <a:r>
              <a:rPr lang="en-US" sz="2100" dirty="0">
                <a:latin typeface="Arial" charset="0"/>
                <a:cs typeface="Arial" charset="0"/>
              </a:rPr>
              <a:t> to strengthen the role of the private sector in technology transfer activities sustainably.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a:t>3. Policy directions and strategies</a:t>
            </a:r>
          </a:p>
        </p:txBody>
      </p:sp>
      <p:pic>
        <p:nvPicPr>
          <p:cNvPr id="4" name="Picture 6" descr="001 (2).jpg"/>
          <p:cNvPicPr>
            <a:picLocks noChangeAspect="1"/>
          </p:cNvPicPr>
          <p:nvPr/>
        </p:nvPicPr>
        <p:blipFill>
          <a:blip r:embed="rId2"/>
          <a:srcRect l="18352" t="12280" r="18732" b="21053"/>
          <a:stretch>
            <a:fillRect/>
          </a:stretch>
        </p:blipFill>
        <p:spPr bwMode="auto">
          <a:xfrm>
            <a:off x="2667000" y="1676400"/>
            <a:ext cx="3505200" cy="4170391"/>
          </a:xfrm>
          <a:prstGeom prst="rect">
            <a:avLst/>
          </a:prstGeom>
          <a:noFill/>
          <a:ln w="38100">
            <a:solidFill>
              <a:srgbClr val="FF00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pPr>
              <a:defRPr/>
            </a:pPr>
            <a:r>
              <a:rPr lang="en-US" b="1" dirty="0"/>
              <a:t>3. Policy directions and strategies</a:t>
            </a:r>
          </a:p>
        </p:txBody>
      </p:sp>
      <p:sp>
        <p:nvSpPr>
          <p:cNvPr id="3" name="Content Placeholder 2"/>
          <p:cNvSpPr>
            <a:spLocks noGrp="1"/>
          </p:cNvSpPr>
          <p:nvPr>
            <p:ph idx="1"/>
          </p:nvPr>
        </p:nvSpPr>
        <p:spPr>
          <a:xfrm>
            <a:off x="457200" y="990600"/>
            <a:ext cx="8229600" cy="5257800"/>
          </a:xfrm>
          <a:noFill/>
          <a:ln w="25400">
            <a:solidFill>
              <a:srgbClr val="FF0000"/>
            </a:solidFill>
          </a:ln>
        </p:spPr>
        <p:txBody>
          <a:bodyPr>
            <a:normAutofit fontScale="92500" lnSpcReduction="20000"/>
          </a:bodyPr>
          <a:lstStyle/>
          <a:p>
            <a:pPr>
              <a:defRPr/>
            </a:pPr>
            <a:r>
              <a:rPr lang="en-US" sz="2400" b="1" i="1" dirty="0">
                <a:latin typeface="Arial" pitchFamily="34" charset="0"/>
                <a:cs typeface="Arial" pitchFamily="34" charset="0"/>
              </a:rPr>
              <a:t>Based on the </a:t>
            </a:r>
            <a:r>
              <a:rPr lang="en-US" sz="2400" b="1" i="1" u="sng" dirty="0">
                <a:latin typeface="Arial" pitchFamily="34" charset="0"/>
                <a:cs typeface="Arial" pitchFamily="34" charset="0"/>
              </a:rPr>
              <a:t>national STI problem analysis </a:t>
            </a:r>
            <a:r>
              <a:rPr lang="en-US" sz="2400" b="1" dirty="0">
                <a:latin typeface="Arial" pitchFamily="34" charset="0"/>
                <a:cs typeface="Arial" pitchFamily="34" charset="0"/>
              </a:rPr>
              <a:t>and </a:t>
            </a:r>
            <a:r>
              <a:rPr lang="en-US" sz="2400" b="1" i="1" dirty="0">
                <a:latin typeface="Arial" pitchFamily="34" charset="0"/>
                <a:cs typeface="Arial" pitchFamily="34" charset="0"/>
              </a:rPr>
              <a:t>assessment of the characteristics of countries selected as </a:t>
            </a:r>
            <a:r>
              <a:rPr lang="en-US" sz="2400" b="1" i="1" u="sng" dirty="0">
                <a:latin typeface="Arial" pitchFamily="34" charset="0"/>
                <a:cs typeface="Arial" pitchFamily="34" charset="0"/>
              </a:rPr>
              <a:t>benchmarks</a:t>
            </a:r>
            <a:r>
              <a:rPr lang="en-US" sz="2400" b="1" i="1" dirty="0">
                <a:latin typeface="Arial" pitchFamily="34" charset="0"/>
                <a:cs typeface="Arial" pitchFamily="34" charset="0"/>
              </a:rPr>
              <a:t> for their best practices</a:t>
            </a:r>
            <a:r>
              <a:rPr lang="en-US" sz="2400" b="1" dirty="0">
                <a:latin typeface="Arial" pitchFamily="34" charset="0"/>
                <a:cs typeface="Arial" pitchFamily="34" charset="0"/>
              </a:rPr>
              <a:t>, </a:t>
            </a:r>
            <a:r>
              <a:rPr lang="en-US" sz="2400" b="1" i="1" dirty="0">
                <a:solidFill>
                  <a:srgbClr val="FF0000"/>
                </a:solidFill>
                <a:latin typeface="Arial" pitchFamily="34" charset="0"/>
                <a:cs typeface="Arial" pitchFamily="34" charset="0"/>
              </a:rPr>
              <a:t>eleven critical policy issues </a:t>
            </a:r>
            <a:r>
              <a:rPr lang="en-US" sz="2400" b="1" dirty="0">
                <a:latin typeface="Arial" pitchFamily="34" charset="0"/>
                <a:cs typeface="Arial" pitchFamily="34" charset="0"/>
              </a:rPr>
              <a:t>are identified</a:t>
            </a:r>
            <a:r>
              <a:rPr lang="en-US" sz="2400" dirty="0">
                <a:latin typeface="Arial" pitchFamily="34" charset="0"/>
                <a:cs typeface="Arial" pitchFamily="34" charset="0"/>
              </a:rPr>
              <a:t>.</a:t>
            </a:r>
          </a:p>
          <a:p>
            <a:pPr>
              <a:buNone/>
              <a:defRPr/>
            </a:pPr>
            <a:endParaRPr lang="en-US" sz="2400" dirty="0">
              <a:latin typeface="Arial" pitchFamily="34" charset="0"/>
              <a:cs typeface="Arial" pitchFamily="34" charset="0"/>
            </a:endParaRPr>
          </a:p>
          <a:p>
            <a:pPr marL="576262" indent="-457200">
              <a:buFont typeface="+mj-lt"/>
              <a:buAutoNum type="arabicPeriod"/>
              <a:defRPr/>
            </a:pPr>
            <a:r>
              <a:rPr lang="en-US" sz="2200" b="1" i="1" dirty="0">
                <a:latin typeface="Arial" pitchFamily="34" charset="0"/>
                <a:cs typeface="Arial" pitchFamily="34" charset="0"/>
              </a:rPr>
              <a:t>Technology Transfer, </a:t>
            </a:r>
          </a:p>
          <a:p>
            <a:pPr marL="576262" indent="-457200">
              <a:buFont typeface="+mj-lt"/>
              <a:buAutoNum type="arabicPeriod"/>
              <a:defRPr/>
            </a:pPr>
            <a:r>
              <a:rPr lang="en-US" sz="2200" b="1" i="1" dirty="0">
                <a:latin typeface="Arial" pitchFamily="34" charset="0"/>
                <a:cs typeface="Arial" pitchFamily="34" charset="0"/>
              </a:rPr>
              <a:t>Human resource development, </a:t>
            </a:r>
          </a:p>
          <a:p>
            <a:pPr marL="576262" indent="-457200">
              <a:buFont typeface="+mj-lt"/>
              <a:buAutoNum type="arabicPeriod"/>
              <a:defRPr/>
            </a:pPr>
            <a:r>
              <a:rPr lang="en-US" sz="2200" b="1" i="1" dirty="0">
                <a:latin typeface="Arial" pitchFamily="34" charset="0"/>
                <a:cs typeface="Arial" pitchFamily="34" charset="0"/>
              </a:rPr>
              <a:t>Manufacturing and service providing enterprises, </a:t>
            </a:r>
          </a:p>
          <a:p>
            <a:pPr marL="576262" indent="-457200">
              <a:buFont typeface="+mj-lt"/>
              <a:buAutoNum type="arabicPeriod"/>
              <a:defRPr/>
            </a:pPr>
            <a:r>
              <a:rPr lang="en-US" sz="2200" b="1" i="1" dirty="0">
                <a:latin typeface="Arial" pitchFamily="34" charset="0"/>
                <a:cs typeface="Arial" pitchFamily="34" charset="0"/>
              </a:rPr>
              <a:t>Research, </a:t>
            </a:r>
          </a:p>
          <a:p>
            <a:pPr marL="576262" indent="-457200">
              <a:buFont typeface="+mj-lt"/>
              <a:buAutoNum type="arabicPeriod"/>
              <a:defRPr/>
            </a:pPr>
            <a:r>
              <a:rPr lang="en-US" sz="2200" b="1" i="1" dirty="0">
                <a:latin typeface="Arial" pitchFamily="34" charset="0"/>
                <a:cs typeface="Arial" pitchFamily="34" charset="0"/>
              </a:rPr>
              <a:t>Financing and incentive schemes </a:t>
            </a:r>
          </a:p>
          <a:p>
            <a:pPr marL="576262" indent="-457200">
              <a:buFont typeface="+mj-lt"/>
              <a:buAutoNum type="arabicPeriod"/>
              <a:defRPr/>
            </a:pPr>
            <a:r>
              <a:rPr lang="en-US" sz="2200" b="1" i="1" dirty="0">
                <a:latin typeface="Arial" pitchFamily="34" charset="0"/>
                <a:cs typeface="Arial" pitchFamily="34" charset="0"/>
              </a:rPr>
              <a:t>National quality infrastructure development, </a:t>
            </a:r>
          </a:p>
          <a:p>
            <a:pPr marL="576262" indent="-457200">
              <a:buFont typeface="+mj-lt"/>
              <a:buAutoNum type="arabicPeriod"/>
              <a:defRPr/>
            </a:pPr>
            <a:r>
              <a:rPr lang="en-US" sz="2200" b="1" i="1" dirty="0">
                <a:latin typeface="Arial" pitchFamily="34" charset="0"/>
                <a:cs typeface="Arial" pitchFamily="34" charset="0"/>
              </a:rPr>
              <a:t>Universities, research institutes, TVET institutions and industries linkage, </a:t>
            </a:r>
          </a:p>
          <a:p>
            <a:pPr marL="576262" indent="-457200">
              <a:buFont typeface="+mj-lt"/>
              <a:buAutoNum type="arabicPeriod"/>
              <a:defRPr/>
            </a:pPr>
            <a:r>
              <a:rPr lang="en-US" sz="2200" b="1" i="1" dirty="0">
                <a:latin typeface="Arial" pitchFamily="34" charset="0"/>
                <a:cs typeface="Arial" pitchFamily="34" charset="0"/>
              </a:rPr>
              <a:t>Intellectual property system, </a:t>
            </a:r>
          </a:p>
          <a:p>
            <a:pPr marL="576262" indent="-457200">
              <a:buFont typeface="+mj-lt"/>
              <a:buAutoNum type="arabicPeriod"/>
              <a:defRPr/>
            </a:pPr>
            <a:r>
              <a:rPr lang="en-US" sz="2200" b="1" i="1" dirty="0">
                <a:latin typeface="Arial" pitchFamily="34" charset="0"/>
                <a:cs typeface="Arial" pitchFamily="34" charset="0"/>
              </a:rPr>
              <a:t>Science and technology information, </a:t>
            </a:r>
          </a:p>
          <a:p>
            <a:pPr marL="576262" indent="-457200">
              <a:buFont typeface="+mj-lt"/>
              <a:buAutoNum type="arabicPeriod"/>
              <a:defRPr/>
            </a:pPr>
            <a:r>
              <a:rPr lang="en-US" sz="2200" b="1" i="1" dirty="0">
                <a:latin typeface="Arial" pitchFamily="34" charset="0"/>
                <a:cs typeface="Arial" pitchFamily="34" charset="0"/>
              </a:rPr>
              <a:t>Environmental development and protection, and </a:t>
            </a:r>
          </a:p>
          <a:p>
            <a:pPr marL="576262" indent="-457200">
              <a:buFont typeface="+mj-lt"/>
              <a:buAutoNum type="arabicPeriod"/>
              <a:defRPr/>
            </a:pPr>
            <a:r>
              <a:rPr lang="en-US" sz="2200" b="1" i="1" dirty="0">
                <a:latin typeface="Arial" pitchFamily="34" charset="0"/>
                <a:cs typeface="Arial" pitchFamily="34" charset="0"/>
              </a:rPr>
              <a:t>International cooperation.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a:t>3.1. Technology transfer  </a:t>
            </a:r>
          </a:p>
        </p:txBody>
      </p:sp>
      <p:sp>
        <p:nvSpPr>
          <p:cNvPr id="18435" name="Content Placeholder 2"/>
          <p:cNvSpPr>
            <a:spLocks noGrp="1"/>
          </p:cNvSpPr>
          <p:nvPr>
            <p:ph idx="1"/>
          </p:nvPr>
        </p:nvSpPr>
        <p:spPr>
          <a:xfrm>
            <a:off x="457200" y="1447800"/>
            <a:ext cx="8229600" cy="4625975"/>
          </a:xfrm>
          <a:noFill/>
          <a:ln w="25400">
            <a:solidFill>
              <a:srgbClr val="FF0000"/>
            </a:solidFill>
          </a:ln>
        </p:spPr>
        <p:txBody>
          <a:bodyPr>
            <a:normAutofit lnSpcReduction="10000"/>
          </a:bodyPr>
          <a:lstStyle/>
          <a:p>
            <a:r>
              <a:rPr lang="en-US" sz="2400" dirty="0">
                <a:latin typeface="Arial" charset="0"/>
                <a:cs typeface="Arial" charset="0"/>
              </a:rPr>
              <a:t>The issue of </a:t>
            </a:r>
            <a:r>
              <a:rPr lang="en-US" sz="2400" i="1" dirty="0">
                <a:solidFill>
                  <a:srgbClr val="000099"/>
                </a:solidFill>
                <a:latin typeface="Arial" charset="0"/>
                <a:cs typeface="Arial" charset="0"/>
              </a:rPr>
              <a:t>technology transfer  should  primarily focus on devising a system of learning, adapting and utilizing as well as disposing </a:t>
            </a:r>
            <a:r>
              <a:rPr lang="en-US" sz="2400" dirty="0">
                <a:latin typeface="Arial" charset="0"/>
                <a:cs typeface="Arial" charset="0"/>
              </a:rPr>
              <a:t>of imported technologies in order to meet national demand. </a:t>
            </a:r>
          </a:p>
          <a:p>
            <a:pPr>
              <a:buFont typeface="Wingdings 2" pitchFamily="18" charset="2"/>
              <a:buNone/>
            </a:pPr>
            <a:endParaRPr lang="en-US" sz="2400" dirty="0">
              <a:latin typeface="Arial" charset="0"/>
              <a:cs typeface="Arial" charset="0"/>
            </a:endParaRPr>
          </a:p>
          <a:p>
            <a:r>
              <a:rPr lang="en-US" sz="2400" dirty="0">
                <a:latin typeface="Arial" charset="0"/>
                <a:cs typeface="Arial" charset="0"/>
              </a:rPr>
              <a:t>The national capability to learn, adapt and utilize foreign technology is still at </a:t>
            </a:r>
            <a:r>
              <a:rPr lang="en-US" sz="2400" i="1" dirty="0">
                <a:solidFill>
                  <a:srgbClr val="000099"/>
                </a:solidFill>
                <a:latin typeface="Arial" charset="0"/>
                <a:cs typeface="Arial" charset="0"/>
              </a:rPr>
              <a:t>a very low stage</a:t>
            </a:r>
            <a:r>
              <a:rPr lang="en-US" sz="2400" dirty="0">
                <a:latin typeface="Arial" charset="0"/>
                <a:cs typeface="Arial" charset="0"/>
              </a:rPr>
              <a:t>. </a:t>
            </a:r>
          </a:p>
          <a:p>
            <a:endParaRPr lang="en-US" sz="2400" dirty="0">
              <a:latin typeface="Arial" charset="0"/>
              <a:cs typeface="Arial" charset="0"/>
            </a:endParaRPr>
          </a:p>
          <a:p>
            <a:r>
              <a:rPr lang="en-US" sz="2400" dirty="0">
                <a:latin typeface="Arial" charset="0"/>
                <a:cs typeface="Arial" charset="0"/>
              </a:rPr>
              <a:t>Hence, </a:t>
            </a:r>
            <a:r>
              <a:rPr lang="en-US" sz="2400" i="1" dirty="0">
                <a:solidFill>
                  <a:srgbClr val="000099"/>
                </a:solidFill>
                <a:latin typeface="Arial" charset="0"/>
                <a:cs typeface="Arial" charset="0"/>
              </a:rPr>
              <a:t>appropriate support will be given to create capabilities which enable to search, select, adapt, and utilize effective foreign technologies </a:t>
            </a:r>
            <a:r>
              <a:rPr lang="en-US" sz="2400" dirty="0">
                <a:latin typeface="Arial" charset="0"/>
                <a:cs typeface="Arial" charset="0"/>
              </a:rPr>
              <a:t>that support development needs.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defRPr/>
            </a:pPr>
            <a:r>
              <a:rPr lang="en-US" sz="4000" b="1" dirty="0">
                <a:latin typeface="Arial" pitchFamily="34" charset="0"/>
                <a:cs typeface="Arial" pitchFamily="34" charset="0"/>
              </a:rPr>
              <a:t>Technology Transfer Strategies</a:t>
            </a:r>
            <a:endParaRPr lang="en-US" sz="4000" b="1" dirty="0"/>
          </a:p>
        </p:txBody>
      </p:sp>
      <p:sp>
        <p:nvSpPr>
          <p:cNvPr id="19459" name="Content Placeholder 2"/>
          <p:cNvSpPr>
            <a:spLocks noGrp="1"/>
          </p:cNvSpPr>
          <p:nvPr>
            <p:ph idx="1"/>
          </p:nvPr>
        </p:nvSpPr>
        <p:spPr>
          <a:xfrm>
            <a:off x="533400" y="1295400"/>
            <a:ext cx="8229600" cy="5029200"/>
          </a:xfrm>
          <a:noFill/>
          <a:ln w="25400">
            <a:solidFill>
              <a:srgbClr val="FF0000"/>
            </a:solidFill>
          </a:ln>
        </p:spPr>
        <p:txBody>
          <a:bodyPr>
            <a:normAutofit lnSpcReduction="10000"/>
          </a:bodyPr>
          <a:lstStyle/>
          <a:p>
            <a:pPr>
              <a:buFont typeface="Wingdings 2" pitchFamily="18" charset="2"/>
              <a:buNone/>
            </a:pPr>
            <a:r>
              <a:rPr lang="en-US" sz="2200" dirty="0">
                <a:latin typeface="Arial" charset="0"/>
                <a:cs typeface="Arial" charset="0"/>
              </a:rPr>
              <a:t>1. </a:t>
            </a:r>
            <a:r>
              <a:rPr lang="en-US" sz="2200" dirty="0">
                <a:solidFill>
                  <a:srgbClr val="0000FF"/>
                </a:solidFill>
                <a:latin typeface="Arial" charset="0"/>
                <a:cs typeface="Arial" charset="0"/>
              </a:rPr>
              <a:t>Import effective and appropriate foreign technologies </a:t>
            </a:r>
            <a:r>
              <a:rPr lang="en-US" sz="2200" dirty="0">
                <a:latin typeface="Arial" charset="0"/>
                <a:cs typeface="Arial" charset="0"/>
              </a:rPr>
              <a:t>and </a:t>
            </a:r>
            <a:r>
              <a:rPr lang="en-US" sz="2200" dirty="0">
                <a:solidFill>
                  <a:srgbClr val="FF0000"/>
                </a:solidFill>
                <a:latin typeface="Arial" charset="0"/>
                <a:cs typeface="Arial" charset="0"/>
              </a:rPr>
              <a:t>create capabilities of adaptation and utilization </a:t>
            </a:r>
            <a:r>
              <a:rPr lang="en-US" sz="2200" dirty="0">
                <a:latin typeface="Arial" charset="0"/>
                <a:cs typeface="Arial" charset="0"/>
              </a:rPr>
              <a:t>of these technologies in manufacturing and service providing enterprises; </a:t>
            </a:r>
          </a:p>
          <a:p>
            <a:pPr>
              <a:buFont typeface="Wingdings 2" pitchFamily="18" charset="2"/>
              <a:buNone/>
            </a:pPr>
            <a:r>
              <a:rPr lang="en-US" sz="2200" dirty="0">
                <a:latin typeface="Arial" charset="0"/>
                <a:cs typeface="Arial" charset="0"/>
              </a:rPr>
              <a:t>2. A </a:t>
            </a:r>
            <a:r>
              <a:rPr lang="en-US" sz="2200" dirty="0">
                <a:solidFill>
                  <a:srgbClr val="0000FF"/>
                </a:solidFill>
                <a:latin typeface="Arial" charset="0"/>
                <a:cs typeface="Arial" charset="0"/>
              </a:rPr>
              <a:t>system to search, select, adapt, utilize as well as dispose </a:t>
            </a:r>
            <a:r>
              <a:rPr lang="en-US" sz="2200" dirty="0">
                <a:latin typeface="Arial" charset="0"/>
                <a:cs typeface="Arial" charset="0"/>
              </a:rPr>
              <a:t>imported technologies should be established and implemented; </a:t>
            </a:r>
          </a:p>
          <a:p>
            <a:pPr>
              <a:buFont typeface="Wingdings 2" pitchFamily="18" charset="2"/>
              <a:buNone/>
            </a:pPr>
            <a:r>
              <a:rPr lang="en-US" sz="2200" dirty="0">
                <a:latin typeface="Arial" charset="0"/>
                <a:cs typeface="Arial" charset="0"/>
              </a:rPr>
              <a:t>3. Establish and implement a </a:t>
            </a:r>
            <a:r>
              <a:rPr lang="en-US" sz="2200" i="1" dirty="0">
                <a:solidFill>
                  <a:srgbClr val="0000FF"/>
                </a:solidFill>
                <a:latin typeface="Arial" charset="0"/>
                <a:cs typeface="Arial" charset="0"/>
              </a:rPr>
              <a:t>system</a:t>
            </a:r>
            <a:r>
              <a:rPr lang="en-US" sz="2200" dirty="0">
                <a:solidFill>
                  <a:srgbClr val="0000FF"/>
                </a:solidFill>
                <a:latin typeface="Arial" charset="0"/>
                <a:cs typeface="Arial" charset="0"/>
              </a:rPr>
              <a:t> to use foreign direct investment (FDI)</a:t>
            </a:r>
            <a:r>
              <a:rPr lang="en-US" sz="2200" dirty="0">
                <a:latin typeface="Arial" charset="0"/>
                <a:cs typeface="Arial" charset="0"/>
              </a:rPr>
              <a:t> and other ways of supporting technology transfer; </a:t>
            </a:r>
          </a:p>
          <a:p>
            <a:pPr>
              <a:buFont typeface="Wingdings 2" pitchFamily="18" charset="2"/>
              <a:buNone/>
            </a:pPr>
            <a:r>
              <a:rPr lang="en-US" sz="2200" dirty="0">
                <a:latin typeface="Arial" charset="0"/>
                <a:cs typeface="Arial" charset="0"/>
              </a:rPr>
              <a:t>4. </a:t>
            </a:r>
            <a:r>
              <a:rPr lang="en-US" sz="2200" dirty="0">
                <a:solidFill>
                  <a:srgbClr val="0000FF"/>
                </a:solidFill>
                <a:latin typeface="Arial" charset="0"/>
                <a:cs typeface="Arial" charset="0"/>
              </a:rPr>
              <a:t>Strengthen technology transfer </a:t>
            </a:r>
            <a:r>
              <a:rPr lang="en-US" sz="2200" dirty="0">
                <a:latin typeface="Arial" charset="0"/>
                <a:cs typeface="Arial" charset="0"/>
              </a:rPr>
              <a:t>among and between various manufacturing and service providing enterprises;  </a:t>
            </a:r>
          </a:p>
          <a:p>
            <a:pPr>
              <a:buFont typeface="Wingdings 2" pitchFamily="18" charset="2"/>
              <a:buNone/>
            </a:pPr>
            <a:r>
              <a:rPr lang="en-US" sz="2200" dirty="0">
                <a:latin typeface="Arial" charset="0"/>
                <a:cs typeface="Arial" charset="0"/>
              </a:rPr>
              <a:t>5. Strengthen </a:t>
            </a:r>
            <a:r>
              <a:rPr lang="en-US" sz="2200" dirty="0">
                <a:solidFill>
                  <a:srgbClr val="0000FF"/>
                </a:solidFill>
                <a:latin typeface="Arial" charset="0"/>
                <a:cs typeface="Arial" charset="0"/>
              </a:rPr>
              <a:t>wide use of intellectual propriety, standards</a:t>
            </a:r>
            <a:r>
              <a:rPr lang="en-US" sz="2200" dirty="0">
                <a:latin typeface="Arial" charset="0"/>
                <a:cs typeface="Arial" charset="0"/>
              </a:rPr>
              <a:t> and other related </a:t>
            </a:r>
            <a:r>
              <a:rPr lang="en-US" sz="2200" dirty="0">
                <a:solidFill>
                  <a:srgbClr val="0000FF"/>
                </a:solidFill>
                <a:latin typeface="Arial" charset="0"/>
                <a:cs typeface="Arial" charset="0"/>
              </a:rPr>
              <a:t>information</a:t>
            </a:r>
            <a:r>
              <a:rPr lang="en-US" sz="2200" dirty="0">
                <a:latin typeface="Arial" charset="0"/>
                <a:cs typeface="Arial" charset="0"/>
              </a:rPr>
              <a:t> in support of technology transfer.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Examples</a:t>
            </a:r>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a:buNone/>
            </a:pPr>
            <a:endParaRPr lang="en-US" b="1" dirty="0"/>
          </a:p>
          <a:p>
            <a:r>
              <a:rPr lang="en-US" b="1" dirty="0"/>
              <a:t>Ministry of Foreign Affairs</a:t>
            </a:r>
            <a:r>
              <a:rPr lang="en-US" dirty="0"/>
              <a:t>: </a:t>
            </a:r>
          </a:p>
          <a:p>
            <a:pPr>
              <a:buNone/>
            </a:pPr>
            <a:r>
              <a:rPr lang="en-US" dirty="0"/>
              <a:t>	- National Business and Economic Diplomacy Forum </a:t>
            </a:r>
          </a:p>
          <a:p>
            <a:pPr>
              <a:buNone/>
            </a:pPr>
            <a:r>
              <a:rPr lang="en-US" dirty="0"/>
              <a:t>	- Infrastructure and Engineering Technology Transfer Committee – </a:t>
            </a:r>
            <a:r>
              <a:rPr lang="en-US" i="1" dirty="0"/>
              <a:t>solutions to challenges of technology transfer issues</a:t>
            </a:r>
          </a:p>
          <a:p>
            <a:endParaRPr lang="en-US" i="1" dirty="0"/>
          </a:p>
          <a:p>
            <a:r>
              <a:rPr lang="en-US" b="1" dirty="0"/>
              <a:t>Ministry of Innovation and Technology: </a:t>
            </a:r>
          </a:p>
          <a:p>
            <a:pPr>
              <a:buNone/>
            </a:pPr>
            <a:r>
              <a:rPr lang="en-US" dirty="0"/>
              <a:t>	- Technology Roadmaps development  – identifying required technologies in 24 priority sectors for middle income Ethiopia</a:t>
            </a:r>
          </a:p>
          <a:p>
            <a:pPr>
              <a:buNone/>
            </a:pPr>
            <a:r>
              <a:rPr lang="en-US" dirty="0"/>
              <a:t>	</a:t>
            </a:r>
          </a:p>
          <a:p>
            <a:r>
              <a:rPr lang="en-US" b="1" i="1" dirty="0"/>
              <a:t>Ministry of Science and Higher Education</a:t>
            </a:r>
          </a:p>
          <a:p>
            <a:pPr>
              <a:buFontTx/>
              <a:buChar char="-"/>
            </a:pPr>
            <a:r>
              <a:rPr lang="en-US" dirty="0"/>
              <a:t>Linkage forums</a:t>
            </a:r>
          </a:p>
          <a:p>
            <a:pPr>
              <a:buFontTx/>
              <a:buChar char="-"/>
            </a:pPr>
            <a:r>
              <a:rPr lang="en-US" dirty="0"/>
              <a:t>Sector specific TT activities </a:t>
            </a:r>
          </a:p>
          <a:p>
            <a:pPr>
              <a:buFontTx/>
              <a:buChar char="-"/>
            </a:pPr>
            <a:r>
              <a:rPr lang="en-US" dirty="0"/>
              <a:t>Universities (50 public and 174 private HEIs</a:t>
            </a:r>
          </a:p>
          <a:p>
            <a:pPr>
              <a:buFontTx/>
              <a:buChar char="-"/>
            </a:pPr>
            <a:r>
              <a:rPr lang="en-US" dirty="0"/>
              <a:t>TVET (1547 TVET Colleges)</a:t>
            </a:r>
          </a:p>
          <a:p>
            <a:pPr>
              <a:buFontTx/>
              <a:buChar char="-"/>
            </a:pPr>
            <a:r>
              <a:rPr lang="en-US" dirty="0"/>
              <a:t>Research Institutes/Centers of Excellence in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0"/>
            <a:ext cx="8839200" cy="1066800"/>
          </a:xfrm>
          <a:prstGeom prst="rect">
            <a:avLst/>
          </a:prstGeom>
          <a:solidFill>
            <a:srgbClr val="0033CC"/>
          </a:solidFill>
          <a:ln w="38100">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r>
              <a:rPr lang="en-US" sz="3200" b="1" dirty="0">
                <a:solidFill>
                  <a:schemeClr val="bg1"/>
                </a:solidFill>
                <a:latin typeface="Arial" panose="020B0604020202020204" pitchFamily="34" charset="0"/>
                <a:cs typeface="Arial" panose="020B0604020202020204" pitchFamily="34" charset="0"/>
              </a:rPr>
              <a:t>National STI Road Maps Implementation</a:t>
            </a:r>
          </a:p>
        </p:txBody>
      </p:sp>
      <p:pic>
        <p:nvPicPr>
          <p:cNvPr id="7" name="Picture 2" descr="C:\Users\Tigist\AppData\Local\Temp\20170323_17005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6" t="6783" r="7450" b="4699"/>
          <a:stretch/>
        </p:blipFill>
        <p:spPr bwMode="auto">
          <a:xfrm>
            <a:off x="152400" y="1219201"/>
            <a:ext cx="3505200" cy="5253315"/>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3810000" y="1066800"/>
            <a:ext cx="5181600" cy="5715000"/>
          </a:xfrm>
          <a:solidFill>
            <a:schemeClr val="tx1"/>
          </a:solidFill>
          <a:ln>
            <a:solidFill>
              <a:srgbClr val="FF0000"/>
            </a:solidFill>
          </a:ln>
        </p:spPr>
        <p:txBody>
          <a:bodyPr>
            <a:noAutofit/>
          </a:bodyPr>
          <a:lstStyle/>
          <a:p>
            <a:pPr marL="571500" indent="-571500" algn="l">
              <a:spcBef>
                <a:spcPts val="0"/>
              </a:spcBef>
              <a:buFont typeface="Arial" pitchFamily="34" charset="0"/>
              <a:buChar char="•"/>
            </a:pPr>
            <a:r>
              <a:rPr lang="en-US" sz="2400" b="1" dirty="0">
                <a:solidFill>
                  <a:schemeClr val="bg1"/>
                </a:solidFill>
                <a:latin typeface="Times New Roman" pitchFamily="18" charset="0"/>
                <a:cs typeface="Times New Roman" pitchFamily="18" charset="0"/>
              </a:rPr>
              <a:t>Tech-Roadmap in 24 Sectors</a:t>
            </a:r>
          </a:p>
          <a:p>
            <a:pPr marL="571500" indent="-571500" algn="l">
              <a:spcBef>
                <a:spcPts val="0"/>
              </a:spcBef>
              <a:buFont typeface="Arial" pitchFamily="34" charset="0"/>
              <a:buChar char="•"/>
            </a:pPr>
            <a:endParaRPr lang="en-US" sz="2400" b="1" dirty="0">
              <a:solidFill>
                <a:schemeClr val="bg1"/>
              </a:solidFill>
              <a:latin typeface="Times New Roman" pitchFamily="18" charset="0"/>
              <a:cs typeface="Times New Roman" pitchFamily="18" charset="0"/>
            </a:endParaRPr>
          </a:p>
          <a:p>
            <a:pPr marL="571500" indent="-571500" algn="l">
              <a:spcBef>
                <a:spcPts val="0"/>
              </a:spcBef>
              <a:buFont typeface="Arial" pitchFamily="34" charset="0"/>
              <a:buChar char="•"/>
            </a:pPr>
            <a:r>
              <a:rPr lang="en-US" sz="2400" dirty="0">
                <a:solidFill>
                  <a:schemeClr val="bg1"/>
                </a:solidFill>
              </a:rPr>
              <a:t>Agriculture (crop &amp; </a:t>
            </a:r>
            <a:r>
              <a:rPr lang="en-US" sz="2400" i="1" dirty="0">
                <a:solidFill>
                  <a:schemeClr val="bg1"/>
                </a:solidFill>
              </a:rPr>
              <a:t>livestock), agro-processing (meat &amp; coffee), sugar, irrigation, cement, mining &amp; petroleum, energy, railway, road construction, building construction, information and electronics, metal, chemical, </a:t>
            </a:r>
            <a:r>
              <a:rPr lang="en-US" sz="2400" i="1" dirty="0" err="1">
                <a:solidFill>
                  <a:schemeClr val="bg1"/>
                </a:solidFill>
              </a:rPr>
              <a:t>textile,leather</a:t>
            </a:r>
            <a:r>
              <a:rPr lang="en-US" sz="2400" i="1" dirty="0">
                <a:solidFill>
                  <a:schemeClr val="bg1"/>
                </a:solidFill>
              </a:rPr>
              <a:t>, pharmaceutical, environmental, fertilizer, edible-oil, space, nuclear, and bio &amp; emerging technology roadmap</a:t>
            </a:r>
            <a:endParaRPr lang="en-US" sz="2400" b="1" dirty="0">
              <a:solidFill>
                <a:schemeClr val="bg1"/>
              </a:solidFill>
              <a:latin typeface="Times New Roman" pitchFamily="18" charset="0"/>
              <a:cs typeface="Times New Roman" pitchFamily="18" charset="0"/>
            </a:endParaRPr>
          </a:p>
          <a:p>
            <a:pPr marL="571500" indent="-571500" algn="l">
              <a:spcBef>
                <a:spcPts val="0"/>
              </a:spcBef>
            </a:pP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0762509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defRPr/>
            </a:pPr>
            <a:r>
              <a:rPr lang="en-US" b="1" dirty="0"/>
              <a:t>3.2. Human resource development </a:t>
            </a:r>
          </a:p>
        </p:txBody>
      </p:sp>
      <p:sp>
        <p:nvSpPr>
          <p:cNvPr id="20483" name="Content Placeholder 2"/>
          <p:cNvSpPr>
            <a:spLocks noGrp="1"/>
          </p:cNvSpPr>
          <p:nvPr>
            <p:ph idx="1"/>
          </p:nvPr>
        </p:nvSpPr>
        <p:spPr>
          <a:xfrm>
            <a:off x="304800" y="1295400"/>
            <a:ext cx="8458200" cy="4953000"/>
          </a:xfrm>
          <a:noFill/>
          <a:ln w="25400">
            <a:solidFill>
              <a:srgbClr val="FF0000"/>
            </a:solidFill>
          </a:ln>
        </p:spPr>
        <p:txBody>
          <a:bodyPr>
            <a:normAutofit lnSpcReduction="10000"/>
          </a:bodyPr>
          <a:lstStyle/>
          <a:p>
            <a:r>
              <a:rPr lang="en-US" sz="2400" dirty="0">
                <a:latin typeface="Arial" charset="0"/>
                <a:cs typeface="Arial" charset="0"/>
              </a:rPr>
              <a:t>To search for, select, diffuse, adapt and use technologies from other countries </a:t>
            </a:r>
            <a:r>
              <a:rPr lang="en-US" sz="2400" i="1" dirty="0">
                <a:solidFill>
                  <a:srgbClr val="000099"/>
                </a:solidFill>
                <a:latin typeface="Arial" charset="0"/>
                <a:cs typeface="Arial" charset="0"/>
              </a:rPr>
              <a:t>competent local </a:t>
            </a:r>
            <a:r>
              <a:rPr lang="en-US" sz="2400" i="1" u="sng" dirty="0">
                <a:solidFill>
                  <a:srgbClr val="000099"/>
                </a:solidFill>
                <a:latin typeface="Arial" charset="0"/>
                <a:cs typeface="Arial" charset="0"/>
              </a:rPr>
              <a:t>technicians, engineers and scientists</a:t>
            </a:r>
            <a:r>
              <a:rPr lang="en-US" sz="2400" i="1" dirty="0">
                <a:solidFill>
                  <a:srgbClr val="000099"/>
                </a:solidFill>
                <a:latin typeface="Arial" charset="0"/>
                <a:cs typeface="Arial" charset="0"/>
              </a:rPr>
              <a:t> are needed</a:t>
            </a:r>
            <a:r>
              <a:rPr lang="en-US" sz="2400" dirty="0">
                <a:latin typeface="Arial" charset="0"/>
                <a:cs typeface="Arial" charset="0"/>
              </a:rPr>
              <a:t>. </a:t>
            </a:r>
          </a:p>
          <a:p>
            <a:endParaRPr lang="en-US" sz="2400" dirty="0">
              <a:latin typeface="Arial" charset="0"/>
              <a:cs typeface="Arial" charset="0"/>
            </a:endParaRPr>
          </a:p>
          <a:p>
            <a:r>
              <a:rPr lang="en-US" sz="2400" dirty="0">
                <a:latin typeface="Arial" charset="0"/>
                <a:cs typeface="Arial" charset="0"/>
              </a:rPr>
              <a:t>In Ethiopia the level of qualified manpower capable of transferring foreign technology </a:t>
            </a:r>
            <a:r>
              <a:rPr lang="en-US" sz="2400" i="1" dirty="0">
                <a:solidFill>
                  <a:srgbClr val="FF0000"/>
                </a:solidFill>
                <a:latin typeface="Arial" charset="0"/>
                <a:cs typeface="Arial" charset="0"/>
              </a:rPr>
              <a:t>is low</a:t>
            </a:r>
            <a:r>
              <a:rPr lang="en-US" sz="2400" dirty="0">
                <a:latin typeface="Arial" charset="0"/>
                <a:cs typeface="Arial" charset="0"/>
              </a:rPr>
              <a:t>, certainly inadequate to facilitate the effective transfer of technology. </a:t>
            </a:r>
          </a:p>
          <a:p>
            <a:endParaRPr lang="en-US" sz="2400" dirty="0">
              <a:latin typeface="Arial" charset="0"/>
              <a:cs typeface="Arial" charset="0"/>
            </a:endParaRPr>
          </a:p>
          <a:p>
            <a:r>
              <a:rPr lang="en-US" sz="2400" dirty="0">
                <a:latin typeface="Arial" charset="0"/>
                <a:cs typeface="Arial" charset="0"/>
              </a:rPr>
              <a:t>Hence, the </a:t>
            </a:r>
            <a:r>
              <a:rPr lang="en-US" sz="2400" i="1" dirty="0">
                <a:solidFill>
                  <a:srgbClr val="000099"/>
                </a:solidFill>
                <a:latin typeface="Arial" charset="0"/>
                <a:cs typeface="Arial" charset="0"/>
              </a:rPr>
              <a:t>national education and training system will need to place emphasis on producing engineers and natural scientists </a:t>
            </a:r>
            <a:r>
              <a:rPr lang="en-US" sz="2400" dirty="0">
                <a:latin typeface="Arial" charset="0"/>
                <a:cs typeface="Arial" charset="0"/>
              </a:rPr>
              <a:t>in manufacturing and service providing enterprises; qualified in understanding and utilizing appropriate technologies.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defRPr/>
            </a:pPr>
            <a:r>
              <a:rPr lang="en-US" b="1" dirty="0"/>
              <a:t>Human resource development Strategies</a:t>
            </a:r>
          </a:p>
        </p:txBody>
      </p:sp>
      <p:sp>
        <p:nvSpPr>
          <p:cNvPr id="3" name="Content Placeholder 2"/>
          <p:cNvSpPr>
            <a:spLocks noGrp="1"/>
          </p:cNvSpPr>
          <p:nvPr>
            <p:ph idx="1"/>
          </p:nvPr>
        </p:nvSpPr>
        <p:spPr>
          <a:xfrm>
            <a:off x="457200" y="1371600"/>
            <a:ext cx="8229600" cy="4800600"/>
          </a:xfrm>
          <a:ln w="25400">
            <a:solidFill>
              <a:srgbClr val="FF0000"/>
            </a:solidFill>
          </a:ln>
        </p:spPr>
        <p:txBody>
          <a:bodyPr>
            <a:normAutofit/>
          </a:bodyPr>
          <a:lstStyle/>
          <a:p>
            <a:pPr marL="576262" indent="-457200">
              <a:buAutoNum type="arabicPeriod"/>
              <a:defRPr/>
            </a:pPr>
            <a:r>
              <a:rPr lang="en-US" sz="2200" i="1" dirty="0">
                <a:solidFill>
                  <a:srgbClr val="000099"/>
                </a:solidFill>
                <a:latin typeface="Arial" pitchFamily="34" charset="0"/>
                <a:cs typeface="Arial" pitchFamily="34" charset="0"/>
              </a:rPr>
              <a:t>Develop science and technology institutions </a:t>
            </a:r>
            <a:r>
              <a:rPr lang="en-US" sz="2200" dirty="0">
                <a:latin typeface="Arial" pitchFamily="34" charset="0"/>
                <a:cs typeface="Arial" pitchFamily="34" charset="0"/>
              </a:rPr>
              <a:t>that focus on producing highly qualified technicians, engineers and scientists in line with the demand of the national economy;</a:t>
            </a:r>
          </a:p>
          <a:p>
            <a:pPr marL="576262" indent="-457200">
              <a:buAutoNum type="arabicPeriod"/>
              <a:defRPr/>
            </a:pPr>
            <a:r>
              <a:rPr lang="en-US" sz="2200" dirty="0">
                <a:latin typeface="Arial" pitchFamily="34" charset="0"/>
                <a:cs typeface="Arial" pitchFamily="34" charset="0"/>
              </a:rPr>
              <a:t>Focus on modifying the balance of the enrollment numbers of higher education students in favor of the </a:t>
            </a:r>
            <a:r>
              <a:rPr lang="en-US" sz="2200" i="1" dirty="0">
                <a:solidFill>
                  <a:srgbClr val="000099"/>
                </a:solidFill>
                <a:latin typeface="Arial" pitchFamily="34" charset="0"/>
                <a:cs typeface="Arial" pitchFamily="34" charset="0"/>
              </a:rPr>
              <a:t>science and technology human resource development</a:t>
            </a:r>
            <a:r>
              <a:rPr lang="en-US" sz="2200" dirty="0">
                <a:latin typeface="Arial" pitchFamily="34" charset="0"/>
                <a:cs typeface="Arial" pitchFamily="34" charset="0"/>
              </a:rPr>
              <a:t> need of the country and conduct </a:t>
            </a:r>
            <a:r>
              <a:rPr lang="en-US" sz="2200" i="1" dirty="0">
                <a:solidFill>
                  <a:srgbClr val="000099"/>
                </a:solidFill>
                <a:latin typeface="Arial" pitchFamily="34" charset="0"/>
                <a:cs typeface="Arial" pitchFamily="34" charset="0"/>
              </a:rPr>
              <a:t>practical training in cooperation with industry</a:t>
            </a:r>
            <a:r>
              <a:rPr lang="en-US" sz="2200" dirty="0">
                <a:latin typeface="Arial" pitchFamily="34" charset="0"/>
                <a:cs typeface="Arial" pitchFamily="34" charset="0"/>
              </a:rPr>
              <a:t>; </a:t>
            </a:r>
          </a:p>
          <a:p>
            <a:pPr marL="576262" indent="-457200">
              <a:buAutoNum type="arabicPeriod"/>
              <a:defRPr/>
            </a:pPr>
            <a:r>
              <a:rPr lang="en-US" sz="2200" dirty="0">
                <a:latin typeface="Arial" pitchFamily="34" charset="0"/>
                <a:cs typeface="Arial" pitchFamily="34" charset="0"/>
              </a:rPr>
              <a:t>Increase the number of </a:t>
            </a:r>
            <a:r>
              <a:rPr lang="en-US" sz="2200" i="1" dirty="0">
                <a:solidFill>
                  <a:srgbClr val="000099"/>
                </a:solidFill>
                <a:latin typeface="Arial" pitchFamily="34" charset="0"/>
                <a:cs typeface="Arial" pitchFamily="34" charset="0"/>
              </a:rPr>
              <a:t>females enrolling </a:t>
            </a:r>
            <a:r>
              <a:rPr lang="en-US" sz="2200" dirty="0">
                <a:latin typeface="Arial" pitchFamily="34" charset="0"/>
                <a:cs typeface="Arial" pitchFamily="34" charset="0"/>
              </a:rPr>
              <a:t>in engineering, science and TVET institutions;   </a:t>
            </a:r>
          </a:p>
          <a:p>
            <a:pPr marL="576262" indent="-457200">
              <a:buAutoNum type="arabicPeriod"/>
              <a:defRPr/>
            </a:pPr>
            <a:r>
              <a:rPr lang="en-US" sz="2200" dirty="0">
                <a:latin typeface="Arial" pitchFamily="34" charset="0"/>
                <a:cs typeface="Arial" pitchFamily="34" charset="0"/>
              </a:rPr>
              <a:t>Enable the establishment of </a:t>
            </a:r>
            <a:r>
              <a:rPr lang="en-US" sz="2200" i="1" dirty="0">
                <a:solidFill>
                  <a:srgbClr val="000099"/>
                </a:solidFill>
                <a:latin typeface="Arial" pitchFamily="34" charset="0"/>
                <a:cs typeface="Arial" pitchFamily="34" charset="0"/>
              </a:rPr>
              <a:t>workforce </a:t>
            </a:r>
            <a:r>
              <a:rPr lang="en-US" sz="2200" dirty="0">
                <a:latin typeface="Arial" pitchFamily="34" charset="0"/>
                <a:cs typeface="Arial" pitchFamily="34" charset="0"/>
              </a:rPr>
              <a:t>in manufacturing and service providing enterprises with the </a:t>
            </a:r>
            <a:r>
              <a:rPr lang="en-US" sz="2200" u="sng" dirty="0">
                <a:solidFill>
                  <a:srgbClr val="000099"/>
                </a:solidFill>
                <a:latin typeface="Arial" pitchFamily="34" charset="0"/>
                <a:cs typeface="Arial" pitchFamily="34" charset="0"/>
              </a:rPr>
              <a:t>knowledge and skills necessary to learn, adapt and utilize technology</a:t>
            </a:r>
            <a:r>
              <a:rPr lang="en-US" sz="2200" dirty="0">
                <a:latin typeface="Arial" pitchFamily="34" charset="0"/>
                <a:cs typeface="Arial"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3"/>
          <p:cNvGraphicFramePr>
            <a:graphicFrameLocks/>
          </p:cNvGraphicFramePr>
          <p:nvPr>
            <p:extLst>
              <p:ext uri="{D42A27DB-BD31-4B8C-83A1-F6EECF244321}">
                <p14:modId xmlns:p14="http://schemas.microsoft.com/office/powerpoint/2010/main" val="4019040672"/>
              </p:ext>
            </p:extLst>
          </p:nvPr>
        </p:nvGraphicFramePr>
        <p:xfrm>
          <a:off x="177800" y="1244600"/>
          <a:ext cx="4043363" cy="3267075"/>
        </p:xfrm>
        <a:graphic>
          <a:graphicData uri="http://schemas.openxmlformats.org/presentationml/2006/ole">
            <mc:AlternateContent xmlns:mc="http://schemas.openxmlformats.org/markup-compatibility/2006">
              <mc:Choice xmlns:v="urn:schemas-microsoft-com:vml" Requires="v">
                <p:oleObj spid="_x0000_s1053" name="Worksheet" r:id="rId3" imgW="4046251" imgH="3268897" progId="Excel.Sheet.8">
                  <p:embed/>
                </p:oleObj>
              </mc:Choice>
              <mc:Fallback>
                <p:oleObj name="Worksheet" r:id="rId3" imgW="4046251" imgH="3268897" progId="Excel.Sheet.8">
                  <p:embed/>
                  <p:pic>
                    <p:nvPicPr>
                      <p:cNvPr id="0" name="Picture 17"/>
                      <p:cNvPicPr>
                        <a:picLocks noChangeArrowheads="1"/>
                      </p:cNvPicPr>
                      <p:nvPr/>
                    </p:nvPicPr>
                    <p:blipFill>
                      <a:blip r:embed="rId4"/>
                      <a:srcRect/>
                      <a:stretch>
                        <a:fillRect/>
                      </a:stretch>
                    </p:blipFill>
                    <p:spPr bwMode="auto">
                      <a:xfrm>
                        <a:off x="177800" y="1244600"/>
                        <a:ext cx="4043363"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990600" y="1828800"/>
            <a:ext cx="2667000" cy="190500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028" name="Group 81"/>
          <p:cNvGrpSpPr>
            <a:grpSpLocks/>
          </p:cNvGrpSpPr>
          <p:nvPr/>
        </p:nvGrpSpPr>
        <p:grpSpPr bwMode="auto">
          <a:xfrm>
            <a:off x="4038600" y="1143000"/>
            <a:ext cx="3124200" cy="2971800"/>
            <a:chOff x="107950" y="333375"/>
            <a:chExt cx="7451477" cy="6480175"/>
          </a:xfrm>
        </p:grpSpPr>
        <p:pic>
          <p:nvPicPr>
            <p:cNvPr id="103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50" y="333375"/>
              <a:ext cx="7451477" cy="6480175"/>
            </a:xfrm>
            <a:prstGeom prst="rect">
              <a:avLst/>
            </a:prstGeom>
            <a:solidFill>
              <a:srgbClr val="FFC000"/>
            </a:solidFill>
            <a:ln w="9525">
              <a:solidFill>
                <a:schemeClr val="bg1"/>
              </a:solidFill>
              <a:miter lim="800000"/>
              <a:headEnd/>
              <a:tailEnd/>
            </a:ln>
          </p:spPr>
        </p:pic>
        <p:sp>
          <p:nvSpPr>
            <p:cNvPr id="1036" name="Rectangle 35"/>
            <p:cNvSpPr>
              <a:spLocks noChangeArrowheads="1"/>
            </p:cNvSpPr>
            <p:nvPr/>
          </p:nvSpPr>
          <p:spPr bwMode="auto">
            <a:xfrm>
              <a:off x="2437312" y="2576512"/>
              <a:ext cx="139483" cy="139700"/>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37" name="Rectangle 39"/>
            <p:cNvSpPr>
              <a:spLocks noChangeArrowheads="1"/>
            </p:cNvSpPr>
            <p:nvPr/>
          </p:nvSpPr>
          <p:spPr bwMode="auto">
            <a:xfrm>
              <a:off x="4214942" y="3201987"/>
              <a:ext cx="141032"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38" name="Rectangle 35"/>
            <p:cNvSpPr>
              <a:spLocks noChangeArrowheads="1"/>
            </p:cNvSpPr>
            <p:nvPr/>
          </p:nvSpPr>
          <p:spPr bwMode="auto">
            <a:xfrm>
              <a:off x="3340850" y="1806575"/>
              <a:ext cx="141032"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39" name="Rectangle 35"/>
            <p:cNvSpPr>
              <a:spLocks noChangeArrowheads="1"/>
            </p:cNvSpPr>
            <p:nvPr/>
          </p:nvSpPr>
          <p:spPr bwMode="auto">
            <a:xfrm>
              <a:off x="2428013" y="3138487"/>
              <a:ext cx="141033"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0" name="Rectangle 35"/>
            <p:cNvSpPr>
              <a:spLocks noChangeArrowheads="1"/>
            </p:cNvSpPr>
            <p:nvPr/>
          </p:nvSpPr>
          <p:spPr bwMode="auto">
            <a:xfrm>
              <a:off x="2823214" y="3603625"/>
              <a:ext cx="139483"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1" name="Rectangle 35"/>
            <p:cNvSpPr>
              <a:spLocks noChangeArrowheads="1"/>
            </p:cNvSpPr>
            <p:nvPr/>
          </p:nvSpPr>
          <p:spPr bwMode="auto">
            <a:xfrm>
              <a:off x="3119227" y="4240212"/>
              <a:ext cx="139483" cy="139700"/>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2" name="Rectangle 35"/>
            <p:cNvSpPr>
              <a:spLocks noChangeArrowheads="1"/>
            </p:cNvSpPr>
            <p:nvPr/>
          </p:nvSpPr>
          <p:spPr bwMode="auto">
            <a:xfrm>
              <a:off x="2978195" y="3917950"/>
              <a:ext cx="139483" cy="139700"/>
            </a:xfrm>
            <a:prstGeom prst="rect">
              <a:avLst/>
            </a:prstGeom>
            <a:solidFill>
              <a:srgbClr val="FF0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3" name="Rectangle 39"/>
            <p:cNvSpPr>
              <a:spLocks noChangeArrowheads="1"/>
            </p:cNvSpPr>
            <p:nvPr/>
          </p:nvSpPr>
          <p:spPr bwMode="auto">
            <a:xfrm>
              <a:off x="2288530" y="5148262"/>
              <a:ext cx="141033"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4" name="Rectangle 35"/>
            <p:cNvSpPr>
              <a:spLocks noChangeArrowheads="1"/>
            </p:cNvSpPr>
            <p:nvPr/>
          </p:nvSpPr>
          <p:spPr bwMode="auto">
            <a:xfrm>
              <a:off x="3343950" y="1462087"/>
              <a:ext cx="141032"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5" name="Rectangle 35"/>
            <p:cNvSpPr>
              <a:spLocks noChangeArrowheads="1"/>
            </p:cNvSpPr>
            <p:nvPr/>
          </p:nvSpPr>
          <p:spPr bwMode="auto">
            <a:xfrm>
              <a:off x="2190893" y="3843337"/>
              <a:ext cx="141032"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6" name="Rectangle 35"/>
            <p:cNvSpPr>
              <a:spLocks noChangeArrowheads="1"/>
            </p:cNvSpPr>
            <p:nvPr/>
          </p:nvSpPr>
          <p:spPr bwMode="auto">
            <a:xfrm>
              <a:off x="2121151" y="3409950"/>
              <a:ext cx="141033"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7" name="Rectangle 35"/>
            <p:cNvSpPr>
              <a:spLocks noChangeArrowheads="1"/>
            </p:cNvSpPr>
            <p:nvPr/>
          </p:nvSpPr>
          <p:spPr bwMode="auto">
            <a:xfrm>
              <a:off x="2696130" y="1316037"/>
              <a:ext cx="141032"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8" name="Rectangle 35"/>
            <p:cNvSpPr>
              <a:spLocks noChangeArrowheads="1"/>
            </p:cNvSpPr>
            <p:nvPr/>
          </p:nvSpPr>
          <p:spPr bwMode="auto">
            <a:xfrm>
              <a:off x="2356722" y="2147887"/>
              <a:ext cx="141033"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49" name="Rectangle 35"/>
            <p:cNvSpPr>
              <a:spLocks noChangeArrowheads="1"/>
            </p:cNvSpPr>
            <p:nvPr/>
          </p:nvSpPr>
          <p:spPr bwMode="auto">
            <a:xfrm>
              <a:off x="2848011" y="2438400"/>
              <a:ext cx="141032" cy="138112"/>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0" name="Rectangle 35"/>
            <p:cNvSpPr>
              <a:spLocks noChangeArrowheads="1"/>
            </p:cNvSpPr>
            <p:nvPr/>
          </p:nvSpPr>
          <p:spPr bwMode="auto">
            <a:xfrm>
              <a:off x="3418340" y="2355850"/>
              <a:ext cx="141032" cy="138112"/>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1" name="Rectangle 35"/>
            <p:cNvSpPr>
              <a:spLocks noChangeArrowheads="1"/>
            </p:cNvSpPr>
            <p:nvPr/>
          </p:nvSpPr>
          <p:spPr bwMode="auto">
            <a:xfrm>
              <a:off x="3415241" y="2949575"/>
              <a:ext cx="141032"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2" name="Rectangle 35"/>
            <p:cNvSpPr>
              <a:spLocks noChangeArrowheads="1"/>
            </p:cNvSpPr>
            <p:nvPr/>
          </p:nvSpPr>
          <p:spPr bwMode="auto">
            <a:xfrm>
              <a:off x="2077756" y="5430837"/>
              <a:ext cx="141033"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3" name="Rectangle 35"/>
            <p:cNvSpPr>
              <a:spLocks noChangeArrowheads="1"/>
            </p:cNvSpPr>
            <p:nvPr/>
          </p:nvSpPr>
          <p:spPr bwMode="auto">
            <a:xfrm>
              <a:off x="2773620" y="4102100"/>
              <a:ext cx="141032" cy="138112"/>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4" name="Rectangle 35"/>
            <p:cNvSpPr>
              <a:spLocks noChangeArrowheads="1"/>
            </p:cNvSpPr>
            <p:nvPr/>
          </p:nvSpPr>
          <p:spPr bwMode="auto">
            <a:xfrm>
              <a:off x="3323802" y="3622675"/>
              <a:ext cx="141033"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5" name="Rectangle 35"/>
            <p:cNvSpPr>
              <a:spLocks noChangeArrowheads="1"/>
            </p:cNvSpPr>
            <p:nvPr/>
          </p:nvSpPr>
          <p:spPr bwMode="auto">
            <a:xfrm>
              <a:off x="4424165" y="3548062"/>
              <a:ext cx="141033" cy="138113"/>
            </a:xfrm>
            <a:prstGeom prst="rect">
              <a:avLst/>
            </a:prstGeom>
            <a:solidFill>
              <a:srgbClr val="FF0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6" name="Rectangle 35"/>
            <p:cNvSpPr>
              <a:spLocks noChangeArrowheads="1"/>
            </p:cNvSpPr>
            <p:nvPr/>
          </p:nvSpPr>
          <p:spPr bwMode="auto">
            <a:xfrm>
              <a:off x="4927853" y="3478212"/>
              <a:ext cx="141032"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7" name="Rectangle 35"/>
            <p:cNvSpPr>
              <a:spLocks noChangeArrowheads="1"/>
            </p:cNvSpPr>
            <p:nvPr/>
          </p:nvSpPr>
          <p:spPr bwMode="auto">
            <a:xfrm>
              <a:off x="1118426" y="3132137"/>
              <a:ext cx="141032"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8" name="Rectangle 35"/>
            <p:cNvSpPr>
              <a:spLocks noChangeArrowheads="1"/>
            </p:cNvSpPr>
            <p:nvPr/>
          </p:nvSpPr>
          <p:spPr bwMode="auto">
            <a:xfrm>
              <a:off x="2781369" y="4716462"/>
              <a:ext cx="141033" cy="138113"/>
            </a:xfrm>
            <a:prstGeom prst="rect">
              <a:avLst/>
            </a:prstGeom>
            <a:solidFill>
              <a:srgbClr val="FFC000"/>
            </a:solidFill>
            <a:ln w="9525">
              <a:solidFill>
                <a:srgbClr val="FFFF00"/>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59" name="Rectangle 35"/>
            <p:cNvSpPr>
              <a:spLocks noChangeArrowheads="1"/>
            </p:cNvSpPr>
            <p:nvPr/>
          </p:nvSpPr>
          <p:spPr bwMode="auto">
            <a:xfrm>
              <a:off x="1656209" y="4494212"/>
              <a:ext cx="141033" cy="138113"/>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0" name="Rectangle 35"/>
            <p:cNvSpPr>
              <a:spLocks noChangeArrowheads="1"/>
            </p:cNvSpPr>
            <p:nvPr/>
          </p:nvSpPr>
          <p:spPr bwMode="auto">
            <a:xfrm>
              <a:off x="2892955" y="5780087"/>
              <a:ext cx="141033"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1" name="Rectangle 35"/>
            <p:cNvSpPr>
              <a:spLocks noChangeArrowheads="1"/>
            </p:cNvSpPr>
            <p:nvPr/>
          </p:nvSpPr>
          <p:spPr bwMode="auto">
            <a:xfrm>
              <a:off x="4115754" y="2549525"/>
              <a:ext cx="141032"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2" name="Rectangle 35"/>
            <p:cNvSpPr>
              <a:spLocks noChangeArrowheads="1"/>
            </p:cNvSpPr>
            <p:nvPr/>
          </p:nvSpPr>
          <p:spPr bwMode="auto">
            <a:xfrm>
              <a:off x="3133176" y="3990975"/>
              <a:ext cx="141032" cy="138112"/>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3" name="Rectangle 35"/>
            <p:cNvSpPr>
              <a:spLocks noChangeArrowheads="1"/>
            </p:cNvSpPr>
            <p:nvPr/>
          </p:nvSpPr>
          <p:spPr bwMode="auto">
            <a:xfrm>
              <a:off x="1375694" y="3773487"/>
              <a:ext cx="139483"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4" name="Rectangle 35"/>
            <p:cNvSpPr>
              <a:spLocks noChangeArrowheads="1"/>
            </p:cNvSpPr>
            <p:nvPr/>
          </p:nvSpPr>
          <p:spPr bwMode="auto">
            <a:xfrm>
              <a:off x="2359821" y="4854575"/>
              <a:ext cx="139483" cy="138112"/>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5" name="Rectangle 35"/>
            <p:cNvSpPr>
              <a:spLocks noChangeArrowheads="1"/>
            </p:cNvSpPr>
            <p:nvPr/>
          </p:nvSpPr>
          <p:spPr bwMode="auto">
            <a:xfrm>
              <a:off x="3413691" y="4310062"/>
              <a:ext cx="139483"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6" name="Rectangle 35"/>
            <p:cNvSpPr>
              <a:spLocks noChangeArrowheads="1"/>
            </p:cNvSpPr>
            <p:nvPr/>
          </p:nvSpPr>
          <p:spPr bwMode="auto">
            <a:xfrm>
              <a:off x="2710078" y="4422775"/>
              <a:ext cx="141033" cy="138112"/>
            </a:xfrm>
            <a:prstGeom prst="rect">
              <a:avLst/>
            </a:prstGeom>
            <a:solidFill>
              <a:srgbClr val="FFC0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sp>
          <p:nvSpPr>
            <p:cNvPr id="1067" name="Rectangle 35"/>
            <p:cNvSpPr>
              <a:spLocks noChangeArrowheads="1"/>
            </p:cNvSpPr>
            <p:nvPr/>
          </p:nvSpPr>
          <p:spPr bwMode="auto">
            <a:xfrm>
              <a:off x="971600" y="4298999"/>
              <a:ext cx="139483" cy="138113"/>
            </a:xfrm>
            <a:prstGeom prst="rect">
              <a:avLst/>
            </a:prstGeom>
            <a:solidFill>
              <a:srgbClr val="009900"/>
            </a:solidFill>
            <a:ln w="9525">
              <a:solidFill>
                <a:schemeClr val="bg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1100" b="1">
                <a:solidFill>
                  <a:srgbClr val="00CC00"/>
                </a:solidFill>
                <a:latin typeface="Monotype Corsiva" pitchFamily="66" charset="0"/>
              </a:endParaRPr>
            </a:p>
          </p:txBody>
        </p:sp>
      </p:grpSp>
      <p:sp>
        <p:nvSpPr>
          <p:cNvPr id="43" name="Rectangle 35"/>
          <p:cNvSpPr>
            <a:spLocks noChangeArrowheads="1"/>
          </p:cNvSpPr>
          <p:nvPr/>
        </p:nvSpPr>
        <p:spPr bwMode="auto">
          <a:xfrm>
            <a:off x="7010400" y="1684338"/>
            <a:ext cx="2089150" cy="2582862"/>
          </a:xfrm>
          <a:prstGeom prst="rect">
            <a:avLst/>
          </a:prstGeom>
          <a:solidFill>
            <a:srgbClr val="FFFF00"/>
          </a:solidFill>
          <a:ln w="9525">
            <a:solidFill>
              <a:schemeClr val="bg1"/>
            </a:solidFill>
            <a:miter lim="800000"/>
            <a:headEnd/>
            <a:tailEnd/>
          </a:ln>
        </p:spPr>
        <p:txBody>
          <a:bodyPr wrap="none" anchor="ctr"/>
          <a:lstStyle/>
          <a:p>
            <a:pPr>
              <a:defRPr/>
            </a:pPr>
            <a:r>
              <a:rPr kumimoji="1" lang="en-US" sz="1200" b="1" dirty="0">
                <a:solidFill>
                  <a:srgbClr val="3333CC"/>
                </a:solidFill>
                <a:latin typeface="+mj-lt"/>
              </a:rPr>
              <a:t>21 Universities  1992  -  2009</a:t>
            </a:r>
          </a:p>
          <a:p>
            <a:pPr>
              <a:defRPr/>
            </a:pPr>
            <a:endParaRPr kumimoji="1" lang="en-US" sz="500" b="1" dirty="0">
              <a:solidFill>
                <a:srgbClr val="3333CC"/>
              </a:solidFill>
              <a:latin typeface="+mj-lt"/>
            </a:endParaRPr>
          </a:p>
          <a:p>
            <a:pPr>
              <a:buFont typeface="+mj-lt"/>
              <a:buAutoNum type="arabicPeriod"/>
              <a:defRPr/>
            </a:pPr>
            <a:r>
              <a:rPr lang="en-US" sz="800" b="1" dirty="0">
                <a:solidFill>
                  <a:srgbClr val="FF0000"/>
                </a:solidFill>
                <a:latin typeface="+mj-lt"/>
              </a:rPr>
              <a:t>   Adama University </a:t>
            </a:r>
          </a:p>
          <a:p>
            <a:pPr>
              <a:buFont typeface="+mj-lt"/>
              <a:buAutoNum type="arabicPeriod"/>
              <a:defRPr/>
            </a:pPr>
            <a:r>
              <a:rPr lang="en-US" sz="800" b="1" dirty="0">
                <a:latin typeface="+mj-lt"/>
              </a:rPr>
              <a:t>   Aksum University </a:t>
            </a:r>
          </a:p>
          <a:p>
            <a:pPr>
              <a:buFont typeface="+mj-lt"/>
              <a:buAutoNum type="arabicPeriod"/>
              <a:defRPr/>
            </a:pPr>
            <a:r>
              <a:rPr lang="en-US" sz="800" b="1" dirty="0">
                <a:latin typeface="+mj-lt"/>
              </a:rPr>
              <a:t>   Ambo University </a:t>
            </a:r>
          </a:p>
          <a:p>
            <a:pPr>
              <a:buFont typeface="+mj-lt"/>
              <a:buAutoNum type="arabicPeriod"/>
              <a:defRPr/>
            </a:pPr>
            <a:r>
              <a:rPr lang="en-US" sz="800" b="1" dirty="0">
                <a:latin typeface="+mj-lt"/>
              </a:rPr>
              <a:t>   Arba-Minch University  </a:t>
            </a:r>
          </a:p>
          <a:p>
            <a:pPr>
              <a:buFont typeface="+mj-lt"/>
              <a:buAutoNum type="arabicPeriod"/>
              <a:defRPr/>
            </a:pPr>
            <a:r>
              <a:rPr lang="en-US" sz="800" b="1" dirty="0">
                <a:latin typeface="+mj-lt"/>
              </a:rPr>
              <a:t>   Bahir  Dar University </a:t>
            </a:r>
          </a:p>
          <a:p>
            <a:pPr>
              <a:buFont typeface="+mj-lt"/>
              <a:buAutoNum type="arabicPeriod"/>
              <a:defRPr/>
            </a:pPr>
            <a:r>
              <a:rPr lang="en-US" sz="800" b="1" dirty="0">
                <a:latin typeface="+mj-lt"/>
              </a:rPr>
              <a:t>   Debre Birhan University </a:t>
            </a:r>
          </a:p>
          <a:p>
            <a:pPr>
              <a:buFont typeface="+mj-lt"/>
              <a:buAutoNum type="arabicPeriod"/>
              <a:defRPr/>
            </a:pPr>
            <a:r>
              <a:rPr lang="en-US" sz="800" b="1" dirty="0">
                <a:latin typeface="+mj-lt"/>
              </a:rPr>
              <a:t>   Debre Markos University</a:t>
            </a:r>
          </a:p>
          <a:p>
            <a:pPr>
              <a:buFont typeface="+mj-lt"/>
              <a:buAutoNum type="arabicPeriod"/>
              <a:defRPr/>
            </a:pPr>
            <a:r>
              <a:rPr lang="en-US" sz="800" b="1" dirty="0">
                <a:latin typeface="+mj-lt"/>
              </a:rPr>
              <a:t>   Dilla University </a:t>
            </a:r>
          </a:p>
          <a:p>
            <a:pPr>
              <a:buFont typeface="+mj-lt"/>
              <a:buAutoNum type="arabicPeriod"/>
              <a:defRPr/>
            </a:pPr>
            <a:r>
              <a:rPr lang="en-US" sz="800" b="1" dirty="0">
                <a:latin typeface="+mj-lt"/>
              </a:rPr>
              <a:t>   Dire Dawa University</a:t>
            </a:r>
          </a:p>
          <a:p>
            <a:pPr>
              <a:buFont typeface="+mj-lt"/>
              <a:buAutoNum type="arabicPeriod"/>
              <a:defRPr/>
            </a:pPr>
            <a:r>
              <a:rPr lang="en-US" sz="800" b="1" dirty="0">
                <a:latin typeface="+mj-lt"/>
              </a:rPr>
              <a:t>  Gonder University </a:t>
            </a:r>
            <a:endParaRPr lang="en-US" sz="800" b="1" dirty="0">
              <a:solidFill>
                <a:srgbClr val="FF0000"/>
              </a:solidFill>
              <a:latin typeface="+mj-lt"/>
            </a:endParaRPr>
          </a:p>
          <a:p>
            <a:pPr>
              <a:buFont typeface="+mj-lt"/>
              <a:buAutoNum type="arabicPeriod"/>
              <a:defRPr/>
            </a:pPr>
            <a:r>
              <a:rPr lang="en-US" sz="800" b="1" dirty="0">
                <a:latin typeface="+mj-lt"/>
              </a:rPr>
              <a:t>  Hawassa University </a:t>
            </a:r>
          </a:p>
          <a:p>
            <a:pPr>
              <a:buFont typeface="+mj-lt"/>
              <a:buAutoNum type="arabicPeriod"/>
              <a:defRPr/>
            </a:pPr>
            <a:r>
              <a:rPr lang="en-US" sz="800" b="1" dirty="0">
                <a:latin typeface="+mj-lt"/>
              </a:rPr>
              <a:t>  jigjiga University </a:t>
            </a:r>
          </a:p>
          <a:p>
            <a:pPr>
              <a:buFont typeface="+mj-lt"/>
              <a:buAutoNum type="arabicPeriod"/>
              <a:defRPr/>
            </a:pPr>
            <a:r>
              <a:rPr lang="en-US" sz="800" b="1" dirty="0">
                <a:latin typeface="+mj-lt"/>
              </a:rPr>
              <a:t>  Jimma University </a:t>
            </a:r>
          </a:p>
          <a:p>
            <a:pPr>
              <a:buFont typeface="+mj-lt"/>
              <a:buAutoNum type="arabicPeriod"/>
              <a:defRPr/>
            </a:pPr>
            <a:r>
              <a:rPr lang="en-US" sz="800" b="1" dirty="0">
                <a:latin typeface="+mj-lt"/>
              </a:rPr>
              <a:t>  Mekelle University  </a:t>
            </a:r>
          </a:p>
          <a:p>
            <a:pPr>
              <a:buFont typeface="+mj-lt"/>
              <a:buAutoNum type="arabicPeriod"/>
              <a:defRPr/>
            </a:pPr>
            <a:r>
              <a:rPr lang="en-US" sz="800" b="1" dirty="0">
                <a:latin typeface="+mj-lt"/>
              </a:rPr>
              <a:t>  Mizan Tepi University </a:t>
            </a:r>
          </a:p>
          <a:p>
            <a:pPr>
              <a:buFont typeface="+mj-lt"/>
              <a:buAutoNum type="arabicPeriod"/>
              <a:defRPr/>
            </a:pPr>
            <a:r>
              <a:rPr lang="en-US" sz="800" b="1" dirty="0">
                <a:latin typeface="+mj-lt"/>
              </a:rPr>
              <a:t>  Semera University  </a:t>
            </a:r>
          </a:p>
          <a:p>
            <a:pPr>
              <a:buFont typeface="+mj-lt"/>
              <a:buAutoNum type="arabicPeriod"/>
              <a:defRPr/>
            </a:pPr>
            <a:r>
              <a:rPr lang="en-US" sz="800" b="1" dirty="0">
                <a:latin typeface="+mj-lt"/>
              </a:rPr>
              <a:t>  Sodo university</a:t>
            </a:r>
          </a:p>
          <a:p>
            <a:pPr>
              <a:buFont typeface="+mj-lt"/>
              <a:buAutoNum type="arabicPeriod"/>
              <a:defRPr/>
            </a:pPr>
            <a:r>
              <a:rPr lang="en-US" sz="800" b="1" dirty="0">
                <a:latin typeface="+mj-lt"/>
              </a:rPr>
              <a:t>  Wollega University  </a:t>
            </a:r>
          </a:p>
          <a:p>
            <a:pPr>
              <a:buFont typeface="+mj-lt"/>
              <a:buAutoNum type="arabicPeriod"/>
              <a:defRPr/>
            </a:pPr>
            <a:r>
              <a:rPr lang="en-US" sz="800" b="1" dirty="0">
                <a:latin typeface="+mj-lt"/>
              </a:rPr>
              <a:t>  Wollo University</a:t>
            </a:r>
            <a:endParaRPr kumimoji="1" lang="en-US" sz="800" b="1" dirty="0">
              <a:solidFill>
                <a:schemeClr val="bg1"/>
              </a:solidFill>
              <a:latin typeface="+mj-lt"/>
            </a:endParaRPr>
          </a:p>
        </p:txBody>
      </p:sp>
      <p:sp>
        <p:nvSpPr>
          <p:cNvPr id="44" name="Rectangle 35"/>
          <p:cNvSpPr>
            <a:spLocks noChangeArrowheads="1"/>
          </p:cNvSpPr>
          <p:nvPr/>
        </p:nvSpPr>
        <p:spPr bwMode="auto">
          <a:xfrm>
            <a:off x="7010400" y="952500"/>
            <a:ext cx="2046288" cy="647700"/>
          </a:xfrm>
          <a:prstGeom prst="rect">
            <a:avLst/>
          </a:prstGeom>
          <a:solidFill>
            <a:srgbClr val="FF0000"/>
          </a:solidFill>
          <a:ln w="9525">
            <a:solidFill>
              <a:schemeClr val="bg1"/>
            </a:solidFill>
            <a:miter lim="800000"/>
            <a:headEnd/>
            <a:tailEnd/>
          </a:ln>
        </p:spPr>
        <p:txBody>
          <a:bodyPr wrap="none" anchor="ctr"/>
          <a:lstStyle/>
          <a:p>
            <a:pPr>
              <a:defRPr/>
            </a:pPr>
            <a:r>
              <a:rPr kumimoji="1" lang="en-US" sz="1400" b="1" dirty="0">
                <a:solidFill>
                  <a:schemeClr val="accent3"/>
                </a:solidFill>
                <a:latin typeface="+mj-lt"/>
              </a:rPr>
              <a:t>2 Universities up to 1991</a:t>
            </a:r>
            <a:endParaRPr kumimoji="1" lang="en-US" sz="1200" b="1" dirty="0">
              <a:solidFill>
                <a:schemeClr val="accent3"/>
              </a:solidFill>
              <a:latin typeface="+mj-lt"/>
            </a:endParaRPr>
          </a:p>
          <a:p>
            <a:pPr>
              <a:defRPr/>
            </a:pPr>
            <a:endParaRPr kumimoji="1" lang="en-US" sz="400" b="1" dirty="0">
              <a:solidFill>
                <a:schemeClr val="accent3"/>
              </a:solidFill>
              <a:latin typeface="+mj-lt"/>
            </a:endParaRPr>
          </a:p>
          <a:p>
            <a:pPr>
              <a:defRPr/>
            </a:pPr>
            <a:r>
              <a:rPr lang="en-US" sz="1000" b="1" dirty="0">
                <a:solidFill>
                  <a:schemeClr val="accent3"/>
                </a:solidFill>
                <a:latin typeface="+mj-lt"/>
              </a:rPr>
              <a:t>1. Addis Ababa University</a:t>
            </a:r>
          </a:p>
          <a:p>
            <a:pPr>
              <a:defRPr/>
            </a:pPr>
            <a:r>
              <a:rPr lang="en-US" sz="1000" b="1" dirty="0">
                <a:solidFill>
                  <a:schemeClr val="accent3"/>
                </a:solidFill>
                <a:latin typeface="+mj-lt"/>
              </a:rPr>
              <a:t>2. Haramaya University</a:t>
            </a:r>
          </a:p>
          <a:p>
            <a:pPr>
              <a:defRPr/>
            </a:pPr>
            <a:endParaRPr kumimoji="1" lang="en-US" sz="800" b="1" dirty="0">
              <a:solidFill>
                <a:schemeClr val="accent3"/>
              </a:solidFill>
              <a:latin typeface="+mj-lt"/>
            </a:endParaRPr>
          </a:p>
        </p:txBody>
      </p:sp>
      <p:sp>
        <p:nvSpPr>
          <p:cNvPr id="45" name="Rectangle 35"/>
          <p:cNvSpPr>
            <a:spLocks noChangeArrowheads="1"/>
          </p:cNvSpPr>
          <p:nvPr/>
        </p:nvSpPr>
        <p:spPr bwMode="auto">
          <a:xfrm>
            <a:off x="7035800" y="4343400"/>
            <a:ext cx="2032000" cy="2438400"/>
          </a:xfrm>
          <a:prstGeom prst="rect">
            <a:avLst/>
          </a:prstGeom>
          <a:solidFill>
            <a:srgbClr val="00CC00"/>
          </a:solidFill>
          <a:ln w="9525">
            <a:solidFill>
              <a:schemeClr val="bg1"/>
            </a:solidFill>
            <a:miter lim="800000"/>
            <a:headEnd/>
            <a:tailEnd/>
          </a:ln>
        </p:spPr>
        <p:txBody>
          <a:bodyPr wrap="none" anchor="ctr"/>
          <a:lstStyle/>
          <a:p>
            <a:pPr>
              <a:defRPr/>
            </a:pPr>
            <a:r>
              <a:rPr kumimoji="1" lang="en-US" sz="1200" b="1" dirty="0">
                <a:solidFill>
                  <a:schemeClr val="bg1"/>
                </a:solidFill>
                <a:latin typeface="+mj-lt"/>
              </a:rPr>
              <a:t>33 Universities   2010  - 2013</a:t>
            </a:r>
          </a:p>
          <a:p>
            <a:pPr>
              <a:defRPr/>
            </a:pPr>
            <a:endParaRPr lang="en-US" sz="200" b="1" dirty="0">
              <a:latin typeface="Arial" pitchFamily="34" charset="0"/>
            </a:endParaRPr>
          </a:p>
          <a:p>
            <a:pPr>
              <a:lnSpc>
                <a:spcPct val="150000"/>
              </a:lnSpc>
              <a:buFont typeface="+mj-lt"/>
              <a:buAutoNum type="arabicPeriod"/>
              <a:defRPr/>
            </a:pPr>
            <a:r>
              <a:rPr lang="en-US" sz="800" b="1" dirty="0">
                <a:latin typeface="+mj-lt"/>
              </a:rPr>
              <a:t>   </a:t>
            </a:r>
            <a:r>
              <a:rPr lang="en-US" sz="800" b="1" dirty="0">
                <a:solidFill>
                  <a:srgbClr val="FF0000"/>
                </a:solidFill>
                <a:latin typeface="+mj-lt"/>
              </a:rPr>
              <a:t>AASTU</a:t>
            </a:r>
          </a:p>
          <a:p>
            <a:pPr>
              <a:lnSpc>
                <a:spcPct val="150000"/>
              </a:lnSpc>
              <a:buFont typeface="+mj-lt"/>
              <a:buAutoNum type="arabicPeriod"/>
              <a:defRPr/>
            </a:pPr>
            <a:r>
              <a:rPr lang="en-US" sz="800" b="1" dirty="0">
                <a:latin typeface="+mj-lt"/>
              </a:rPr>
              <a:t>   Asosa University</a:t>
            </a:r>
          </a:p>
          <a:p>
            <a:pPr>
              <a:lnSpc>
                <a:spcPct val="150000"/>
              </a:lnSpc>
              <a:buFont typeface="+mj-lt"/>
              <a:buAutoNum type="arabicPeriod"/>
              <a:defRPr/>
            </a:pPr>
            <a:r>
              <a:rPr lang="en-US" sz="800" b="1" dirty="0">
                <a:latin typeface="+mj-lt"/>
              </a:rPr>
              <a:t>   Bule Hora University</a:t>
            </a:r>
          </a:p>
          <a:p>
            <a:pPr>
              <a:lnSpc>
                <a:spcPct val="150000"/>
              </a:lnSpc>
              <a:buFont typeface="+mj-lt"/>
              <a:buAutoNum type="arabicPeriod"/>
              <a:defRPr/>
            </a:pPr>
            <a:r>
              <a:rPr lang="en-US" sz="800" b="1" dirty="0">
                <a:latin typeface="+mj-lt"/>
              </a:rPr>
              <a:t>   </a:t>
            </a:r>
            <a:r>
              <a:rPr lang="en-US" sz="800" b="1" dirty="0" err="1">
                <a:latin typeface="+mj-lt"/>
              </a:rPr>
              <a:t>MadaWalabu</a:t>
            </a:r>
            <a:r>
              <a:rPr lang="en-US" sz="800" b="1" dirty="0">
                <a:latin typeface="+mj-lt"/>
              </a:rPr>
              <a:t> University</a:t>
            </a:r>
          </a:p>
          <a:p>
            <a:pPr>
              <a:lnSpc>
                <a:spcPct val="150000"/>
              </a:lnSpc>
              <a:buFont typeface="+mj-lt"/>
              <a:buAutoNum type="arabicPeriod"/>
              <a:defRPr/>
            </a:pPr>
            <a:r>
              <a:rPr lang="en-US" sz="800" b="1" dirty="0">
                <a:latin typeface="+mj-lt"/>
              </a:rPr>
              <a:t>   Metu University </a:t>
            </a:r>
          </a:p>
          <a:p>
            <a:pPr>
              <a:lnSpc>
                <a:spcPct val="150000"/>
              </a:lnSpc>
              <a:buFont typeface="+mj-lt"/>
              <a:buAutoNum type="arabicPeriod"/>
              <a:defRPr/>
            </a:pPr>
            <a:r>
              <a:rPr lang="en-US" sz="800" b="1" dirty="0">
                <a:latin typeface="+mj-lt"/>
              </a:rPr>
              <a:t>   Wachamo University  </a:t>
            </a:r>
          </a:p>
          <a:p>
            <a:pPr>
              <a:lnSpc>
                <a:spcPct val="150000"/>
              </a:lnSpc>
              <a:buFont typeface="+mj-lt"/>
              <a:buAutoNum type="arabicPeriod"/>
              <a:defRPr/>
            </a:pPr>
            <a:r>
              <a:rPr lang="en-US" sz="800" b="1" dirty="0">
                <a:latin typeface="+mj-lt"/>
              </a:rPr>
              <a:t>   Welkite University </a:t>
            </a:r>
          </a:p>
          <a:p>
            <a:pPr>
              <a:lnSpc>
                <a:spcPct val="150000"/>
              </a:lnSpc>
              <a:buFont typeface="+mj-lt"/>
              <a:buAutoNum type="arabicPeriod"/>
              <a:defRPr/>
            </a:pPr>
            <a:r>
              <a:rPr lang="en-US" sz="800" b="1" dirty="0">
                <a:latin typeface="+mj-lt"/>
              </a:rPr>
              <a:t>   Debre Tabor University</a:t>
            </a:r>
          </a:p>
          <a:p>
            <a:pPr>
              <a:lnSpc>
                <a:spcPct val="150000"/>
              </a:lnSpc>
              <a:buFont typeface="+mj-lt"/>
              <a:buAutoNum type="arabicPeriod"/>
              <a:defRPr/>
            </a:pPr>
            <a:r>
              <a:rPr lang="en-US" sz="800" b="1" dirty="0">
                <a:latin typeface="+mj-lt"/>
              </a:rPr>
              <a:t>   Woldiya University</a:t>
            </a:r>
          </a:p>
          <a:p>
            <a:pPr>
              <a:lnSpc>
                <a:spcPct val="150000"/>
              </a:lnSpc>
              <a:buFont typeface="+mj-lt"/>
              <a:buAutoNum type="arabicPeriod"/>
              <a:defRPr/>
            </a:pPr>
            <a:r>
              <a:rPr lang="en-US" sz="800" b="1" dirty="0">
                <a:latin typeface="+mj-lt"/>
              </a:rPr>
              <a:t>  </a:t>
            </a:r>
            <a:r>
              <a:rPr lang="en-US" sz="800" b="1" dirty="0" err="1">
                <a:latin typeface="+mj-lt"/>
              </a:rPr>
              <a:t>Adigrat</a:t>
            </a:r>
            <a:r>
              <a:rPr lang="en-US" sz="800" b="1" dirty="0">
                <a:latin typeface="+mj-lt"/>
              </a:rPr>
              <a:t> University</a:t>
            </a:r>
          </a:p>
          <a:p>
            <a:pPr>
              <a:lnSpc>
                <a:spcPct val="150000"/>
              </a:lnSpc>
              <a:buFont typeface="+mj-lt"/>
              <a:buAutoNum type="arabicPeriod"/>
              <a:defRPr/>
            </a:pPr>
            <a:r>
              <a:rPr kumimoji="1" lang="en-US" sz="800" b="1" dirty="0">
                <a:latin typeface="+mj-lt"/>
              </a:rPr>
              <a:t>. </a:t>
            </a:r>
            <a:r>
              <a:rPr kumimoji="1" lang="en-US" sz="800" b="1" dirty="0" err="1">
                <a:latin typeface="+mj-lt"/>
              </a:rPr>
              <a:t>Arsi</a:t>
            </a:r>
            <a:r>
              <a:rPr kumimoji="1" lang="en-US" sz="800" b="1" dirty="0">
                <a:latin typeface="+mj-lt"/>
              </a:rPr>
              <a:t> University</a:t>
            </a:r>
          </a:p>
          <a:p>
            <a:pPr>
              <a:lnSpc>
                <a:spcPct val="150000"/>
              </a:lnSpc>
              <a:buFont typeface="+mj-lt"/>
              <a:buAutoNum type="arabicPeriod"/>
              <a:defRPr/>
            </a:pPr>
            <a:r>
              <a:rPr kumimoji="1" lang="en-US" sz="800" b="1" dirty="0">
                <a:latin typeface="+mj-lt"/>
              </a:rPr>
              <a:t>. </a:t>
            </a:r>
            <a:r>
              <a:rPr kumimoji="1" lang="en-US" sz="800" b="1" dirty="0" err="1">
                <a:latin typeface="+mj-lt"/>
              </a:rPr>
              <a:t>Gambella</a:t>
            </a:r>
            <a:r>
              <a:rPr kumimoji="1" lang="en-US" sz="800" b="1" dirty="0">
                <a:latin typeface="+mj-lt"/>
              </a:rPr>
              <a:t> University</a:t>
            </a:r>
          </a:p>
        </p:txBody>
      </p:sp>
      <p:sp>
        <p:nvSpPr>
          <p:cNvPr id="48" name="Rectangle 35"/>
          <p:cNvSpPr>
            <a:spLocks noChangeArrowheads="1"/>
          </p:cNvSpPr>
          <p:nvPr/>
        </p:nvSpPr>
        <p:spPr bwMode="auto">
          <a:xfrm>
            <a:off x="152400" y="4495800"/>
            <a:ext cx="3581400" cy="1295400"/>
          </a:xfrm>
          <a:prstGeom prst="rect">
            <a:avLst/>
          </a:prstGeom>
          <a:solidFill>
            <a:schemeClr val="accent6">
              <a:lumMod val="40000"/>
              <a:lumOff val="60000"/>
            </a:schemeClr>
          </a:solidFill>
          <a:ln w="9525">
            <a:solidFill>
              <a:schemeClr val="bg1"/>
            </a:solidFill>
            <a:miter lim="800000"/>
            <a:headEnd/>
            <a:tailEnd/>
          </a:ln>
        </p:spPr>
        <p:txBody>
          <a:bodyPr wrap="none" anchor="ctr"/>
          <a:lstStyle/>
          <a:p>
            <a:pPr algn="ctr">
              <a:defRPr/>
            </a:pPr>
            <a:r>
              <a:rPr kumimoji="1" lang="en-US" b="1" u="sng" dirty="0">
                <a:solidFill>
                  <a:srgbClr val="0033CC"/>
                </a:solidFill>
                <a:latin typeface="+mj-lt"/>
              </a:rPr>
              <a:t>Private  HEIs : N=174</a:t>
            </a:r>
          </a:p>
          <a:p>
            <a:pPr algn="ctr">
              <a:defRPr/>
            </a:pPr>
            <a:r>
              <a:rPr kumimoji="1" lang="en-US" b="1" dirty="0">
                <a:solidFill>
                  <a:srgbClr val="0033CC"/>
                </a:solidFill>
                <a:latin typeface="+mj-lt"/>
              </a:rPr>
              <a:t>4 Universities </a:t>
            </a:r>
          </a:p>
          <a:p>
            <a:pPr algn="ctr">
              <a:defRPr/>
            </a:pPr>
            <a:r>
              <a:rPr kumimoji="1" lang="en-US" b="1" dirty="0">
                <a:solidFill>
                  <a:srgbClr val="0033CC"/>
                </a:solidFill>
                <a:latin typeface="+mj-lt"/>
              </a:rPr>
              <a:t>1 Institute</a:t>
            </a:r>
          </a:p>
          <a:p>
            <a:pPr algn="ctr">
              <a:defRPr/>
            </a:pPr>
            <a:r>
              <a:rPr kumimoji="1" lang="en-US" b="1" dirty="0">
                <a:solidFill>
                  <a:srgbClr val="0033CC"/>
                </a:solidFill>
                <a:latin typeface="+mj-lt"/>
              </a:rPr>
              <a:t>4 University Colleges </a:t>
            </a:r>
          </a:p>
          <a:p>
            <a:pPr algn="ctr">
              <a:defRPr/>
            </a:pPr>
            <a:r>
              <a:rPr kumimoji="1" lang="en-US" b="1" dirty="0">
                <a:solidFill>
                  <a:srgbClr val="0033CC"/>
                </a:solidFill>
                <a:latin typeface="+mj-lt"/>
              </a:rPr>
              <a:t>165 Colleges</a:t>
            </a:r>
          </a:p>
        </p:txBody>
      </p:sp>
      <p:sp>
        <p:nvSpPr>
          <p:cNvPr id="49" name="Title 1"/>
          <p:cNvSpPr>
            <a:spLocks noGrp="1"/>
          </p:cNvSpPr>
          <p:nvPr>
            <p:ph type="title"/>
          </p:nvPr>
        </p:nvSpPr>
        <p:spPr>
          <a:xfrm>
            <a:off x="228600" y="0"/>
            <a:ext cx="8229600" cy="952500"/>
          </a:xfrm>
        </p:spPr>
        <p:txBody>
          <a:bodyPr/>
          <a:lstStyle/>
          <a:p>
            <a:pPr algn="ctr">
              <a:defRPr/>
            </a:pPr>
            <a:r>
              <a:rPr kumimoji="1" lang="en-GB" dirty="0">
                <a:latin typeface="Times New Roman" pitchFamily="18" charset="0"/>
              </a:rPr>
              <a:t>Ethiopian HEIs Landscape</a:t>
            </a:r>
            <a:endParaRPr lang="en-US" dirty="0"/>
          </a:p>
        </p:txBody>
      </p:sp>
    </p:spTree>
    <p:extLst>
      <p:ext uri="{BB962C8B-B14F-4D97-AF65-F5344CB8AC3E}">
        <p14:creationId xmlns:p14="http://schemas.microsoft.com/office/powerpoint/2010/main" val="5066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3400" y="107950"/>
            <a:ext cx="8153400" cy="654050"/>
          </a:xfrm>
          <a:solidFill>
            <a:srgbClr val="0033CC"/>
          </a:solidFill>
          <a:ln w="38100">
            <a:solidFill>
              <a:srgbClr val="FF0000"/>
            </a:solidFill>
          </a:ln>
        </p:spPr>
        <p:txBody>
          <a:bodyPr rtlCol="0">
            <a:normAutofit fontScale="92500" lnSpcReduction="10000"/>
          </a:bodyPr>
          <a:lstStyle/>
          <a:p>
            <a:pPr algn="ctr">
              <a:defRPr/>
            </a:pPr>
            <a:r>
              <a:rPr lang="en-GB" sz="4000" b="1" dirty="0">
                <a:solidFill>
                  <a:schemeClr val="bg1"/>
                </a:solidFill>
                <a:effectLst>
                  <a:outerShdw blurRad="38100" dist="38100" dir="2700000" algn="tl">
                    <a:srgbClr val="C0C0C0"/>
                  </a:outerShdw>
                </a:effectLst>
              </a:rPr>
              <a:t>National Innovation System of Ethiopia</a:t>
            </a:r>
          </a:p>
        </p:txBody>
      </p:sp>
      <p:grpSp>
        <p:nvGrpSpPr>
          <p:cNvPr id="2" name="Group 4"/>
          <p:cNvGrpSpPr>
            <a:grpSpLocks/>
          </p:cNvGrpSpPr>
          <p:nvPr/>
        </p:nvGrpSpPr>
        <p:grpSpPr bwMode="auto">
          <a:xfrm>
            <a:off x="76200" y="838199"/>
            <a:ext cx="8381999" cy="5895975"/>
            <a:chOff x="-529729" y="1009423"/>
            <a:chExt cx="9349889" cy="5849702"/>
          </a:xfrm>
        </p:grpSpPr>
        <p:sp>
          <p:nvSpPr>
            <p:cNvPr id="18437" name="TextBox 2"/>
            <p:cNvSpPr txBox="1">
              <a:spLocks noChangeArrowheads="1"/>
            </p:cNvSpPr>
            <p:nvPr/>
          </p:nvSpPr>
          <p:spPr bwMode="auto">
            <a:xfrm>
              <a:off x="-529729" y="2370259"/>
              <a:ext cx="1690681" cy="351481"/>
            </a:xfrm>
            <a:prstGeom prst="rect">
              <a:avLst/>
            </a:prstGeom>
            <a:noFill/>
            <a:ln w="9525">
              <a:solidFill>
                <a:srgbClr val="FF0000"/>
              </a:solidFill>
              <a:miter lim="800000"/>
              <a:headEnd/>
              <a:tailEnd/>
            </a:ln>
          </p:spPr>
          <p:txBody>
            <a:bodyPr>
              <a:spAutoFit/>
            </a:bodyPr>
            <a:lstStyle/>
            <a:p>
              <a:pPr algn="ctr">
                <a:defRPr/>
              </a:pPr>
              <a:r>
                <a:rPr lang="en-GB" b="1" dirty="0">
                  <a:effectLst>
                    <a:outerShdw blurRad="38100" dist="38100" dir="2700000" algn="tl">
                      <a:srgbClr val="C0C0C0"/>
                    </a:outerShdw>
                  </a:effectLst>
                  <a:latin typeface="+mn-lt"/>
                </a:rPr>
                <a:t>Execution</a:t>
              </a:r>
            </a:p>
          </p:txBody>
        </p:sp>
        <p:sp>
          <p:nvSpPr>
            <p:cNvPr id="18438" name="TextBox 3"/>
            <p:cNvSpPr txBox="1">
              <a:spLocks noChangeArrowheads="1"/>
            </p:cNvSpPr>
            <p:nvPr/>
          </p:nvSpPr>
          <p:spPr bwMode="auto">
            <a:xfrm>
              <a:off x="-359731" y="4053625"/>
              <a:ext cx="1548078" cy="1142313"/>
            </a:xfrm>
            <a:prstGeom prst="rect">
              <a:avLst/>
            </a:prstGeom>
            <a:noFill/>
            <a:ln w="9525">
              <a:solidFill>
                <a:srgbClr val="FF0000"/>
              </a:solidFill>
              <a:miter lim="800000"/>
              <a:headEnd/>
              <a:tailEnd/>
            </a:ln>
          </p:spPr>
          <p:txBody>
            <a:bodyPr>
              <a:spAutoFit/>
            </a:bodyPr>
            <a:lstStyle/>
            <a:p>
              <a:pPr algn="ctr">
                <a:defRPr/>
              </a:pPr>
              <a:r>
                <a:rPr lang="en-GB" b="1" dirty="0">
                  <a:effectLst>
                    <a:outerShdw blurRad="38100" dist="38100" dir="2700000" algn="tl">
                      <a:srgbClr val="C0C0C0"/>
                    </a:outerShdw>
                  </a:effectLst>
                  <a:latin typeface="+mn-lt"/>
                </a:rPr>
                <a:t>Innovation Support &amp; Research System</a:t>
              </a:r>
            </a:p>
          </p:txBody>
        </p:sp>
        <p:sp>
          <p:nvSpPr>
            <p:cNvPr id="18439" name="TextBox 4"/>
            <p:cNvSpPr txBox="1">
              <a:spLocks noChangeArrowheads="1"/>
            </p:cNvSpPr>
            <p:nvPr/>
          </p:nvSpPr>
          <p:spPr bwMode="auto">
            <a:xfrm>
              <a:off x="65264" y="6328091"/>
              <a:ext cx="1187074" cy="351481"/>
            </a:xfrm>
            <a:prstGeom prst="rect">
              <a:avLst/>
            </a:prstGeom>
            <a:noFill/>
            <a:ln w="9525">
              <a:solidFill>
                <a:srgbClr val="FF0000"/>
              </a:solidFill>
              <a:miter lim="800000"/>
              <a:headEnd/>
              <a:tailEnd/>
            </a:ln>
          </p:spPr>
          <p:txBody>
            <a:bodyPr>
              <a:spAutoFit/>
            </a:bodyPr>
            <a:lstStyle/>
            <a:p>
              <a:pPr algn="ctr">
                <a:defRPr/>
              </a:pPr>
              <a:r>
                <a:rPr lang="en-GB" b="1" dirty="0">
                  <a:effectLst>
                    <a:outerShdw blurRad="38100" dist="38100" dir="2700000" algn="tl">
                      <a:srgbClr val="C0C0C0"/>
                    </a:outerShdw>
                  </a:effectLst>
                  <a:latin typeface="+mn-lt"/>
                </a:rPr>
                <a:t>The Base</a:t>
              </a:r>
            </a:p>
          </p:txBody>
        </p:sp>
        <p:sp>
          <p:nvSpPr>
            <p:cNvPr id="9" name="Rectangle 8"/>
            <p:cNvSpPr/>
            <p:nvPr/>
          </p:nvSpPr>
          <p:spPr>
            <a:xfrm>
              <a:off x="1332860" y="1009423"/>
              <a:ext cx="7055637" cy="100768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9"/>
            <p:cNvSpPr/>
            <p:nvPr/>
          </p:nvSpPr>
          <p:spPr>
            <a:xfrm>
              <a:off x="3247081" y="1065322"/>
              <a:ext cx="3096156" cy="791644"/>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FF0000"/>
                  </a:solidFill>
                  <a:effectLst>
                    <a:outerShdw blurRad="38100" dist="38100" dir="2700000" algn="tl">
                      <a:srgbClr val="000000">
                        <a:alpha val="43137"/>
                      </a:srgbClr>
                    </a:outerShdw>
                  </a:effectLst>
                </a:rPr>
                <a:t>The Prime Minister</a:t>
              </a:r>
            </a:p>
            <a:p>
              <a:pPr algn="ctr">
                <a:defRPr/>
              </a:pPr>
              <a:r>
                <a:rPr lang="en-GB" b="1" dirty="0">
                  <a:solidFill>
                    <a:srgbClr val="FF0000"/>
                  </a:solidFill>
                  <a:effectLst>
                    <a:outerShdw blurRad="38100" dist="38100" dir="2700000" algn="tl">
                      <a:srgbClr val="000000">
                        <a:alpha val="43137"/>
                      </a:srgbClr>
                    </a:outerShdw>
                  </a:effectLst>
                </a:rPr>
                <a:t>S&amp;T Council</a:t>
              </a:r>
              <a:endParaRPr lang="en-GB" b="1" dirty="0">
                <a:effectLst>
                  <a:outerShdw blurRad="38100" dist="38100" dir="2700000" algn="tl">
                    <a:srgbClr val="000000">
                      <a:alpha val="43137"/>
                    </a:srgbClr>
                  </a:outerShdw>
                </a:effectLst>
              </a:endParaRPr>
            </a:p>
          </p:txBody>
        </p:sp>
        <p:sp>
          <p:nvSpPr>
            <p:cNvPr id="11" name="Down Arrow 10"/>
            <p:cNvSpPr/>
            <p:nvPr/>
          </p:nvSpPr>
          <p:spPr>
            <a:xfrm>
              <a:off x="4509952" y="1727039"/>
              <a:ext cx="396976" cy="497043"/>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11"/>
            <p:cNvSpPr/>
            <p:nvPr/>
          </p:nvSpPr>
          <p:spPr>
            <a:xfrm>
              <a:off x="1332860" y="2133436"/>
              <a:ext cx="7055637" cy="79164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12"/>
            <p:cNvSpPr/>
            <p:nvPr/>
          </p:nvSpPr>
          <p:spPr>
            <a:xfrm>
              <a:off x="5436230" y="2133436"/>
              <a:ext cx="2087656" cy="791644"/>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0000"/>
                  </a:solidFill>
                  <a:effectLst>
                    <a:outerShdw blurRad="38100" dist="38100" dir="2700000" algn="tl">
                      <a:srgbClr val="000000">
                        <a:alpha val="43137"/>
                      </a:srgbClr>
                    </a:outerShdw>
                  </a:effectLst>
                </a:rPr>
                <a:t>S&amp;T Related Ministries</a:t>
              </a:r>
              <a:endParaRPr lang="en-GB" b="1" dirty="0">
                <a:effectLst>
                  <a:outerShdw blurRad="38100" dist="38100" dir="2700000" algn="tl">
                    <a:srgbClr val="000000">
                      <a:alpha val="43137"/>
                    </a:srgbClr>
                  </a:outerShdw>
                </a:effectLst>
              </a:endParaRPr>
            </a:p>
          </p:txBody>
        </p:sp>
        <p:sp>
          <p:nvSpPr>
            <p:cNvPr id="14" name="Rectangle 13"/>
            <p:cNvSpPr/>
            <p:nvPr/>
          </p:nvSpPr>
          <p:spPr>
            <a:xfrm>
              <a:off x="2122958" y="2133436"/>
              <a:ext cx="1801166" cy="791644"/>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0000"/>
                  </a:solidFill>
                  <a:effectLst>
                    <a:outerShdw blurRad="38100" dist="38100" dir="2700000" algn="tl">
                      <a:srgbClr val="000000"/>
                    </a:outerShdw>
                  </a:effectLst>
                  <a:ea typeface="MS PGothic" pitchFamily="34" charset="-128"/>
                </a:rPr>
                <a:t>MOST</a:t>
              </a:r>
            </a:p>
          </p:txBody>
        </p:sp>
        <p:sp>
          <p:nvSpPr>
            <p:cNvPr id="15" name="Rectangle 14"/>
            <p:cNvSpPr/>
            <p:nvPr/>
          </p:nvSpPr>
          <p:spPr>
            <a:xfrm>
              <a:off x="1429213" y="3301262"/>
              <a:ext cx="4464374" cy="2376441"/>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Rectangle 15"/>
            <p:cNvSpPr/>
            <p:nvPr/>
          </p:nvSpPr>
          <p:spPr>
            <a:xfrm>
              <a:off x="1475463" y="3644206"/>
              <a:ext cx="1133115" cy="1945872"/>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0000"/>
                  </a:solidFill>
                </a:rPr>
                <a:t>Financial Support</a:t>
              </a:r>
            </a:p>
          </p:txBody>
        </p:sp>
        <p:sp>
          <p:nvSpPr>
            <p:cNvPr id="17" name="Rectangle 16"/>
            <p:cNvSpPr/>
            <p:nvPr/>
          </p:nvSpPr>
          <p:spPr>
            <a:xfrm>
              <a:off x="4931338" y="4880016"/>
              <a:ext cx="935270" cy="78106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00"/>
                  </a:solidFill>
                  <a:cs typeface="Arial" charset="0"/>
                </a:rPr>
                <a:t>TVET</a:t>
              </a:r>
            </a:p>
          </p:txBody>
        </p:sp>
        <p:sp>
          <p:nvSpPr>
            <p:cNvPr id="18" name="Rectangle 17"/>
            <p:cNvSpPr/>
            <p:nvPr/>
          </p:nvSpPr>
          <p:spPr>
            <a:xfrm>
              <a:off x="4858110" y="3357160"/>
              <a:ext cx="939124" cy="719127"/>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00"/>
                  </a:solidFill>
                </a:rPr>
                <a:t>GRI</a:t>
              </a:r>
            </a:p>
          </p:txBody>
        </p:sp>
        <p:sp>
          <p:nvSpPr>
            <p:cNvPr id="19" name="Rectangle 18"/>
            <p:cNvSpPr/>
            <p:nvPr/>
          </p:nvSpPr>
          <p:spPr>
            <a:xfrm>
              <a:off x="6227613" y="3284643"/>
              <a:ext cx="1080442" cy="2376442"/>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p:cNvSpPr/>
            <p:nvPr/>
          </p:nvSpPr>
          <p:spPr>
            <a:xfrm>
              <a:off x="7523886" y="3213637"/>
              <a:ext cx="1169087" cy="230392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National Quality System</a:t>
              </a:r>
            </a:p>
          </p:txBody>
        </p:sp>
        <p:sp>
          <p:nvSpPr>
            <p:cNvPr id="21" name="Rectangle 20"/>
            <p:cNvSpPr/>
            <p:nvPr/>
          </p:nvSpPr>
          <p:spPr>
            <a:xfrm>
              <a:off x="1476748" y="5949641"/>
              <a:ext cx="7055637" cy="90948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 name="Rectangle 21"/>
            <p:cNvSpPr/>
            <p:nvPr/>
          </p:nvSpPr>
          <p:spPr>
            <a:xfrm>
              <a:off x="1475463" y="6383233"/>
              <a:ext cx="7056923" cy="475892"/>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effectLst>
                    <a:outerShdw blurRad="38100" dist="38100" dir="2700000" algn="tl">
                      <a:srgbClr val="000000"/>
                    </a:outerShdw>
                  </a:effectLst>
                  <a:ea typeface="MS PGothic" pitchFamily="34" charset="-128"/>
                </a:rPr>
                <a:t>People and Culture</a:t>
              </a:r>
            </a:p>
          </p:txBody>
        </p:sp>
        <p:sp>
          <p:nvSpPr>
            <p:cNvPr id="23" name="Rectangle 22"/>
            <p:cNvSpPr/>
            <p:nvPr/>
          </p:nvSpPr>
          <p:spPr>
            <a:xfrm>
              <a:off x="2413303" y="6007051"/>
              <a:ext cx="4894752" cy="361075"/>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bg1"/>
                  </a:solidFill>
                </a:rPr>
                <a:t>Quality General Education</a:t>
              </a:r>
            </a:p>
          </p:txBody>
        </p:sp>
        <p:sp>
          <p:nvSpPr>
            <p:cNvPr id="24" name="Rectangle 23"/>
            <p:cNvSpPr/>
            <p:nvPr/>
          </p:nvSpPr>
          <p:spPr>
            <a:xfrm>
              <a:off x="2634272" y="3626077"/>
              <a:ext cx="1289850" cy="1944362"/>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0033CC"/>
                  </a:solidFill>
                  <a:effectLst>
                    <a:outerShdw blurRad="38100" dist="38100" dir="2700000" algn="tl">
                      <a:srgbClr val="000000">
                        <a:alpha val="43137"/>
                      </a:srgbClr>
                    </a:outerShdw>
                  </a:effectLst>
                </a:rPr>
                <a:t>Universities</a:t>
              </a:r>
            </a:p>
            <a:p>
              <a:pPr algn="ctr">
                <a:defRPr/>
              </a:pPr>
              <a:endParaRPr lang="en-GB" b="1" dirty="0">
                <a:solidFill>
                  <a:srgbClr val="0033CC"/>
                </a:solidFill>
                <a:effectLst>
                  <a:outerShdw blurRad="38100" dist="38100" dir="2700000" algn="tl">
                    <a:srgbClr val="000000">
                      <a:alpha val="43137"/>
                    </a:srgbClr>
                  </a:outerShdw>
                </a:effectLst>
              </a:endParaRPr>
            </a:p>
            <a:p>
              <a:pPr algn="ctr">
                <a:defRPr/>
              </a:pPr>
              <a:r>
                <a:rPr lang="en-GB" b="1" dirty="0">
                  <a:solidFill>
                    <a:srgbClr val="0033CC"/>
                  </a:solidFill>
                  <a:effectLst>
                    <a:outerShdw blurRad="38100" dist="38100" dir="2700000" algn="tl">
                      <a:srgbClr val="000000">
                        <a:alpha val="43137"/>
                      </a:srgbClr>
                    </a:outerShdw>
                  </a:effectLst>
                </a:rPr>
                <a:t>S&amp;T</a:t>
              </a:r>
            </a:p>
            <a:p>
              <a:pPr algn="ctr">
                <a:defRPr/>
              </a:pPr>
              <a:r>
                <a:rPr lang="en-GB" b="1" dirty="0">
                  <a:solidFill>
                    <a:srgbClr val="0033CC"/>
                  </a:solidFill>
                  <a:effectLst>
                    <a:outerShdw blurRad="38100" dist="38100" dir="2700000" algn="tl">
                      <a:srgbClr val="000000">
                        <a:alpha val="43137"/>
                      </a:srgbClr>
                    </a:outerShdw>
                  </a:effectLst>
                </a:rPr>
                <a:t>University</a:t>
              </a:r>
            </a:p>
          </p:txBody>
        </p:sp>
        <p:sp>
          <p:nvSpPr>
            <p:cNvPr id="25" name="Rectangle 24"/>
            <p:cNvSpPr/>
            <p:nvPr/>
          </p:nvSpPr>
          <p:spPr>
            <a:xfrm>
              <a:off x="3811069" y="3287664"/>
              <a:ext cx="1099712" cy="862650"/>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err="1">
                  <a:solidFill>
                    <a:srgbClr val="FF0000"/>
                  </a:solidFill>
                  <a:effectLst>
                    <a:outerShdw blurRad="38100" dist="38100" dir="2700000" algn="tl">
                      <a:srgbClr val="000000"/>
                    </a:outerShdw>
                  </a:effectLst>
                  <a:ea typeface="MS PGothic" pitchFamily="34" charset="-128"/>
                </a:rPr>
                <a:t>NationaI</a:t>
              </a:r>
              <a:endParaRPr lang="en-GB" b="1" dirty="0">
                <a:solidFill>
                  <a:srgbClr val="FF0000"/>
                </a:solidFill>
                <a:effectLst>
                  <a:outerShdw blurRad="38100" dist="38100" dir="2700000" algn="tl">
                    <a:srgbClr val="000000"/>
                  </a:outerShdw>
                </a:effectLst>
                <a:ea typeface="MS PGothic" pitchFamily="34" charset="-128"/>
              </a:endParaRPr>
            </a:p>
            <a:p>
              <a:pPr algn="ctr">
                <a:defRPr/>
              </a:pPr>
              <a:r>
                <a:rPr lang="en-GB" b="1" dirty="0">
                  <a:solidFill>
                    <a:srgbClr val="FFFF00"/>
                  </a:solidFill>
                  <a:effectLst>
                    <a:outerShdw blurRad="38100" dist="38100" dir="2700000" algn="tl">
                      <a:srgbClr val="000000"/>
                    </a:outerShdw>
                  </a:effectLst>
                  <a:ea typeface="MS PGothic" pitchFamily="34" charset="-128"/>
                </a:rPr>
                <a:t>IP&amp;STI </a:t>
              </a:r>
              <a:r>
                <a:rPr lang="en-GB" b="1" dirty="0">
                  <a:solidFill>
                    <a:srgbClr val="FF0000"/>
                  </a:solidFill>
                  <a:effectLst>
                    <a:outerShdw blurRad="38100" dist="38100" dir="2700000" algn="tl">
                      <a:srgbClr val="000000"/>
                    </a:outerShdw>
                  </a:effectLst>
                  <a:ea typeface="MS PGothic" pitchFamily="34" charset="-128"/>
                </a:rPr>
                <a:t>System</a:t>
              </a:r>
            </a:p>
          </p:txBody>
        </p:sp>
        <p:sp>
          <p:nvSpPr>
            <p:cNvPr id="26" name="Left-Right Arrow 25"/>
            <p:cNvSpPr/>
            <p:nvPr/>
          </p:nvSpPr>
          <p:spPr>
            <a:xfrm>
              <a:off x="3850896" y="2290556"/>
              <a:ext cx="1658563" cy="504597"/>
            </a:xfrm>
            <a:prstGeom prst="leftRightArrow">
              <a:avLst/>
            </a:prstGeom>
            <a:solidFill>
              <a:schemeClr val="tx1"/>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7" name="Rectangle 26"/>
            <p:cNvSpPr/>
            <p:nvPr/>
          </p:nvSpPr>
          <p:spPr>
            <a:xfrm>
              <a:off x="3811069" y="4836204"/>
              <a:ext cx="1120269" cy="797687"/>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FF0000"/>
                  </a:solidFill>
                  <a:effectLst>
                    <a:outerShdw blurRad="38100" dist="38100" dir="2700000" algn="tl">
                      <a:srgbClr val="000000">
                        <a:alpha val="43137"/>
                      </a:srgbClr>
                    </a:outerShdw>
                  </a:effectLst>
                </a:rPr>
                <a:t>Tech </a:t>
              </a:r>
              <a:r>
                <a:rPr lang="en-GB" sz="1400" b="1" dirty="0" err="1">
                  <a:solidFill>
                    <a:srgbClr val="FF0000"/>
                  </a:solidFill>
                  <a:effectLst>
                    <a:outerShdw blurRad="38100" dist="38100" dir="2700000" algn="tl">
                      <a:srgbClr val="000000">
                        <a:alpha val="43137"/>
                      </a:srgbClr>
                    </a:outerShdw>
                  </a:effectLst>
                </a:rPr>
                <a:t>Parks,Incubation</a:t>
              </a:r>
              <a:r>
                <a:rPr lang="en-GB" sz="1400" b="1" dirty="0">
                  <a:solidFill>
                    <a:srgbClr val="FF0000"/>
                  </a:solidFill>
                  <a:effectLst>
                    <a:outerShdw blurRad="38100" dist="38100" dir="2700000" algn="tl">
                      <a:srgbClr val="000000">
                        <a:alpha val="43137"/>
                      </a:srgbClr>
                    </a:outerShdw>
                  </a:effectLst>
                </a:rPr>
                <a:t> </a:t>
              </a:r>
              <a:r>
                <a:rPr lang="en-GB" b="1" dirty="0">
                  <a:solidFill>
                    <a:srgbClr val="FF0000"/>
                  </a:solidFill>
                  <a:effectLst>
                    <a:outerShdw blurRad="38100" dist="38100" dir="2700000" algn="tl">
                      <a:srgbClr val="000000">
                        <a:alpha val="43137"/>
                      </a:srgbClr>
                    </a:outerShdw>
                  </a:effectLst>
                </a:rPr>
                <a:t>Centre</a:t>
              </a:r>
              <a:endParaRPr lang="en-GB" b="1" dirty="0">
                <a:effectLst>
                  <a:outerShdw blurRad="38100" dist="38100" dir="2700000" algn="tl">
                    <a:srgbClr val="000000">
                      <a:alpha val="43137"/>
                    </a:srgbClr>
                  </a:outerShdw>
                </a:effectLst>
              </a:endParaRPr>
            </a:p>
          </p:txBody>
        </p:sp>
        <p:sp>
          <p:nvSpPr>
            <p:cNvPr id="28" name="Left-Right Arrow 27"/>
            <p:cNvSpPr/>
            <p:nvPr/>
          </p:nvSpPr>
          <p:spPr>
            <a:xfrm>
              <a:off x="5797234" y="4221320"/>
              <a:ext cx="646210" cy="359563"/>
            </a:xfrm>
            <a:prstGeom prst="leftRightArrow">
              <a:avLst/>
            </a:prstGeom>
            <a:solidFill>
              <a:srgbClr val="00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9" name="Left-Right Arrow 28"/>
            <p:cNvSpPr/>
            <p:nvPr/>
          </p:nvSpPr>
          <p:spPr>
            <a:xfrm>
              <a:off x="7162883" y="4293837"/>
              <a:ext cx="506176" cy="359563"/>
            </a:xfrm>
            <a:prstGeom prst="leftRightArrow">
              <a:avLst/>
            </a:prstGeom>
            <a:solidFill>
              <a:srgbClr val="00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 name="Up Arrow 29"/>
            <p:cNvSpPr/>
            <p:nvPr/>
          </p:nvSpPr>
          <p:spPr>
            <a:xfrm>
              <a:off x="2065146" y="5544755"/>
              <a:ext cx="504891" cy="504597"/>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1" name="Up Arrow 30"/>
            <p:cNvSpPr/>
            <p:nvPr/>
          </p:nvSpPr>
          <p:spPr>
            <a:xfrm>
              <a:off x="4391759" y="5611229"/>
              <a:ext cx="504892" cy="503087"/>
            </a:xfrm>
            <a:prstGeom prst="up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2" name="Down Arrow 31"/>
            <p:cNvSpPr/>
            <p:nvPr/>
          </p:nvSpPr>
          <p:spPr>
            <a:xfrm>
              <a:off x="4499675" y="2925080"/>
              <a:ext cx="432948" cy="359563"/>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7" name="Straight Connector 36"/>
            <p:cNvCxnSpPr/>
            <p:nvPr/>
          </p:nvCxnSpPr>
          <p:spPr>
            <a:xfrm rot="5400000">
              <a:off x="6120414" y="3825500"/>
              <a:ext cx="539949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72784" y="3530899"/>
              <a:ext cx="922422" cy="814305"/>
            </a:xfrm>
            <a:prstGeom prst="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FF0000"/>
                  </a:solidFill>
                  <a:effectLst>
                    <a:outerShdw blurRad="38100" dist="38100" dir="2700000" algn="tl">
                      <a:srgbClr val="000000"/>
                    </a:outerShdw>
                  </a:effectLst>
                  <a:ea typeface="MS PGothic" pitchFamily="34" charset="-128"/>
                </a:rPr>
                <a:t>LI</a:t>
              </a:r>
            </a:p>
          </p:txBody>
        </p:sp>
        <p:sp>
          <p:nvSpPr>
            <p:cNvPr id="40" name="Rectangle 39"/>
            <p:cNvSpPr/>
            <p:nvPr/>
          </p:nvSpPr>
          <p:spPr>
            <a:xfrm>
              <a:off x="6372784" y="4670020"/>
              <a:ext cx="922422" cy="719127"/>
            </a:xfrm>
            <a:prstGeom prst="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0000"/>
                  </a:solidFill>
                </a:rPr>
                <a:t>SMME</a:t>
              </a:r>
            </a:p>
          </p:txBody>
        </p:sp>
        <p:cxnSp>
          <p:nvCxnSpPr>
            <p:cNvPr id="41" name="Straight Connector 40"/>
            <p:cNvCxnSpPr>
              <a:stCxn id="10" idx="1"/>
              <a:endCxn id="10" idx="3"/>
            </p:cNvCxnSpPr>
            <p:nvPr/>
          </p:nvCxnSpPr>
          <p:spPr>
            <a:xfrm>
              <a:off x="3247081" y="1461144"/>
              <a:ext cx="3096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Up-Down Arrow 42"/>
          <p:cNvSpPr/>
          <p:nvPr/>
        </p:nvSpPr>
        <p:spPr>
          <a:xfrm>
            <a:off x="5006579" y="3867150"/>
            <a:ext cx="323850" cy="863600"/>
          </a:xfrm>
          <a:prstGeom prst="up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04" tIns="45700" rIns="91404" bIns="45700" anchor="ctr"/>
          <a:lstStyle/>
          <a:p>
            <a:pPr algn="ctr">
              <a:defRPr/>
            </a:pPr>
            <a:endParaRPr lang="en-GB" dirty="0"/>
          </a:p>
        </p:txBody>
      </p:sp>
      <p:sp>
        <p:nvSpPr>
          <p:cNvPr id="44" name="Up-Down Arrow 43"/>
          <p:cNvSpPr/>
          <p:nvPr/>
        </p:nvSpPr>
        <p:spPr>
          <a:xfrm>
            <a:off x="4107660" y="3951289"/>
            <a:ext cx="161925" cy="649287"/>
          </a:xfrm>
          <a:prstGeom prst="up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lIns="91404" tIns="45700" rIns="91404" bIns="45700" anchor="ctr"/>
          <a:lstStyle/>
          <a:p>
            <a:pPr algn="ctr">
              <a:defRPr/>
            </a:pPr>
            <a:endParaRPr lang="en-GB" dirty="0"/>
          </a:p>
        </p:txBody>
      </p:sp>
      <p:sp>
        <p:nvSpPr>
          <p:cNvPr id="46" name="TextBox 45"/>
          <p:cNvSpPr txBox="1"/>
          <p:nvPr/>
        </p:nvSpPr>
        <p:spPr>
          <a:xfrm>
            <a:off x="228600" y="1066803"/>
            <a:ext cx="1258490" cy="584735"/>
          </a:xfrm>
          <a:prstGeom prst="rect">
            <a:avLst/>
          </a:prstGeom>
          <a:noFill/>
          <a:ln>
            <a:solidFill>
              <a:srgbClr val="FF0000"/>
            </a:solidFill>
          </a:ln>
        </p:spPr>
        <p:txBody>
          <a:bodyPr lIns="91404" tIns="45700" rIns="91404" bIns="45700">
            <a:spAutoFit/>
          </a:bodyPr>
          <a:lstStyle/>
          <a:p>
            <a:pPr algn="ctr">
              <a:defRPr/>
            </a:pPr>
            <a:r>
              <a:rPr lang="en-GB" sz="1600" b="1" dirty="0">
                <a:effectLst>
                  <a:outerShdw blurRad="38100" dist="38100" dir="2700000" algn="tl">
                    <a:srgbClr val="C0C0C0"/>
                  </a:outerShdw>
                </a:effectLst>
              </a:rPr>
              <a:t>TOP LEADERSHIP</a:t>
            </a:r>
          </a:p>
        </p:txBody>
      </p:sp>
    </p:spTree>
    <p:extLst>
      <p:ext uri="{BB962C8B-B14F-4D97-AF65-F5344CB8AC3E}">
        <p14:creationId xmlns:p14="http://schemas.microsoft.com/office/powerpoint/2010/main" val="1489907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studies on HR</a:t>
            </a:r>
          </a:p>
        </p:txBody>
      </p:sp>
      <p:sp>
        <p:nvSpPr>
          <p:cNvPr id="3" name="Content Placeholder 2"/>
          <p:cNvSpPr>
            <a:spLocks noGrp="1"/>
          </p:cNvSpPr>
          <p:nvPr>
            <p:ph idx="1"/>
          </p:nvPr>
        </p:nvSpPr>
        <p:spPr/>
        <p:txBody>
          <a:bodyPr/>
          <a:lstStyle/>
          <a:p>
            <a:pPr>
              <a:buNone/>
            </a:pPr>
            <a:r>
              <a:rPr lang="en-US" dirty="0" err="1"/>
              <a:t>MoST</a:t>
            </a:r>
            <a:r>
              <a:rPr lang="en-US" dirty="0"/>
              <a:t> and Ethiopian Academy of Sciences</a:t>
            </a:r>
          </a:p>
          <a:p>
            <a:pPr>
              <a:buNone/>
            </a:pPr>
            <a:endParaRPr lang="en-US" dirty="0"/>
          </a:p>
          <a:p>
            <a:pPr marL="514350" indent="-514350">
              <a:buFont typeface="+mj-lt"/>
              <a:buAutoNum type="arabicPeriod"/>
            </a:pPr>
            <a:r>
              <a:rPr lang="en-US" dirty="0"/>
              <a:t>Science and technology human resource demand and supply: published in 2015</a:t>
            </a:r>
          </a:p>
          <a:p>
            <a:pPr marL="514350" indent="-514350">
              <a:buFont typeface="+mj-lt"/>
              <a:buAutoNum type="arabicPeriod"/>
            </a:pPr>
            <a:endParaRPr lang="en-US" dirty="0"/>
          </a:p>
          <a:p>
            <a:pPr marL="514350" indent="-514350">
              <a:buFont typeface="+mj-lt"/>
              <a:buAutoNum type="arabicPeriod"/>
            </a:pPr>
            <a:r>
              <a:rPr lang="en-US" dirty="0"/>
              <a:t>HR demand and supply in health and agriculture: published 2016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4DCC-C8B6-4CDE-AC24-DEE9C3B249E0}"/>
              </a:ext>
            </a:extLst>
          </p:cNvPr>
          <p:cNvSpPr>
            <a:spLocks noGrp="1"/>
          </p:cNvSpPr>
          <p:nvPr>
            <p:ph type="title"/>
          </p:nvPr>
        </p:nvSpPr>
        <p:spPr>
          <a:xfrm>
            <a:off x="628650" y="365127"/>
            <a:ext cx="7886700" cy="473074"/>
          </a:xfrm>
        </p:spPr>
        <p:txBody>
          <a:bodyPr>
            <a:normAutofit fontScale="90000"/>
          </a:bodyPr>
          <a:lstStyle/>
          <a:p>
            <a:r>
              <a:rPr lang="en-US" dirty="0"/>
              <a:t>HE Student gender aggregated Data </a:t>
            </a:r>
          </a:p>
        </p:txBody>
      </p:sp>
      <p:graphicFrame>
        <p:nvGraphicFramePr>
          <p:cNvPr id="8" name="Chart 7">
            <a:extLst>
              <a:ext uri="{FF2B5EF4-FFF2-40B4-BE49-F238E27FC236}">
                <a16:creationId xmlns:a16="http://schemas.microsoft.com/office/drawing/2014/main" id="{22A3425E-D1CE-49FF-AEB5-A3A7D927AF4C}"/>
              </a:ext>
            </a:extLst>
          </p:cNvPr>
          <p:cNvGraphicFramePr>
            <a:graphicFrameLocks/>
          </p:cNvGraphicFramePr>
          <p:nvPr>
            <p:extLst/>
          </p:nvPr>
        </p:nvGraphicFramePr>
        <p:xfrm>
          <a:off x="155574" y="1066800"/>
          <a:ext cx="8836026"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32899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6863-DFC0-462B-882B-1697D6A60A48}"/>
              </a:ext>
            </a:extLst>
          </p:cNvPr>
          <p:cNvSpPr>
            <a:spLocks noGrp="1"/>
          </p:cNvSpPr>
          <p:nvPr>
            <p:ph type="title"/>
          </p:nvPr>
        </p:nvSpPr>
        <p:spPr>
          <a:xfrm>
            <a:off x="228601" y="102847"/>
            <a:ext cx="8683626" cy="735353"/>
          </a:xfrm>
        </p:spPr>
        <p:txBody>
          <a:bodyPr>
            <a:normAutofit fontScale="90000"/>
          </a:bodyPr>
          <a:lstStyle/>
          <a:p>
            <a:r>
              <a:rPr lang="en-US" dirty="0"/>
              <a:t>Higher Education Teachers Data (gender aggregated with academic rank)</a:t>
            </a:r>
          </a:p>
        </p:txBody>
      </p:sp>
      <p:sp>
        <p:nvSpPr>
          <p:cNvPr id="3" name="Content Placeholder 2">
            <a:extLst>
              <a:ext uri="{FF2B5EF4-FFF2-40B4-BE49-F238E27FC236}">
                <a16:creationId xmlns:a16="http://schemas.microsoft.com/office/drawing/2014/main" id="{47497D11-AE95-4190-8E78-D9D73A9F1F5E}"/>
              </a:ext>
            </a:extLst>
          </p:cNvPr>
          <p:cNvSpPr>
            <a:spLocks noGrp="1"/>
          </p:cNvSpPr>
          <p:nvPr>
            <p:ph idx="1"/>
          </p:nvPr>
        </p:nvSpPr>
        <p:spPr>
          <a:xfrm>
            <a:off x="0" y="-152400"/>
            <a:ext cx="9067800" cy="7162800"/>
          </a:xfrm>
        </p:spPr>
        <p:txBody>
          <a:bodyPr/>
          <a:lstStyle/>
          <a:p>
            <a:r>
              <a:rPr lang="en-US" dirty="0"/>
              <a:t>.</a:t>
            </a:r>
          </a:p>
        </p:txBody>
      </p:sp>
      <p:sp>
        <p:nvSpPr>
          <p:cNvPr id="4" name="Date Placeholder 3">
            <a:extLst>
              <a:ext uri="{FF2B5EF4-FFF2-40B4-BE49-F238E27FC236}">
                <a16:creationId xmlns:a16="http://schemas.microsoft.com/office/drawing/2014/main" id="{4D55D63E-3DC9-4729-9A59-E3C70F2A584D}"/>
              </a:ext>
            </a:extLst>
          </p:cNvPr>
          <p:cNvSpPr>
            <a:spLocks noGrp="1"/>
          </p:cNvSpPr>
          <p:nvPr>
            <p:ph type="dt" sz="half" idx="11"/>
          </p:nvPr>
        </p:nvSpPr>
        <p:spPr/>
        <p:txBody>
          <a:bodyPr/>
          <a:lstStyle/>
          <a:p>
            <a:fld id="{2205BBE2-FB6F-4BE5-A18C-5D61DC127BC3}" type="datetime1">
              <a:rPr lang="en-GB" smtClean="0">
                <a:latin typeface="Arial"/>
              </a:rPr>
              <a:pPr/>
              <a:t>17/04/2019</a:t>
            </a:fld>
            <a:endParaRPr lang="de-DE" dirty="0">
              <a:latin typeface="Arial"/>
            </a:endParaRPr>
          </a:p>
        </p:txBody>
      </p:sp>
      <p:sp>
        <p:nvSpPr>
          <p:cNvPr id="5" name="Content Placeholder 4">
            <a:extLst>
              <a:ext uri="{FF2B5EF4-FFF2-40B4-BE49-F238E27FC236}">
                <a16:creationId xmlns:a16="http://schemas.microsoft.com/office/drawing/2014/main" id="{E446119E-29BD-4209-AD20-51E2FA2CF501}"/>
              </a:ext>
            </a:extLst>
          </p:cNvPr>
          <p:cNvSpPr>
            <a:spLocks noGrp="1"/>
          </p:cNvSpPr>
          <p:nvPr>
            <p:ph sz="quarter" idx="12"/>
          </p:nvPr>
        </p:nvSpPr>
        <p:spPr/>
        <p:txBody>
          <a:bodyPr/>
          <a:lstStyle/>
          <a:p>
            <a:endParaRPr lang="en-US"/>
          </a:p>
        </p:txBody>
      </p:sp>
      <p:graphicFrame>
        <p:nvGraphicFramePr>
          <p:cNvPr id="6" name="Chart 5">
            <a:extLst>
              <a:ext uri="{FF2B5EF4-FFF2-40B4-BE49-F238E27FC236}">
                <a16:creationId xmlns:a16="http://schemas.microsoft.com/office/drawing/2014/main" id="{8DD7DD78-8741-4BD1-8706-1610C83F0B0C}"/>
              </a:ext>
            </a:extLst>
          </p:cNvPr>
          <p:cNvGraphicFramePr>
            <a:graphicFrameLocks/>
          </p:cNvGraphicFramePr>
          <p:nvPr>
            <p:extLst/>
          </p:nvPr>
        </p:nvGraphicFramePr>
        <p:xfrm>
          <a:off x="228601" y="1404247"/>
          <a:ext cx="8762999"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3254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1247-C884-440E-BB87-F986CFA1D257}"/>
              </a:ext>
            </a:extLst>
          </p:cNvPr>
          <p:cNvSpPr>
            <a:spLocks noGrp="1"/>
          </p:cNvSpPr>
          <p:nvPr>
            <p:ph type="title"/>
          </p:nvPr>
        </p:nvSpPr>
        <p:spPr>
          <a:xfrm>
            <a:off x="628650" y="76200"/>
            <a:ext cx="7886700" cy="762001"/>
          </a:xfrm>
        </p:spPr>
        <p:txBody>
          <a:bodyPr>
            <a:normAutofit/>
          </a:bodyPr>
          <a:lstStyle/>
          <a:p>
            <a:r>
              <a:rPr lang="en-US" dirty="0"/>
              <a:t>TVET Trainees Enrollment Trend </a:t>
            </a:r>
          </a:p>
        </p:txBody>
      </p:sp>
      <p:graphicFrame>
        <p:nvGraphicFramePr>
          <p:cNvPr id="6" name="Chart 5">
            <a:extLst>
              <a:ext uri="{FF2B5EF4-FFF2-40B4-BE49-F238E27FC236}">
                <a16:creationId xmlns:a16="http://schemas.microsoft.com/office/drawing/2014/main" id="{8AE921CE-2D10-4236-9797-83DCDEE4E6ED}"/>
              </a:ext>
            </a:extLst>
          </p:cNvPr>
          <p:cNvGraphicFramePr>
            <a:graphicFrameLocks/>
          </p:cNvGraphicFramePr>
          <p:nvPr>
            <p:extLst/>
          </p:nvPr>
        </p:nvGraphicFramePr>
        <p:xfrm>
          <a:off x="152400" y="1066800"/>
          <a:ext cx="8839199" cy="48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4172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85BB-60E2-4E2A-A558-A0587F46BB76}"/>
              </a:ext>
            </a:extLst>
          </p:cNvPr>
          <p:cNvSpPr>
            <a:spLocks noGrp="1"/>
          </p:cNvSpPr>
          <p:nvPr>
            <p:ph type="title"/>
          </p:nvPr>
        </p:nvSpPr>
        <p:spPr/>
        <p:txBody>
          <a:bodyPr>
            <a:noAutofit/>
          </a:bodyPr>
          <a:lstStyle/>
          <a:p>
            <a:r>
              <a:rPr lang="en-GB" sz="2800" b="1" i="1" dirty="0"/>
              <a:t>Current unemployment rate among university graduates is extremely high ( 50%)</a:t>
            </a:r>
            <a:endParaRPr lang="en-US" sz="2800" b="1" dirty="0"/>
          </a:p>
        </p:txBody>
      </p:sp>
      <p:sp>
        <p:nvSpPr>
          <p:cNvPr id="4" name="Inhaltsplatzhalter 3">
            <a:extLst>
              <a:ext uri="{FF2B5EF4-FFF2-40B4-BE49-F238E27FC236}">
                <a16:creationId xmlns:a16="http://schemas.microsoft.com/office/drawing/2014/main" id="{E1B75E11-0DFD-4179-B557-365D5D3DA293}"/>
              </a:ext>
            </a:extLst>
          </p:cNvPr>
          <p:cNvSpPr>
            <a:spLocks noGrp="1"/>
          </p:cNvSpPr>
          <p:nvPr>
            <p:ph idx="1"/>
          </p:nvPr>
        </p:nvSpPr>
        <p:spPr>
          <a:xfrm>
            <a:off x="457200" y="1600200"/>
            <a:ext cx="8229600" cy="4525963"/>
          </a:xfrm>
        </p:spPr>
        <p:txBody>
          <a:bodyPr>
            <a:normAutofit lnSpcReduction="10000"/>
          </a:bodyPr>
          <a:lstStyle/>
          <a:p>
            <a:pPr marL="285750" indent="-285750">
              <a:buFont typeface="Arial" panose="020B0604020202020204" pitchFamily="34" charset="0"/>
              <a:buChar char="•"/>
            </a:pPr>
            <a:r>
              <a:rPr lang="en-GB" sz="1600" dirty="0"/>
              <a:t>Strengthening career services at selected universities. Career services is new to intervention among Ethiopian universities and capacity development intervention would be relevant </a:t>
            </a:r>
          </a:p>
          <a:p>
            <a:pPr marL="285750" indent="-285750">
              <a:buFont typeface="Arial" panose="020B0604020202020204" pitchFamily="34" charset="0"/>
              <a:buChar char="•"/>
            </a:pPr>
            <a:r>
              <a:rPr lang="en-GB" sz="1600" dirty="0"/>
              <a:t>Strengthening entrepreneurship education and training. Main streaming entrepreneurship in HE curricula and introducing extracurricular entrepreneurship trainings </a:t>
            </a:r>
          </a:p>
          <a:p>
            <a:pPr marL="285750" indent="-285750">
              <a:buFont typeface="Arial" panose="020B0604020202020204" pitchFamily="34" charset="0"/>
              <a:buChar char="•"/>
            </a:pPr>
            <a:r>
              <a:rPr lang="en-GB" sz="1600" dirty="0"/>
              <a:t>Strengthening technology business incubation(TBIS) services and developing science and technology parks (STP). </a:t>
            </a:r>
          </a:p>
          <a:p>
            <a:pPr marL="645750" lvl="1" indent="-285750"/>
            <a:r>
              <a:rPr lang="en-GB" sz="1600" dirty="0"/>
              <a:t>TBIC/STPs have been established at some of the universities but they are at a very infant stage and twining with international universities for capacity development helps</a:t>
            </a:r>
          </a:p>
          <a:p>
            <a:pPr marL="285750" indent="-285750">
              <a:buFont typeface="Arial" panose="020B0604020202020204" pitchFamily="34" charset="0"/>
              <a:buChar char="•"/>
            </a:pPr>
            <a:r>
              <a:rPr lang="en-GB" sz="1600" dirty="0"/>
              <a:t>Higher education leadership development system </a:t>
            </a:r>
          </a:p>
          <a:p>
            <a:pPr marL="645750" lvl="1" indent="-285750"/>
            <a:r>
              <a:rPr lang="en-GB" sz="1600" dirty="0"/>
              <a:t>Developing higher education leaders and managers is critical and especially developing female leaders is a huge challenge and intervention in this topic is vital for overall development of the higher education system</a:t>
            </a:r>
          </a:p>
          <a:p>
            <a:pPr marL="645750" lvl="1" indent="-285750"/>
            <a:endParaRPr lang="en-GB" sz="1600" dirty="0"/>
          </a:p>
          <a:p>
            <a:pPr marL="360000" lvl="1" indent="0">
              <a:buNone/>
            </a:pPr>
            <a:r>
              <a:rPr lang="en-GB" sz="3200" b="1" i="1" dirty="0"/>
              <a:t>Employment facilitating interventions are required!!!</a:t>
            </a:r>
            <a:endParaRPr lang="en-GB" sz="3200" dirty="0"/>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16193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2028" y="1275513"/>
            <a:ext cx="2980235" cy="2794957"/>
            <a:chOff x="780151" y="1295852"/>
            <a:chExt cx="3758642" cy="3384496"/>
          </a:xfrm>
        </p:grpSpPr>
        <p:grpSp>
          <p:nvGrpSpPr>
            <p:cNvPr id="4" name="Group 3"/>
            <p:cNvGrpSpPr/>
            <p:nvPr/>
          </p:nvGrpSpPr>
          <p:grpSpPr>
            <a:xfrm>
              <a:off x="780151" y="1295852"/>
              <a:ext cx="3758642" cy="3384496"/>
              <a:chOff x="780151" y="1295852"/>
              <a:chExt cx="3758642" cy="3384496"/>
            </a:xfrm>
          </p:grpSpPr>
          <p:sp>
            <p:nvSpPr>
              <p:cNvPr id="25" name="Freeform 10"/>
              <p:cNvSpPr>
                <a:spLocks/>
              </p:cNvSpPr>
              <p:nvPr/>
            </p:nvSpPr>
            <p:spPr bwMode="auto">
              <a:xfrm>
                <a:off x="780151" y="2048449"/>
                <a:ext cx="1792458" cy="1620279"/>
              </a:xfrm>
              <a:custGeom>
                <a:avLst/>
                <a:gdLst>
                  <a:gd name="T0" fmla="*/ 706 w 1272"/>
                  <a:gd name="T1" fmla="*/ 3 h 1272"/>
                  <a:gd name="T2" fmla="*/ 837 w 1272"/>
                  <a:gd name="T3" fmla="*/ 33 h 1272"/>
                  <a:gd name="T4" fmla="*/ 957 w 1272"/>
                  <a:gd name="T5" fmla="*/ 87 h 1272"/>
                  <a:gd name="T6" fmla="*/ 1062 w 1272"/>
                  <a:gd name="T7" fmla="*/ 164 h 1272"/>
                  <a:gd name="T8" fmla="*/ 1149 w 1272"/>
                  <a:gd name="T9" fmla="*/ 261 h 1272"/>
                  <a:gd name="T10" fmla="*/ 1216 w 1272"/>
                  <a:gd name="T11" fmla="*/ 373 h 1272"/>
                  <a:gd name="T12" fmla="*/ 1257 w 1272"/>
                  <a:gd name="T13" fmla="*/ 499 h 1272"/>
                  <a:gd name="T14" fmla="*/ 1272 w 1272"/>
                  <a:gd name="T15" fmla="*/ 636 h 1272"/>
                  <a:gd name="T16" fmla="*/ 1267 w 1272"/>
                  <a:gd name="T17" fmla="*/ 708 h 1272"/>
                  <a:gd name="T18" fmla="*/ 1238 w 1272"/>
                  <a:gd name="T19" fmla="*/ 839 h 1272"/>
                  <a:gd name="T20" fmla="*/ 1184 w 1272"/>
                  <a:gd name="T21" fmla="*/ 958 h 1272"/>
                  <a:gd name="T22" fmla="*/ 1107 w 1272"/>
                  <a:gd name="T23" fmla="*/ 1063 h 1272"/>
                  <a:gd name="T24" fmla="*/ 1010 w 1272"/>
                  <a:gd name="T25" fmla="*/ 1149 h 1272"/>
                  <a:gd name="T26" fmla="*/ 898 w 1272"/>
                  <a:gd name="T27" fmla="*/ 1216 h 1272"/>
                  <a:gd name="T28" fmla="*/ 772 w 1272"/>
                  <a:gd name="T29" fmla="*/ 1257 h 1272"/>
                  <a:gd name="T30" fmla="*/ 636 w 1272"/>
                  <a:gd name="T31" fmla="*/ 1272 h 1272"/>
                  <a:gd name="T32" fmla="*/ 503 w 1272"/>
                  <a:gd name="T33" fmla="*/ 1258 h 1272"/>
                  <a:gd name="T34" fmla="*/ 380 w 1272"/>
                  <a:gd name="T35" fmla="*/ 1218 h 1272"/>
                  <a:gd name="T36" fmla="*/ 269 w 1272"/>
                  <a:gd name="T37" fmla="*/ 1155 h 1272"/>
                  <a:gd name="T38" fmla="*/ 174 w 1272"/>
                  <a:gd name="T39" fmla="*/ 1072 h 1272"/>
                  <a:gd name="T40" fmla="*/ 97 w 1272"/>
                  <a:gd name="T41" fmla="*/ 972 h 1272"/>
                  <a:gd name="T42" fmla="*/ 42 w 1272"/>
                  <a:gd name="T43" fmla="*/ 860 h 1272"/>
                  <a:gd name="T44" fmla="*/ 22 w 1272"/>
                  <a:gd name="T45" fmla="*/ 797 h 1272"/>
                  <a:gd name="T46" fmla="*/ 3 w 1272"/>
                  <a:gd name="T47" fmla="*/ 690 h 1272"/>
                  <a:gd name="T48" fmla="*/ 4 w 1272"/>
                  <a:gd name="T49" fmla="*/ 569 h 1272"/>
                  <a:gd name="T50" fmla="*/ 31 w 1272"/>
                  <a:gd name="T51" fmla="*/ 441 h 1272"/>
                  <a:gd name="T52" fmla="*/ 82 w 1272"/>
                  <a:gd name="T53" fmla="*/ 324 h 1272"/>
                  <a:gd name="T54" fmla="*/ 154 w 1272"/>
                  <a:gd name="T55" fmla="*/ 222 h 1272"/>
                  <a:gd name="T56" fmla="*/ 245 w 1272"/>
                  <a:gd name="T57" fmla="*/ 134 h 1272"/>
                  <a:gd name="T58" fmla="*/ 347 w 1272"/>
                  <a:gd name="T59" fmla="*/ 69 h 1272"/>
                  <a:gd name="T60" fmla="*/ 456 w 1272"/>
                  <a:gd name="T61" fmla="*/ 26 h 1272"/>
                  <a:gd name="T62" fmla="*/ 575 w 1272"/>
                  <a:gd name="T63" fmla="*/ 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 h="1272">
                    <a:moveTo>
                      <a:pt x="636" y="0"/>
                    </a:moveTo>
                    <a:lnTo>
                      <a:pt x="706" y="3"/>
                    </a:lnTo>
                    <a:lnTo>
                      <a:pt x="772" y="14"/>
                    </a:lnTo>
                    <a:lnTo>
                      <a:pt x="837" y="33"/>
                    </a:lnTo>
                    <a:lnTo>
                      <a:pt x="898" y="56"/>
                    </a:lnTo>
                    <a:lnTo>
                      <a:pt x="957" y="87"/>
                    </a:lnTo>
                    <a:lnTo>
                      <a:pt x="1011" y="123"/>
                    </a:lnTo>
                    <a:lnTo>
                      <a:pt x="1062" y="164"/>
                    </a:lnTo>
                    <a:lnTo>
                      <a:pt x="1108" y="210"/>
                    </a:lnTo>
                    <a:lnTo>
                      <a:pt x="1149" y="261"/>
                    </a:lnTo>
                    <a:lnTo>
                      <a:pt x="1185" y="315"/>
                    </a:lnTo>
                    <a:lnTo>
                      <a:pt x="1216" y="373"/>
                    </a:lnTo>
                    <a:lnTo>
                      <a:pt x="1239" y="434"/>
                    </a:lnTo>
                    <a:lnTo>
                      <a:pt x="1257" y="499"/>
                    </a:lnTo>
                    <a:lnTo>
                      <a:pt x="1267" y="566"/>
                    </a:lnTo>
                    <a:lnTo>
                      <a:pt x="1272" y="636"/>
                    </a:lnTo>
                    <a:lnTo>
                      <a:pt x="1270" y="686"/>
                    </a:lnTo>
                    <a:lnTo>
                      <a:pt x="1267" y="708"/>
                    </a:lnTo>
                    <a:lnTo>
                      <a:pt x="1257" y="775"/>
                    </a:lnTo>
                    <a:lnTo>
                      <a:pt x="1238" y="839"/>
                    </a:lnTo>
                    <a:lnTo>
                      <a:pt x="1214" y="900"/>
                    </a:lnTo>
                    <a:lnTo>
                      <a:pt x="1184" y="958"/>
                    </a:lnTo>
                    <a:lnTo>
                      <a:pt x="1148" y="1013"/>
                    </a:lnTo>
                    <a:lnTo>
                      <a:pt x="1107" y="1063"/>
                    </a:lnTo>
                    <a:lnTo>
                      <a:pt x="1061" y="1109"/>
                    </a:lnTo>
                    <a:lnTo>
                      <a:pt x="1010" y="1149"/>
                    </a:lnTo>
                    <a:lnTo>
                      <a:pt x="956" y="1185"/>
                    </a:lnTo>
                    <a:lnTo>
                      <a:pt x="898" y="1216"/>
                    </a:lnTo>
                    <a:lnTo>
                      <a:pt x="837" y="1239"/>
                    </a:lnTo>
                    <a:lnTo>
                      <a:pt x="772" y="1257"/>
                    </a:lnTo>
                    <a:lnTo>
                      <a:pt x="705" y="1267"/>
                    </a:lnTo>
                    <a:lnTo>
                      <a:pt x="636" y="1272"/>
                    </a:lnTo>
                    <a:lnTo>
                      <a:pt x="569" y="1269"/>
                    </a:lnTo>
                    <a:lnTo>
                      <a:pt x="503" y="1258"/>
                    </a:lnTo>
                    <a:lnTo>
                      <a:pt x="440" y="1240"/>
                    </a:lnTo>
                    <a:lnTo>
                      <a:pt x="380" y="1218"/>
                    </a:lnTo>
                    <a:lnTo>
                      <a:pt x="322" y="1190"/>
                    </a:lnTo>
                    <a:lnTo>
                      <a:pt x="269" y="1155"/>
                    </a:lnTo>
                    <a:lnTo>
                      <a:pt x="220" y="1116"/>
                    </a:lnTo>
                    <a:lnTo>
                      <a:pt x="174" y="1072"/>
                    </a:lnTo>
                    <a:lnTo>
                      <a:pt x="133" y="1024"/>
                    </a:lnTo>
                    <a:lnTo>
                      <a:pt x="97" y="972"/>
                    </a:lnTo>
                    <a:lnTo>
                      <a:pt x="67" y="918"/>
                    </a:lnTo>
                    <a:lnTo>
                      <a:pt x="42" y="860"/>
                    </a:lnTo>
                    <a:lnTo>
                      <a:pt x="37" y="847"/>
                    </a:lnTo>
                    <a:lnTo>
                      <a:pt x="22" y="797"/>
                    </a:lnTo>
                    <a:lnTo>
                      <a:pt x="10" y="745"/>
                    </a:lnTo>
                    <a:lnTo>
                      <a:pt x="3" y="690"/>
                    </a:lnTo>
                    <a:lnTo>
                      <a:pt x="0" y="636"/>
                    </a:lnTo>
                    <a:lnTo>
                      <a:pt x="4" y="569"/>
                    </a:lnTo>
                    <a:lnTo>
                      <a:pt x="15" y="504"/>
                    </a:lnTo>
                    <a:lnTo>
                      <a:pt x="31" y="441"/>
                    </a:lnTo>
                    <a:lnTo>
                      <a:pt x="54" y="381"/>
                    </a:lnTo>
                    <a:lnTo>
                      <a:pt x="82" y="324"/>
                    </a:lnTo>
                    <a:lnTo>
                      <a:pt x="115" y="271"/>
                    </a:lnTo>
                    <a:lnTo>
                      <a:pt x="154" y="222"/>
                    </a:lnTo>
                    <a:lnTo>
                      <a:pt x="197" y="176"/>
                    </a:lnTo>
                    <a:lnTo>
                      <a:pt x="245" y="134"/>
                    </a:lnTo>
                    <a:lnTo>
                      <a:pt x="297" y="99"/>
                    </a:lnTo>
                    <a:lnTo>
                      <a:pt x="347" y="69"/>
                    </a:lnTo>
                    <a:lnTo>
                      <a:pt x="400" y="45"/>
                    </a:lnTo>
                    <a:lnTo>
                      <a:pt x="456" y="26"/>
                    </a:lnTo>
                    <a:lnTo>
                      <a:pt x="515" y="12"/>
                    </a:lnTo>
                    <a:lnTo>
                      <a:pt x="575" y="3"/>
                    </a:lnTo>
                    <a:lnTo>
                      <a:pt x="636" y="0"/>
                    </a:lnTo>
                    <a:close/>
                  </a:path>
                </a:pathLst>
              </a:custGeom>
              <a:solidFill>
                <a:schemeClr val="bg1">
                  <a:lumMod val="65000"/>
                </a:schemeClr>
              </a:solidFill>
              <a:ln w="0">
                <a:noFill/>
                <a:prstDash val="solid"/>
                <a:round/>
                <a:headEnd/>
                <a:tailEnd/>
              </a:ln>
              <a:effectLst>
                <a:outerShdw blurRad="254000" sx="104000" sy="104000" algn="ctr" rotWithShape="0">
                  <a:prstClr val="black">
                    <a:alpha val="35000"/>
                  </a:prstClr>
                </a:outerShdw>
              </a:effectLst>
            </p:spPr>
            <p:txBody>
              <a:bodyPr vert="horz" wrap="square" lIns="91440" tIns="45720" rIns="91440" bIns="45720" numCol="1" anchor="ctr" anchorCtr="1" compatLnSpc="1">
                <a:prstTxWarp prst="textNoShape">
                  <a:avLst/>
                </a:prstTxWarp>
              </a:bodyPr>
              <a:lstStyle/>
              <a:p>
                <a:pPr algn="ctr"/>
                <a:r>
                  <a:rPr lang="en-US" sz="1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MoSHE</a:t>
                </a:r>
              </a:p>
            </p:txBody>
          </p:sp>
          <p:grpSp>
            <p:nvGrpSpPr>
              <p:cNvPr id="32" name="Group 31"/>
              <p:cNvGrpSpPr/>
              <p:nvPr/>
            </p:nvGrpSpPr>
            <p:grpSpPr>
              <a:xfrm>
                <a:off x="1103249" y="1295852"/>
                <a:ext cx="3435544" cy="3384496"/>
                <a:chOff x="2634902" y="1250670"/>
                <a:chExt cx="3469555" cy="3781216"/>
              </a:xfrm>
            </p:grpSpPr>
            <p:sp>
              <p:nvSpPr>
                <p:cNvPr id="38" name="Freeform 8"/>
                <p:cNvSpPr>
                  <a:spLocks/>
                </p:cNvSpPr>
                <p:nvPr/>
              </p:nvSpPr>
              <p:spPr bwMode="auto">
                <a:xfrm>
                  <a:off x="2634902" y="1250670"/>
                  <a:ext cx="3469555" cy="3781216"/>
                </a:xfrm>
                <a:custGeom>
                  <a:avLst/>
                  <a:gdLst>
                    <a:gd name="T0" fmla="*/ 1210 w 2438"/>
                    <a:gd name="T1" fmla="*/ 4 h 2657"/>
                    <a:gd name="T2" fmla="*/ 1401 w 2438"/>
                    <a:gd name="T3" fmla="*/ 33 h 2657"/>
                    <a:gd name="T4" fmla="*/ 1584 w 2438"/>
                    <a:gd name="T5" fmla="*/ 88 h 2657"/>
                    <a:gd name="T6" fmla="*/ 1754 w 2438"/>
                    <a:gd name="T7" fmla="*/ 167 h 2657"/>
                    <a:gd name="T8" fmla="*/ 1909 w 2438"/>
                    <a:gd name="T9" fmla="*/ 268 h 2657"/>
                    <a:gd name="T10" fmla="*/ 2049 w 2438"/>
                    <a:gd name="T11" fmla="*/ 390 h 2657"/>
                    <a:gd name="T12" fmla="*/ 2170 w 2438"/>
                    <a:gd name="T13" fmla="*/ 529 h 2657"/>
                    <a:gd name="T14" fmla="*/ 2272 w 2438"/>
                    <a:gd name="T15" fmla="*/ 686 h 2657"/>
                    <a:gd name="T16" fmla="*/ 2351 w 2438"/>
                    <a:gd name="T17" fmla="*/ 856 h 2657"/>
                    <a:gd name="T18" fmla="*/ 2406 w 2438"/>
                    <a:gd name="T19" fmla="*/ 1038 h 2657"/>
                    <a:gd name="T20" fmla="*/ 2434 w 2438"/>
                    <a:gd name="T21" fmla="*/ 1230 h 2657"/>
                    <a:gd name="T22" fmla="*/ 2434 w 2438"/>
                    <a:gd name="T23" fmla="*/ 1427 h 2657"/>
                    <a:gd name="T24" fmla="*/ 2406 w 2438"/>
                    <a:gd name="T25" fmla="*/ 1617 h 2657"/>
                    <a:gd name="T26" fmla="*/ 2352 w 2438"/>
                    <a:gd name="T27" fmla="*/ 1799 h 2657"/>
                    <a:gd name="T28" fmla="*/ 2274 w 2438"/>
                    <a:gd name="T29" fmla="*/ 1968 h 2657"/>
                    <a:gd name="T30" fmla="*/ 2175 w 2438"/>
                    <a:gd name="T31" fmla="*/ 2122 h 2657"/>
                    <a:gd name="T32" fmla="*/ 2055 w 2438"/>
                    <a:gd name="T33" fmla="*/ 2262 h 2657"/>
                    <a:gd name="T34" fmla="*/ 1917 w 2438"/>
                    <a:gd name="T35" fmla="*/ 2383 h 2657"/>
                    <a:gd name="T36" fmla="*/ 1761 w 2438"/>
                    <a:gd name="T37" fmla="*/ 2486 h 2657"/>
                    <a:gd name="T38" fmla="*/ 1590 w 2438"/>
                    <a:gd name="T39" fmla="*/ 2567 h 2657"/>
                    <a:gd name="T40" fmla="*/ 1406 w 2438"/>
                    <a:gd name="T41" fmla="*/ 2624 h 2657"/>
                    <a:gd name="T42" fmla="*/ 1211 w 2438"/>
                    <a:gd name="T43" fmla="*/ 2654 h 2657"/>
                    <a:gd name="T44" fmla="*/ 1012 w 2438"/>
                    <a:gd name="T45" fmla="*/ 2654 h 2657"/>
                    <a:gd name="T46" fmla="*/ 821 w 2438"/>
                    <a:gd name="T47" fmla="*/ 2625 h 2657"/>
                    <a:gd name="T48" fmla="*/ 639 w 2438"/>
                    <a:gd name="T49" fmla="*/ 2571 h 2657"/>
                    <a:gd name="T50" fmla="*/ 470 w 2438"/>
                    <a:gd name="T51" fmla="*/ 2492 h 2657"/>
                    <a:gd name="T52" fmla="*/ 315 w 2438"/>
                    <a:gd name="T53" fmla="*/ 2392 h 2657"/>
                    <a:gd name="T54" fmla="*/ 174 w 2438"/>
                    <a:gd name="T55" fmla="*/ 2270 h 2657"/>
                    <a:gd name="T56" fmla="*/ 53 w 2438"/>
                    <a:gd name="T57" fmla="*/ 2132 h 2657"/>
                    <a:gd name="T58" fmla="*/ 41 w 2438"/>
                    <a:gd name="T59" fmla="*/ 2104 h 2657"/>
                    <a:gd name="T60" fmla="*/ 136 w 2438"/>
                    <a:gd name="T61" fmla="*/ 2187 h 2657"/>
                    <a:gd name="T62" fmla="*/ 247 w 2438"/>
                    <a:gd name="T63" fmla="*/ 2250 h 2657"/>
                    <a:gd name="T64" fmla="*/ 370 w 2438"/>
                    <a:gd name="T65" fmla="*/ 2290 h 2657"/>
                    <a:gd name="T66" fmla="*/ 503 w 2438"/>
                    <a:gd name="T67" fmla="*/ 2304 h 2657"/>
                    <a:gd name="T68" fmla="*/ 639 w 2438"/>
                    <a:gd name="T69" fmla="*/ 2289 h 2657"/>
                    <a:gd name="T70" fmla="*/ 765 w 2438"/>
                    <a:gd name="T71" fmla="*/ 2248 h 2657"/>
                    <a:gd name="T72" fmla="*/ 877 w 2438"/>
                    <a:gd name="T73" fmla="*/ 2181 h 2657"/>
                    <a:gd name="T74" fmla="*/ 974 w 2438"/>
                    <a:gd name="T75" fmla="*/ 2095 h 2657"/>
                    <a:gd name="T76" fmla="*/ 1051 w 2438"/>
                    <a:gd name="T77" fmla="*/ 1990 h 2657"/>
                    <a:gd name="T78" fmla="*/ 1105 w 2438"/>
                    <a:gd name="T79" fmla="*/ 1871 h 2657"/>
                    <a:gd name="T80" fmla="*/ 1134 w 2438"/>
                    <a:gd name="T81" fmla="*/ 1740 h 2657"/>
                    <a:gd name="T82" fmla="*/ 1176 w 2438"/>
                    <a:gd name="T83" fmla="*/ 1581 h 2657"/>
                    <a:gd name="T84" fmla="*/ 1197 w 2438"/>
                    <a:gd name="T85" fmla="*/ 1414 h 2657"/>
                    <a:gd name="T86" fmla="*/ 1198 w 2438"/>
                    <a:gd name="T87" fmla="*/ 1273 h 2657"/>
                    <a:gd name="T88" fmla="*/ 1185 w 2438"/>
                    <a:gd name="T89" fmla="*/ 1130 h 2657"/>
                    <a:gd name="T90" fmla="*/ 1147 w 2438"/>
                    <a:gd name="T91" fmla="*/ 957 h 2657"/>
                    <a:gd name="T92" fmla="*/ 1142 w 2438"/>
                    <a:gd name="T93" fmla="*/ 940 h 2657"/>
                    <a:gd name="T94" fmla="*/ 1079 w 2438"/>
                    <a:gd name="T95" fmla="*/ 775 h 2657"/>
                    <a:gd name="T96" fmla="*/ 995 w 2438"/>
                    <a:gd name="T97" fmla="*/ 621 h 2657"/>
                    <a:gd name="T98" fmla="*/ 894 w 2438"/>
                    <a:gd name="T99" fmla="*/ 481 h 2657"/>
                    <a:gd name="T100" fmla="*/ 775 w 2438"/>
                    <a:gd name="T101" fmla="*/ 354 h 2657"/>
                    <a:gd name="T102" fmla="*/ 640 w 2438"/>
                    <a:gd name="T103" fmla="*/ 245 h 2657"/>
                    <a:gd name="T104" fmla="*/ 490 w 2438"/>
                    <a:gd name="T105" fmla="*/ 154 h 2657"/>
                    <a:gd name="T106" fmla="*/ 578 w 2438"/>
                    <a:gd name="T107" fmla="*/ 112 h 2657"/>
                    <a:gd name="T108" fmla="*/ 746 w 2438"/>
                    <a:gd name="T109" fmla="*/ 51 h 2657"/>
                    <a:gd name="T110" fmla="*/ 924 w 2438"/>
                    <a:gd name="T111" fmla="*/ 13 h 2657"/>
                    <a:gd name="T112" fmla="*/ 1111 w 2438"/>
                    <a:gd name="T113" fmla="*/ 0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8" h="2657">
                      <a:moveTo>
                        <a:pt x="1111" y="0"/>
                      </a:moveTo>
                      <a:lnTo>
                        <a:pt x="1210" y="4"/>
                      </a:lnTo>
                      <a:lnTo>
                        <a:pt x="1307" y="16"/>
                      </a:lnTo>
                      <a:lnTo>
                        <a:pt x="1401" y="33"/>
                      </a:lnTo>
                      <a:lnTo>
                        <a:pt x="1494" y="57"/>
                      </a:lnTo>
                      <a:lnTo>
                        <a:pt x="1584" y="88"/>
                      </a:lnTo>
                      <a:lnTo>
                        <a:pt x="1670" y="124"/>
                      </a:lnTo>
                      <a:lnTo>
                        <a:pt x="1754" y="167"/>
                      </a:lnTo>
                      <a:lnTo>
                        <a:pt x="1833" y="215"/>
                      </a:lnTo>
                      <a:lnTo>
                        <a:pt x="1909" y="268"/>
                      </a:lnTo>
                      <a:lnTo>
                        <a:pt x="1981" y="326"/>
                      </a:lnTo>
                      <a:lnTo>
                        <a:pt x="2049" y="390"/>
                      </a:lnTo>
                      <a:lnTo>
                        <a:pt x="2112" y="457"/>
                      </a:lnTo>
                      <a:lnTo>
                        <a:pt x="2170" y="529"/>
                      </a:lnTo>
                      <a:lnTo>
                        <a:pt x="2224" y="606"/>
                      </a:lnTo>
                      <a:lnTo>
                        <a:pt x="2272" y="686"/>
                      </a:lnTo>
                      <a:lnTo>
                        <a:pt x="2314" y="769"/>
                      </a:lnTo>
                      <a:lnTo>
                        <a:pt x="2351" y="856"/>
                      </a:lnTo>
                      <a:lnTo>
                        <a:pt x="2381" y="946"/>
                      </a:lnTo>
                      <a:lnTo>
                        <a:pt x="2406" y="1038"/>
                      </a:lnTo>
                      <a:lnTo>
                        <a:pt x="2424" y="1132"/>
                      </a:lnTo>
                      <a:lnTo>
                        <a:pt x="2434" y="1230"/>
                      </a:lnTo>
                      <a:lnTo>
                        <a:pt x="2438" y="1329"/>
                      </a:lnTo>
                      <a:lnTo>
                        <a:pt x="2434" y="1427"/>
                      </a:lnTo>
                      <a:lnTo>
                        <a:pt x="2424" y="1524"/>
                      </a:lnTo>
                      <a:lnTo>
                        <a:pt x="2406" y="1617"/>
                      </a:lnTo>
                      <a:lnTo>
                        <a:pt x="2383" y="1709"/>
                      </a:lnTo>
                      <a:lnTo>
                        <a:pt x="2352" y="1799"/>
                      </a:lnTo>
                      <a:lnTo>
                        <a:pt x="2316" y="1884"/>
                      </a:lnTo>
                      <a:lnTo>
                        <a:pt x="2274" y="1968"/>
                      </a:lnTo>
                      <a:lnTo>
                        <a:pt x="2227" y="2047"/>
                      </a:lnTo>
                      <a:lnTo>
                        <a:pt x="2175" y="2122"/>
                      </a:lnTo>
                      <a:lnTo>
                        <a:pt x="2117" y="2194"/>
                      </a:lnTo>
                      <a:lnTo>
                        <a:pt x="2055" y="2262"/>
                      </a:lnTo>
                      <a:lnTo>
                        <a:pt x="1987" y="2325"/>
                      </a:lnTo>
                      <a:lnTo>
                        <a:pt x="1917" y="2383"/>
                      </a:lnTo>
                      <a:lnTo>
                        <a:pt x="1842" y="2438"/>
                      </a:lnTo>
                      <a:lnTo>
                        <a:pt x="1761" y="2486"/>
                      </a:lnTo>
                      <a:lnTo>
                        <a:pt x="1677" y="2530"/>
                      </a:lnTo>
                      <a:lnTo>
                        <a:pt x="1590" y="2567"/>
                      </a:lnTo>
                      <a:lnTo>
                        <a:pt x="1499" y="2599"/>
                      </a:lnTo>
                      <a:lnTo>
                        <a:pt x="1406" y="2624"/>
                      </a:lnTo>
                      <a:lnTo>
                        <a:pt x="1309" y="2642"/>
                      </a:lnTo>
                      <a:lnTo>
                        <a:pt x="1211" y="2654"/>
                      </a:lnTo>
                      <a:lnTo>
                        <a:pt x="1111" y="2657"/>
                      </a:lnTo>
                      <a:lnTo>
                        <a:pt x="1012" y="2654"/>
                      </a:lnTo>
                      <a:lnTo>
                        <a:pt x="915" y="2643"/>
                      </a:lnTo>
                      <a:lnTo>
                        <a:pt x="821" y="2625"/>
                      </a:lnTo>
                      <a:lnTo>
                        <a:pt x="729" y="2600"/>
                      </a:lnTo>
                      <a:lnTo>
                        <a:pt x="639" y="2571"/>
                      </a:lnTo>
                      <a:lnTo>
                        <a:pt x="553" y="2534"/>
                      </a:lnTo>
                      <a:lnTo>
                        <a:pt x="470" y="2492"/>
                      </a:lnTo>
                      <a:lnTo>
                        <a:pt x="390" y="2445"/>
                      </a:lnTo>
                      <a:lnTo>
                        <a:pt x="315" y="2392"/>
                      </a:lnTo>
                      <a:lnTo>
                        <a:pt x="243" y="2334"/>
                      </a:lnTo>
                      <a:lnTo>
                        <a:pt x="174" y="2270"/>
                      </a:lnTo>
                      <a:lnTo>
                        <a:pt x="112" y="2203"/>
                      </a:lnTo>
                      <a:lnTo>
                        <a:pt x="53" y="2132"/>
                      </a:lnTo>
                      <a:lnTo>
                        <a:pt x="0" y="2056"/>
                      </a:lnTo>
                      <a:lnTo>
                        <a:pt x="41" y="2104"/>
                      </a:lnTo>
                      <a:lnTo>
                        <a:pt x="87" y="2148"/>
                      </a:lnTo>
                      <a:lnTo>
                        <a:pt x="136" y="2187"/>
                      </a:lnTo>
                      <a:lnTo>
                        <a:pt x="189" y="2222"/>
                      </a:lnTo>
                      <a:lnTo>
                        <a:pt x="247" y="2250"/>
                      </a:lnTo>
                      <a:lnTo>
                        <a:pt x="307" y="2272"/>
                      </a:lnTo>
                      <a:lnTo>
                        <a:pt x="370" y="2290"/>
                      </a:lnTo>
                      <a:lnTo>
                        <a:pt x="436" y="2301"/>
                      </a:lnTo>
                      <a:lnTo>
                        <a:pt x="503" y="2304"/>
                      </a:lnTo>
                      <a:lnTo>
                        <a:pt x="572" y="2299"/>
                      </a:lnTo>
                      <a:lnTo>
                        <a:pt x="639" y="2289"/>
                      </a:lnTo>
                      <a:lnTo>
                        <a:pt x="704" y="2271"/>
                      </a:lnTo>
                      <a:lnTo>
                        <a:pt x="765" y="2248"/>
                      </a:lnTo>
                      <a:lnTo>
                        <a:pt x="823" y="2217"/>
                      </a:lnTo>
                      <a:lnTo>
                        <a:pt x="877" y="2181"/>
                      </a:lnTo>
                      <a:lnTo>
                        <a:pt x="928" y="2141"/>
                      </a:lnTo>
                      <a:lnTo>
                        <a:pt x="974" y="2095"/>
                      </a:lnTo>
                      <a:lnTo>
                        <a:pt x="1015" y="2045"/>
                      </a:lnTo>
                      <a:lnTo>
                        <a:pt x="1051" y="1990"/>
                      </a:lnTo>
                      <a:lnTo>
                        <a:pt x="1081" y="1932"/>
                      </a:lnTo>
                      <a:lnTo>
                        <a:pt x="1105" y="1871"/>
                      </a:lnTo>
                      <a:lnTo>
                        <a:pt x="1124" y="1807"/>
                      </a:lnTo>
                      <a:lnTo>
                        <a:pt x="1134" y="1740"/>
                      </a:lnTo>
                      <a:lnTo>
                        <a:pt x="1158" y="1662"/>
                      </a:lnTo>
                      <a:lnTo>
                        <a:pt x="1176" y="1581"/>
                      </a:lnTo>
                      <a:lnTo>
                        <a:pt x="1189" y="1498"/>
                      </a:lnTo>
                      <a:lnTo>
                        <a:pt x="1197" y="1414"/>
                      </a:lnTo>
                      <a:lnTo>
                        <a:pt x="1199" y="1329"/>
                      </a:lnTo>
                      <a:lnTo>
                        <a:pt x="1198" y="1273"/>
                      </a:lnTo>
                      <a:lnTo>
                        <a:pt x="1195" y="1218"/>
                      </a:lnTo>
                      <a:lnTo>
                        <a:pt x="1185" y="1130"/>
                      </a:lnTo>
                      <a:lnTo>
                        <a:pt x="1169" y="1042"/>
                      </a:lnTo>
                      <a:lnTo>
                        <a:pt x="1147" y="957"/>
                      </a:lnTo>
                      <a:lnTo>
                        <a:pt x="1145" y="950"/>
                      </a:lnTo>
                      <a:lnTo>
                        <a:pt x="1142" y="940"/>
                      </a:lnTo>
                      <a:lnTo>
                        <a:pt x="1113" y="856"/>
                      </a:lnTo>
                      <a:lnTo>
                        <a:pt x="1079" y="775"/>
                      </a:lnTo>
                      <a:lnTo>
                        <a:pt x="1040" y="695"/>
                      </a:lnTo>
                      <a:lnTo>
                        <a:pt x="995" y="621"/>
                      </a:lnTo>
                      <a:lnTo>
                        <a:pt x="947" y="549"/>
                      </a:lnTo>
                      <a:lnTo>
                        <a:pt x="894" y="481"/>
                      </a:lnTo>
                      <a:lnTo>
                        <a:pt x="836" y="416"/>
                      </a:lnTo>
                      <a:lnTo>
                        <a:pt x="775" y="354"/>
                      </a:lnTo>
                      <a:lnTo>
                        <a:pt x="709" y="298"/>
                      </a:lnTo>
                      <a:lnTo>
                        <a:pt x="640" y="245"/>
                      </a:lnTo>
                      <a:lnTo>
                        <a:pt x="567" y="197"/>
                      </a:lnTo>
                      <a:lnTo>
                        <a:pt x="490" y="154"/>
                      </a:lnTo>
                      <a:lnTo>
                        <a:pt x="497" y="151"/>
                      </a:lnTo>
                      <a:lnTo>
                        <a:pt x="578" y="112"/>
                      </a:lnTo>
                      <a:lnTo>
                        <a:pt x="660" y="79"/>
                      </a:lnTo>
                      <a:lnTo>
                        <a:pt x="746" y="51"/>
                      </a:lnTo>
                      <a:lnTo>
                        <a:pt x="834" y="30"/>
                      </a:lnTo>
                      <a:lnTo>
                        <a:pt x="924" y="13"/>
                      </a:lnTo>
                      <a:lnTo>
                        <a:pt x="1016" y="4"/>
                      </a:lnTo>
                      <a:lnTo>
                        <a:pt x="1111" y="0"/>
                      </a:lnTo>
                      <a:close/>
                    </a:path>
                  </a:pathLst>
                </a:custGeom>
                <a:gradFill flip="none" rotWithShape="1">
                  <a:gsLst>
                    <a:gs pos="42785">
                      <a:srgbClr val="0099FF"/>
                    </a:gs>
                    <a:gs pos="65800">
                      <a:srgbClr val="0099FF"/>
                    </a:gs>
                    <a:gs pos="15512">
                      <a:srgbClr val="0099FF"/>
                    </a:gs>
                    <a:gs pos="27800">
                      <a:srgbClr val="0099FF"/>
                    </a:gs>
                    <a:gs pos="0">
                      <a:srgbClr val="0099FF"/>
                    </a:gs>
                    <a:gs pos="50000">
                      <a:srgbClr val="0099FF"/>
                    </a:gs>
                    <a:gs pos="100000">
                      <a:srgbClr val="0099FF"/>
                    </a:gs>
                  </a:gsLst>
                  <a:lin ang="10800000" scaled="1"/>
                  <a:tileRect/>
                </a:gradFill>
                <a:ln w="0">
                  <a:noFill/>
                  <a:prstDash val="solid"/>
                  <a:round/>
                  <a:headEnd/>
                  <a:tailEnd/>
                </a:ln>
                <a:effectLst>
                  <a:outerShdw blurRad="139700" dist="38100" dir="2700000" sx="102000" sy="102000" algn="tl" rotWithShape="0">
                    <a:prstClr val="black">
                      <a:alpha val="30000"/>
                    </a:prstClr>
                  </a:outerShdw>
                </a:effectLst>
              </p:spPr>
              <p:txBody>
                <a:bodyPr vert="horz" wrap="square" lIns="1554480" tIns="2194560" rIns="0" bIns="45720" numCol="1" anchor="t" anchorCtr="1" compatLnSpc="1">
                  <a:prstTxWarp prst="textNoShape">
                    <a:avLst/>
                  </a:prstTxWarp>
                </a:bodyPr>
                <a:lstStyle/>
                <a:p>
                  <a:pPr algn="ct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9" name="Group 38"/>
                <p:cNvGrpSpPr/>
                <p:nvPr/>
              </p:nvGrpSpPr>
              <p:grpSpPr>
                <a:xfrm>
                  <a:off x="4459254" y="2156013"/>
                  <a:ext cx="969256" cy="617421"/>
                  <a:chOff x="2116980" y="4806575"/>
                  <a:chExt cx="877061" cy="412558"/>
                </a:xfrm>
              </p:grpSpPr>
              <p:sp>
                <p:nvSpPr>
                  <p:cNvPr id="40" name="Freeform 39"/>
                  <p:cNvSpPr>
                    <a:spLocks/>
                  </p:cNvSpPr>
                  <p:nvPr/>
                </p:nvSpPr>
                <p:spPr bwMode="auto">
                  <a:xfrm>
                    <a:off x="2317384" y="5015933"/>
                    <a:ext cx="476250" cy="203200"/>
                  </a:xfrm>
                  <a:custGeom>
                    <a:avLst/>
                    <a:gdLst>
                      <a:gd name="T0" fmla="*/ 91 w 183"/>
                      <a:gd name="T1" fmla="*/ 0 h 78"/>
                      <a:gd name="T2" fmla="*/ 0 w 183"/>
                      <a:gd name="T3" fmla="*/ 12 h 78"/>
                      <a:gd name="T4" fmla="*/ 0 w 183"/>
                      <a:gd name="T5" fmla="*/ 78 h 78"/>
                      <a:gd name="T6" fmla="*/ 91 w 183"/>
                      <a:gd name="T7" fmla="*/ 66 h 78"/>
                      <a:gd name="T8" fmla="*/ 91 w 183"/>
                      <a:gd name="T9" fmla="*/ 66 h 78"/>
                      <a:gd name="T10" fmla="*/ 168 w 183"/>
                      <a:gd name="T11" fmla="*/ 75 h 78"/>
                      <a:gd name="T12" fmla="*/ 183 w 183"/>
                      <a:gd name="T13" fmla="*/ 78 h 78"/>
                      <a:gd name="T14" fmla="*/ 183 w 183"/>
                      <a:gd name="T15" fmla="*/ 78 h 78"/>
                      <a:gd name="T16" fmla="*/ 183 w 183"/>
                      <a:gd name="T17" fmla="*/ 12 h 78"/>
                      <a:gd name="T18" fmla="*/ 183 w 183"/>
                      <a:gd name="T19" fmla="*/ 12 h 78"/>
                      <a:gd name="T20" fmla="*/ 173 w 183"/>
                      <a:gd name="T21" fmla="*/ 9 h 78"/>
                      <a:gd name="T22" fmla="*/ 91 w 183"/>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8">
                        <a:moveTo>
                          <a:pt x="91" y="0"/>
                        </a:moveTo>
                        <a:cubicBezTo>
                          <a:pt x="32" y="0"/>
                          <a:pt x="0" y="12"/>
                          <a:pt x="0" y="12"/>
                        </a:cubicBezTo>
                        <a:cubicBezTo>
                          <a:pt x="0" y="78"/>
                          <a:pt x="0" y="78"/>
                          <a:pt x="0" y="78"/>
                        </a:cubicBezTo>
                        <a:cubicBezTo>
                          <a:pt x="0" y="78"/>
                          <a:pt x="44" y="66"/>
                          <a:pt x="91" y="66"/>
                        </a:cubicBezTo>
                        <a:cubicBezTo>
                          <a:pt x="91" y="66"/>
                          <a:pt x="91" y="66"/>
                          <a:pt x="91" y="66"/>
                        </a:cubicBezTo>
                        <a:cubicBezTo>
                          <a:pt x="122" y="66"/>
                          <a:pt x="151" y="71"/>
                          <a:pt x="168" y="75"/>
                        </a:cubicBezTo>
                        <a:cubicBezTo>
                          <a:pt x="177" y="77"/>
                          <a:pt x="183" y="78"/>
                          <a:pt x="183" y="78"/>
                        </a:cubicBezTo>
                        <a:cubicBezTo>
                          <a:pt x="183" y="78"/>
                          <a:pt x="183" y="78"/>
                          <a:pt x="183" y="78"/>
                        </a:cubicBezTo>
                        <a:cubicBezTo>
                          <a:pt x="183" y="12"/>
                          <a:pt x="183" y="12"/>
                          <a:pt x="183" y="12"/>
                        </a:cubicBezTo>
                        <a:cubicBezTo>
                          <a:pt x="183" y="12"/>
                          <a:pt x="183" y="12"/>
                          <a:pt x="183" y="12"/>
                        </a:cubicBezTo>
                        <a:cubicBezTo>
                          <a:pt x="183" y="12"/>
                          <a:pt x="179" y="11"/>
                          <a:pt x="173" y="9"/>
                        </a:cubicBezTo>
                        <a:cubicBezTo>
                          <a:pt x="159" y="6"/>
                          <a:pt x="131" y="0"/>
                          <a:pt x="9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2116980" y="4806575"/>
                    <a:ext cx="877061" cy="365620"/>
                  </a:xfrm>
                  <a:custGeom>
                    <a:avLst/>
                    <a:gdLst>
                      <a:gd name="T0" fmla="*/ 277 w 308"/>
                      <a:gd name="T1" fmla="*/ 120 h 145"/>
                      <a:gd name="T2" fmla="*/ 274 w 308"/>
                      <a:gd name="T3" fmla="*/ 116 h 145"/>
                      <a:gd name="T4" fmla="*/ 274 w 308"/>
                      <a:gd name="T5" fmla="*/ 112 h 145"/>
                      <a:gd name="T6" fmla="*/ 277 w 308"/>
                      <a:gd name="T7" fmla="*/ 107 h 145"/>
                      <a:gd name="T8" fmla="*/ 274 w 308"/>
                      <a:gd name="T9" fmla="*/ 102 h 145"/>
                      <a:gd name="T10" fmla="*/ 274 w 308"/>
                      <a:gd name="T11" fmla="*/ 83 h 145"/>
                      <a:gd name="T12" fmla="*/ 308 w 308"/>
                      <a:gd name="T13" fmla="*/ 68 h 145"/>
                      <a:gd name="T14" fmla="*/ 273 w 308"/>
                      <a:gd name="T15" fmla="*/ 53 h 145"/>
                      <a:gd name="T16" fmla="*/ 272 w 308"/>
                      <a:gd name="T17" fmla="*/ 51 h 145"/>
                      <a:gd name="T18" fmla="*/ 271 w 308"/>
                      <a:gd name="T19" fmla="*/ 52 h 145"/>
                      <a:gd name="T20" fmla="*/ 154 w 308"/>
                      <a:gd name="T21" fmla="*/ 0 h 145"/>
                      <a:gd name="T22" fmla="*/ 0 w 308"/>
                      <a:gd name="T23" fmla="*/ 68 h 145"/>
                      <a:gd name="T24" fmla="*/ 53 w 308"/>
                      <a:gd name="T25" fmla="*/ 91 h 145"/>
                      <a:gd name="T26" fmla="*/ 53 w 308"/>
                      <a:gd name="T27" fmla="*/ 83 h 145"/>
                      <a:gd name="T28" fmla="*/ 154 w 308"/>
                      <a:gd name="T29" fmla="*/ 69 h 145"/>
                      <a:gd name="T30" fmla="*/ 244 w 308"/>
                      <a:gd name="T31" fmla="*/ 79 h 145"/>
                      <a:gd name="T32" fmla="*/ 255 w 308"/>
                      <a:gd name="T33" fmla="*/ 82 h 145"/>
                      <a:gd name="T34" fmla="*/ 255 w 308"/>
                      <a:gd name="T35" fmla="*/ 83 h 145"/>
                      <a:gd name="T36" fmla="*/ 255 w 308"/>
                      <a:gd name="T37" fmla="*/ 91 h 145"/>
                      <a:gd name="T38" fmla="*/ 270 w 308"/>
                      <a:gd name="T39" fmla="*/ 85 h 145"/>
                      <a:gd name="T40" fmla="*/ 270 w 308"/>
                      <a:gd name="T41" fmla="*/ 102 h 145"/>
                      <a:gd name="T42" fmla="*/ 267 w 308"/>
                      <a:gd name="T43" fmla="*/ 107 h 145"/>
                      <a:gd name="T44" fmla="*/ 269 w 308"/>
                      <a:gd name="T45" fmla="*/ 112 h 145"/>
                      <a:gd name="T46" fmla="*/ 269 w 308"/>
                      <a:gd name="T47" fmla="*/ 116 h 145"/>
                      <a:gd name="T48" fmla="*/ 267 w 308"/>
                      <a:gd name="T49" fmla="*/ 120 h 145"/>
                      <a:gd name="T50" fmla="*/ 263 w 308"/>
                      <a:gd name="T51" fmla="*/ 139 h 145"/>
                      <a:gd name="T52" fmla="*/ 272 w 308"/>
                      <a:gd name="T53" fmla="*/ 145 h 145"/>
                      <a:gd name="T54" fmla="*/ 272 w 308"/>
                      <a:gd name="T55" fmla="*/ 145 h 145"/>
                      <a:gd name="T56" fmla="*/ 272 w 308"/>
                      <a:gd name="T57" fmla="*/ 145 h 145"/>
                      <a:gd name="T58" fmla="*/ 280 w 308"/>
                      <a:gd name="T59" fmla="*/ 139 h 145"/>
                      <a:gd name="T60" fmla="*/ 277 w 308"/>
                      <a:gd name="T61"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145">
                        <a:moveTo>
                          <a:pt x="277" y="120"/>
                        </a:moveTo>
                        <a:cubicBezTo>
                          <a:pt x="276" y="118"/>
                          <a:pt x="276" y="117"/>
                          <a:pt x="274" y="116"/>
                        </a:cubicBezTo>
                        <a:cubicBezTo>
                          <a:pt x="274" y="112"/>
                          <a:pt x="274" y="112"/>
                          <a:pt x="274" y="112"/>
                        </a:cubicBezTo>
                        <a:cubicBezTo>
                          <a:pt x="276" y="111"/>
                          <a:pt x="277" y="109"/>
                          <a:pt x="277" y="107"/>
                        </a:cubicBezTo>
                        <a:cubicBezTo>
                          <a:pt x="277" y="105"/>
                          <a:pt x="275" y="103"/>
                          <a:pt x="274" y="102"/>
                        </a:cubicBezTo>
                        <a:cubicBezTo>
                          <a:pt x="274" y="83"/>
                          <a:pt x="274" y="83"/>
                          <a:pt x="274" y="83"/>
                        </a:cubicBezTo>
                        <a:cubicBezTo>
                          <a:pt x="308" y="68"/>
                          <a:pt x="308" y="68"/>
                          <a:pt x="308" y="68"/>
                        </a:cubicBezTo>
                        <a:cubicBezTo>
                          <a:pt x="273" y="53"/>
                          <a:pt x="273" y="53"/>
                          <a:pt x="273" y="53"/>
                        </a:cubicBezTo>
                        <a:cubicBezTo>
                          <a:pt x="273" y="52"/>
                          <a:pt x="273" y="51"/>
                          <a:pt x="272" y="51"/>
                        </a:cubicBezTo>
                        <a:cubicBezTo>
                          <a:pt x="271" y="51"/>
                          <a:pt x="271" y="52"/>
                          <a:pt x="271" y="52"/>
                        </a:cubicBezTo>
                        <a:cubicBezTo>
                          <a:pt x="154" y="0"/>
                          <a:pt x="154" y="0"/>
                          <a:pt x="154" y="0"/>
                        </a:cubicBezTo>
                        <a:cubicBezTo>
                          <a:pt x="0" y="68"/>
                          <a:pt x="0" y="68"/>
                          <a:pt x="0" y="68"/>
                        </a:cubicBezTo>
                        <a:cubicBezTo>
                          <a:pt x="53" y="91"/>
                          <a:pt x="53" y="91"/>
                          <a:pt x="53" y="91"/>
                        </a:cubicBezTo>
                        <a:cubicBezTo>
                          <a:pt x="53" y="83"/>
                          <a:pt x="53" y="83"/>
                          <a:pt x="53" y="83"/>
                        </a:cubicBezTo>
                        <a:cubicBezTo>
                          <a:pt x="53" y="83"/>
                          <a:pt x="88" y="69"/>
                          <a:pt x="154" y="69"/>
                        </a:cubicBezTo>
                        <a:cubicBezTo>
                          <a:pt x="198" y="69"/>
                          <a:pt x="229" y="75"/>
                          <a:pt x="244" y="79"/>
                        </a:cubicBezTo>
                        <a:cubicBezTo>
                          <a:pt x="252" y="81"/>
                          <a:pt x="255" y="82"/>
                          <a:pt x="255" y="82"/>
                        </a:cubicBezTo>
                        <a:cubicBezTo>
                          <a:pt x="255" y="83"/>
                          <a:pt x="255" y="83"/>
                          <a:pt x="255" y="83"/>
                        </a:cubicBezTo>
                        <a:cubicBezTo>
                          <a:pt x="255" y="91"/>
                          <a:pt x="255" y="91"/>
                          <a:pt x="255" y="91"/>
                        </a:cubicBezTo>
                        <a:cubicBezTo>
                          <a:pt x="270" y="85"/>
                          <a:pt x="270" y="85"/>
                          <a:pt x="270" y="85"/>
                        </a:cubicBezTo>
                        <a:cubicBezTo>
                          <a:pt x="270" y="102"/>
                          <a:pt x="270" y="102"/>
                          <a:pt x="270" y="102"/>
                        </a:cubicBezTo>
                        <a:cubicBezTo>
                          <a:pt x="268" y="103"/>
                          <a:pt x="267" y="105"/>
                          <a:pt x="267" y="107"/>
                        </a:cubicBezTo>
                        <a:cubicBezTo>
                          <a:pt x="267" y="109"/>
                          <a:pt x="268" y="111"/>
                          <a:pt x="269" y="112"/>
                        </a:cubicBezTo>
                        <a:cubicBezTo>
                          <a:pt x="269" y="116"/>
                          <a:pt x="269" y="116"/>
                          <a:pt x="269" y="116"/>
                        </a:cubicBezTo>
                        <a:cubicBezTo>
                          <a:pt x="268" y="117"/>
                          <a:pt x="267" y="118"/>
                          <a:pt x="267" y="120"/>
                        </a:cubicBezTo>
                        <a:cubicBezTo>
                          <a:pt x="266" y="132"/>
                          <a:pt x="265" y="137"/>
                          <a:pt x="263" y="139"/>
                        </a:cubicBezTo>
                        <a:cubicBezTo>
                          <a:pt x="263" y="142"/>
                          <a:pt x="266" y="145"/>
                          <a:pt x="272" y="145"/>
                        </a:cubicBezTo>
                        <a:cubicBezTo>
                          <a:pt x="272" y="145"/>
                          <a:pt x="272" y="145"/>
                          <a:pt x="272" y="145"/>
                        </a:cubicBezTo>
                        <a:cubicBezTo>
                          <a:pt x="272" y="145"/>
                          <a:pt x="272" y="145"/>
                          <a:pt x="272" y="145"/>
                        </a:cubicBezTo>
                        <a:cubicBezTo>
                          <a:pt x="277" y="145"/>
                          <a:pt x="281" y="142"/>
                          <a:pt x="280" y="139"/>
                        </a:cubicBezTo>
                        <a:cubicBezTo>
                          <a:pt x="278" y="137"/>
                          <a:pt x="278" y="132"/>
                          <a:pt x="277" y="1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grpSp>
          </p:grpSp>
        </p:grpSp>
        <p:sp>
          <p:nvSpPr>
            <p:cNvPr id="46" name="Rectangle 45"/>
            <p:cNvSpPr/>
            <p:nvPr/>
          </p:nvSpPr>
          <p:spPr>
            <a:xfrm>
              <a:off x="2506350" y="2909394"/>
              <a:ext cx="1830493" cy="633583"/>
            </a:xfrm>
            <a:prstGeom prst="rect">
              <a:avLst/>
            </a:prstGeom>
          </p:spPr>
          <p:txBody>
            <a:bodyPr wrap="square">
              <a:spAutoFit/>
            </a:bodyPr>
            <a:lstStyle/>
            <a:p>
              <a:pPr algn="ctr">
                <a:spcAft>
                  <a:spcPts val="0"/>
                </a:spcAft>
              </a:pP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Higher </a:t>
              </a:r>
            </a:p>
            <a:p>
              <a:pPr algn="ctr">
                <a:spcAft>
                  <a:spcPts val="0"/>
                </a:spcAft>
              </a:pP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a:t>
              </a:r>
            </a:p>
          </p:txBody>
        </p:sp>
      </p:grpSp>
      <p:grpSp>
        <p:nvGrpSpPr>
          <p:cNvPr id="7" name="Group 6"/>
          <p:cNvGrpSpPr/>
          <p:nvPr/>
        </p:nvGrpSpPr>
        <p:grpSpPr>
          <a:xfrm>
            <a:off x="3578086" y="864706"/>
            <a:ext cx="5413512" cy="4926494"/>
            <a:chOff x="4923195" y="1151826"/>
            <a:chExt cx="4220804" cy="6258054"/>
          </a:xfrm>
        </p:grpSpPr>
        <p:grpSp>
          <p:nvGrpSpPr>
            <p:cNvPr id="27" name="Group 26"/>
            <p:cNvGrpSpPr/>
            <p:nvPr/>
          </p:nvGrpSpPr>
          <p:grpSpPr>
            <a:xfrm>
              <a:off x="4923195" y="1151826"/>
              <a:ext cx="4220804" cy="6258054"/>
              <a:chOff x="7169690" y="980133"/>
              <a:chExt cx="3788279" cy="6991604"/>
            </a:xfrm>
          </p:grpSpPr>
          <p:sp>
            <p:nvSpPr>
              <p:cNvPr id="44" name="Rectangle 43"/>
              <p:cNvSpPr/>
              <p:nvPr/>
            </p:nvSpPr>
            <p:spPr>
              <a:xfrm>
                <a:off x="7169690" y="980133"/>
                <a:ext cx="3788279" cy="717006"/>
              </a:xfrm>
              <a:prstGeom prst="rect">
                <a:avLst/>
              </a:prstGeom>
              <a:gradFill flip="none" rotWithShape="1">
                <a:gsLst>
                  <a:gs pos="50000">
                    <a:schemeClr val="bg1">
                      <a:lumMod val="65000"/>
                    </a:schemeClr>
                  </a:gs>
                  <a:gs pos="100000">
                    <a:schemeClr val="bg1">
                      <a:lumMod val="6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Garamond" panose="02020404030301010803" pitchFamily="18" charset="0"/>
                    <a:cs typeface="Arial" panose="020B0604020202020204" pitchFamily="34" charset="0"/>
                  </a:rPr>
                  <a:t>Higher Education </a:t>
                </a:r>
              </a:p>
            </p:txBody>
          </p:sp>
          <p:sp>
            <p:nvSpPr>
              <p:cNvPr id="45" name="TextBox 44"/>
              <p:cNvSpPr txBox="1"/>
              <p:nvPr/>
            </p:nvSpPr>
            <p:spPr>
              <a:xfrm>
                <a:off x="7181026" y="1697136"/>
                <a:ext cx="3776942" cy="6274601"/>
              </a:xfrm>
              <a:prstGeom prst="rect">
                <a:avLst/>
              </a:prstGeom>
              <a:noFill/>
            </p:spPr>
            <p:txBody>
              <a:bodyPr wrap="square" rtlCol="0">
                <a:spAutoFit/>
              </a:bodyPr>
              <a:lstStyle/>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Access in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Equity in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Unity in Diversity in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Quality in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Relevance of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Efficiency of Higher Education</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Research, Technology Transfer and Community Services</a:t>
                </a:r>
              </a:p>
              <a:p>
                <a:pPr marL="285750" indent="-285750">
                  <a:spcBef>
                    <a:spcPts val="1200"/>
                  </a:spcBef>
                  <a:buClr>
                    <a:schemeClr val="accent2">
                      <a:lumMod val="75000"/>
                    </a:schemeClr>
                  </a:buClr>
                  <a:buFont typeface="Wingdings" panose="05000000000000000000" pitchFamily="2" charset="2"/>
                  <a:buChar char="§"/>
                </a:pPr>
                <a:r>
                  <a:rPr lang="en-US" sz="2000" dirty="0">
                    <a:solidFill>
                      <a:schemeClr val="bg2">
                        <a:lumMod val="25000"/>
                      </a:schemeClr>
                    </a:solidFill>
                    <a:latin typeface="Garamond" panose="02020404030301010803" pitchFamily="18" charset="0"/>
                    <a:cs typeface="Arial" panose="020B0604020202020204" pitchFamily="34" charset="0"/>
                  </a:rPr>
                  <a:t>Financing of Higher Education</a:t>
                </a:r>
                <a:endParaRPr lang="de-DE" sz="2000" dirty="0">
                  <a:solidFill>
                    <a:schemeClr val="bg2">
                      <a:lumMod val="25000"/>
                    </a:schemeClr>
                  </a:solidFill>
                  <a:latin typeface="Garamond" panose="02020404030301010803" pitchFamily="18" charset="0"/>
                  <a:cs typeface="Arial" panose="020B0604020202020204" pitchFamily="34" charset="0"/>
                </a:endParaRPr>
              </a:p>
              <a:p>
                <a:pPr marL="285750" indent="-285750">
                  <a:buClr>
                    <a:schemeClr val="accent2">
                      <a:lumMod val="75000"/>
                    </a:schemeClr>
                  </a:buClr>
                  <a:buFont typeface="Wingdings" panose="05000000000000000000" pitchFamily="2" charset="2"/>
                  <a:buChar char="§"/>
                </a:pPr>
                <a:endParaRPr lang="en-US" sz="2000" dirty="0">
                  <a:solidFill>
                    <a:schemeClr val="bg2">
                      <a:lumMod val="25000"/>
                    </a:schemeClr>
                  </a:solidFill>
                  <a:latin typeface="Garamond" panose="02020404030301010803" pitchFamily="18" charset="0"/>
                  <a:cs typeface="Arial" panose="020B0604020202020204" pitchFamily="34" charset="0"/>
                </a:endParaRPr>
              </a:p>
            </p:txBody>
          </p:sp>
        </p:grpSp>
        <p:cxnSp>
          <p:nvCxnSpPr>
            <p:cNvPr id="48" name="Straight Connector 47"/>
            <p:cNvCxnSpPr/>
            <p:nvPr/>
          </p:nvCxnSpPr>
          <p:spPr>
            <a:xfrm>
              <a:off x="4935827" y="1793603"/>
              <a:ext cx="1" cy="470497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8" name="Title 1">
            <a:extLst>
              <a:ext uri="{FF2B5EF4-FFF2-40B4-BE49-F238E27FC236}">
                <a16:creationId xmlns:a16="http://schemas.microsoft.com/office/drawing/2014/main" id="{81744662-D6A4-4393-924F-CF30E5A9773E}"/>
              </a:ext>
            </a:extLst>
          </p:cNvPr>
          <p:cNvSpPr>
            <a:spLocks noGrp="1"/>
          </p:cNvSpPr>
          <p:nvPr>
            <p:ph type="title"/>
          </p:nvPr>
        </p:nvSpPr>
        <p:spPr>
          <a:xfrm>
            <a:off x="628650" y="78994"/>
            <a:ext cx="7886700" cy="1012229"/>
          </a:xfrm>
        </p:spPr>
        <p:txBody>
          <a:bodyPr/>
          <a:lstStyle/>
          <a:p>
            <a:r>
              <a:rPr lang="en-GB" altLang="en-US" sz="2800" dirty="0"/>
              <a:t>Ethiopian Education Development Roadmap</a:t>
            </a:r>
            <a:endParaRPr lang="en-GB" altLang="en-US" sz="2400" dirty="0"/>
          </a:p>
        </p:txBody>
      </p:sp>
    </p:spTree>
    <p:extLst>
      <p:ext uri="{BB962C8B-B14F-4D97-AF65-F5344CB8AC3E}">
        <p14:creationId xmlns:p14="http://schemas.microsoft.com/office/powerpoint/2010/main" val="33621543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1" y="1019609"/>
            <a:ext cx="3719844" cy="2940988"/>
            <a:chOff x="127702" y="1267684"/>
            <a:chExt cx="4787533" cy="3561329"/>
          </a:xfrm>
        </p:grpSpPr>
        <p:sp>
          <p:nvSpPr>
            <p:cNvPr id="25" name="Freeform 10"/>
            <p:cNvSpPr>
              <a:spLocks/>
            </p:cNvSpPr>
            <p:nvPr/>
          </p:nvSpPr>
          <p:spPr bwMode="auto">
            <a:xfrm>
              <a:off x="1990618" y="2591166"/>
              <a:ext cx="1792458" cy="1620279"/>
            </a:xfrm>
            <a:custGeom>
              <a:avLst/>
              <a:gdLst>
                <a:gd name="T0" fmla="*/ 706 w 1272"/>
                <a:gd name="T1" fmla="*/ 3 h 1272"/>
                <a:gd name="T2" fmla="*/ 837 w 1272"/>
                <a:gd name="T3" fmla="*/ 33 h 1272"/>
                <a:gd name="T4" fmla="*/ 957 w 1272"/>
                <a:gd name="T5" fmla="*/ 87 h 1272"/>
                <a:gd name="T6" fmla="*/ 1062 w 1272"/>
                <a:gd name="T7" fmla="*/ 164 h 1272"/>
                <a:gd name="T8" fmla="*/ 1149 w 1272"/>
                <a:gd name="T9" fmla="*/ 261 h 1272"/>
                <a:gd name="T10" fmla="*/ 1216 w 1272"/>
                <a:gd name="T11" fmla="*/ 373 h 1272"/>
                <a:gd name="T12" fmla="*/ 1257 w 1272"/>
                <a:gd name="T13" fmla="*/ 499 h 1272"/>
                <a:gd name="T14" fmla="*/ 1272 w 1272"/>
                <a:gd name="T15" fmla="*/ 636 h 1272"/>
                <a:gd name="T16" fmla="*/ 1267 w 1272"/>
                <a:gd name="T17" fmla="*/ 708 h 1272"/>
                <a:gd name="T18" fmla="*/ 1238 w 1272"/>
                <a:gd name="T19" fmla="*/ 839 h 1272"/>
                <a:gd name="T20" fmla="*/ 1184 w 1272"/>
                <a:gd name="T21" fmla="*/ 958 h 1272"/>
                <a:gd name="T22" fmla="*/ 1107 w 1272"/>
                <a:gd name="T23" fmla="*/ 1063 h 1272"/>
                <a:gd name="T24" fmla="*/ 1010 w 1272"/>
                <a:gd name="T25" fmla="*/ 1149 h 1272"/>
                <a:gd name="T26" fmla="*/ 898 w 1272"/>
                <a:gd name="T27" fmla="*/ 1216 h 1272"/>
                <a:gd name="T28" fmla="*/ 772 w 1272"/>
                <a:gd name="T29" fmla="*/ 1257 h 1272"/>
                <a:gd name="T30" fmla="*/ 636 w 1272"/>
                <a:gd name="T31" fmla="*/ 1272 h 1272"/>
                <a:gd name="T32" fmla="*/ 503 w 1272"/>
                <a:gd name="T33" fmla="*/ 1258 h 1272"/>
                <a:gd name="T34" fmla="*/ 380 w 1272"/>
                <a:gd name="T35" fmla="*/ 1218 h 1272"/>
                <a:gd name="T36" fmla="*/ 269 w 1272"/>
                <a:gd name="T37" fmla="*/ 1155 h 1272"/>
                <a:gd name="T38" fmla="*/ 174 w 1272"/>
                <a:gd name="T39" fmla="*/ 1072 h 1272"/>
                <a:gd name="T40" fmla="*/ 97 w 1272"/>
                <a:gd name="T41" fmla="*/ 972 h 1272"/>
                <a:gd name="T42" fmla="*/ 42 w 1272"/>
                <a:gd name="T43" fmla="*/ 860 h 1272"/>
                <a:gd name="T44" fmla="*/ 22 w 1272"/>
                <a:gd name="T45" fmla="*/ 797 h 1272"/>
                <a:gd name="T46" fmla="*/ 3 w 1272"/>
                <a:gd name="T47" fmla="*/ 690 h 1272"/>
                <a:gd name="T48" fmla="*/ 4 w 1272"/>
                <a:gd name="T49" fmla="*/ 569 h 1272"/>
                <a:gd name="T50" fmla="*/ 31 w 1272"/>
                <a:gd name="T51" fmla="*/ 441 h 1272"/>
                <a:gd name="T52" fmla="*/ 82 w 1272"/>
                <a:gd name="T53" fmla="*/ 324 h 1272"/>
                <a:gd name="T54" fmla="*/ 154 w 1272"/>
                <a:gd name="T55" fmla="*/ 222 h 1272"/>
                <a:gd name="T56" fmla="*/ 245 w 1272"/>
                <a:gd name="T57" fmla="*/ 134 h 1272"/>
                <a:gd name="T58" fmla="*/ 347 w 1272"/>
                <a:gd name="T59" fmla="*/ 69 h 1272"/>
                <a:gd name="T60" fmla="*/ 456 w 1272"/>
                <a:gd name="T61" fmla="*/ 26 h 1272"/>
                <a:gd name="T62" fmla="*/ 575 w 1272"/>
                <a:gd name="T63" fmla="*/ 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2" h="1272">
                  <a:moveTo>
                    <a:pt x="636" y="0"/>
                  </a:moveTo>
                  <a:lnTo>
                    <a:pt x="706" y="3"/>
                  </a:lnTo>
                  <a:lnTo>
                    <a:pt x="772" y="14"/>
                  </a:lnTo>
                  <a:lnTo>
                    <a:pt x="837" y="33"/>
                  </a:lnTo>
                  <a:lnTo>
                    <a:pt x="898" y="56"/>
                  </a:lnTo>
                  <a:lnTo>
                    <a:pt x="957" y="87"/>
                  </a:lnTo>
                  <a:lnTo>
                    <a:pt x="1011" y="123"/>
                  </a:lnTo>
                  <a:lnTo>
                    <a:pt x="1062" y="164"/>
                  </a:lnTo>
                  <a:lnTo>
                    <a:pt x="1108" y="210"/>
                  </a:lnTo>
                  <a:lnTo>
                    <a:pt x="1149" y="261"/>
                  </a:lnTo>
                  <a:lnTo>
                    <a:pt x="1185" y="315"/>
                  </a:lnTo>
                  <a:lnTo>
                    <a:pt x="1216" y="373"/>
                  </a:lnTo>
                  <a:lnTo>
                    <a:pt x="1239" y="434"/>
                  </a:lnTo>
                  <a:lnTo>
                    <a:pt x="1257" y="499"/>
                  </a:lnTo>
                  <a:lnTo>
                    <a:pt x="1267" y="566"/>
                  </a:lnTo>
                  <a:lnTo>
                    <a:pt x="1272" y="636"/>
                  </a:lnTo>
                  <a:lnTo>
                    <a:pt x="1270" y="686"/>
                  </a:lnTo>
                  <a:lnTo>
                    <a:pt x="1267" y="708"/>
                  </a:lnTo>
                  <a:lnTo>
                    <a:pt x="1257" y="775"/>
                  </a:lnTo>
                  <a:lnTo>
                    <a:pt x="1238" y="839"/>
                  </a:lnTo>
                  <a:lnTo>
                    <a:pt x="1214" y="900"/>
                  </a:lnTo>
                  <a:lnTo>
                    <a:pt x="1184" y="958"/>
                  </a:lnTo>
                  <a:lnTo>
                    <a:pt x="1148" y="1013"/>
                  </a:lnTo>
                  <a:lnTo>
                    <a:pt x="1107" y="1063"/>
                  </a:lnTo>
                  <a:lnTo>
                    <a:pt x="1061" y="1109"/>
                  </a:lnTo>
                  <a:lnTo>
                    <a:pt x="1010" y="1149"/>
                  </a:lnTo>
                  <a:lnTo>
                    <a:pt x="956" y="1185"/>
                  </a:lnTo>
                  <a:lnTo>
                    <a:pt x="898" y="1216"/>
                  </a:lnTo>
                  <a:lnTo>
                    <a:pt x="837" y="1239"/>
                  </a:lnTo>
                  <a:lnTo>
                    <a:pt x="772" y="1257"/>
                  </a:lnTo>
                  <a:lnTo>
                    <a:pt x="705" y="1267"/>
                  </a:lnTo>
                  <a:lnTo>
                    <a:pt x="636" y="1272"/>
                  </a:lnTo>
                  <a:lnTo>
                    <a:pt x="569" y="1269"/>
                  </a:lnTo>
                  <a:lnTo>
                    <a:pt x="503" y="1258"/>
                  </a:lnTo>
                  <a:lnTo>
                    <a:pt x="440" y="1240"/>
                  </a:lnTo>
                  <a:lnTo>
                    <a:pt x="380" y="1218"/>
                  </a:lnTo>
                  <a:lnTo>
                    <a:pt x="322" y="1190"/>
                  </a:lnTo>
                  <a:lnTo>
                    <a:pt x="269" y="1155"/>
                  </a:lnTo>
                  <a:lnTo>
                    <a:pt x="220" y="1116"/>
                  </a:lnTo>
                  <a:lnTo>
                    <a:pt x="174" y="1072"/>
                  </a:lnTo>
                  <a:lnTo>
                    <a:pt x="133" y="1024"/>
                  </a:lnTo>
                  <a:lnTo>
                    <a:pt x="97" y="972"/>
                  </a:lnTo>
                  <a:lnTo>
                    <a:pt x="67" y="918"/>
                  </a:lnTo>
                  <a:lnTo>
                    <a:pt x="42" y="860"/>
                  </a:lnTo>
                  <a:lnTo>
                    <a:pt x="37" y="847"/>
                  </a:lnTo>
                  <a:lnTo>
                    <a:pt x="22" y="797"/>
                  </a:lnTo>
                  <a:lnTo>
                    <a:pt x="10" y="745"/>
                  </a:lnTo>
                  <a:lnTo>
                    <a:pt x="3" y="690"/>
                  </a:lnTo>
                  <a:lnTo>
                    <a:pt x="0" y="636"/>
                  </a:lnTo>
                  <a:lnTo>
                    <a:pt x="4" y="569"/>
                  </a:lnTo>
                  <a:lnTo>
                    <a:pt x="15" y="504"/>
                  </a:lnTo>
                  <a:lnTo>
                    <a:pt x="31" y="441"/>
                  </a:lnTo>
                  <a:lnTo>
                    <a:pt x="54" y="381"/>
                  </a:lnTo>
                  <a:lnTo>
                    <a:pt x="82" y="324"/>
                  </a:lnTo>
                  <a:lnTo>
                    <a:pt x="115" y="271"/>
                  </a:lnTo>
                  <a:lnTo>
                    <a:pt x="154" y="222"/>
                  </a:lnTo>
                  <a:lnTo>
                    <a:pt x="197" y="176"/>
                  </a:lnTo>
                  <a:lnTo>
                    <a:pt x="245" y="134"/>
                  </a:lnTo>
                  <a:lnTo>
                    <a:pt x="297" y="99"/>
                  </a:lnTo>
                  <a:lnTo>
                    <a:pt x="347" y="69"/>
                  </a:lnTo>
                  <a:lnTo>
                    <a:pt x="400" y="45"/>
                  </a:lnTo>
                  <a:lnTo>
                    <a:pt x="456" y="26"/>
                  </a:lnTo>
                  <a:lnTo>
                    <a:pt x="515" y="12"/>
                  </a:lnTo>
                  <a:lnTo>
                    <a:pt x="575" y="3"/>
                  </a:lnTo>
                  <a:lnTo>
                    <a:pt x="636" y="0"/>
                  </a:lnTo>
                  <a:close/>
                </a:path>
              </a:pathLst>
            </a:custGeom>
            <a:solidFill>
              <a:schemeClr val="bg1">
                <a:lumMod val="65000"/>
              </a:schemeClr>
            </a:solidFill>
            <a:ln w="0">
              <a:noFill/>
              <a:prstDash val="solid"/>
              <a:round/>
              <a:headEnd/>
              <a:tailEnd/>
            </a:ln>
            <a:effectLst>
              <a:outerShdw blurRad="254000" sx="104000" sy="104000" algn="ctr" rotWithShape="0">
                <a:prstClr val="black">
                  <a:alpha val="35000"/>
                </a:prstClr>
              </a:outerShdw>
            </a:effectLst>
          </p:spPr>
          <p:txBody>
            <a:bodyPr vert="horz" wrap="square" lIns="91440" tIns="45720" rIns="91440" bIns="45720" numCol="1" anchor="ctr" anchorCtr="1" compatLnSpc="1">
              <a:prstTxWarp prst="textNoShape">
                <a:avLst/>
              </a:prstTxWarp>
            </a:bodyPr>
            <a:lstStyle/>
            <a:p>
              <a:pPr algn="ctr"/>
              <a:r>
                <a:rPr lang="en-US" sz="1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MoSHE</a:t>
              </a:r>
            </a:p>
          </p:txBody>
        </p:sp>
        <p:grpSp>
          <p:nvGrpSpPr>
            <p:cNvPr id="30" name="Group 29"/>
            <p:cNvGrpSpPr/>
            <p:nvPr/>
          </p:nvGrpSpPr>
          <p:grpSpPr>
            <a:xfrm>
              <a:off x="127702" y="1267684"/>
              <a:ext cx="4787533" cy="3561329"/>
              <a:chOff x="1649697" y="1219201"/>
              <a:chExt cx="4834929" cy="3978777"/>
            </a:xfrm>
          </p:grpSpPr>
          <p:grpSp>
            <p:nvGrpSpPr>
              <p:cNvPr id="31" name="Group 30"/>
              <p:cNvGrpSpPr/>
              <p:nvPr/>
            </p:nvGrpSpPr>
            <p:grpSpPr>
              <a:xfrm>
                <a:off x="1649697" y="1219201"/>
                <a:ext cx="3776949" cy="3510826"/>
                <a:chOff x="1649697" y="1219201"/>
                <a:chExt cx="3776949" cy="3510826"/>
              </a:xfrm>
            </p:grpSpPr>
            <p:sp>
              <p:nvSpPr>
                <p:cNvPr id="42" name="Freeform 7"/>
                <p:cNvSpPr>
                  <a:spLocks/>
                </p:cNvSpPr>
                <p:nvPr/>
              </p:nvSpPr>
              <p:spPr bwMode="auto">
                <a:xfrm>
                  <a:off x="1649697" y="1219201"/>
                  <a:ext cx="3776949" cy="3510826"/>
                </a:xfrm>
                <a:custGeom>
                  <a:avLst/>
                  <a:gdLst>
                    <a:gd name="T0" fmla="*/ 1423 w 2654"/>
                    <a:gd name="T1" fmla="*/ 4 h 2467"/>
                    <a:gd name="T2" fmla="*/ 1609 w 2654"/>
                    <a:gd name="T3" fmla="*/ 31 h 2467"/>
                    <a:gd name="T4" fmla="*/ 1786 w 2654"/>
                    <a:gd name="T5" fmla="*/ 83 h 2467"/>
                    <a:gd name="T6" fmla="*/ 1952 w 2654"/>
                    <a:gd name="T7" fmla="*/ 158 h 2467"/>
                    <a:gd name="T8" fmla="*/ 2022 w 2654"/>
                    <a:gd name="T9" fmla="*/ 204 h 2467"/>
                    <a:gd name="T10" fmla="*/ 2164 w 2654"/>
                    <a:gd name="T11" fmla="*/ 305 h 2467"/>
                    <a:gd name="T12" fmla="*/ 2291 w 2654"/>
                    <a:gd name="T13" fmla="*/ 423 h 2467"/>
                    <a:gd name="T14" fmla="*/ 2402 w 2654"/>
                    <a:gd name="T15" fmla="*/ 556 h 2467"/>
                    <a:gd name="T16" fmla="*/ 2495 w 2654"/>
                    <a:gd name="T17" fmla="*/ 702 h 2467"/>
                    <a:gd name="T18" fmla="*/ 2568 w 2654"/>
                    <a:gd name="T19" fmla="*/ 863 h 2467"/>
                    <a:gd name="T20" fmla="*/ 2600 w 2654"/>
                    <a:gd name="T21" fmla="*/ 957 h 2467"/>
                    <a:gd name="T22" fmla="*/ 2624 w 2654"/>
                    <a:gd name="T23" fmla="*/ 1049 h 2467"/>
                    <a:gd name="T24" fmla="*/ 2648 w 2654"/>
                    <a:gd name="T25" fmla="*/ 1224 h 2467"/>
                    <a:gd name="T26" fmla="*/ 2653 w 2654"/>
                    <a:gd name="T27" fmla="*/ 1280 h 2467"/>
                    <a:gd name="T28" fmla="*/ 2652 w 2654"/>
                    <a:gd name="T29" fmla="*/ 1421 h 2467"/>
                    <a:gd name="T30" fmla="*/ 2631 w 2654"/>
                    <a:gd name="T31" fmla="*/ 1588 h 2467"/>
                    <a:gd name="T32" fmla="*/ 2589 w 2654"/>
                    <a:gd name="T33" fmla="*/ 1747 h 2467"/>
                    <a:gd name="T34" fmla="*/ 2594 w 2654"/>
                    <a:gd name="T35" fmla="*/ 1675 h 2467"/>
                    <a:gd name="T36" fmla="*/ 2579 w 2654"/>
                    <a:gd name="T37" fmla="*/ 1538 h 2467"/>
                    <a:gd name="T38" fmla="*/ 2538 w 2654"/>
                    <a:gd name="T39" fmla="*/ 1412 h 2467"/>
                    <a:gd name="T40" fmla="*/ 2471 w 2654"/>
                    <a:gd name="T41" fmla="*/ 1300 h 2467"/>
                    <a:gd name="T42" fmla="*/ 2384 w 2654"/>
                    <a:gd name="T43" fmla="*/ 1203 h 2467"/>
                    <a:gd name="T44" fmla="*/ 2279 w 2654"/>
                    <a:gd name="T45" fmla="*/ 1126 h 2467"/>
                    <a:gd name="T46" fmla="*/ 2159 w 2654"/>
                    <a:gd name="T47" fmla="*/ 1072 h 2467"/>
                    <a:gd name="T48" fmla="*/ 2028 w 2654"/>
                    <a:gd name="T49" fmla="*/ 1042 h 2467"/>
                    <a:gd name="T50" fmla="*/ 1897 w 2654"/>
                    <a:gd name="T51" fmla="*/ 1042 h 2467"/>
                    <a:gd name="T52" fmla="*/ 1778 w 2654"/>
                    <a:gd name="T53" fmla="*/ 1065 h 2467"/>
                    <a:gd name="T54" fmla="*/ 1669 w 2654"/>
                    <a:gd name="T55" fmla="*/ 1108 h 2467"/>
                    <a:gd name="T56" fmla="*/ 1527 w 2654"/>
                    <a:gd name="T57" fmla="*/ 1166 h 2467"/>
                    <a:gd name="T58" fmla="*/ 1352 w 2654"/>
                    <a:gd name="T59" fmla="*/ 1243 h 2467"/>
                    <a:gd name="T60" fmla="*/ 1191 w 2654"/>
                    <a:gd name="T61" fmla="*/ 1345 h 2467"/>
                    <a:gd name="T62" fmla="*/ 1048 w 2654"/>
                    <a:gd name="T63" fmla="*/ 1466 h 2467"/>
                    <a:gd name="T64" fmla="*/ 921 w 2654"/>
                    <a:gd name="T65" fmla="*/ 1607 h 2467"/>
                    <a:gd name="T66" fmla="*/ 818 w 2654"/>
                    <a:gd name="T67" fmla="*/ 1764 h 2467"/>
                    <a:gd name="T68" fmla="*/ 736 w 2654"/>
                    <a:gd name="T69" fmla="*/ 1936 h 2467"/>
                    <a:gd name="T70" fmla="*/ 680 w 2654"/>
                    <a:gd name="T71" fmla="*/ 2120 h 2467"/>
                    <a:gd name="T72" fmla="*/ 650 w 2654"/>
                    <a:gd name="T73" fmla="*/ 2316 h 2467"/>
                    <a:gd name="T74" fmla="*/ 646 w 2654"/>
                    <a:gd name="T75" fmla="*/ 2467 h 2467"/>
                    <a:gd name="T76" fmla="*/ 567 w 2654"/>
                    <a:gd name="T77" fmla="*/ 2416 h 2467"/>
                    <a:gd name="T78" fmla="*/ 428 w 2654"/>
                    <a:gd name="T79" fmla="*/ 2304 h 2467"/>
                    <a:gd name="T80" fmla="*/ 306 w 2654"/>
                    <a:gd name="T81" fmla="*/ 2174 h 2467"/>
                    <a:gd name="T82" fmla="*/ 201 w 2654"/>
                    <a:gd name="T83" fmla="*/ 2029 h 2467"/>
                    <a:gd name="T84" fmla="*/ 116 w 2654"/>
                    <a:gd name="T85" fmla="*/ 1870 h 2467"/>
                    <a:gd name="T86" fmla="*/ 53 w 2654"/>
                    <a:gd name="T87" fmla="*/ 1699 h 2467"/>
                    <a:gd name="T88" fmla="*/ 13 w 2654"/>
                    <a:gd name="T89" fmla="*/ 1517 h 2467"/>
                    <a:gd name="T90" fmla="*/ 0 w 2654"/>
                    <a:gd name="T91" fmla="*/ 1328 h 2467"/>
                    <a:gd name="T92" fmla="*/ 14 w 2654"/>
                    <a:gd name="T93" fmla="*/ 1131 h 2467"/>
                    <a:gd name="T94" fmla="*/ 57 w 2654"/>
                    <a:gd name="T95" fmla="*/ 944 h 2467"/>
                    <a:gd name="T96" fmla="*/ 123 w 2654"/>
                    <a:gd name="T97" fmla="*/ 769 h 2467"/>
                    <a:gd name="T98" fmla="*/ 214 w 2654"/>
                    <a:gd name="T99" fmla="*/ 606 h 2467"/>
                    <a:gd name="T100" fmla="*/ 326 w 2654"/>
                    <a:gd name="T101" fmla="*/ 457 h 2467"/>
                    <a:gd name="T102" fmla="*/ 457 w 2654"/>
                    <a:gd name="T103" fmla="*/ 326 h 2467"/>
                    <a:gd name="T104" fmla="*/ 604 w 2654"/>
                    <a:gd name="T105" fmla="*/ 215 h 2467"/>
                    <a:gd name="T106" fmla="*/ 767 w 2654"/>
                    <a:gd name="T107" fmla="*/ 124 h 2467"/>
                    <a:gd name="T108" fmla="*/ 943 w 2654"/>
                    <a:gd name="T109" fmla="*/ 57 h 2467"/>
                    <a:gd name="T110" fmla="*/ 1130 w 2654"/>
                    <a:gd name="T111" fmla="*/ 16 h 2467"/>
                    <a:gd name="T112" fmla="*/ 1326 w 2654"/>
                    <a:gd name="T113" fmla="*/ 0 h 2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4" h="2467">
                      <a:moveTo>
                        <a:pt x="1326" y="0"/>
                      </a:moveTo>
                      <a:lnTo>
                        <a:pt x="1423" y="4"/>
                      </a:lnTo>
                      <a:lnTo>
                        <a:pt x="1517" y="14"/>
                      </a:lnTo>
                      <a:lnTo>
                        <a:pt x="1609" y="31"/>
                      </a:lnTo>
                      <a:lnTo>
                        <a:pt x="1699" y="54"/>
                      </a:lnTo>
                      <a:lnTo>
                        <a:pt x="1786" y="83"/>
                      </a:lnTo>
                      <a:lnTo>
                        <a:pt x="1871" y="117"/>
                      </a:lnTo>
                      <a:lnTo>
                        <a:pt x="1952" y="158"/>
                      </a:lnTo>
                      <a:lnTo>
                        <a:pt x="1945" y="161"/>
                      </a:lnTo>
                      <a:lnTo>
                        <a:pt x="2022" y="204"/>
                      </a:lnTo>
                      <a:lnTo>
                        <a:pt x="2095" y="252"/>
                      </a:lnTo>
                      <a:lnTo>
                        <a:pt x="2164" y="305"/>
                      </a:lnTo>
                      <a:lnTo>
                        <a:pt x="2230" y="361"/>
                      </a:lnTo>
                      <a:lnTo>
                        <a:pt x="2291" y="423"/>
                      </a:lnTo>
                      <a:lnTo>
                        <a:pt x="2349" y="488"/>
                      </a:lnTo>
                      <a:lnTo>
                        <a:pt x="2402" y="556"/>
                      </a:lnTo>
                      <a:lnTo>
                        <a:pt x="2450" y="628"/>
                      </a:lnTo>
                      <a:lnTo>
                        <a:pt x="2495" y="702"/>
                      </a:lnTo>
                      <a:lnTo>
                        <a:pt x="2534" y="782"/>
                      </a:lnTo>
                      <a:lnTo>
                        <a:pt x="2568" y="863"/>
                      </a:lnTo>
                      <a:lnTo>
                        <a:pt x="2597" y="947"/>
                      </a:lnTo>
                      <a:lnTo>
                        <a:pt x="2600" y="957"/>
                      </a:lnTo>
                      <a:lnTo>
                        <a:pt x="2602" y="964"/>
                      </a:lnTo>
                      <a:lnTo>
                        <a:pt x="2624" y="1049"/>
                      </a:lnTo>
                      <a:lnTo>
                        <a:pt x="2639" y="1136"/>
                      </a:lnTo>
                      <a:lnTo>
                        <a:pt x="2648" y="1224"/>
                      </a:lnTo>
                      <a:lnTo>
                        <a:pt x="2650" y="1225"/>
                      </a:lnTo>
                      <a:lnTo>
                        <a:pt x="2653" y="1280"/>
                      </a:lnTo>
                      <a:lnTo>
                        <a:pt x="2654" y="1336"/>
                      </a:lnTo>
                      <a:lnTo>
                        <a:pt x="2652" y="1421"/>
                      </a:lnTo>
                      <a:lnTo>
                        <a:pt x="2644" y="1505"/>
                      </a:lnTo>
                      <a:lnTo>
                        <a:pt x="2631" y="1588"/>
                      </a:lnTo>
                      <a:lnTo>
                        <a:pt x="2613" y="1669"/>
                      </a:lnTo>
                      <a:lnTo>
                        <a:pt x="2589" y="1747"/>
                      </a:lnTo>
                      <a:lnTo>
                        <a:pt x="2592" y="1725"/>
                      </a:lnTo>
                      <a:lnTo>
                        <a:pt x="2594" y="1675"/>
                      </a:lnTo>
                      <a:lnTo>
                        <a:pt x="2589" y="1605"/>
                      </a:lnTo>
                      <a:lnTo>
                        <a:pt x="2579" y="1538"/>
                      </a:lnTo>
                      <a:lnTo>
                        <a:pt x="2561" y="1473"/>
                      </a:lnTo>
                      <a:lnTo>
                        <a:pt x="2538" y="1412"/>
                      </a:lnTo>
                      <a:lnTo>
                        <a:pt x="2507" y="1354"/>
                      </a:lnTo>
                      <a:lnTo>
                        <a:pt x="2471" y="1300"/>
                      </a:lnTo>
                      <a:lnTo>
                        <a:pt x="2430" y="1249"/>
                      </a:lnTo>
                      <a:lnTo>
                        <a:pt x="2384" y="1203"/>
                      </a:lnTo>
                      <a:lnTo>
                        <a:pt x="2333" y="1162"/>
                      </a:lnTo>
                      <a:lnTo>
                        <a:pt x="2279" y="1126"/>
                      </a:lnTo>
                      <a:lnTo>
                        <a:pt x="2220" y="1095"/>
                      </a:lnTo>
                      <a:lnTo>
                        <a:pt x="2159" y="1072"/>
                      </a:lnTo>
                      <a:lnTo>
                        <a:pt x="2094" y="1053"/>
                      </a:lnTo>
                      <a:lnTo>
                        <a:pt x="2028" y="1042"/>
                      </a:lnTo>
                      <a:lnTo>
                        <a:pt x="1958" y="1039"/>
                      </a:lnTo>
                      <a:lnTo>
                        <a:pt x="1897" y="1042"/>
                      </a:lnTo>
                      <a:lnTo>
                        <a:pt x="1837" y="1051"/>
                      </a:lnTo>
                      <a:lnTo>
                        <a:pt x="1778" y="1065"/>
                      </a:lnTo>
                      <a:lnTo>
                        <a:pt x="1722" y="1084"/>
                      </a:lnTo>
                      <a:lnTo>
                        <a:pt x="1669" y="1108"/>
                      </a:lnTo>
                      <a:lnTo>
                        <a:pt x="1619" y="1138"/>
                      </a:lnTo>
                      <a:lnTo>
                        <a:pt x="1527" y="1166"/>
                      </a:lnTo>
                      <a:lnTo>
                        <a:pt x="1437" y="1202"/>
                      </a:lnTo>
                      <a:lnTo>
                        <a:pt x="1352" y="1243"/>
                      </a:lnTo>
                      <a:lnTo>
                        <a:pt x="1269" y="1291"/>
                      </a:lnTo>
                      <a:lnTo>
                        <a:pt x="1191" y="1345"/>
                      </a:lnTo>
                      <a:lnTo>
                        <a:pt x="1117" y="1402"/>
                      </a:lnTo>
                      <a:lnTo>
                        <a:pt x="1048" y="1466"/>
                      </a:lnTo>
                      <a:lnTo>
                        <a:pt x="983" y="1533"/>
                      </a:lnTo>
                      <a:lnTo>
                        <a:pt x="921" y="1607"/>
                      </a:lnTo>
                      <a:lnTo>
                        <a:pt x="867" y="1683"/>
                      </a:lnTo>
                      <a:lnTo>
                        <a:pt x="818" y="1764"/>
                      </a:lnTo>
                      <a:lnTo>
                        <a:pt x="774" y="1847"/>
                      </a:lnTo>
                      <a:lnTo>
                        <a:pt x="736" y="1936"/>
                      </a:lnTo>
                      <a:lnTo>
                        <a:pt x="704" y="2027"/>
                      </a:lnTo>
                      <a:lnTo>
                        <a:pt x="680" y="2120"/>
                      </a:lnTo>
                      <a:lnTo>
                        <a:pt x="661" y="2217"/>
                      </a:lnTo>
                      <a:lnTo>
                        <a:pt x="650" y="2316"/>
                      </a:lnTo>
                      <a:lnTo>
                        <a:pt x="646" y="2416"/>
                      </a:lnTo>
                      <a:lnTo>
                        <a:pt x="646" y="2467"/>
                      </a:lnTo>
                      <a:lnTo>
                        <a:pt x="643" y="2465"/>
                      </a:lnTo>
                      <a:lnTo>
                        <a:pt x="567" y="2416"/>
                      </a:lnTo>
                      <a:lnTo>
                        <a:pt x="497" y="2362"/>
                      </a:lnTo>
                      <a:lnTo>
                        <a:pt x="428" y="2304"/>
                      </a:lnTo>
                      <a:lnTo>
                        <a:pt x="365" y="2242"/>
                      </a:lnTo>
                      <a:lnTo>
                        <a:pt x="306" y="2174"/>
                      </a:lnTo>
                      <a:lnTo>
                        <a:pt x="250" y="2103"/>
                      </a:lnTo>
                      <a:lnTo>
                        <a:pt x="201" y="2029"/>
                      </a:lnTo>
                      <a:lnTo>
                        <a:pt x="156" y="1951"/>
                      </a:lnTo>
                      <a:lnTo>
                        <a:pt x="116" y="1870"/>
                      </a:lnTo>
                      <a:lnTo>
                        <a:pt x="81" y="1786"/>
                      </a:lnTo>
                      <a:lnTo>
                        <a:pt x="53" y="1699"/>
                      </a:lnTo>
                      <a:lnTo>
                        <a:pt x="29" y="1609"/>
                      </a:lnTo>
                      <a:lnTo>
                        <a:pt x="13" y="1517"/>
                      </a:lnTo>
                      <a:lnTo>
                        <a:pt x="4" y="1424"/>
                      </a:lnTo>
                      <a:lnTo>
                        <a:pt x="0" y="1328"/>
                      </a:lnTo>
                      <a:lnTo>
                        <a:pt x="4" y="1229"/>
                      </a:lnTo>
                      <a:lnTo>
                        <a:pt x="14" y="1131"/>
                      </a:lnTo>
                      <a:lnTo>
                        <a:pt x="32" y="1036"/>
                      </a:lnTo>
                      <a:lnTo>
                        <a:pt x="57" y="944"/>
                      </a:lnTo>
                      <a:lnTo>
                        <a:pt x="86" y="855"/>
                      </a:lnTo>
                      <a:lnTo>
                        <a:pt x="123" y="769"/>
                      </a:lnTo>
                      <a:lnTo>
                        <a:pt x="165" y="685"/>
                      </a:lnTo>
                      <a:lnTo>
                        <a:pt x="214" y="606"/>
                      </a:lnTo>
                      <a:lnTo>
                        <a:pt x="267" y="529"/>
                      </a:lnTo>
                      <a:lnTo>
                        <a:pt x="326" y="457"/>
                      </a:lnTo>
                      <a:lnTo>
                        <a:pt x="388" y="390"/>
                      </a:lnTo>
                      <a:lnTo>
                        <a:pt x="457" y="326"/>
                      </a:lnTo>
                      <a:lnTo>
                        <a:pt x="529" y="268"/>
                      </a:lnTo>
                      <a:lnTo>
                        <a:pt x="604" y="215"/>
                      </a:lnTo>
                      <a:lnTo>
                        <a:pt x="684" y="167"/>
                      </a:lnTo>
                      <a:lnTo>
                        <a:pt x="767" y="124"/>
                      </a:lnTo>
                      <a:lnTo>
                        <a:pt x="854" y="88"/>
                      </a:lnTo>
                      <a:lnTo>
                        <a:pt x="943" y="57"/>
                      </a:lnTo>
                      <a:lnTo>
                        <a:pt x="1036" y="33"/>
                      </a:lnTo>
                      <a:lnTo>
                        <a:pt x="1130" y="16"/>
                      </a:lnTo>
                      <a:lnTo>
                        <a:pt x="1227" y="5"/>
                      </a:lnTo>
                      <a:lnTo>
                        <a:pt x="1326" y="0"/>
                      </a:lnTo>
                      <a:close/>
                    </a:path>
                  </a:pathLst>
                </a:custGeom>
                <a:solidFill>
                  <a:srgbClr val="FF0000"/>
                </a:solidFill>
                <a:ln w="0">
                  <a:noFill/>
                  <a:prstDash val="solid"/>
                  <a:round/>
                  <a:headEnd/>
                  <a:tailEnd/>
                </a:ln>
                <a:effectLst>
                  <a:outerShdw blurRad="114300" dist="38100" dir="8100000" sx="101000" sy="101000" algn="tr" rotWithShape="0">
                    <a:prstClr val="black">
                      <a:alpha val="37000"/>
                    </a:prstClr>
                  </a:outerShdw>
                </a:effectLst>
              </p:spPr>
              <p:txBody>
                <a:bodyPr vert="horz" wrap="square" lIns="548640" tIns="731520" rIns="91440" bIns="45720" numCol="1" anchor="t" anchorCtr="1" compatLnSpc="1">
                  <a:prstTxWarp prst="textNoShape">
                    <a:avLst/>
                  </a:prstTxWarp>
                </a:bodyPr>
                <a:lstStyle/>
                <a:p>
                  <a:r>
                    <a:rPr lang="en-US" sz="1400" b="1" kern="0" dirty="0">
                      <a:latin typeface="Arial" panose="020B0604020202020204" pitchFamily="34" charset="0"/>
                      <a:cs typeface="Arial" panose="020B0604020202020204" pitchFamily="34" charset="0"/>
                    </a:rPr>
                    <a:t>Vocational Education </a:t>
                  </a:r>
                  <a:endParaRPr lang="en-US" sz="1400" b="1" dirty="0">
                    <a:latin typeface="Arial" panose="020B0604020202020204" pitchFamily="34" charset="0"/>
                    <a:cs typeface="Arial" panose="020B0604020202020204" pitchFamily="34" charset="0"/>
                  </a:endParaRPr>
                </a:p>
              </p:txBody>
            </p:sp>
            <p:sp>
              <p:nvSpPr>
                <p:cNvPr id="43" name="Freeform 42"/>
                <p:cNvSpPr>
                  <a:spLocks noEditPoints="1"/>
                </p:cNvSpPr>
                <p:nvPr/>
              </p:nvSpPr>
              <p:spPr bwMode="auto">
                <a:xfrm>
                  <a:off x="2057400" y="2592465"/>
                  <a:ext cx="778004" cy="808243"/>
                </a:xfrm>
                <a:custGeom>
                  <a:avLst/>
                  <a:gdLst>
                    <a:gd name="T0" fmla="*/ 120 w 120"/>
                    <a:gd name="T1" fmla="*/ 67 h 121"/>
                    <a:gd name="T2" fmla="*/ 120 w 120"/>
                    <a:gd name="T3" fmla="*/ 54 h 121"/>
                    <a:gd name="T4" fmla="*/ 110 w 120"/>
                    <a:gd name="T5" fmla="*/ 54 h 121"/>
                    <a:gd name="T6" fmla="*/ 106 w 120"/>
                    <a:gd name="T7" fmla="*/ 41 h 121"/>
                    <a:gd name="T8" fmla="*/ 116 w 120"/>
                    <a:gd name="T9" fmla="*/ 36 h 121"/>
                    <a:gd name="T10" fmla="*/ 109 w 120"/>
                    <a:gd name="T11" fmla="*/ 24 h 121"/>
                    <a:gd name="T12" fmla="*/ 100 w 120"/>
                    <a:gd name="T13" fmla="*/ 30 h 121"/>
                    <a:gd name="T14" fmla="*/ 91 w 120"/>
                    <a:gd name="T15" fmla="*/ 21 h 121"/>
                    <a:gd name="T16" fmla="*/ 96 w 120"/>
                    <a:gd name="T17" fmla="*/ 11 h 121"/>
                    <a:gd name="T18" fmla="*/ 84 w 120"/>
                    <a:gd name="T19" fmla="*/ 5 h 121"/>
                    <a:gd name="T20" fmla="*/ 79 w 120"/>
                    <a:gd name="T21" fmla="*/ 14 h 121"/>
                    <a:gd name="T22" fmla="*/ 67 w 120"/>
                    <a:gd name="T23" fmla="*/ 11 h 121"/>
                    <a:gd name="T24" fmla="*/ 67 w 120"/>
                    <a:gd name="T25" fmla="*/ 0 h 121"/>
                    <a:gd name="T26" fmla="*/ 53 w 120"/>
                    <a:gd name="T27" fmla="*/ 0 h 121"/>
                    <a:gd name="T28" fmla="*/ 53 w 120"/>
                    <a:gd name="T29" fmla="*/ 11 h 121"/>
                    <a:gd name="T30" fmla="*/ 41 w 120"/>
                    <a:gd name="T31" fmla="*/ 14 h 121"/>
                    <a:gd name="T32" fmla="*/ 36 w 120"/>
                    <a:gd name="T33" fmla="*/ 5 h 121"/>
                    <a:gd name="T34" fmla="*/ 24 w 120"/>
                    <a:gd name="T35" fmla="*/ 11 h 121"/>
                    <a:gd name="T36" fmla="*/ 29 w 120"/>
                    <a:gd name="T37" fmla="*/ 21 h 121"/>
                    <a:gd name="T38" fmla="*/ 20 w 120"/>
                    <a:gd name="T39" fmla="*/ 30 h 121"/>
                    <a:gd name="T40" fmla="*/ 11 w 120"/>
                    <a:gd name="T41" fmla="*/ 24 h 121"/>
                    <a:gd name="T42" fmla="*/ 4 w 120"/>
                    <a:gd name="T43" fmla="*/ 36 h 121"/>
                    <a:gd name="T44" fmla="*/ 13 w 120"/>
                    <a:gd name="T45" fmla="*/ 41 h 121"/>
                    <a:gd name="T46" fmla="*/ 10 w 120"/>
                    <a:gd name="T47" fmla="*/ 54 h 121"/>
                    <a:gd name="T48" fmla="*/ 0 w 120"/>
                    <a:gd name="T49" fmla="*/ 54 h 121"/>
                    <a:gd name="T50" fmla="*/ 0 w 120"/>
                    <a:gd name="T51" fmla="*/ 67 h 121"/>
                    <a:gd name="T52" fmla="*/ 10 w 120"/>
                    <a:gd name="T53" fmla="*/ 67 h 121"/>
                    <a:gd name="T54" fmla="*/ 13 w 120"/>
                    <a:gd name="T55" fmla="*/ 80 h 121"/>
                    <a:gd name="T56" fmla="*/ 4 w 120"/>
                    <a:gd name="T57" fmla="*/ 85 h 121"/>
                    <a:gd name="T58" fmla="*/ 11 w 120"/>
                    <a:gd name="T59" fmla="*/ 96 h 121"/>
                    <a:gd name="T60" fmla="*/ 20 w 120"/>
                    <a:gd name="T61" fmla="*/ 91 h 121"/>
                    <a:gd name="T62" fmla="*/ 29 w 120"/>
                    <a:gd name="T63" fmla="*/ 100 h 121"/>
                    <a:gd name="T64" fmla="*/ 24 w 120"/>
                    <a:gd name="T65" fmla="*/ 109 h 121"/>
                    <a:gd name="T66" fmla="*/ 36 w 120"/>
                    <a:gd name="T67" fmla="*/ 116 h 121"/>
                    <a:gd name="T68" fmla="*/ 41 w 120"/>
                    <a:gd name="T69" fmla="*/ 107 h 121"/>
                    <a:gd name="T70" fmla="*/ 53 w 120"/>
                    <a:gd name="T71" fmla="*/ 110 h 121"/>
                    <a:gd name="T72" fmla="*/ 53 w 120"/>
                    <a:gd name="T73" fmla="*/ 121 h 121"/>
                    <a:gd name="T74" fmla="*/ 67 w 120"/>
                    <a:gd name="T75" fmla="*/ 121 h 121"/>
                    <a:gd name="T76" fmla="*/ 67 w 120"/>
                    <a:gd name="T77" fmla="*/ 110 h 121"/>
                    <a:gd name="T78" fmla="*/ 79 w 120"/>
                    <a:gd name="T79" fmla="*/ 107 h 121"/>
                    <a:gd name="T80" fmla="*/ 84 w 120"/>
                    <a:gd name="T81" fmla="*/ 116 h 121"/>
                    <a:gd name="T82" fmla="*/ 96 w 120"/>
                    <a:gd name="T83" fmla="*/ 109 h 121"/>
                    <a:gd name="T84" fmla="*/ 91 w 120"/>
                    <a:gd name="T85" fmla="*/ 100 h 121"/>
                    <a:gd name="T86" fmla="*/ 100 w 120"/>
                    <a:gd name="T87" fmla="*/ 91 h 121"/>
                    <a:gd name="T88" fmla="*/ 109 w 120"/>
                    <a:gd name="T89" fmla="*/ 96 h 121"/>
                    <a:gd name="T90" fmla="*/ 116 w 120"/>
                    <a:gd name="T91" fmla="*/ 85 h 121"/>
                    <a:gd name="T92" fmla="*/ 106 w 120"/>
                    <a:gd name="T93" fmla="*/ 80 h 121"/>
                    <a:gd name="T94" fmla="*/ 110 w 120"/>
                    <a:gd name="T95" fmla="*/ 67 h 121"/>
                    <a:gd name="T96" fmla="*/ 120 w 120"/>
                    <a:gd name="T97" fmla="*/ 67 h 121"/>
                    <a:gd name="T98" fmla="*/ 29 w 120"/>
                    <a:gd name="T99" fmla="*/ 60 h 121"/>
                    <a:gd name="T100" fmla="*/ 60 w 120"/>
                    <a:gd name="T101" fmla="*/ 30 h 121"/>
                    <a:gd name="T102" fmla="*/ 90 w 120"/>
                    <a:gd name="T103" fmla="*/ 60 h 121"/>
                    <a:gd name="T104" fmla="*/ 60 w 120"/>
                    <a:gd name="T105" fmla="*/ 91 h 121"/>
                    <a:gd name="T106" fmla="*/ 29 w 120"/>
                    <a:gd name="T107"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1">
                      <a:moveTo>
                        <a:pt x="120" y="67"/>
                      </a:moveTo>
                      <a:cubicBezTo>
                        <a:pt x="120" y="54"/>
                        <a:pt x="120" y="54"/>
                        <a:pt x="120" y="54"/>
                      </a:cubicBezTo>
                      <a:cubicBezTo>
                        <a:pt x="110" y="54"/>
                        <a:pt x="110" y="54"/>
                        <a:pt x="110" y="54"/>
                      </a:cubicBezTo>
                      <a:cubicBezTo>
                        <a:pt x="109" y="49"/>
                        <a:pt x="108" y="45"/>
                        <a:pt x="106" y="41"/>
                      </a:cubicBezTo>
                      <a:cubicBezTo>
                        <a:pt x="116" y="36"/>
                        <a:pt x="116" y="36"/>
                        <a:pt x="116" y="36"/>
                      </a:cubicBezTo>
                      <a:cubicBezTo>
                        <a:pt x="109" y="24"/>
                        <a:pt x="109" y="24"/>
                        <a:pt x="109" y="24"/>
                      </a:cubicBezTo>
                      <a:cubicBezTo>
                        <a:pt x="100" y="30"/>
                        <a:pt x="100" y="30"/>
                        <a:pt x="100" y="30"/>
                      </a:cubicBezTo>
                      <a:cubicBezTo>
                        <a:pt x="97" y="26"/>
                        <a:pt x="94" y="23"/>
                        <a:pt x="91" y="21"/>
                      </a:cubicBezTo>
                      <a:cubicBezTo>
                        <a:pt x="96" y="11"/>
                        <a:pt x="96" y="11"/>
                        <a:pt x="96" y="11"/>
                      </a:cubicBezTo>
                      <a:cubicBezTo>
                        <a:pt x="84" y="5"/>
                        <a:pt x="84" y="5"/>
                        <a:pt x="84" y="5"/>
                      </a:cubicBezTo>
                      <a:cubicBezTo>
                        <a:pt x="79" y="14"/>
                        <a:pt x="79" y="14"/>
                        <a:pt x="79" y="14"/>
                      </a:cubicBezTo>
                      <a:cubicBezTo>
                        <a:pt x="75" y="12"/>
                        <a:pt x="71" y="11"/>
                        <a:pt x="67" y="11"/>
                      </a:cubicBezTo>
                      <a:cubicBezTo>
                        <a:pt x="67" y="0"/>
                        <a:pt x="67" y="0"/>
                        <a:pt x="67" y="0"/>
                      </a:cubicBezTo>
                      <a:cubicBezTo>
                        <a:pt x="53" y="0"/>
                        <a:pt x="53" y="0"/>
                        <a:pt x="53" y="0"/>
                      </a:cubicBezTo>
                      <a:cubicBezTo>
                        <a:pt x="53" y="11"/>
                        <a:pt x="53" y="11"/>
                        <a:pt x="53" y="11"/>
                      </a:cubicBezTo>
                      <a:cubicBezTo>
                        <a:pt x="49" y="11"/>
                        <a:pt x="45" y="12"/>
                        <a:pt x="41" y="14"/>
                      </a:cubicBezTo>
                      <a:cubicBezTo>
                        <a:pt x="36" y="5"/>
                        <a:pt x="36" y="5"/>
                        <a:pt x="36" y="5"/>
                      </a:cubicBezTo>
                      <a:cubicBezTo>
                        <a:pt x="24" y="11"/>
                        <a:pt x="24" y="11"/>
                        <a:pt x="24" y="11"/>
                      </a:cubicBezTo>
                      <a:cubicBezTo>
                        <a:pt x="29" y="21"/>
                        <a:pt x="29" y="21"/>
                        <a:pt x="29" y="21"/>
                      </a:cubicBezTo>
                      <a:cubicBezTo>
                        <a:pt x="26" y="23"/>
                        <a:pt x="23" y="26"/>
                        <a:pt x="20" y="30"/>
                      </a:cubicBezTo>
                      <a:cubicBezTo>
                        <a:pt x="11" y="24"/>
                        <a:pt x="11" y="24"/>
                        <a:pt x="11" y="24"/>
                      </a:cubicBezTo>
                      <a:cubicBezTo>
                        <a:pt x="4" y="36"/>
                        <a:pt x="4" y="36"/>
                        <a:pt x="4" y="36"/>
                      </a:cubicBezTo>
                      <a:cubicBezTo>
                        <a:pt x="13" y="41"/>
                        <a:pt x="13" y="41"/>
                        <a:pt x="13" y="41"/>
                      </a:cubicBezTo>
                      <a:cubicBezTo>
                        <a:pt x="12" y="45"/>
                        <a:pt x="11" y="49"/>
                        <a:pt x="10" y="54"/>
                      </a:cubicBezTo>
                      <a:cubicBezTo>
                        <a:pt x="0" y="54"/>
                        <a:pt x="0" y="54"/>
                        <a:pt x="0" y="54"/>
                      </a:cubicBezTo>
                      <a:cubicBezTo>
                        <a:pt x="0" y="67"/>
                        <a:pt x="0" y="67"/>
                        <a:pt x="0" y="67"/>
                      </a:cubicBezTo>
                      <a:cubicBezTo>
                        <a:pt x="10" y="67"/>
                        <a:pt x="10" y="67"/>
                        <a:pt x="10" y="67"/>
                      </a:cubicBezTo>
                      <a:cubicBezTo>
                        <a:pt x="11" y="71"/>
                        <a:pt x="12" y="76"/>
                        <a:pt x="13" y="80"/>
                      </a:cubicBezTo>
                      <a:cubicBezTo>
                        <a:pt x="4" y="85"/>
                        <a:pt x="4" y="85"/>
                        <a:pt x="4" y="85"/>
                      </a:cubicBezTo>
                      <a:cubicBezTo>
                        <a:pt x="11" y="96"/>
                        <a:pt x="11" y="96"/>
                        <a:pt x="11" y="96"/>
                      </a:cubicBezTo>
                      <a:cubicBezTo>
                        <a:pt x="20" y="91"/>
                        <a:pt x="20" y="91"/>
                        <a:pt x="20" y="91"/>
                      </a:cubicBezTo>
                      <a:cubicBezTo>
                        <a:pt x="23" y="94"/>
                        <a:pt x="26" y="98"/>
                        <a:pt x="29" y="100"/>
                      </a:cubicBezTo>
                      <a:cubicBezTo>
                        <a:pt x="24" y="109"/>
                        <a:pt x="24" y="109"/>
                        <a:pt x="24" y="109"/>
                      </a:cubicBezTo>
                      <a:cubicBezTo>
                        <a:pt x="36" y="116"/>
                        <a:pt x="36" y="116"/>
                        <a:pt x="36" y="116"/>
                      </a:cubicBezTo>
                      <a:cubicBezTo>
                        <a:pt x="41" y="107"/>
                        <a:pt x="41" y="107"/>
                        <a:pt x="41" y="107"/>
                      </a:cubicBezTo>
                      <a:cubicBezTo>
                        <a:pt x="45" y="109"/>
                        <a:pt x="49" y="110"/>
                        <a:pt x="53" y="110"/>
                      </a:cubicBezTo>
                      <a:cubicBezTo>
                        <a:pt x="53" y="121"/>
                        <a:pt x="53" y="121"/>
                        <a:pt x="53" y="121"/>
                      </a:cubicBezTo>
                      <a:cubicBezTo>
                        <a:pt x="67" y="121"/>
                        <a:pt x="67" y="121"/>
                        <a:pt x="67" y="121"/>
                      </a:cubicBezTo>
                      <a:cubicBezTo>
                        <a:pt x="67" y="110"/>
                        <a:pt x="67" y="110"/>
                        <a:pt x="67" y="110"/>
                      </a:cubicBezTo>
                      <a:cubicBezTo>
                        <a:pt x="71" y="110"/>
                        <a:pt x="75" y="109"/>
                        <a:pt x="79" y="107"/>
                      </a:cubicBezTo>
                      <a:cubicBezTo>
                        <a:pt x="84" y="116"/>
                        <a:pt x="84" y="116"/>
                        <a:pt x="84" y="116"/>
                      </a:cubicBezTo>
                      <a:cubicBezTo>
                        <a:pt x="96" y="109"/>
                        <a:pt x="96" y="109"/>
                        <a:pt x="96" y="109"/>
                      </a:cubicBezTo>
                      <a:cubicBezTo>
                        <a:pt x="91" y="100"/>
                        <a:pt x="91" y="100"/>
                        <a:pt x="91" y="100"/>
                      </a:cubicBezTo>
                      <a:cubicBezTo>
                        <a:pt x="94" y="98"/>
                        <a:pt x="97" y="94"/>
                        <a:pt x="100" y="91"/>
                      </a:cubicBezTo>
                      <a:cubicBezTo>
                        <a:pt x="109" y="96"/>
                        <a:pt x="109" y="96"/>
                        <a:pt x="109" y="96"/>
                      </a:cubicBezTo>
                      <a:cubicBezTo>
                        <a:pt x="116" y="85"/>
                        <a:pt x="116" y="85"/>
                        <a:pt x="116" y="85"/>
                      </a:cubicBezTo>
                      <a:cubicBezTo>
                        <a:pt x="106" y="80"/>
                        <a:pt x="106" y="80"/>
                        <a:pt x="106" y="80"/>
                      </a:cubicBezTo>
                      <a:cubicBezTo>
                        <a:pt x="108" y="76"/>
                        <a:pt x="109" y="71"/>
                        <a:pt x="110" y="67"/>
                      </a:cubicBezTo>
                      <a:lnTo>
                        <a:pt x="120" y="67"/>
                      </a:lnTo>
                      <a:close/>
                      <a:moveTo>
                        <a:pt x="29" y="60"/>
                      </a:moveTo>
                      <a:cubicBezTo>
                        <a:pt x="29" y="44"/>
                        <a:pt x="43" y="30"/>
                        <a:pt x="60" y="30"/>
                      </a:cubicBezTo>
                      <a:cubicBezTo>
                        <a:pt x="77" y="30"/>
                        <a:pt x="90" y="44"/>
                        <a:pt x="90" y="60"/>
                      </a:cubicBezTo>
                      <a:cubicBezTo>
                        <a:pt x="90" y="77"/>
                        <a:pt x="77" y="91"/>
                        <a:pt x="60" y="91"/>
                      </a:cubicBezTo>
                      <a:cubicBezTo>
                        <a:pt x="43" y="91"/>
                        <a:pt x="29" y="77"/>
                        <a:pt x="29" y="6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grpSp>
          <p:grpSp>
            <p:nvGrpSpPr>
              <p:cNvPr id="39" name="Group 38"/>
              <p:cNvGrpSpPr/>
              <p:nvPr/>
            </p:nvGrpSpPr>
            <p:grpSpPr>
              <a:xfrm>
                <a:off x="5598668" y="2313369"/>
                <a:ext cx="885958" cy="586823"/>
                <a:chOff x="3148013" y="4911725"/>
                <a:chExt cx="801687" cy="392113"/>
              </a:xfrm>
            </p:grpSpPr>
            <p:sp>
              <p:nvSpPr>
                <p:cNvPr id="40" name="Freeform 39"/>
                <p:cNvSpPr>
                  <a:spLocks/>
                </p:cNvSpPr>
                <p:nvPr/>
              </p:nvSpPr>
              <p:spPr bwMode="auto">
                <a:xfrm>
                  <a:off x="3311525" y="5100638"/>
                  <a:ext cx="476250" cy="203200"/>
                </a:xfrm>
                <a:custGeom>
                  <a:avLst/>
                  <a:gdLst>
                    <a:gd name="T0" fmla="*/ 91 w 183"/>
                    <a:gd name="T1" fmla="*/ 0 h 78"/>
                    <a:gd name="T2" fmla="*/ 0 w 183"/>
                    <a:gd name="T3" fmla="*/ 12 h 78"/>
                    <a:gd name="T4" fmla="*/ 0 w 183"/>
                    <a:gd name="T5" fmla="*/ 78 h 78"/>
                    <a:gd name="T6" fmla="*/ 91 w 183"/>
                    <a:gd name="T7" fmla="*/ 66 h 78"/>
                    <a:gd name="T8" fmla="*/ 91 w 183"/>
                    <a:gd name="T9" fmla="*/ 66 h 78"/>
                    <a:gd name="T10" fmla="*/ 168 w 183"/>
                    <a:gd name="T11" fmla="*/ 75 h 78"/>
                    <a:gd name="T12" fmla="*/ 183 w 183"/>
                    <a:gd name="T13" fmla="*/ 78 h 78"/>
                    <a:gd name="T14" fmla="*/ 183 w 183"/>
                    <a:gd name="T15" fmla="*/ 78 h 78"/>
                    <a:gd name="T16" fmla="*/ 183 w 183"/>
                    <a:gd name="T17" fmla="*/ 12 h 78"/>
                    <a:gd name="T18" fmla="*/ 183 w 183"/>
                    <a:gd name="T19" fmla="*/ 12 h 78"/>
                    <a:gd name="T20" fmla="*/ 173 w 183"/>
                    <a:gd name="T21" fmla="*/ 9 h 78"/>
                    <a:gd name="T22" fmla="*/ 91 w 183"/>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8">
                      <a:moveTo>
                        <a:pt x="91" y="0"/>
                      </a:moveTo>
                      <a:cubicBezTo>
                        <a:pt x="32" y="0"/>
                        <a:pt x="0" y="12"/>
                        <a:pt x="0" y="12"/>
                      </a:cubicBezTo>
                      <a:cubicBezTo>
                        <a:pt x="0" y="78"/>
                        <a:pt x="0" y="78"/>
                        <a:pt x="0" y="78"/>
                      </a:cubicBezTo>
                      <a:cubicBezTo>
                        <a:pt x="0" y="78"/>
                        <a:pt x="44" y="66"/>
                        <a:pt x="91" y="66"/>
                      </a:cubicBezTo>
                      <a:cubicBezTo>
                        <a:pt x="91" y="66"/>
                        <a:pt x="91" y="66"/>
                        <a:pt x="91" y="66"/>
                      </a:cubicBezTo>
                      <a:cubicBezTo>
                        <a:pt x="122" y="66"/>
                        <a:pt x="151" y="71"/>
                        <a:pt x="168" y="75"/>
                      </a:cubicBezTo>
                      <a:cubicBezTo>
                        <a:pt x="177" y="77"/>
                        <a:pt x="183" y="78"/>
                        <a:pt x="183" y="78"/>
                      </a:cubicBezTo>
                      <a:cubicBezTo>
                        <a:pt x="183" y="78"/>
                        <a:pt x="183" y="78"/>
                        <a:pt x="183" y="78"/>
                      </a:cubicBezTo>
                      <a:cubicBezTo>
                        <a:pt x="183" y="12"/>
                        <a:pt x="183" y="12"/>
                        <a:pt x="183" y="12"/>
                      </a:cubicBezTo>
                      <a:cubicBezTo>
                        <a:pt x="183" y="12"/>
                        <a:pt x="183" y="12"/>
                        <a:pt x="183" y="12"/>
                      </a:cubicBezTo>
                      <a:cubicBezTo>
                        <a:pt x="183" y="12"/>
                        <a:pt x="179" y="11"/>
                        <a:pt x="173" y="9"/>
                      </a:cubicBezTo>
                      <a:cubicBezTo>
                        <a:pt x="159" y="6"/>
                        <a:pt x="131" y="0"/>
                        <a:pt x="91"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41" name="Freeform 40"/>
                <p:cNvSpPr>
                  <a:spLocks/>
                </p:cNvSpPr>
                <p:nvPr/>
              </p:nvSpPr>
              <p:spPr bwMode="auto">
                <a:xfrm>
                  <a:off x="3148013" y="4911725"/>
                  <a:ext cx="801687" cy="377825"/>
                </a:xfrm>
                <a:custGeom>
                  <a:avLst/>
                  <a:gdLst>
                    <a:gd name="T0" fmla="*/ 277 w 308"/>
                    <a:gd name="T1" fmla="*/ 120 h 145"/>
                    <a:gd name="T2" fmla="*/ 274 w 308"/>
                    <a:gd name="T3" fmla="*/ 116 h 145"/>
                    <a:gd name="T4" fmla="*/ 274 w 308"/>
                    <a:gd name="T5" fmla="*/ 112 h 145"/>
                    <a:gd name="T6" fmla="*/ 277 w 308"/>
                    <a:gd name="T7" fmla="*/ 107 h 145"/>
                    <a:gd name="T8" fmla="*/ 274 w 308"/>
                    <a:gd name="T9" fmla="*/ 102 h 145"/>
                    <a:gd name="T10" fmla="*/ 274 w 308"/>
                    <a:gd name="T11" fmla="*/ 83 h 145"/>
                    <a:gd name="T12" fmla="*/ 308 w 308"/>
                    <a:gd name="T13" fmla="*/ 68 h 145"/>
                    <a:gd name="T14" fmla="*/ 273 w 308"/>
                    <a:gd name="T15" fmla="*/ 53 h 145"/>
                    <a:gd name="T16" fmla="*/ 272 w 308"/>
                    <a:gd name="T17" fmla="*/ 51 h 145"/>
                    <a:gd name="T18" fmla="*/ 271 w 308"/>
                    <a:gd name="T19" fmla="*/ 52 h 145"/>
                    <a:gd name="T20" fmla="*/ 154 w 308"/>
                    <a:gd name="T21" fmla="*/ 0 h 145"/>
                    <a:gd name="T22" fmla="*/ 0 w 308"/>
                    <a:gd name="T23" fmla="*/ 68 h 145"/>
                    <a:gd name="T24" fmla="*/ 53 w 308"/>
                    <a:gd name="T25" fmla="*/ 91 h 145"/>
                    <a:gd name="T26" fmla="*/ 53 w 308"/>
                    <a:gd name="T27" fmla="*/ 83 h 145"/>
                    <a:gd name="T28" fmla="*/ 154 w 308"/>
                    <a:gd name="T29" fmla="*/ 69 h 145"/>
                    <a:gd name="T30" fmla="*/ 244 w 308"/>
                    <a:gd name="T31" fmla="*/ 79 h 145"/>
                    <a:gd name="T32" fmla="*/ 255 w 308"/>
                    <a:gd name="T33" fmla="*/ 82 h 145"/>
                    <a:gd name="T34" fmla="*/ 255 w 308"/>
                    <a:gd name="T35" fmla="*/ 83 h 145"/>
                    <a:gd name="T36" fmla="*/ 255 w 308"/>
                    <a:gd name="T37" fmla="*/ 91 h 145"/>
                    <a:gd name="T38" fmla="*/ 270 w 308"/>
                    <a:gd name="T39" fmla="*/ 85 h 145"/>
                    <a:gd name="T40" fmla="*/ 270 w 308"/>
                    <a:gd name="T41" fmla="*/ 102 h 145"/>
                    <a:gd name="T42" fmla="*/ 267 w 308"/>
                    <a:gd name="T43" fmla="*/ 107 h 145"/>
                    <a:gd name="T44" fmla="*/ 269 w 308"/>
                    <a:gd name="T45" fmla="*/ 112 h 145"/>
                    <a:gd name="T46" fmla="*/ 269 w 308"/>
                    <a:gd name="T47" fmla="*/ 116 h 145"/>
                    <a:gd name="T48" fmla="*/ 267 w 308"/>
                    <a:gd name="T49" fmla="*/ 120 h 145"/>
                    <a:gd name="T50" fmla="*/ 263 w 308"/>
                    <a:gd name="T51" fmla="*/ 139 h 145"/>
                    <a:gd name="T52" fmla="*/ 272 w 308"/>
                    <a:gd name="T53" fmla="*/ 145 h 145"/>
                    <a:gd name="T54" fmla="*/ 272 w 308"/>
                    <a:gd name="T55" fmla="*/ 145 h 145"/>
                    <a:gd name="T56" fmla="*/ 272 w 308"/>
                    <a:gd name="T57" fmla="*/ 145 h 145"/>
                    <a:gd name="T58" fmla="*/ 280 w 308"/>
                    <a:gd name="T59" fmla="*/ 139 h 145"/>
                    <a:gd name="T60" fmla="*/ 277 w 308"/>
                    <a:gd name="T61"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145">
                      <a:moveTo>
                        <a:pt x="277" y="120"/>
                      </a:moveTo>
                      <a:cubicBezTo>
                        <a:pt x="276" y="118"/>
                        <a:pt x="276" y="117"/>
                        <a:pt x="274" y="116"/>
                      </a:cubicBezTo>
                      <a:cubicBezTo>
                        <a:pt x="274" y="112"/>
                        <a:pt x="274" y="112"/>
                        <a:pt x="274" y="112"/>
                      </a:cubicBezTo>
                      <a:cubicBezTo>
                        <a:pt x="276" y="111"/>
                        <a:pt x="277" y="109"/>
                        <a:pt x="277" y="107"/>
                      </a:cubicBezTo>
                      <a:cubicBezTo>
                        <a:pt x="277" y="105"/>
                        <a:pt x="275" y="103"/>
                        <a:pt x="274" y="102"/>
                      </a:cubicBezTo>
                      <a:cubicBezTo>
                        <a:pt x="274" y="83"/>
                        <a:pt x="274" y="83"/>
                        <a:pt x="274" y="83"/>
                      </a:cubicBezTo>
                      <a:cubicBezTo>
                        <a:pt x="308" y="68"/>
                        <a:pt x="308" y="68"/>
                        <a:pt x="308" y="68"/>
                      </a:cubicBezTo>
                      <a:cubicBezTo>
                        <a:pt x="273" y="53"/>
                        <a:pt x="273" y="53"/>
                        <a:pt x="273" y="53"/>
                      </a:cubicBezTo>
                      <a:cubicBezTo>
                        <a:pt x="273" y="52"/>
                        <a:pt x="273" y="51"/>
                        <a:pt x="272" y="51"/>
                      </a:cubicBezTo>
                      <a:cubicBezTo>
                        <a:pt x="271" y="51"/>
                        <a:pt x="271" y="52"/>
                        <a:pt x="271" y="52"/>
                      </a:cubicBezTo>
                      <a:cubicBezTo>
                        <a:pt x="154" y="0"/>
                        <a:pt x="154" y="0"/>
                        <a:pt x="154" y="0"/>
                      </a:cubicBezTo>
                      <a:cubicBezTo>
                        <a:pt x="0" y="68"/>
                        <a:pt x="0" y="68"/>
                        <a:pt x="0" y="68"/>
                      </a:cubicBezTo>
                      <a:cubicBezTo>
                        <a:pt x="53" y="91"/>
                        <a:pt x="53" y="91"/>
                        <a:pt x="53" y="91"/>
                      </a:cubicBezTo>
                      <a:cubicBezTo>
                        <a:pt x="53" y="83"/>
                        <a:pt x="53" y="83"/>
                        <a:pt x="53" y="83"/>
                      </a:cubicBezTo>
                      <a:cubicBezTo>
                        <a:pt x="53" y="83"/>
                        <a:pt x="88" y="69"/>
                        <a:pt x="154" y="69"/>
                      </a:cubicBezTo>
                      <a:cubicBezTo>
                        <a:pt x="198" y="69"/>
                        <a:pt x="229" y="75"/>
                        <a:pt x="244" y="79"/>
                      </a:cubicBezTo>
                      <a:cubicBezTo>
                        <a:pt x="252" y="81"/>
                        <a:pt x="255" y="82"/>
                        <a:pt x="255" y="82"/>
                      </a:cubicBezTo>
                      <a:cubicBezTo>
                        <a:pt x="255" y="83"/>
                        <a:pt x="255" y="83"/>
                        <a:pt x="255" y="83"/>
                      </a:cubicBezTo>
                      <a:cubicBezTo>
                        <a:pt x="255" y="91"/>
                        <a:pt x="255" y="91"/>
                        <a:pt x="255" y="91"/>
                      </a:cubicBezTo>
                      <a:cubicBezTo>
                        <a:pt x="270" y="85"/>
                        <a:pt x="270" y="85"/>
                        <a:pt x="270" y="85"/>
                      </a:cubicBezTo>
                      <a:cubicBezTo>
                        <a:pt x="270" y="102"/>
                        <a:pt x="270" y="102"/>
                        <a:pt x="270" y="102"/>
                      </a:cubicBezTo>
                      <a:cubicBezTo>
                        <a:pt x="268" y="103"/>
                        <a:pt x="267" y="105"/>
                        <a:pt x="267" y="107"/>
                      </a:cubicBezTo>
                      <a:cubicBezTo>
                        <a:pt x="267" y="109"/>
                        <a:pt x="268" y="111"/>
                        <a:pt x="269" y="112"/>
                      </a:cubicBezTo>
                      <a:cubicBezTo>
                        <a:pt x="269" y="116"/>
                        <a:pt x="269" y="116"/>
                        <a:pt x="269" y="116"/>
                      </a:cubicBezTo>
                      <a:cubicBezTo>
                        <a:pt x="268" y="117"/>
                        <a:pt x="267" y="118"/>
                        <a:pt x="267" y="120"/>
                      </a:cubicBezTo>
                      <a:cubicBezTo>
                        <a:pt x="266" y="132"/>
                        <a:pt x="265" y="137"/>
                        <a:pt x="263" y="139"/>
                      </a:cubicBezTo>
                      <a:cubicBezTo>
                        <a:pt x="263" y="142"/>
                        <a:pt x="266" y="145"/>
                        <a:pt x="272" y="145"/>
                      </a:cubicBezTo>
                      <a:cubicBezTo>
                        <a:pt x="272" y="145"/>
                        <a:pt x="272" y="145"/>
                        <a:pt x="272" y="145"/>
                      </a:cubicBezTo>
                      <a:cubicBezTo>
                        <a:pt x="272" y="145"/>
                        <a:pt x="272" y="145"/>
                        <a:pt x="272" y="145"/>
                      </a:cubicBezTo>
                      <a:cubicBezTo>
                        <a:pt x="277" y="145"/>
                        <a:pt x="281" y="142"/>
                        <a:pt x="280" y="139"/>
                      </a:cubicBezTo>
                      <a:cubicBezTo>
                        <a:pt x="278" y="137"/>
                        <a:pt x="278" y="132"/>
                        <a:pt x="277" y="1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grpSp>
          <p:grpSp>
            <p:nvGrpSpPr>
              <p:cNvPr id="35" name="Group 34"/>
              <p:cNvGrpSpPr/>
              <p:nvPr/>
            </p:nvGrpSpPr>
            <p:grpSpPr>
              <a:xfrm>
                <a:off x="3118367" y="4627278"/>
                <a:ext cx="825380" cy="570700"/>
                <a:chOff x="3275058" y="2087880"/>
                <a:chExt cx="637772" cy="509906"/>
              </a:xfrm>
            </p:grpSpPr>
            <p:sp>
              <p:nvSpPr>
                <p:cNvPr id="36" name="Freeform 31"/>
                <p:cNvSpPr>
                  <a:spLocks noEditPoints="1"/>
                </p:cNvSpPr>
                <p:nvPr/>
              </p:nvSpPr>
              <p:spPr bwMode="auto">
                <a:xfrm>
                  <a:off x="3275058" y="2087880"/>
                  <a:ext cx="637772" cy="312298"/>
                </a:xfrm>
                <a:custGeom>
                  <a:avLst/>
                  <a:gdLst/>
                  <a:ahLst/>
                  <a:cxnLst>
                    <a:cxn ang="0">
                      <a:pos x="392" y="49"/>
                    </a:cxn>
                    <a:cxn ang="0">
                      <a:pos x="341" y="57"/>
                    </a:cxn>
                    <a:cxn ang="0">
                      <a:pos x="312" y="65"/>
                    </a:cxn>
                    <a:cxn ang="0">
                      <a:pos x="297" y="68"/>
                    </a:cxn>
                    <a:cxn ang="0">
                      <a:pos x="291" y="57"/>
                    </a:cxn>
                    <a:cxn ang="0">
                      <a:pos x="279" y="76"/>
                    </a:cxn>
                    <a:cxn ang="0">
                      <a:pos x="289" y="90"/>
                    </a:cxn>
                    <a:cxn ang="0">
                      <a:pos x="533" y="76"/>
                    </a:cxn>
                    <a:cxn ang="0">
                      <a:pos x="544" y="57"/>
                    </a:cxn>
                    <a:cxn ang="0">
                      <a:pos x="535" y="61"/>
                    </a:cxn>
                    <a:cxn ang="0">
                      <a:pos x="528" y="69"/>
                    </a:cxn>
                    <a:cxn ang="0">
                      <a:pos x="518" y="69"/>
                    </a:cxn>
                    <a:cxn ang="0">
                      <a:pos x="512" y="66"/>
                    </a:cxn>
                    <a:cxn ang="0">
                      <a:pos x="453" y="51"/>
                    </a:cxn>
                    <a:cxn ang="0">
                      <a:pos x="415" y="0"/>
                    </a:cxn>
                    <a:cxn ang="0">
                      <a:pos x="469" y="5"/>
                    </a:cxn>
                    <a:cxn ang="0">
                      <a:pos x="508" y="15"/>
                    </a:cxn>
                    <a:cxn ang="0">
                      <a:pos x="527" y="22"/>
                    </a:cxn>
                    <a:cxn ang="0">
                      <a:pos x="533" y="28"/>
                    </a:cxn>
                    <a:cxn ang="0">
                      <a:pos x="566" y="39"/>
                    </a:cxn>
                    <a:cxn ang="0">
                      <a:pos x="577" y="76"/>
                    </a:cxn>
                    <a:cxn ang="0">
                      <a:pos x="806" y="90"/>
                    </a:cxn>
                    <a:cxn ang="0">
                      <a:pos x="811" y="91"/>
                    </a:cxn>
                    <a:cxn ang="0">
                      <a:pos x="818" y="95"/>
                    </a:cxn>
                    <a:cxn ang="0">
                      <a:pos x="822" y="102"/>
                    </a:cxn>
                    <a:cxn ang="0">
                      <a:pos x="823" y="227"/>
                    </a:cxn>
                    <a:cxn ang="0">
                      <a:pos x="689" y="385"/>
                    </a:cxn>
                    <a:cxn ang="0">
                      <a:pos x="678" y="395"/>
                    </a:cxn>
                    <a:cxn ang="0">
                      <a:pos x="655" y="402"/>
                    </a:cxn>
                    <a:cxn ang="0">
                      <a:pos x="473" y="382"/>
                    </a:cxn>
                    <a:cxn ang="0">
                      <a:pos x="470" y="369"/>
                    </a:cxn>
                    <a:cxn ang="0">
                      <a:pos x="457" y="358"/>
                    </a:cxn>
                    <a:cxn ang="0">
                      <a:pos x="376" y="356"/>
                    </a:cxn>
                    <a:cxn ang="0">
                      <a:pos x="364" y="358"/>
                    </a:cxn>
                    <a:cxn ang="0">
                      <a:pos x="352" y="369"/>
                    </a:cxn>
                    <a:cxn ang="0">
                      <a:pos x="351" y="403"/>
                    </a:cxn>
                    <a:cxn ang="0">
                      <a:pos x="150" y="400"/>
                    </a:cxn>
                    <a:cxn ang="0">
                      <a:pos x="140" y="398"/>
                    </a:cxn>
                    <a:cxn ang="0">
                      <a:pos x="127" y="383"/>
                    </a:cxn>
                    <a:cxn ang="0">
                      <a:pos x="0" y="100"/>
                    </a:cxn>
                    <a:cxn ang="0">
                      <a:pos x="10" y="93"/>
                    </a:cxn>
                    <a:cxn ang="0">
                      <a:pos x="246" y="90"/>
                    </a:cxn>
                    <a:cxn ang="0">
                      <a:pos x="257" y="76"/>
                    </a:cxn>
                    <a:cxn ang="0">
                      <a:pos x="288" y="39"/>
                    </a:cxn>
                    <a:cxn ang="0">
                      <a:pos x="297" y="22"/>
                    </a:cxn>
                    <a:cxn ang="0">
                      <a:pos x="313" y="15"/>
                    </a:cxn>
                    <a:cxn ang="0">
                      <a:pos x="350" y="5"/>
                    </a:cxn>
                    <a:cxn ang="0">
                      <a:pos x="415" y="0"/>
                    </a:cxn>
                  </a:cxnLst>
                  <a:rect l="0" t="0" r="r" b="b"/>
                  <a:pathLst>
                    <a:path w="823" h="403">
                      <a:moveTo>
                        <a:pt x="423" y="48"/>
                      </a:moveTo>
                      <a:lnTo>
                        <a:pt x="392" y="49"/>
                      </a:lnTo>
                      <a:lnTo>
                        <a:pt x="364" y="52"/>
                      </a:lnTo>
                      <a:lnTo>
                        <a:pt x="341" y="57"/>
                      </a:lnTo>
                      <a:lnTo>
                        <a:pt x="322" y="61"/>
                      </a:lnTo>
                      <a:lnTo>
                        <a:pt x="312" y="65"/>
                      </a:lnTo>
                      <a:lnTo>
                        <a:pt x="304" y="68"/>
                      </a:lnTo>
                      <a:lnTo>
                        <a:pt x="297" y="68"/>
                      </a:lnTo>
                      <a:lnTo>
                        <a:pt x="293" y="64"/>
                      </a:lnTo>
                      <a:lnTo>
                        <a:pt x="291" y="57"/>
                      </a:lnTo>
                      <a:lnTo>
                        <a:pt x="279" y="57"/>
                      </a:lnTo>
                      <a:lnTo>
                        <a:pt x="279" y="76"/>
                      </a:lnTo>
                      <a:lnTo>
                        <a:pt x="289" y="76"/>
                      </a:lnTo>
                      <a:lnTo>
                        <a:pt x="289" y="90"/>
                      </a:lnTo>
                      <a:lnTo>
                        <a:pt x="533" y="90"/>
                      </a:lnTo>
                      <a:lnTo>
                        <a:pt x="533" y="76"/>
                      </a:lnTo>
                      <a:lnTo>
                        <a:pt x="544" y="76"/>
                      </a:lnTo>
                      <a:lnTo>
                        <a:pt x="544" y="57"/>
                      </a:lnTo>
                      <a:lnTo>
                        <a:pt x="535" y="57"/>
                      </a:lnTo>
                      <a:lnTo>
                        <a:pt x="535" y="61"/>
                      </a:lnTo>
                      <a:lnTo>
                        <a:pt x="532" y="66"/>
                      </a:lnTo>
                      <a:lnTo>
                        <a:pt x="528" y="69"/>
                      </a:lnTo>
                      <a:lnTo>
                        <a:pt x="523" y="70"/>
                      </a:lnTo>
                      <a:lnTo>
                        <a:pt x="518" y="69"/>
                      </a:lnTo>
                      <a:lnTo>
                        <a:pt x="514" y="68"/>
                      </a:lnTo>
                      <a:lnTo>
                        <a:pt x="512" y="66"/>
                      </a:lnTo>
                      <a:lnTo>
                        <a:pt x="483" y="56"/>
                      </a:lnTo>
                      <a:lnTo>
                        <a:pt x="453" y="51"/>
                      </a:lnTo>
                      <a:lnTo>
                        <a:pt x="423" y="48"/>
                      </a:lnTo>
                      <a:close/>
                      <a:moveTo>
                        <a:pt x="415" y="0"/>
                      </a:moveTo>
                      <a:lnTo>
                        <a:pt x="443" y="1"/>
                      </a:lnTo>
                      <a:lnTo>
                        <a:pt x="469" y="5"/>
                      </a:lnTo>
                      <a:lnTo>
                        <a:pt x="490" y="10"/>
                      </a:lnTo>
                      <a:lnTo>
                        <a:pt x="508" y="15"/>
                      </a:lnTo>
                      <a:lnTo>
                        <a:pt x="520" y="19"/>
                      </a:lnTo>
                      <a:lnTo>
                        <a:pt x="527" y="22"/>
                      </a:lnTo>
                      <a:lnTo>
                        <a:pt x="531" y="24"/>
                      </a:lnTo>
                      <a:lnTo>
                        <a:pt x="533" y="28"/>
                      </a:lnTo>
                      <a:lnTo>
                        <a:pt x="536" y="39"/>
                      </a:lnTo>
                      <a:lnTo>
                        <a:pt x="566" y="39"/>
                      </a:lnTo>
                      <a:lnTo>
                        <a:pt x="566" y="76"/>
                      </a:lnTo>
                      <a:lnTo>
                        <a:pt x="577" y="76"/>
                      </a:lnTo>
                      <a:lnTo>
                        <a:pt x="577" y="90"/>
                      </a:lnTo>
                      <a:lnTo>
                        <a:pt x="806" y="90"/>
                      </a:lnTo>
                      <a:lnTo>
                        <a:pt x="809" y="91"/>
                      </a:lnTo>
                      <a:lnTo>
                        <a:pt x="811" y="91"/>
                      </a:lnTo>
                      <a:lnTo>
                        <a:pt x="814" y="94"/>
                      </a:lnTo>
                      <a:lnTo>
                        <a:pt x="818" y="95"/>
                      </a:lnTo>
                      <a:lnTo>
                        <a:pt x="820" y="99"/>
                      </a:lnTo>
                      <a:lnTo>
                        <a:pt x="822" y="102"/>
                      </a:lnTo>
                      <a:lnTo>
                        <a:pt x="823" y="107"/>
                      </a:lnTo>
                      <a:lnTo>
                        <a:pt x="823" y="227"/>
                      </a:lnTo>
                      <a:lnTo>
                        <a:pt x="691" y="383"/>
                      </a:lnTo>
                      <a:lnTo>
                        <a:pt x="689" y="385"/>
                      </a:lnTo>
                      <a:lnTo>
                        <a:pt x="685" y="390"/>
                      </a:lnTo>
                      <a:lnTo>
                        <a:pt x="678" y="395"/>
                      </a:lnTo>
                      <a:lnTo>
                        <a:pt x="668" y="400"/>
                      </a:lnTo>
                      <a:lnTo>
                        <a:pt x="655" y="402"/>
                      </a:lnTo>
                      <a:lnTo>
                        <a:pt x="472" y="402"/>
                      </a:lnTo>
                      <a:lnTo>
                        <a:pt x="473" y="382"/>
                      </a:lnTo>
                      <a:lnTo>
                        <a:pt x="473" y="375"/>
                      </a:lnTo>
                      <a:lnTo>
                        <a:pt x="470" y="369"/>
                      </a:lnTo>
                      <a:lnTo>
                        <a:pt x="466" y="364"/>
                      </a:lnTo>
                      <a:lnTo>
                        <a:pt x="457" y="358"/>
                      </a:lnTo>
                      <a:lnTo>
                        <a:pt x="443" y="356"/>
                      </a:lnTo>
                      <a:lnTo>
                        <a:pt x="376" y="356"/>
                      </a:lnTo>
                      <a:lnTo>
                        <a:pt x="371" y="357"/>
                      </a:lnTo>
                      <a:lnTo>
                        <a:pt x="364" y="358"/>
                      </a:lnTo>
                      <a:lnTo>
                        <a:pt x="358" y="362"/>
                      </a:lnTo>
                      <a:lnTo>
                        <a:pt x="352" y="369"/>
                      </a:lnTo>
                      <a:lnTo>
                        <a:pt x="350" y="379"/>
                      </a:lnTo>
                      <a:lnTo>
                        <a:pt x="351" y="403"/>
                      </a:lnTo>
                      <a:lnTo>
                        <a:pt x="153" y="400"/>
                      </a:lnTo>
                      <a:lnTo>
                        <a:pt x="150" y="400"/>
                      </a:lnTo>
                      <a:lnTo>
                        <a:pt x="146" y="399"/>
                      </a:lnTo>
                      <a:lnTo>
                        <a:pt x="140" y="398"/>
                      </a:lnTo>
                      <a:lnTo>
                        <a:pt x="132" y="392"/>
                      </a:lnTo>
                      <a:lnTo>
                        <a:pt x="127" y="383"/>
                      </a:lnTo>
                      <a:lnTo>
                        <a:pt x="0" y="229"/>
                      </a:lnTo>
                      <a:lnTo>
                        <a:pt x="0" y="100"/>
                      </a:lnTo>
                      <a:lnTo>
                        <a:pt x="2" y="96"/>
                      </a:lnTo>
                      <a:lnTo>
                        <a:pt x="10" y="93"/>
                      </a:lnTo>
                      <a:lnTo>
                        <a:pt x="22" y="90"/>
                      </a:lnTo>
                      <a:lnTo>
                        <a:pt x="246" y="90"/>
                      </a:lnTo>
                      <a:lnTo>
                        <a:pt x="246" y="76"/>
                      </a:lnTo>
                      <a:lnTo>
                        <a:pt x="257" y="76"/>
                      </a:lnTo>
                      <a:lnTo>
                        <a:pt x="257" y="39"/>
                      </a:lnTo>
                      <a:lnTo>
                        <a:pt x="288" y="39"/>
                      </a:lnTo>
                      <a:lnTo>
                        <a:pt x="291" y="30"/>
                      </a:lnTo>
                      <a:lnTo>
                        <a:pt x="297" y="22"/>
                      </a:lnTo>
                      <a:lnTo>
                        <a:pt x="306" y="18"/>
                      </a:lnTo>
                      <a:lnTo>
                        <a:pt x="313" y="15"/>
                      </a:lnTo>
                      <a:lnTo>
                        <a:pt x="316" y="14"/>
                      </a:lnTo>
                      <a:lnTo>
                        <a:pt x="350" y="5"/>
                      </a:lnTo>
                      <a:lnTo>
                        <a:pt x="384" y="1"/>
                      </a:lnTo>
                      <a:lnTo>
                        <a:pt x="4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3285907" y="2300987"/>
                  <a:ext cx="616849" cy="296799"/>
                </a:xfrm>
                <a:custGeom>
                  <a:avLst/>
                  <a:gdLst/>
                  <a:ahLst/>
                  <a:cxnLst>
                    <a:cxn ang="0">
                      <a:pos x="795" y="0"/>
                    </a:cxn>
                    <a:cxn ang="0">
                      <a:pos x="796" y="347"/>
                    </a:cxn>
                    <a:cxn ang="0">
                      <a:pos x="796" y="349"/>
                    </a:cxn>
                    <a:cxn ang="0">
                      <a:pos x="795" y="354"/>
                    </a:cxn>
                    <a:cxn ang="0">
                      <a:pos x="792" y="361"/>
                    </a:cxn>
                    <a:cxn ang="0">
                      <a:pos x="788" y="369"/>
                    </a:cxn>
                    <a:cxn ang="0">
                      <a:pos x="780" y="375"/>
                    </a:cxn>
                    <a:cxn ang="0">
                      <a:pos x="770" y="381"/>
                    </a:cxn>
                    <a:cxn ang="0">
                      <a:pos x="754" y="383"/>
                    </a:cxn>
                    <a:cxn ang="0">
                      <a:pos x="41" y="383"/>
                    </a:cxn>
                    <a:cxn ang="0">
                      <a:pos x="35" y="382"/>
                    </a:cxn>
                    <a:cxn ang="0">
                      <a:pos x="26" y="381"/>
                    </a:cxn>
                    <a:cxn ang="0">
                      <a:pos x="17" y="375"/>
                    </a:cxn>
                    <a:cxn ang="0">
                      <a:pos x="9" y="369"/>
                    </a:cxn>
                    <a:cxn ang="0">
                      <a:pos x="3" y="357"/>
                    </a:cxn>
                    <a:cxn ang="0">
                      <a:pos x="0" y="341"/>
                    </a:cxn>
                    <a:cxn ang="0">
                      <a:pos x="0" y="2"/>
                    </a:cxn>
                    <a:cxn ang="0">
                      <a:pos x="100" y="124"/>
                    </a:cxn>
                    <a:cxn ang="0">
                      <a:pos x="101" y="125"/>
                    </a:cxn>
                    <a:cxn ang="0">
                      <a:pos x="105" y="131"/>
                    </a:cxn>
                    <a:cxn ang="0">
                      <a:pos x="113" y="136"/>
                    </a:cxn>
                    <a:cxn ang="0">
                      <a:pos x="125" y="142"/>
                    </a:cxn>
                    <a:cxn ang="0">
                      <a:pos x="140" y="146"/>
                    </a:cxn>
                    <a:cxn ang="0">
                      <a:pos x="338" y="145"/>
                    </a:cxn>
                    <a:cxn ang="0">
                      <a:pos x="338" y="154"/>
                    </a:cxn>
                    <a:cxn ang="0">
                      <a:pos x="341" y="162"/>
                    </a:cxn>
                    <a:cxn ang="0">
                      <a:pos x="345" y="170"/>
                    </a:cxn>
                    <a:cxn ang="0">
                      <a:pos x="351" y="176"/>
                    </a:cxn>
                    <a:cxn ang="0">
                      <a:pos x="363" y="180"/>
                    </a:cxn>
                    <a:cxn ang="0">
                      <a:pos x="363" y="182"/>
                    </a:cxn>
                    <a:cxn ang="0">
                      <a:pos x="366" y="187"/>
                    </a:cxn>
                    <a:cxn ang="0">
                      <a:pos x="368" y="193"/>
                    </a:cxn>
                    <a:cxn ang="0">
                      <a:pos x="374" y="200"/>
                    </a:cxn>
                    <a:cxn ang="0">
                      <a:pos x="383" y="205"/>
                    </a:cxn>
                    <a:cxn ang="0">
                      <a:pos x="395" y="206"/>
                    </a:cxn>
                    <a:cxn ang="0">
                      <a:pos x="408" y="204"/>
                    </a:cxn>
                    <a:cxn ang="0">
                      <a:pos x="417" y="200"/>
                    </a:cxn>
                    <a:cxn ang="0">
                      <a:pos x="424" y="193"/>
                    </a:cxn>
                    <a:cxn ang="0">
                      <a:pos x="428" y="186"/>
                    </a:cxn>
                    <a:cxn ang="0">
                      <a:pos x="430" y="182"/>
                    </a:cxn>
                    <a:cxn ang="0">
                      <a:pos x="430" y="179"/>
                    </a:cxn>
                    <a:cxn ang="0">
                      <a:pos x="433" y="179"/>
                    </a:cxn>
                    <a:cxn ang="0">
                      <a:pos x="438" y="178"/>
                    </a:cxn>
                    <a:cxn ang="0">
                      <a:pos x="445" y="174"/>
                    </a:cxn>
                    <a:cxn ang="0">
                      <a:pos x="451" y="167"/>
                    </a:cxn>
                    <a:cxn ang="0">
                      <a:pos x="455" y="158"/>
                    </a:cxn>
                    <a:cxn ang="0">
                      <a:pos x="456" y="145"/>
                    </a:cxn>
                    <a:cxn ang="0">
                      <a:pos x="660" y="145"/>
                    </a:cxn>
                    <a:cxn ang="0">
                      <a:pos x="678" y="136"/>
                    </a:cxn>
                    <a:cxn ang="0">
                      <a:pos x="690" y="124"/>
                    </a:cxn>
                    <a:cxn ang="0">
                      <a:pos x="696" y="116"/>
                    </a:cxn>
                    <a:cxn ang="0">
                      <a:pos x="707" y="106"/>
                    </a:cxn>
                    <a:cxn ang="0">
                      <a:pos x="730" y="77"/>
                    </a:cxn>
                    <a:cxn ang="0">
                      <a:pos x="757" y="45"/>
                    </a:cxn>
                    <a:cxn ang="0">
                      <a:pos x="768" y="31"/>
                    </a:cxn>
                    <a:cxn ang="0">
                      <a:pos x="779" y="19"/>
                    </a:cxn>
                    <a:cxn ang="0">
                      <a:pos x="787" y="9"/>
                    </a:cxn>
                    <a:cxn ang="0">
                      <a:pos x="792" y="2"/>
                    </a:cxn>
                    <a:cxn ang="0">
                      <a:pos x="795" y="0"/>
                    </a:cxn>
                  </a:cxnLst>
                  <a:rect l="0" t="0" r="r" b="b"/>
                  <a:pathLst>
                    <a:path w="796" h="383">
                      <a:moveTo>
                        <a:pt x="795" y="0"/>
                      </a:moveTo>
                      <a:lnTo>
                        <a:pt x="796" y="347"/>
                      </a:lnTo>
                      <a:lnTo>
                        <a:pt x="796" y="349"/>
                      </a:lnTo>
                      <a:lnTo>
                        <a:pt x="795" y="354"/>
                      </a:lnTo>
                      <a:lnTo>
                        <a:pt x="792" y="361"/>
                      </a:lnTo>
                      <a:lnTo>
                        <a:pt x="788" y="369"/>
                      </a:lnTo>
                      <a:lnTo>
                        <a:pt x="780" y="375"/>
                      </a:lnTo>
                      <a:lnTo>
                        <a:pt x="770" y="381"/>
                      </a:lnTo>
                      <a:lnTo>
                        <a:pt x="754" y="383"/>
                      </a:lnTo>
                      <a:lnTo>
                        <a:pt x="41" y="383"/>
                      </a:lnTo>
                      <a:lnTo>
                        <a:pt x="35" y="382"/>
                      </a:lnTo>
                      <a:lnTo>
                        <a:pt x="26" y="381"/>
                      </a:lnTo>
                      <a:lnTo>
                        <a:pt x="17" y="375"/>
                      </a:lnTo>
                      <a:lnTo>
                        <a:pt x="9" y="369"/>
                      </a:lnTo>
                      <a:lnTo>
                        <a:pt x="3" y="357"/>
                      </a:lnTo>
                      <a:lnTo>
                        <a:pt x="0" y="341"/>
                      </a:lnTo>
                      <a:lnTo>
                        <a:pt x="0" y="2"/>
                      </a:lnTo>
                      <a:lnTo>
                        <a:pt x="100" y="124"/>
                      </a:lnTo>
                      <a:lnTo>
                        <a:pt x="101" y="125"/>
                      </a:lnTo>
                      <a:lnTo>
                        <a:pt x="105" y="131"/>
                      </a:lnTo>
                      <a:lnTo>
                        <a:pt x="113" y="136"/>
                      </a:lnTo>
                      <a:lnTo>
                        <a:pt x="125" y="142"/>
                      </a:lnTo>
                      <a:lnTo>
                        <a:pt x="140" y="146"/>
                      </a:lnTo>
                      <a:lnTo>
                        <a:pt x="338" y="145"/>
                      </a:lnTo>
                      <a:lnTo>
                        <a:pt x="338" y="154"/>
                      </a:lnTo>
                      <a:lnTo>
                        <a:pt x="341" y="162"/>
                      </a:lnTo>
                      <a:lnTo>
                        <a:pt x="345" y="170"/>
                      </a:lnTo>
                      <a:lnTo>
                        <a:pt x="351" y="176"/>
                      </a:lnTo>
                      <a:lnTo>
                        <a:pt x="363" y="180"/>
                      </a:lnTo>
                      <a:lnTo>
                        <a:pt x="363" y="182"/>
                      </a:lnTo>
                      <a:lnTo>
                        <a:pt x="366" y="187"/>
                      </a:lnTo>
                      <a:lnTo>
                        <a:pt x="368" y="193"/>
                      </a:lnTo>
                      <a:lnTo>
                        <a:pt x="374" y="200"/>
                      </a:lnTo>
                      <a:lnTo>
                        <a:pt x="383" y="205"/>
                      </a:lnTo>
                      <a:lnTo>
                        <a:pt x="395" y="206"/>
                      </a:lnTo>
                      <a:lnTo>
                        <a:pt x="408" y="204"/>
                      </a:lnTo>
                      <a:lnTo>
                        <a:pt x="417" y="200"/>
                      </a:lnTo>
                      <a:lnTo>
                        <a:pt x="424" y="193"/>
                      </a:lnTo>
                      <a:lnTo>
                        <a:pt x="428" y="186"/>
                      </a:lnTo>
                      <a:lnTo>
                        <a:pt x="430" y="182"/>
                      </a:lnTo>
                      <a:lnTo>
                        <a:pt x="430" y="179"/>
                      </a:lnTo>
                      <a:lnTo>
                        <a:pt x="433" y="179"/>
                      </a:lnTo>
                      <a:lnTo>
                        <a:pt x="438" y="178"/>
                      </a:lnTo>
                      <a:lnTo>
                        <a:pt x="445" y="174"/>
                      </a:lnTo>
                      <a:lnTo>
                        <a:pt x="451" y="167"/>
                      </a:lnTo>
                      <a:lnTo>
                        <a:pt x="455" y="158"/>
                      </a:lnTo>
                      <a:lnTo>
                        <a:pt x="456" y="145"/>
                      </a:lnTo>
                      <a:lnTo>
                        <a:pt x="660" y="145"/>
                      </a:lnTo>
                      <a:lnTo>
                        <a:pt x="678" y="136"/>
                      </a:lnTo>
                      <a:lnTo>
                        <a:pt x="690" y="124"/>
                      </a:lnTo>
                      <a:lnTo>
                        <a:pt x="696" y="116"/>
                      </a:lnTo>
                      <a:lnTo>
                        <a:pt x="707" y="106"/>
                      </a:lnTo>
                      <a:lnTo>
                        <a:pt x="730" y="77"/>
                      </a:lnTo>
                      <a:lnTo>
                        <a:pt x="757" y="45"/>
                      </a:lnTo>
                      <a:lnTo>
                        <a:pt x="768" y="31"/>
                      </a:lnTo>
                      <a:lnTo>
                        <a:pt x="779" y="19"/>
                      </a:lnTo>
                      <a:lnTo>
                        <a:pt x="787" y="9"/>
                      </a:lnTo>
                      <a:lnTo>
                        <a:pt x="792" y="2"/>
                      </a:lnTo>
                      <a:lnTo>
                        <a:pt x="7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7" name="Group 6"/>
          <p:cNvGrpSpPr/>
          <p:nvPr/>
        </p:nvGrpSpPr>
        <p:grpSpPr>
          <a:xfrm>
            <a:off x="3367060" y="995858"/>
            <a:ext cx="5662546" cy="4988725"/>
            <a:chOff x="4932040" y="1412855"/>
            <a:chExt cx="4211960" cy="6427628"/>
          </a:xfrm>
        </p:grpSpPr>
        <p:grpSp>
          <p:nvGrpSpPr>
            <p:cNvPr id="27" name="Group 26"/>
            <p:cNvGrpSpPr/>
            <p:nvPr/>
          </p:nvGrpSpPr>
          <p:grpSpPr>
            <a:xfrm>
              <a:off x="4932040" y="1412855"/>
              <a:ext cx="4211960" cy="6427628"/>
              <a:chOff x="7177628" y="1271759"/>
              <a:chExt cx="3780341" cy="7181055"/>
            </a:xfrm>
          </p:grpSpPr>
          <p:sp>
            <p:nvSpPr>
              <p:cNvPr id="44" name="Rectangle 43"/>
              <p:cNvSpPr/>
              <p:nvPr/>
            </p:nvSpPr>
            <p:spPr>
              <a:xfrm>
                <a:off x="7177628" y="1271759"/>
                <a:ext cx="3780341" cy="446982"/>
              </a:xfrm>
              <a:prstGeom prst="rect">
                <a:avLst/>
              </a:prstGeom>
              <a:gradFill flip="none" rotWithShape="1">
                <a:gsLst>
                  <a:gs pos="50000">
                    <a:schemeClr val="bg1">
                      <a:lumMod val="65000"/>
                    </a:schemeClr>
                  </a:gs>
                  <a:gs pos="100000">
                    <a:schemeClr val="bg1">
                      <a:lumMod val="6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defRPr/>
                </a:pPr>
                <a:r>
                  <a:rPr lang="en-GB" sz="2000" b="1" dirty="0"/>
                  <a:t>Recommended Reform Issues for TVET System</a:t>
                </a:r>
                <a:endParaRPr lang="en-GB" sz="2000" dirty="0"/>
              </a:p>
            </p:txBody>
          </p:sp>
          <p:sp>
            <p:nvSpPr>
              <p:cNvPr id="45" name="TextBox 44"/>
              <p:cNvSpPr txBox="1"/>
              <p:nvPr/>
            </p:nvSpPr>
            <p:spPr>
              <a:xfrm>
                <a:off x="7181027" y="1718741"/>
                <a:ext cx="3776942" cy="6734073"/>
              </a:xfrm>
              <a:prstGeom prst="rect">
                <a:avLst/>
              </a:prstGeom>
              <a:noFill/>
            </p:spPr>
            <p:txBody>
              <a:bodyPr wrap="square" rtlCol="0">
                <a:spAutoFit/>
              </a:bodyPr>
              <a:lstStyle/>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Policy Reform Issues</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Strategy Reform Issues</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System Governance Reform Issues</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Qualification Framework (TQF)</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Occupational standards and curriculum</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Trainers and Leaders</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Delivery Reform Agenda</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Occupational Competency Assessment</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Building the Image of TVET</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TVET Financing Reform Agenda</a:t>
                </a:r>
              </a:p>
              <a:p>
                <a:pPr marL="285750" indent="-285750" algn="just">
                  <a:spcBef>
                    <a:spcPts val="1200"/>
                  </a:spcBef>
                  <a:buClr>
                    <a:schemeClr val="accent2">
                      <a:lumMod val="75000"/>
                    </a:schemeClr>
                  </a:buClr>
                  <a:buFont typeface="Wingdings" panose="05000000000000000000" pitchFamily="2" charset="2"/>
                  <a:buChar char="§"/>
                </a:pPr>
                <a:r>
                  <a:rPr lang="en-US" sz="1800" dirty="0">
                    <a:solidFill>
                      <a:schemeClr val="bg2">
                        <a:lumMod val="25000"/>
                      </a:schemeClr>
                    </a:solidFill>
                    <a:latin typeface="Garamond" panose="02020404030301010803" pitchFamily="18" charset="0"/>
                    <a:cs typeface="Arial" panose="020B0604020202020204" pitchFamily="34" charset="0"/>
                  </a:rPr>
                  <a:t>Cross cutting issues</a:t>
                </a:r>
              </a:p>
            </p:txBody>
          </p:sp>
        </p:grpSp>
        <p:cxnSp>
          <p:nvCxnSpPr>
            <p:cNvPr id="48" name="Straight Connector 47"/>
            <p:cNvCxnSpPr/>
            <p:nvPr/>
          </p:nvCxnSpPr>
          <p:spPr>
            <a:xfrm>
              <a:off x="4935827" y="1793603"/>
              <a:ext cx="1" cy="4704974"/>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itle 1">
            <a:extLst>
              <a:ext uri="{FF2B5EF4-FFF2-40B4-BE49-F238E27FC236}">
                <a16:creationId xmlns:a16="http://schemas.microsoft.com/office/drawing/2014/main" id="{05B7F577-F858-4EDE-A040-50D6D405716F}"/>
              </a:ext>
            </a:extLst>
          </p:cNvPr>
          <p:cNvSpPr>
            <a:spLocks noGrp="1"/>
          </p:cNvSpPr>
          <p:nvPr>
            <p:ph type="title"/>
          </p:nvPr>
        </p:nvSpPr>
        <p:spPr>
          <a:xfrm>
            <a:off x="628650" y="76200"/>
            <a:ext cx="7886700" cy="769593"/>
          </a:xfrm>
        </p:spPr>
        <p:txBody>
          <a:bodyPr/>
          <a:lstStyle/>
          <a:p>
            <a:r>
              <a:rPr lang="en-GB" altLang="en-US" sz="2400" dirty="0"/>
              <a:t>Ethiopian Education Development Roadmap</a:t>
            </a:r>
            <a:endParaRPr lang="en-GB" altLang="en-US" dirty="0"/>
          </a:p>
        </p:txBody>
      </p:sp>
    </p:spTree>
    <p:extLst>
      <p:ext uri="{BB962C8B-B14F-4D97-AF65-F5344CB8AC3E}">
        <p14:creationId xmlns:p14="http://schemas.microsoft.com/office/powerpoint/2010/main" val="6931519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2BD3-EF65-4954-845C-FE002BD9F128}"/>
              </a:ext>
            </a:extLst>
          </p:cNvPr>
          <p:cNvSpPr>
            <a:spLocks noGrp="1"/>
          </p:cNvSpPr>
          <p:nvPr>
            <p:ph type="title"/>
          </p:nvPr>
        </p:nvSpPr>
        <p:spPr/>
        <p:txBody>
          <a:bodyPr/>
          <a:lstStyle/>
          <a:p>
            <a:r>
              <a:rPr lang="en-US" dirty="0"/>
              <a:t>Employability Challenges</a:t>
            </a:r>
          </a:p>
        </p:txBody>
      </p:sp>
      <p:sp>
        <p:nvSpPr>
          <p:cNvPr id="3" name="Content Placeholder 2">
            <a:extLst>
              <a:ext uri="{FF2B5EF4-FFF2-40B4-BE49-F238E27FC236}">
                <a16:creationId xmlns:a16="http://schemas.microsoft.com/office/drawing/2014/main" id="{4EB5ECDE-9BD9-4671-8671-AE1822BCBBEE}"/>
              </a:ext>
            </a:extLst>
          </p:cNvPr>
          <p:cNvSpPr>
            <a:spLocks noGrp="1"/>
          </p:cNvSpPr>
          <p:nvPr>
            <p:ph idx="1"/>
          </p:nvPr>
        </p:nvSpPr>
        <p:spPr>
          <a:xfrm>
            <a:off x="684000" y="1600200"/>
            <a:ext cx="7776000" cy="4663800"/>
          </a:xfrm>
        </p:spPr>
        <p:txBody>
          <a:bodyPr>
            <a:normAutofit/>
          </a:bodyPr>
          <a:lstStyle/>
          <a:p>
            <a:pPr marL="0" indent="0">
              <a:buNone/>
            </a:pPr>
            <a:r>
              <a:rPr lang="en-US" sz="2400" b="1" dirty="0">
                <a:solidFill>
                  <a:schemeClr val="accent5"/>
                </a:solidFill>
              </a:rPr>
              <a:t>2,2 million </a:t>
            </a:r>
            <a:r>
              <a:rPr lang="en-US" sz="2400" dirty="0">
                <a:solidFill>
                  <a:schemeClr val="tx1">
                    <a:lumMod val="75000"/>
                    <a:lumOff val="25000"/>
                  </a:schemeClr>
                </a:solidFill>
              </a:rPr>
              <a:t>new </a:t>
            </a:r>
            <a:r>
              <a:rPr lang="en-US" sz="2400" b="1" dirty="0">
                <a:solidFill>
                  <a:schemeClr val="tx1">
                    <a:lumMod val="75000"/>
                    <a:lumOff val="25000"/>
                  </a:schemeClr>
                </a:solidFill>
              </a:rPr>
              <a:t>job seekers per year </a:t>
            </a:r>
            <a:r>
              <a:rPr lang="en-US" sz="2400" dirty="0">
                <a:solidFill>
                  <a:schemeClr val="tx1">
                    <a:lumMod val="75000"/>
                    <a:lumOff val="25000"/>
                  </a:schemeClr>
                </a:solidFill>
              </a:rPr>
              <a:t>in Ethiopia for the next 3 decades</a:t>
            </a:r>
          </a:p>
          <a:p>
            <a:pPr marL="0" indent="0">
              <a:buNone/>
            </a:pPr>
            <a:endParaRPr lang="en-US" sz="2400" dirty="0">
              <a:solidFill>
                <a:schemeClr val="tx1">
                  <a:lumMod val="75000"/>
                  <a:lumOff val="25000"/>
                </a:schemeClr>
              </a:solidFill>
            </a:endParaRPr>
          </a:p>
          <a:p>
            <a:pPr marL="0" indent="0">
              <a:buNone/>
            </a:pPr>
            <a:r>
              <a:rPr lang="en-US" sz="2400" dirty="0"/>
              <a:t>However, around </a:t>
            </a:r>
            <a:r>
              <a:rPr lang="en-US" sz="2400" b="1" dirty="0">
                <a:solidFill>
                  <a:srgbClr val="C00000"/>
                </a:solidFill>
              </a:rPr>
              <a:t>2 million </a:t>
            </a:r>
            <a:r>
              <a:rPr lang="en-US" sz="2400" b="1" dirty="0"/>
              <a:t>young people </a:t>
            </a:r>
            <a:r>
              <a:rPr lang="en-US" sz="2400" dirty="0"/>
              <a:t>each year enter the world of work </a:t>
            </a:r>
            <a:r>
              <a:rPr lang="en-US" sz="2400" b="1" dirty="0"/>
              <a:t>without or with minimal qualifications or skills</a:t>
            </a:r>
          </a:p>
          <a:p>
            <a:pPr marL="0" indent="0">
              <a:buNone/>
            </a:pPr>
            <a:endParaRPr lang="en-US" sz="2400" b="1" dirty="0"/>
          </a:p>
          <a:p>
            <a:pPr marL="0" indent="0">
              <a:buNone/>
            </a:pPr>
            <a:r>
              <a:rPr lang="en-US" sz="2400" dirty="0"/>
              <a:t>Young people with formal qualifications also often </a:t>
            </a:r>
            <a:r>
              <a:rPr lang="en-US" sz="2400" b="1" dirty="0"/>
              <a:t>don’t meet the requirements </a:t>
            </a:r>
            <a:r>
              <a:rPr lang="en-US" sz="2400" dirty="0"/>
              <a:t>of employers due to </a:t>
            </a:r>
            <a:r>
              <a:rPr lang="en-US" sz="2400" b="1" dirty="0">
                <a:solidFill>
                  <a:schemeClr val="accent5"/>
                </a:solidFill>
              </a:rPr>
              <a:t>skill mismatch</a:t>
            </a:r>
            <a:r>
              <a:rPr lang="en-US" sz="2400" dirty="0"/>
              <a:t>. Firms in Ethiopia struggle to recruit candidates with </a:t>
            </a:r>
            <a:r>
              <a:rPr lang="en-US" sz="2400" b="1" dirty="0"/>
              <a:t>appropriate hard (technical) and soft skills.</a:t>
            </a:r>
            <a:endParaRPr lang="de-DE" sz="2400" dirty="0"/>
          </a:p>
          <a:p>
            <a:pPr marL="0" indent="0">
              <a:buNone/>
            </a:pPr>
            <a:endParaRPr lang="en-US" sz="2400" b="1" dirty="0"/>
          </a:p>
          <a:p>
            <a:pPr marL="0" indent="0">
              <a:buNone/>
            </a:pPr>
            <a:endParaRPr lang="en-US" sz="2400" dirty="0">
              <a:solidFill>
                <a:schemeClr val="tx1">
                  <a:lumMod val="75000"/>
                  <a:lumOff val="25000"/>
                </a:schemeClr>
              </a:solidFill>
            </a:endParaRPr>
          </a:p>
          <a:p>
            <a:endParaRPr lang="en-US" sz="2400" dirty="0"/>
          </a:p>
        </p:txBody>
      </p:sp>
    </p:spTree>
    <p:extLst>
      <p:ext uri="{BB962C8B-B14F-4D97-AF65-F5344CB8AC3E}">
        <p14:creationId xmlns:p14="http://schemas.microsoft.com/office/powerpoint/2010/main" val="31273730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39BB-F8A8-4CF2-8C7D-9A2A85DD58A0}"/>
              </a:ext>
            </a:extLst>
          </p:cNvPr>
          <p:cNvSpPr>
            <a:spLocks noGrp="1"/>
          </p:cNvSpPr>
          <p:nvPr>
            <p:ph type="title"/>
          </p:nvPr>
        </p:nvSpPr>
        <p:spPr/>
        <p:txBody>
          <a:bodyPr/>
          <a:lstStyle/>
          <a:p>
            <a:r>
              <a:rPr lang="en-US" b="1" dirty="0"/>
              <a:t>Enrollment vs Drop-Out Rates</a:t>
            </a:r>
            <a:endParaRPr lang="en-US" dirty="0"/>
          </a:p>
        </p:txBody>
      </p:sp>
      <p:sp>
        <p:nvSpPr>
          <p:cNvPr id="3" name="Content Placeholder 2">
            <a:extLst>
              <a:ext uri="{FF2B5EF4-FFF2-40B4-BE49-F238E27FC236}">
                <a16:creationId xmlns:a16="http://schemas.microsoft.com/office/drawing/2014/main" id="{53EDE85D-CA96-4FBA-B5A9-7B307BEFE114}"/>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2595CA2-3344-4A2A-AD24-73700F760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824" y="1806761"/>
            <a:ext cx="5082639" cy="3244478"/>
          </a:xfrm>
          <a:prstGeom prst="rect">
            <a:avLst/>
          </a:prstGeom>
        </p:spPr>
      </p:pic>
      <p:sp>
        <p:nvSpPr>
          <p:cNvPr id="5" name="Rectangle 4">
            <a:extLst>
              <a:ext uri="{FF2B5EF4-FFF2-40B4-BE49-F238E27FC236}">
                <a16:creationId xmlns:a16="http://schemas.microsoft.com/office/drawing/2014/main" id="{9BBF3148-B0A1-4A30-8D3B-02AE6B6367D2}"/>
              </a:ext>
            </a:extLst>
          </p:cNvPr>
          <p:cNvSpPr/>
          <p:nvPr/>
        </p:nvSpPr>
        <p:spPr>
          <a:xfrm>
            <a:off x="5480462" y="1809842"/>
            <a:ext cx="3265715" cy="3200876"/>
          </a:xfrm>
          <a:prstGeom prst="rect">
            <a:avLst/>
          </a:prstGeom>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342900" indent="-342900">
              <a:buClr>
                <a:srgbClr val="C00000"/>
              </a:buClr>
              <a:buFont typeface="Arial" panose="020B0604020202020204" pitchFamily="34" charset="0"/>
              <a:buChar char="•"/>
            </a:pPr>
            <a:r>
              <a:rPr lang="en-US" sz="1800" b="0" dirty="0">
                <a:solidFill>
                  <a:schemeClr val="tx1">
                    <a:lumMod val="65000"/>
                    <a:lumOff val="35000"/>
                  </a:schemeClr>
                </a:solidFill>
              </a:rPr>
              <a:t>1,1 million school leavers from primary education (grade 1-4)</a:t>
            </a:r>
          </a:p>
          <a:p>
            <a:pPr marL="342900" indent="-342900">
              <a:buClr>
                <a:srgbClr val="C00000"/>
              </a:buClr>
              <a:buFont typeface="Arial" panose="020B0604020202020204" pitchFamily="34" charset="0"/>
              <a:buChar char="•"/>
            </a:pPr>
            <a:r>
              <a:rPr lang="en-US" sz="1800" b="0" dirty="0">
                <a:solidFill>
                  <a:schemeClr val="tx1">
                    <a:lumMod val="65000"/>
                    <a:lumOff val="35000"/>
                  </a:schemeClr>
                </a:solidFill>
              </a:rPr>
              <a:t>250.000 drop out with grade 8</a:t>
            </a:r>
          </a:p>
          <a:p>
            <a:pPr marL="342900" indent="-342900">
              <a:buClr>
                <a:srgbClr val="C00000"/>
              </a:buClr>
              <a:buFont typeface="Arial" panose="020B0604020202020204" pitchFamily="34" charset="0"/>
              <a:buChar char="•"/>
            </a:pPr>
            <a:r>
              <a:rPr lang="en-US" sz="1800" b="0" dirty="0">
                <a:solidFill>
                  <a:schemeClr val="tx1">
                    <a:lumMod val="65000"/>
                    <a:lumOff val="35000"/>
                  </a:schemeClr>
                </a:solidFill>
              </a:rPr>
              <a:t>700.000 with a maximum of grade 10</a:t>
            </a:r>
          </a:p>
          <a:p>
            <a:pPr marL="342900" indent="-342900">
              <a:buClr>
                <a:srgbClr val="C00000"/>
              </a:buClr>
              <a:buFont typeface="Arial" panose="020B0604020202020204" pitchFamily="34" charset="0"/>
              <a:buChar char="•"/>
            </a:pPr>
            <a:endParaRPr lang="en-US" sz="1800" b="0" dirty="0">
              <a:solidFill>
                <a:schemeClr val="tx1">
                  <a:lumMod val="65000"/>
                  <a:lumOff val="35000"/>
                </a:schemeClr>
              </a:solidFill>
            </a:endParaRPr>
          </a:p>
          <a:p>
            <a:pPr marL="342900" indent="-342900">
              <a:buClr>
                <a:srgbClr val="C00000"/>
              </a:buClr>
              <a:buFont typeface="Arial" panose="020B0604020202020204" pitchFamily="34" charset="0"/>
              <a:buChar char="•"/>
            </a:pPr>
            <a:r>
              <a:rPr lang="en-US" sz="1800" dirty="0">
                <a:solidFill>
                  <a:schemeClr val="tx1">
                    <a:lumMod val="65000"/>
                    <a:lumOff val="35000"/>
                  </a:schemeClr>
                </a:solidFill>
              </a:rPr>
              <a:t>Around 2 million un- or under-skilled workforce</a:t>
            </a:r>
          </a:p>
          <a:p>
            <a:pPr>
              <a:buClr>
                <a:srgbClr val="C00000"/>
              </a:buClr>
            </a:pPr>
            <a:endParaRPr lang="en-US" sz="1100" dirty="0">
              <a:solidFill>
                <a:schemeClr val="accent6">
                  <a:lumMod val="50000"/>
                </a:schemeClr>
              </a:solidFill>
            </a:endParaRPr>
          </a:p>
          <a:p>
            <a:pPr>
              <a:buClr>
                <a:srgbClr val="C00000"/>
              </a:buClr>
            </a:pPr>
            <a:r>
              <a:rPr lang="en-US" sz="1100" dirty="0">
                <a:solidFill>
                  <a:schemeClr val="accent6">
                    <a:lumMod val="50000"/>
                  </a:schemeClr>
                </a:solidFill>
              </a:rPr>
              <a:t>Source: ELMA 2018</a:t>
            </a:r>
          </a:p>
        </p:txBody>
      </p:sp>
    </p:spTree>
    <p:extLst>
      <p:ext uri="{BB962C8B-B14F-4D97-AF65-F5344CB8AC3E}">
        <p14:creationId xmlns:p14="http://schemas.microsoft.com/office/powerpoint/2010/main" val="27961522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919-CF10-468B-BEF8-B8E7AB6A7A0C}"/>
              </a:ext>
            </a:extLst>
          </p:cNvPr>
          <p:cNvSpPr>
            <a:spLocks noGrp="1"/>
          </p:cNvSpPr>
          <p:nvPr>
            <p:ph type="title"/>
          </p:nvPr>
        </p:nvSpPr>
        <p:spPr/>
        <p:txBody>
          <a:bodyPr>
            <a:noAutofit/>
          </a:bodyPr>
          <a:lstStyle/>
          <a:p>
            <a:r>
              <a:rPr lang="en-GB" sz="3200" b="1" u="sng" dirty="0"/>
              <a:t>Reform agenda and most important priority areas for </a:t>
            </a:r>
            <a:r>
              <a:rPr lang="en-GB" sz="3200" b="1" u="sng" dirty="0" err="1"/>
              <a:t>MoSHE</a:t>
            </a:r>
            <a:r>
              <a:rPr lang="en-GB" sz="3200" b="1" u="sng" dirty="0"/>
              <a:t> in the coming years</a:t>
            </a:r>
            <a:endParaRPr lang="en-US" sz="3200" b="1" dirty="0"/>
          </a:p>
        </p:txBody>
      </p:sp>
      <p:sp>
        <p:nvSpPr>
          <p:cNvPr id="3" name="Content Placeholder 2">
            <a:extLst>
              <a:ext uri="{FF2B5EF4-FFF2-40B4-BE49-F238E27FC236}">
                <a16:creationId xmlns:a16="http://schemas.microsoft.com/office/drawing/2014/main" id="{61BEF110-4F77-49EC-91AA-4AD36F4618A1}"/>
              </a:ext>
            </a:extLst>
          </p:cNvPr>
          <p:cNvSpPr>
            <a:spLocks noGrp="1"/>
          </p:cNvSpPr>
          <p:nvPr>
            <p:ph idx="1"/>
          </p:nvPr>
        </p:nvSpPr>
        <p:spPr>
          <a:xfrm>
            <a:off x="457200" y="1447800"/>
            <a:ext cx="8229600" cy="4678363"/>
          </a:xfrm>
        </p:spPr>
        <p:txBody>
          <a:bodyPr>
            <a:normAutofit/>
          </a:bodyPr>
          <a:lstStyle/>
          <a:p>
            <a:pPr lvl="1"/>
            <a:r>
              <a:rPr lang="en-GB" sz="1600" dirty="0"/>
              <a:t>A</a:t>
            </a:r>
            <a:r>
              <a:rPr lang="en-GB" sz="1600" b="1" dirty="0"/>
              <a:t>lignment of TVET and HE programs with the industry: </a:t>
            </a:r>
            <a:r>
              <a:rPr lang="en-GB" sz="1600" dirty="0"/>
              <a:t> </a:t>
            </a:r>
            <a:r>
              <a:rPr lang="en-GB" sz="1600" dirty="0" err="1"/>
              <a:t>MoSHE</a:t>
            </a:r>
            <a:r>
              <a:rPr lang="en-GB" sz="1600" dirty="0"/>
              <a:t> to intensify the cooperation with the private sector; first pilot / model approaches tested by GIZ show that there is also a great willingness on the side of the private sector to support the skill development agenda – e.g. the Graduate Anchoring Program (GAP) in the construction sector – 7 large Ethiopian construction companies act as trainers and they will train more than 100 graduates to improve their skills. This can be scaled up to more companies and other sectors all over the country)</a:t>
            </a:r>
            <a:endParaRPr lang="en-US" sz="1600" dirty="0"/>
          </a:p>
          <a:p>
            <a:pPr lvl="1"/>
            <a:r>
              <a:rPr lang="en-GB" sz="1600" b="1" dirty="0"/>
              <a:t>Diversification of TVET and HE system</a:t>
            </a:r>
            <a:r>
              <a:rPr lang="en-GB" sz="1600" dirty="0"/>
              <a:t> to increase access and provide longer training for a better skilled workforce (focus on access for more young people – strengthen the informal TVET sector for short-term solutions and – at the same time – make like long learning possible by making the education system more permeable to keep young people longer in school and training to elevate their skills level)</a:t>
            </a:r>
            <a:endParaRPr lang="en-US" sz="1600" dirty="0"/>
          </a:p>
          <a:p>
            <a:pPr lvl="1"/>
            <a:r>
              <a:rPr lang="en-GB" sz="1600" b="1" dirty="0"/>
              <a:t>Foster women in education to ensure equitable access</a:t>
            </a:r>
            <a:r>
              <a:rPr lang="en-GB" sz="1600" dirty="0"/>
              <a:t> for women (with the aim to include women in all sectors and also to raise the educational level of women that usually has an effect on reduction of birth rates and demographic change)</a:t>
            </a:r>
            <a:endParaRPr lang="en-US" sz="1600" dirty="0"/>
          </a:p>
          <a:p>
            <a:pPr lvl="1"/>
            <a:r>
              <a:rPr lang="en-GB" sz="1600" b="1" dirty="0"/>
              <a:t>Adequate Infrastructure</a:t>
            </a:r>
            <a:endParaRPr lang="en-US" sz="1600" dirty="0"/>
          </a:p>
          <a:p>
            <a:pPr lvl="1"/>
            <a:r>
              <a:rPr lang="en-GB" sz="1600" b="1" dirty="0"/>
              <a:t>Financing TVET</a:t>
            </a:r>
            <a:endParaRPr lang="en-US" sz="1600" dirty="0"/>
          </a:p>
        </p:txBody>
      </p:sp>
    </p:spTree>
    <p:extLst>
      <p:ext uri="{BB962C8B-B14F-4D97-AF65-F5344CB8AC3E}">
        <p14:creationId xmlns:p14="http://schemas.microsoft.com/office/powerpoint/2010/main" val="144840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E1CEAF-B9B4-4157-B796-3BECAB162785}" type="slidenum">
              <a:rPr lang="en-US" smtClean="0"/>
              <a:pPr/>
              <a:t>3</a:t>
            </a:fld>
            <a:endParaRPr lang="en-US"/>
          </a:p>
        </p:txBody>
      </p:sp>
      <p:sp>
        <p:nvSpPr>
          <p:cNvPr id="3" name="Title 1"/>
          <p:cNvSpPr txBox="1">
            <a:spLocks/>
          </p:cNvSpPr>
          <p:nvPr/>
        </p:nvSpPr>
        <p:spPr>
          <a:xfrm>
            <a:off x="331382" y="914400"/>
            <a:ext cx="8686800" cy="525547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1950" algn="just">
              <a:buClr>
                <a:srgbClr val="00B050"/>
              </a:buClr>
            </a:pPr>
            <a:endParaRPr lang="af-ZA" sz="2000" dirty="0">
              <a:latin typeface="Visual Geez Unicode" panose="00000400000000000000" pitchFamily="2" charset="0"/>
            </a:endParaRPr>
          </a:p>
          <a:p>
            <a:pPr marL="361950" algn="just">
              <a:buClr>
                <a:srgbClr val="00B050"/>
              </a:buClr>
            </a:pPr>
            <a:endParaRPr lang="af-ZA" sz="2400" dirty="0">
              <a:latin typeface="Visual Geez Unicode" panose="00000400000000000000" pitchFamily="2" charset="0"/>
            </a:endParaRPr>
          </a:p>
          <a:p>
            <a:pPr algn="just">
              <a:buClr>
                <a:srgbClr val="C00000"/>
              </a:buClr>
            </a:pPr>
            <a:endParaRPr lang="en-US" sz="1100" dirty="0"/>
          </a:p>
          <a:p>
            <a:pPr lvl="0" algn="just">
              <a:buClr>
                <a:srgbClr val="C00000"/>
              </a:buClr>
            </a:pPr>
            <a:endParaRPr lang="en-US" sz="2400" dirty="0">
              <a:latin typeface="Visual Geez Unicode" panose="00000400000000000000" pitchFamily="2" charset="0"/>
            </a:endParaRPr>
          </a:p>
          <a:p>
            <a:pPr marL="515938" indent="-515938" algn="just">
              <a:spcBef>
                <a:spcPts val="0"/>
              </a:spcBef>
              <a:buClr>
                <a:srgbClr val="C00000"/>
              </a:buClr>
              <a:buFont typeface="Wingdings" panose="05000000000000000000" pitchFamily="2" charset="2"/>
              <a:buChar char="Ü"/>
            </a:pPr>
            <a:endParaRPr lang="en-US" sz="1000" dirty="0">
              <a:latin typeface="Visual Geez Unicode" panose="00000400000000000000" pitchFamily="2" charset="0"/>
            </a:endParaRPr>
          </a:p>
          <a:p>
            <a:pPr algn="just">
              <a:spcBef>
                <a:spcPts val="600"/>
              </a:spcBef>
              <a:spcAft>
                <a:spcPts val="600"/>
              </a:spcAft>
              <a:buClr>
                <a:srgbClr val="C00000"/>
              </a:buClr>
            </a:pPr>
            <a:r>
              <a:rPr lang="en-US" sz="2400" dirty="0">
                <a:latin typeface="Visual Geez Unicode" panose="00000400000000000000" pitchFamily="2" charset="0"/>
              </a:rPr>
              <a:t> </a:t>
            </a:r>
          </a:p>
          <a:p>
            <a:pPr algn="l"/>
            <a:r>
              <a:rPr lang="en-US" sz="2400" dirty="0"/>
              <a:t>   </a:t>
            </a:r>
          </a:p>
          <a:p>
            <a:r>
              <a:rPr lang="en-US" sz="2400" dirty="0"/>
              <a:t> </a:t>
            </a:r>
          </a:p>
          <a:p>
            <a:pPr marL="342900" indent="-342900" algn="l">
              <a:spcBef>
                <a:spcPts val="600"/>
              </a:spcBef>
              <a:spcAft>
                <a:spcPts val="600"/>
              </a:spcAft>
              <a:buClr>
                <a:srgbClr val="C00000"/>
              </a:buClr>
              <a:buFont typeface="Wingdings" panose="05000000000000000000" pitchFamily="2" charset="2"/>
              <a:buChar char="Ü"/>
            </a:pPr>
            <a:endParaRPr lang="en-US" sz="2400" dirty="0">
              <a:latin typeface="Visual Geez Unicode" panose="00000400000000000000" pitchFamily="2" charset="0"/>
            </a:endParaRPr>
          </a:p>
        </p:txBody>
      </p:sp>
      <p:sp>
        <p:nvSpPr>
          <p:cNvPr id="4" name="Title 1"/>
          <p:cNvSpPr txBox="1">
            <a:spLocks/>
          </p:cNvSpPr>
          <p:nvPr/>
        </p:nvSpPr>
        <p:spPr>
          <a:xfrm>
            <a:off x="301256" y="152400"/>
            <a:ext cx="8686800" cy="990600"/>
          </a:xfrm>
          <a:prstGeom prst="rect">
            <a:avLst/>
          </a:prstGeom>
          <a:solidFill>
            <a:srgbClr val="000099"/>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Ref" pitchFamily="34" charset="0"/>
              </a:rPr>
              <a:t>National Development Priorities and Their Alignment with SDGs</a:t>
            </a:r>
          </a:p>
        </p:txBody>
      </p:sp>
      <p:graphicFrame>
        <p:nvGraphicFramePr>
          <p:cNvPr id="5" name="Table 4"/>
          <p:cNvGraphicFramePr>
            <a:graphicFrameLocks noGrp="1"/>
          </p:cNvGraphicFramePr>
          <p:nvPr>
            <p:extLst/>
          </p:nvPr>
        </p:nvGraphicFramePr>
        <p:xfrm>
          <a:off x="491683" y="1447800"/>
          <a:ext cx="8271318" cy="5053654"/>
        </p:xfrm>
        <a:graphic>
          <a:graphicData uri="http://schemas.openxmlformats.org/drawingml/2006/table">
            <a:tbl>
              <a:tblPr firstRow="1" bandRow="1">
                <a:tableStyleId>{5C22544A-7EE6-4342-B048-85BDC9FD1C3A}</a:tableStyleId>
              </a:tblPr>
              <a:tblGrid>
                <a:gridCol w="346517">
                  <a:extLst>
                    <a:ext uri="{9D8B030D-6E8A-4147-A177-3AD203B41FA5}">
                      <a16:colId xmlns:a16="http://schemas.microsoft.com/office/drawing/2014/main" val="20000"/>
                    </a:ext>
                  </a:extLst>
                </a:gridCol>
                <a:gridCol w="3959266">
                  <a:extLst>
                    <a:ext uri="{9D8B030D-6E8A-4147-A177-3AD203B41FA5}">
                      <a16:colId xmlns:a16="http://schemas.microsoft.com/office/drawing/2014/main" val="20001"/>
                    </a:ext>
                  </a:extLst>
                </a:gridCol>
                <a:gridCol w="3965535">
                  <a:extLst>
                    <a:ext uri="{9D8B030D-6E8A-4147-A177-3AD203B41FA5}">
                      <a16:colId xmlns:a16="http://schemas.microsoft.com/office/drawing/2014/main" val="20002"/>
                    </a:ext>
                  </a:extLst>
                </a:gridCol>
              </a:tblGrid>
              <a:tr h="304800">
                <a:tc>
                  <a:txBody>
                    <a:bodyPr/>
                    <a:lstStyle/>
                    <a:p>
                      <a:pPr algn="ctr"/>
                      <a:endParaRPr lang="en-US" sz="2000" b="0" dirty="0">
                        <a:solidFill>
                          <a:srgbClr val="002060"/>
                        </a:solidFill>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National Development Priority Areas in GTP II</a:t>
                      </a:r>
                      <a:endParaRPr lang="en-US" sz="2000" b="0" kern="1200" dirty="0">
                        <a:ln>
                          <a:solidFill>
                            <a:sysClr val="windowText" lastClr="000000"/>
                          </a:solidFill>
                        </a:ln>
                        <a:solidFill>
                          <a:sysClr val="windowText" lastClr="00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ln>
                            <a:solidFill>
                              <a:sysClr val="windowText" lastClr="000000"/>
                            </a:solidFill>
                          </a:ln>
                          <a:solidFill>
                            <a:sysClr val="windowText" lastClr="000000"/>
                          </a:solidFill>
                          <a:latin typeface="Times New Roman" panose="02020603050405020304" pitchFamily="18" charset="0"/>
                          <a:ea typeface="+mn-ea"/>
                          <a:cs typeface="Times New Roman" panose="02020603050405020304" pitchFamily="18" charset="0"/>
                        </a:rPr>
                        <a:t>Sustainable Development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48863">
                <a:tc>
                  <a:txBody>
                    <a:bodyPr/>
                    <a:lstStyle/>
                    <a:p>
                      <a:pPr algn="ctr"/>
                      <a:r>
                        <a:rPr lang="en-US" sz="1600" b="0" dirty="0">
                          <a:solidFill>
                            <a:srgbClr val="002060"/>
                          </a:solidFill>
                          <a:latin typeface="Visual Geez Unicode" panose="000004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af-ZA" sz="1600" b="0" kern="1200" dirty="0">
                          <a:solidFill>
                            <a:schemeClr val="tx1"/>
                          </a:solidFill>
                          <a:effectLst/>
                          <a:latin typeface="Times New Roman" panose="02020603050405020304" pitchFamily="18" charset="0"/>
                          <a:ea typeface="+mn-ea"/>
                          <a:cs typeface="Times New Roman" panose="02020603050405020304" pitchFamily="18" charset="0"/>
                        </a:rPr>
                        <a:t>The </a:t>
                      </a:r>
                      <a:r>
                        <a:rPr lang="af-ZA" sz="1600" b="1" i="1" kern="1200" dirty="0">
                          <a:solidFill>
                            <a:schemeClr val="tx1"/>
                          </a:solidFill>
                          <a:effectLst/>
                          <a:latin typeface="Times New Roman" panose="02020603050405020304" pitchFamily="18" charset="0"/>
                          <a:ea typeface="+mn-ea"/>
                          <a:cs typeface="Times New Roman" panose="02020603050405020304" pitchFamily="18" charset="0"/>
                        </a:rPr>
                        <a:t>Agriculture Sector </a:t>
                      </a:r>
                      <a:r>
                        <a:rPr lang="af-ZA" sz="1600" b="0" kern="1200" dirty="0">
                          <a:solidFill>
                            <a:schemeClr val="tx1"/>
                          </a:solidFill>
                          <a:effectLst/>
                          <a:latin typeface="Times New Roman" panose="02020603050405020304" pitchFamily="18" charset="0"/>
                          <a:ea typeface="+mn-ea"/>
                          <a:cs typeface="Times New Roman" panose="02020603050405020304" pitchFamily="18" charset="0"/>
                        </a:rPr>
                        <a:t>remains the Source of the rapid Economic growth.</a:t>
                      </a:r>
                      <a:endParaRPr lang="en-US" sz="16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36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Expediting transformation of the economic infrastructure by enabling the </a:t>
                      </a:r>
                      <a:r>
                        <a:rPr lang="en-US" sz="1600" b="1" i="1" kern="1200" dirty="0">
                          <a:solidFill>
                            <a:srgbClr val="FF0000"/>
                          </a:solidFill>
                          <a:effectLst/>
                          <a:latin typeface="Times New Roman" panose="02020603050405020304" pitchFamily="18" charset="0"/>
                          <a:ea typeface="+mn-ea"/>
                          <a:cs typeface="Times New Roman" panose="02020603050405020304" pitchFamily="18" charset="0"/>
                        </a:rPr>
                        <a:t>manufacturing industry</a:t>
                      </a:r>
                      <a:r>
                        <a:rPr lang="en-US" sz="1600" b="0" kern="1200" dirty="0">
                          <a:solidFill>
                            <a:srgbClr val="FF0000"/>
                          </a:solidFill>
                          <a:effectLst/>
                          <a:latin typeface="Times New Roman" panose="02020603050405020304" pitchFamily="18" charset="0"/>
                          <a:ea typeface="+mn-ea"/>
                          <a:cs typeface="Times New Roman" panose="02020603050405020304" pitchFamily="18" charset="0"/>
                        </a:rPr>
                        <a:t> grow by leaps and bounds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b="0" dirty="0">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0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Prioritizing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Productivity, Quality and Competitiveness </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by increasing Efficiency</a:t>
                      </a:r>
                      <a:r>
                        <a:rPr lang="en-US" sz="1600" b="0" kern="1200" baseline="0" dirty="0">
                          <a:solidFill>
                            <a:schemeClr val="tx1"/>
                          </a:solidFill>
                          <a:effectLst/>
                          <a:latin typeface="Times New Roman" panose="02020603050405020304" pitchFamily="18" charset="0"/>
                          <a:ea typeface="+mn-ea"/>
                          <a:cs typeface="Times New Roman" panose="02020603050405020304" pitchFamily="18" charset="0"/>
                        </a:rPr>
                        <a:t> in order to reach the Full Production Capacity of the Economy</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b="0" dirty="0">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73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Correcting the Imbalance between the Gross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Demand </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Level and the Gross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Supply</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b="0" dirty="0">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278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Building/Reinforcing capacities in the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Construction Industry Development and Project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1600" b="0" dirty="0">
                        <a:latin typeface="Visual Geez Unicode" panose="000004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6" name="Picture 5" descr="C:\Files on C Drives\SDG\SDGs icons\SDG_Individual Icons Amharic\Goal 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152577"/>
            <a:ext cx="705283" cy="739965"/>
          </a:xfrm>
          <a:prstGeom prst="rect">
            <a:avLst/>
          </a:prstGeom>
          <a:noFill/>
          <a:ln>
            <a:noFill/>
          </a:ln>
        </p:spPr>
      </p:pic>
      <p:pic>
        <p:nvPicPr>
          <p:cNvPr id="7" name="Picture 6" descr="H:\SDG_Individual Icons Amharic\Goal 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280" y="2141559"/>
            <a:ext cx="790575" cy="739965"/>
          </a:xfrm>
          <a:prstGeom prst="rect">
            <a:avLst/>
          </a:prstGeom>
          <a:noFill/>
          <a:ln>
            <a:noFill/>
          </a:ln>
        </p:spPr>
      </p:pic>
      <p:pic>
        <p:nvPicPr>
          <p:cNvPr id="8" name="Picture 7" descr="C:\Files on C Drives\SDG\SDGs icons\SDG_Individual Icons Amharic\Goal 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9100" y="2923443"/>
            <a:ext cx="707734" cy="810240"/>
          </a:xfrm>
          <a:prstGeom prst="rect">
            <a:avLst/>
          </a:prstGeom>
          <a:noFill/>
          <a:ln>
            <a:noFill/>
          </a:ln>
        </p:spPr>
      </p:pic>
      <p:pic>
        <p:nvPicPr>
          <p:cNvPr id="9" name="Picture 8" descr="C:\Files on C Drives\SDG\SDGs icons\SDG_Individual Icons Amharic\Goal 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1364" y="2892542"/>
            <a:ext cx="683916" cy="841141"/>
          </a:xfrm>
          <a:prstGeom prst="rect">
            <a:avLst/>
          </a:prstGeom>
          <a:noFill/>
          <a:ln>
            <a:noFill/>
          </a:ln>
        </p:spPr>
      </p:pic>
      <p:pic>
        <p:nvPicPr>
          <p:cNvPr id="10" name="Picture 9" descr="H:\SDG_Individual Icons Amharic\Goal 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9099" y="2152414"/>
            <a:ext cx="707734" cy="730593"/>
          </a:xfrm>
          <a:prstGeom prst="rect">
            <a:avLst/>
          </a:prstGeom>
          <a:noFill/>
          <a:ln>
            <a:noFill/>
          </a:ln>
        </p:spPr>
      </p:pic>
      <p:pic>
        <p:nvPicPr>
          <p:cNvPr id="11" name="Picture 10" descr="H:\SDG_Individual Icons Amharic\Goal 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5280" y="2892542"/>
            <a:ext cx="790575" cy="841141"/>
          </a:xfrm>
          <a:prstGeom prst="rect">
            <a:avLst/>
          </a:prstGeom>
          <a:noFill/>
          <a:ln>
            <a:noFill/>
          </a:ln>
        </p:spPr>
      </p:pic>
      <p:pic>
        <p:nvPicPr>
          <p:cNvPr id="12" name="Picture 11" descr="C:\Files on C Drives\SDG\SDGs icons\SDG_Individual Icons Amharic\Goal 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7960" y="2923443"/>
            <a:ext cx="781139" cy="810240"/>
          </a:xfrm>
          <a:prstGeom prst="rect">
            <a:avLst/>
          </a:prstGeom>
          <a:noFill/>
          <a:ln>
            <a:noFill/>
          </a:ln>
        </p:spPr>
      </p:pic>
      <p:pic>
        <p:nvPicPr>
          <p:cNvPr id="13" name="Picture 12" descr="H:\SDG_Individual Icons Amharic\Goal 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7960" y="2179158"/>
            <a:ext cx="790575" cy="713384"/>
          </a:xfrm>
          <a:prstGeom prst="rect">
            <a:avLst/>
          </a:prstGeom>
          <a:noFill/>
          <a:ln>
            <a:noFill/>
          </a:ln>
        </p:spPr>
      </p:pic>
      <p:pic>
        <p:nvPicPr>
          <p:cNvPr id="14" name="Picture 13" descr="H:\SDG_Individual Icons Amharic\Goal 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1364" y="3733683"/>
            <a:ext cx="683917" cy="1066800"/>
          </a:xfrm>
          <a:prstGeom prst="rect">
            <a:avLst/>
          </a:prstGeom>
          <a:noFill/>
          <a:ln>
            <a:noFill/>
          </a:ln>
        </p:spPr>
      </p:pic>
      <p:pic>
        <p:nvPicPr>
          <p:cNvPr id="15" name="Picture 14" descr="C:\Files on C Drives\SDG\SDGs icons\SDG_Individual Icons Amharic\Goal 1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5282" y="3733683"/>
            <a:ext cx="790573" cy="1066800"/>
          </a:xfrm>
          <a:prstGeom prst="rect">
            <a:avLst/>
          </a:prstGeom>
          <a:noFill/>
          <a:ln>
            <a:noFill/>
          </a:ln>
        </p:spPr>
      </p:pic>
      <p:pic>
        <p:nvPicPr>
          <p:cNvPr id="16" name="Picture 15" descr="C:\Files on C Drives\SDG\SDGs icons\SDG_Individual Icons Amharic\Goal 7.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2277" y="3733683"/>
            <a:ext cx="754810" cy="1066800"/>
          </a:xfrm>
          <a:prstGeom prst="rect">
            <a:avLst/>
          </a:prstGeom>
          <a:noFill/>
          <a:ln>
            <a:noFill/>
          </a:ln>
        </p:spPr>
      </p:pic>
      <p:pic>
        <p:nvPicPr>
          <p:cNvPr id="17" name="Picture 16" descr="H:\SDG_Individual Icons Amharic\Goal 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06203" y="3733683"/>
            <a:ext cx="750197" cy="1066800"/>
          </a:xfrm>
          <a:prstGeom prst="rect">
            <a:avLst/>
          </a:prstGeom>
          <a:noFill/>
          <a:ln>
            <a:noFill/>
          </a:ln>
        </p:spPr>
      </p:pic>
      <p:pic>
        <p:nvPicPr>
          <p:cNvPr id="18" name="Picture 17" descr="H:\SDG_Individual Icons Amharic\Goal 8.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1365" y="4812887"/>
            <a:ext cx="683916" cy="825796"/>
          </a:xfrm>
          <a:prstGeom prst="rect">
            <a:avLst/>
          </a:prstGeom>
          <a:noFill/>
          <a:ln>
            <a:noFill/>
          </a:ln>
        </p:spPr>
      </p:pic>
      <p:pic>
        <p:nvPicPr>
          <p:cNvPr id="19" name="Picture 18" descr="C:\Files on C Drives\SDG\SDGs icons\SDG_Individual Icons Amharic\Goal 12.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6202" y="4825961"/>
            <a:ext cx="750197" cy="812722"/>
          </a:xfrm>
          <a:prstGeom prst="rect">
            <a:avLst/>
          </a:prstGeom>
          <a:noFill/>
          <a:ln>
            <a:noFill/>
          </a:ln>
        </p:spPr>
      </p:pic>
      <p:pic>
        <p:nvPicPr>
          <p:cNvPr id="20" name="Picture 19" descr="C:\Files on C Drives\SDG\SDGs icons\SDG_Individual Icons Amharic\Goal 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280" y="4825961"/>
            <a:ext cx="822680" cy="812722"/>
          </a:xfrm>
          <a:prstGeom prst="rect">
            <a:avLst/>
          </a:prstGeom>
          <a:noFill/>
          <a:ln>
            <a:noFill/>
          </a:ln>
        </p:spPr>
      </p:pic>
      <p:pic>
        <p:nvPicPr>
          <p:cNvPr id="21" name="Picture 20" descr="C:\Files on C Drives\SDG\SDGs icons\SDG_Individual Icons Amharic\Goal 10.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77960" y="4818759"/>
            <a:ext cx="715599" cy="814051"/>
          </a:xfrm>
          <a:prstGeom prst="rect">
            <a:avLst/>
          </a:prstGeom>
          <a:noFill/>
          <a:ln>
            <a:noFill/>
          </a:ln>
        </p:spPr>
      </p:pic>
      <p:pic>
        <p:nvPicPr>
          <p:cNvPr id="22" name="Picture 21" descr="H:\SDG_Individual Icons Amharic\Goal 11.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76800" y="5638684"/>
            <a:ext cx="745623" cy="835876"/>
          </a:xfrm>
          <a:prstGeom prst="rect">
            <a:avLst/>
          </a:prstGeom>
          <a:noFill/>
          <a:ln>
            <a:noFill/>
          </a:ln>
        </p:spPr>
      </p:pic>
      <p:pic>
        <p:nvPicPr>
          <p:cNvPr id="23" name="Picture 22" descr="H:\SDG_Individual Icons Amharic\Goal 9.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34828" y="5638684"/>
            <a:ext cx="822130" cy="863678"/>
          </a:xfrm>
          <a:prstGeom prst="rect">
            <a:avLst/>
          </a:prstGeom>
          <a:noFill/>
          <a:ln>
            <a:noFill/>
          </a:ln>
        </p:spPr>
      </p:pic>
      <p:pic>
        <p:nvPicPr>
          <p:cNvPr id="24" name="Picture 23" descr="H:\SDG_Individual Icons Amharic\Goal 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3851" y="5644552"/>
            <a:ext cx="753415" cy="863678"/>
          </a:xfrm>
          <a:prstGeom prst="rect">
            <a:avLst/>
          </a:prstGeom>
          <a:noFill/>
          <a:ln>
            <a:noFill/>
          </a:ln>
        </p:spPr>
      </p:pic>
      <p:pic>
        <p:nvPicPr>
          <p:cNvPr id="25" name="Picture 24" descr="H:\SDG_Individual Icons Amharic\Goal 4.jp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143036" y="5645883"/>
            <a:ext cx="693313" cy="862347"/>
          </a:xfrm>
          <a:prstGeom prst="rect">
            <a:avLst/>
          </a:prstGeom>
          <a:noFill/>
          <a:ln>
            <a:noFill/>
          </a:ln>
        </p:spPr>
      </p:pic>
      <p:pic>
        <p:nvPicPr>
          <p:cNvPr id="26" name="Picture 25" descr="C:\Files on C Drives\SDG\SDGs icons\SDG_Individual Icons Amharic\Goal 14.jp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8600" y="2152577"/>
            <a:ext cx="800100" cy="770866"/>
          </a:xfrm>
          <a:prstGeom prst="rect">
            <a:avLst/>
          </a:prstGeom>
          <a:noFill/>
          <a:ln>
            <a:noFill/>
          </a:ln>
        </p:spPr>
      </p:pic>
      <p:pic>
        <p:nvPicPr>
          <p:cNvPr id="27" name="Picture 26" descr="H:\SDG_Individual Icons Amharic\Goal 8.jpg"/>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48600" y="2923443"/>
            <a:ext cx="800100" cy="800100"/>
          </a:xfrm>
          <a:prstGeom prst="rect">
            <a:avLst/>
          </a:prstGeom>
          <a:noFill/>
          <a:ln>
            <a:noFill/>
          </a:ln>
        </p:spPr>
      </p:pic>
      <p:pic>
        <p:nvPicPr>
          <p:cNvPr id="28" name="Picture 27" descr="C:\Files on C Drives\SDG\SDGs icons\SDG_Individual Icons Amharic\Goal 9.jpg"/>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48600" y="3723543"/>
            <a:ext cx="800100" cy="1076940"/>
          </a:xfrm>
          <a:prstGeom prst="rect">
            <a:avLst/>
          </a:prstGeom>
          <a:noFill/>
          <a:ln>
            <a:noFill/>
          </a:ln>
        </p:spPr>
      </p:pic>
      <p:pic>
        <p:nvPicPr>
          <p:cNvPr id="30" name="Picture 29" descr="H:\SDG_Individual Icons Amharic\Goal 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812888"/>
            <a:ext cx="821933" cy="832996"/>
          </a:xfrm>
          <a:prstGeom prst="rect">
            <a:avLst/>
          </a:prstGeom>
          <a:noFill/>
          <a:ln>
            <a:noFill/>
          </a:ln>
        </p:spPr>
      </p:pic>
      <p:pic>
        <p:nvPicPr>
          <p:cNvPr id="32" name="Picture 31" descr="C:\Files on C Drives\SDG\SDGs icons\SDG_Individual Icons Amharic\Goal 12.jpg"/>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28808" y="5660505"/>
            <a:ext cx="880855" cy="847725"/>
          </a:xfrm>
          <a:prstGeom prst="rect">
            <a:avLst/>
          </a:prstGeom>
          <a:noFill/>
          <a:ln>
            <a:noFill/>
          </a:ln>
        </p:spPr>
      </p:pic>
    </p:spTree>
    <p:extLst>
      <p:ext uri="{BB962C8B-B14F-4D97-AF65-F5344CB8AC3E}">
        <p14:creationId xmlns:p14="http://schemas.microsoft.com/office/powerpoint/2010/main" val="315293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284E5-0F40-41B1-95B3-D255E1F5A91F}"/>
              </a:ext>
            </a:extLst>
          </p:cNvPr>
          <p:cNvSpPr>
            <a:spLocks noGrp="1"/>
          </p:cNvSpPr>
          <p:nvPr>
            <p:ph idx="1"/>
          </p:nvPr>
        </p:nvSpPr>
        <p:spPr/>
        <p:txBody>
          <a:bodyPr/>
          <a:lstStyle/>
          <a:p>
            <a:endParaRPr lang="en-US" dirty="0"/>
          </a:p>
        </p:txBody>
      </p:sp>
      <p:sp>
        <p:nvSpPr>
          <p:cNvPr id="4" name="Date Placeholder 2">
            <a:extLst>
              <a:ext uri="{FF2B5EF4-FFF2-40B4-BE49-F238E27FC236}">
                <a16:creationId xmlns:a16="http://schemas.microsoft.com/office/drawing/2014/main" id="{9089C9CC-7629-4CDC-AC3D-94FA2EBB767B}"/>
              </a:ext>
            </a:extLst>
          </p:cNvPr>
          <p:cNvSpPr>
            <a:spLocks noGrp="1"/>
          </p:cNvSpPr>
          <p:nvPr/>
        </p:nvSpPr>
        <p:spPr bwMode="auto">
          <a:xfrm>
            <a:off x="623658" y="5544979"/>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B599DFA-7490-4ED2-A8DB-9E5249F4110A}" type="datetime1">
              <a:rPr lang="en-US" noProof="0" smtClean="0"/>
              <a:pPr/>
              <a:t>4/17/2019</a:t>
            </a:fld>
            <a:endParaRPr lang="de-DE" noProof="0" dirty="0"/>
          </a:p>
        </p:txBody>
      </p:sp>
      <p:grpSp>
        <p:nvGrpSpPr>
          <p:cNvPr id="5" name="Group 4">
            <a:extLst>
              <a:ext uri="{FF2B5EF4-FFF2-40B4-BE49-F238E27FC236}">
                <a16:creationId xmlns:a16="http://schemas.microsoft.com/office/drawing/2014/main" id="{41424097-5D4A-487B-BF2E-75C6BC08F415}"/>
              </a:ext>
            </a:extLst>
          </p:cNvPr>
          <p:cNvGrpSpPr/>
          <p:nvPr/>
        </p:nvGrpSpPr>
        <p:grpSpPr>
          <a:xfrm>
            <a:off x="4269270" y="4527644"/>
            <a:ext cx="628108" cy="626465"/>
            <a:chOff x="4313237" y="3907896"/>
            <a:chExt cx="606425" cy="604838"/>
          </a:xfrm>
        </p:grpSpPr>
        <p:sp>
          <p:nvSpPr>
            <p:cNvPr id="61" name="Freeform 100">
              <a:extLst>
                <a:ext uri="{FF2B5EF4-FFF2-40B4-BE49-F238E27FC236}">
                  <a16:creationId xmlns:a16="http://schemas.microsoft.com/office/drawing/2014/main" id="{EB1B4A35-9A58-4B6A-85DA-12C5613007C8}"/>
                </a:ext>
              </a:extLst>
            </p:cNvPr>
            <p:cNvSpPr>
              <a:spLocks/>
            </p:cNvSpPr>
            <p:nvPr/>
          </p:nvSpPr>
          <p:spPr bwMode="auto">
            <a:xfrm>
              <a:off x="4408487" y="4147609"/>
              <a:ext cx="146050" cy="141288"/>
            </a:xfrm>
            <a:custGeom>
              <a:avLst/>
              <a:gdLst>
                <a:gd name="T0" fmla="*/ 16 w 92"/>
                <a:gd name="T1" fmla="*/ 0 h 89"/>
                <a:gd name="T2" fmla="*/ 21 w 92"/>
                <a:gd name="T3" fmla="*/ 0 h 89"/>
                <a:gd name="T4" fmla="*/ 26 w 92"/>
                <a:gd name="T5" fmla="*/ 3 h 89"/>
                <a:gd name="T6" fmla="*/ 29 w 92"/>
                <a:gd name="T7" fmla="*/ 6 h 89"/>
                <a:gd name="T8" fmla="*/ 30 w 92"/>
                <a:gd name="T9" fmla="*/ 11 h 89"/>
                <a:gd name="T10" fmla="*/ 32 w 92"/>
                <a:gd name="T11" fmla="*/ 14 h 89"/>
                <a:gd name="T12" fmla="*/ 35 w 92"/>
                <a:gd name="T13" fmla="*/ 22 h 89"/>
                <a:gd name="T14" fmla="*/ 40 w 92"/>
                <a:gd name="T15" fmla="*/ 33 h 89"/>
                <a:gd name="T16" fmla="*/ 49 w 92"/>
                <a:gd name="T17" fmla="*/ 43 h 89"/>
                <a:gd name="T18" fmla="*/ 62 w 92"/>
                <a:gd name="T19" fmla="*/ 52 h 89"/>
                <a:gd name="T20" fmla="*/ 80 w 92"/>
                <a:gd name="T21" fmla="*/ 59 h 89"/>
                <a:gd name="T22" fmla="*/ 84 w 92"/>
                <a:gd name="T23" fmla="*/ 60 h 89"/>
                <a:gd name="T24" fmla="*/ 89 w 92"/>
                <a:gd name="T25" fmla="*/ 64 h 89"/>
                <a:gd name="T26" fmla="*/ 91 w 92"/>
                <a:gd name="T27" fmla="*/ 67 h 89"/>
                <a:gd name="T28" fmla="*/ 92 w 92"/>
                <a:gd name="T29" fmla="*/ 72 h 89"/>
                <a:gd name="T30" fmla="*/ 92 w 92"/>
                <a:gd name="T31" fmla="*/ 76 h 89"/>
                <a:gd name="T32" fmla="*/ 91 w 92"/>
                <a:gd name="T33" fmla="*/ 81 h 89"/>
                <a:gd name="T34" fmla="*/ 87 w 92"/>
                <a:gd name="T35" fmla="*/ 86 h 89"/>
                <a:gd name="T36" fmla="*/ 83 w 92"/>
                <a:gd name="T37" fmla="*/ 87 h 89"/>
                <a:gd name="T38" fmla="*/ 78 w 92"/>
                <a:gd name="T39" fmla="*/ 89 h 89"/>
                <a:gd name="T40" fmla="*/ 75 w 92"/>
                <a:gd name="T41" fmla="*/ 89 h 89"/>
                <a:gd name="T42" fmla="*/ 53 w 92"/>
                <a:gd name="T43" fmla="*/ 81 h 89"/>
                <a:gd name="T44" fmla="*/ 34 w 92"/>
                <a:gd name="T45" fmla="*/ 70 h 89"/>
                <a:gd name="T46" fmla="*/ 21 w 92"/>
                <a:gd name="T47" fmla="*/ 57 h 89"/>
                <a:gd name="T48" fmla="*/ 11 w 92"/>
                <a:gd name="T49" fmla="*/ 43 h 89"/>
                <a:gd name="T50" fmla="*/ 5 w 92"/>
                <a:gd name="T51" fmla="*/ 32 h 89"/>
                <a:gd name="T52" fmla="*/ 2 w 92"/>
                <a:gd name="T53" fmla="*/ 22 h 89"/>
                <a:gd name="T54" fmla="*/ 0 w 92"/>
                <a:gd name="T55" fmla="*/ 18 h 89"/>
                <a:gd name="T56" fmla="*/ 0 w 92"/>
                <a:gd name="T57" fmla="*/ 13 h 89"/>
                <a:gd name="T58" fmla="*/ 2 w 92"/>
                <a:gd name="T59" fmla="*/ 10 h 89"/>
                <a:gd name="T60" fmla="*/ 3 w 92"/>
                <a:gd name="T61" fmla="*/ 5 h 89"/>
                <a:gd name="T62" fmla="*/ 7 w 92"/>
                <a:gd name="T63" fmla="*/ 2 h 89"/>
                <a:gd name="T64" fmla="*/ 11 w 92"/>
                <a:gd name="T65" fmla="*/ 0 h 89"/>
                <a:gd name="T66" fmla="*/ 16 w 92"/>
                <a:gd name="T6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9">
                  <a:moveTo>
                    <a:pt x="16" y="0"/>
                  </a:moveTo>
                  <a:lnTo>
                    <a:pt x="21" y="0"/>
                  </a:lnTo>
                  <a:lnTo>
                    <a:pt x="26" y="3"/>
                  </a:lnTo>
                  <a:lnTo>
                    <a:pt x="29" y="6"/>
                  </a:lnTo>
                  <a:lnTo>
                    <a:pt x="30" y="11"/>
                  </a:lnTo>
                  <a:lnTo>
                    <a:pt x="32" y="14"/>
                  </a:lnTo>
                  <a:lnTo>
                    <a:pt x="35" y="22"/>
                  </a:lnTo>
                  <a:lnTo>
                    <a:pt x="40" y="33"/>
                  </a:lnTo>
                  <a:lnTo>
                    <a:pt x="49" y="43"/>
                  </a:lnTo>
                  <a:lnTo>
                    <a:pt x="62" y="52"/>
                  </a:lnTo>
                  <a:lnTo>
                    <a:pt x="80" y="59"/>
                  </a:lnTo>
                  <a:lnTo>
                    <a:pt x="84" y="60"/>
                  </a:lnTo>
                  <a:lnTo>
                    <a:pt x="89" y="64"/>
                  </a:lnTo>
                  <a:lnTo>
                    <a:pt x="91" y="67"/>
                  </a:lnTo>
                  <a:lnTo>
                    <a:pt x="92" y="72"/>
                  </a:lnTo>
                  <a:lnTo>
                    <a:pt x="92" y="76"/>
                  </a:lnTo>
                  <a:lnTo>
                    <a:pt x="91" y="81"/>
                  </a:lnTo>
                  <a:lnTo>
                    <a:pt x="87" y="86"/>
                  </a:lnTo>
                  <a:lnTo>
                    <a:pt x="83" y="87"/>
                  </a:lnTo>
                  <a:lnTo>
                    <a:pt x="78" y="89"/>
                  </a:lnTo>
                  <a:lnTo>
                    <a:pt x="75" y="89"/>
                  </a:lnTo>
                  <a:lnTo>
                    <a:pt x="53" y="81"/>
                  </a:lnTo>
                  <a:lnTo>
                    <a:pt x="34" y="70"/>
                  </a:lnTo>
                  <a:lnTo>
                    <a:pt x="21" y="57"/>
                  </a:lnTo>
                  <a:lnTo>
                    <a:pt x="11" y="43"/>
                  </a:lnTo>
                  <a:lnTo>
                    <a:pt x="5" y="32"/>
                  </a:lnTo>
                  <a:lnTo>
                    <a:pt x="2" y="22"/>
                  </a:lnTo>
                  <a:lnTo>
                    <a:pt x="0" y="18"/>
                  </a:lnTo>
                  <a:lnTo>
                    <a:pt x="0" y="13"/>
                  </a:lnTo>
                  <a:lnTo>
                    <a:pt x="2" y="10"/>
                  </a:lnTo>
                  <a:lnTo>
                    <a:pt x="3" y="5"/>
                  </a:lnTo>
                  <a:lnTo>
                    <a:pt x="7" y="2"/>
                  </a:lnTo>
                  <a:lnTo>
                    <a:pt x="11" y="0"/>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sp>
          <p:nvSpPr>
            <p:cNvPr id="62" name="Freeform 101">
              <a:extLst>
                <a:ext uri="{FF2B5EF4-FFF2-40B4-BE49-F238E27FC236}">
                  <a16:creationId xmlns:a16="http://schemas.microsoft.com/office/drawing/2014/main" id="{4C8529E3-2513-43CF-AA45-B771C7629DCA}"/>
                </a:ext>
              </a:extLst>
            </p:cNvPr>
            <p:cNvSpPr>
              <a:spLocks noEditPoints="1"/>
            </p:cNvSpPr>
            <p:nvPr/>
          </p:nvSpPr>
          <p:spPr bwMode="auto">
            <a:xfrm>
              <a:off x="4313237" y="3907896"/>
              <a:ext cx="606425" cy="604838"/>
            </a:xfrm>
            <a:custGeom>
              <a:avLst/>
              <a:gdLst>
                <a:gd name="T0" fmla="*/ 122 w 382"/>
                <a:gd name="T1" fmla="*/ 50 h 381"/>
                <a:gd name="T2" fmla="*/ 76 w 382"/>
                <a:gd name="T3" fmla="*/ 77 h 381"/>
                <a:gd name="T4" fmla="*/ 49 w 382"/>
                <a:gd name="T5" fmla="*/ 121 h 381"/>
                <a:gd name="T6" fmla="*/ 49 w 382"/>
                <a:gd name="T7" fmla="*/ 175 h 381"/>
                <a:gd name="T8" fmla="*/ 76 w 382"/>
                <a:gd name="T9" fmla="*/ 221 h 381"/>
                <a:gd name="T10" fmla="*/ 122 w 382"/>
                <a:gd name="T11" fmla="*/ 248 h 381"/>
                <a:gd name="T12" fmla="*/ 176 w 382"/>
                <a:gd name="T13" fmla="*/ 248 h 381"/>
                <a:gd name="T14" fmla="*/ 222 w 382"/>
                <a:gd name="T15" fmla="*/ 221 h 381"/>
                <a:gd name="T16" fmla="*/ 249 w 382"/>
                <a:gd name="T17" fmla="*/ 175 h 381"/>
                <a:gd name="T18" fmla="*/ 249 w 382"/>
                <a:gd name="T19" fmla="*/ 123 h 381"/>
                <a:gd name="T20" fmla="*/ 222 w 382"/>
                <a:gd name="T21" fmla="*/ 77 h 381"/>
                <a:gd name="T22" fmla="*/ 176 w 382"/>
                <a:gd name="T23" fmla="*/ 50 h 381"/>
                <a:gd name="T24" fmla="*/ 149 w 382"/>
                <a:gd name="T25" fmla="*/ 0 h 381"/>
                <a:gd name="T26" fmla="*/ 206 w 382"/>
                <a:gd name="T27" fmla="*/ 11 h 381"/>
                <a:gd name="T28" fmla="*/ 254 w 382"/>
                <a:gd name="T29" fmla="*/ 43 h 381"/>
                <a:gd name="T30" fmla="*/ 287 w 382"/>
                <a:gd name="T31" fmla="*/ 94 h 381"/>
                <a:gd name="T32" fmla="*/ 298 w 382"/>
                <a:gd name="T33" fmla="*/ 153 h 381"/>
                <a:gd name="T34" fmla="*/ 284 w 382"/>
                <a:gd name="T35" fmla="*/ 210 h 381"/>
                <a:gd name="T36" fmla="*/ 285 w 382"/>
                <a:gd name="T37" fmla="*/ 251 h 381"/>
                <a:gd name="T38" fmla="*/ 295 w 382"/>
                <a:gd name="T39" fmla="*/ 246 h 381"/>
                <a:gd name="T40" fmla="*/ 308 w 382"/>
                <a:gd name="T41" fmla="*/ 246 h 381"/>
                <a:gd name="T42" fmla="*/ 317 w 382"/>
                <a:gd name="T43" fmla="*/ 251 h 381"/>
                <a:gd name="T44" fmla="*/ 382 w 382"/>
                <a:gd name="T45" fmla="*/ 321 h 381"/>
                <a:gd name="T46" fmla="*/ 376 w 382"/>
                <a:gd name="T47" fmla="*/ 345 h 381"/>
                <a:gd name="T48" fmla="*/ 335 w 382"/>
                <a:gd name="T49" fmla="*/ 381 h 381"/>
                <a:gd name="T50" fmla="*/ 311 w 382"/>
                <a:gd name="T51" fmla="*/ 375 h 381"/>
                <a:gd name="T52" fmla="*/ 249 w 382"/>
                <a:gd name="T53" fmla="*/ 311 h 381"/>
                <a:gd name="T54" fmla="*/ 246 w 382"/>
                <a:gd name="T55" fmla="*/ 300 h 381"/>
                <a:gd name="T56" fmla="*/ 249 w 382"/>
                <a:gd name="T57" fmla="*/ 289 h 381"/>
                <a:gd name="T58" fmla="*/ 236 w 382"/>
                <a:gd name="T59" fmla="*/ 269 h 381"/>
                <a:gd name="T60" fmla="*/ 181 w 382"/>
                <a:gd name="T61" fmla="*/ 294 h 381"/>
                <a:gd name="T62" fmla="*/ 120 w 382"/>
                <a:gd name="T63" fmla="*/ 294 h 381"/>
                <a:gd name="T64" fmla="*/ 67 w 382"/>
                <a:gd name="T65" fmla="*/ 272 h 381"/>
                <a:gd name="T66" fmla="*/ 25 w 382"/>
                <a:gd name="T67" fmla="*/ 230 h 381"/>
                <a:gd name="T68" fmla="*/ 3 w 382"/>
                <a:gd name="T69" fmla="*/ 178 h 381"/>
                <a:gd name="T70" fmla="*/ 3 w 382"/>
                <a:gd name="T71" fmla="*/ 119 h 381"/>
                <a:gd name="T72" fmla="*/ 25 w 382"/>
                <a:gd name="T73" fmla="*/ 65 h 381"/>
                <a:gd name="T74" fmla="*/ 67 w 382"/>
                <a:gd name="T75" fmla="*/ 24 h 381"/>
                <a:gd name="T76" fmla="*/ 120 w 382"/>
                <a:gd name="T77" fmla="*/ 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381">
                  <a:moveTo>
                    <a:pt x="149" y="46"/>
                  </a:moveTo>
                  <a:lnTo>
                    <a:pt x="122" y="50"/>
                  </a:lnTo>
                  <a:lnTo>
                    <a:pt x="98" y="59"/>
                  </a:lnTo>
                  <a:lnTo>
                    <a:pt x="76" y="77"/>
                  </a:lnTo>
                  <a:lnTo>
                    <a:pt x="60" y="97"/>
                  </a:lnTo>
                  <a:lnTo>
                    <a:pt x="49" y="121"/>
                  </a:lnTo>
                  <a:lnTo>
                    <a:pt x="46" y="148"/>
                  </a:lnTo>
                  <a:lnTo>
                    <a:pt x="49" y="175"/>
                  </a:lnTo>
                  <a:lnTo>
                    <a:pt x="60" y="200"/>
                  </a:lnTo>
                  <a:lnTo>
                    <a:pt x="76" y="221"/>
                  </a:lnTo>
                  <a:lnTo>
                    <a:pt x="98" y="237"/>
                  </a:lnTo>
                  <a:lnTo>
                    <a:pt x="122" y="248"/>
                  </a:lnTo>
                  <a:lnTo>
                    <a:pt x="149" y="251"/>
                  </a:lnTo>
                  <a:lnTo>
                    <a:pt x="176" y="248"/>
                  </a:lnTo>
                  <a:lnTo>
                    <a:pt x="200" y="237"/>
                  </a:lnTo>
                  <a:lnTo>
                    <a:pt x="222" y="221"/>
                  </a:lnTo>
                  <a:lnTo>
                    <a:pt x="238" y="199"/>
                  </a:lnTo>
                  <a:lnTo>
                    <a:pt x="249" y="175"/>
                  </a:lnTo>
                  <a:lnTo>
                    <a:pt x="252" y="148"/>
                  </a:lnTo>
                  <a:lnTo>
                    <a:pt x="249" y="123"/>
                  </a:lnTo>
                  <a:lnTo>
                    <a:pt x="238" y="97"/>
                  </a:lnTo>
                  <a:lnTo>
                    <a:pt x="222" y="77"/>
                  </a:lnTo>
                  <a:lnTo>
                    <a:pt x="200" y="59"/>
                  </a:lnTo>
                  <a:lnTo>
                    <a:pt x="176" y="50"/>
                  </a:lnTo>
                  <a:lnTo>
                    <a:pt x="149" y="46"/>
                  </a:lnTo>
                  <a:close/>
                  <a:moveTo>
                    <a:pt x="149" y="0"/>
                  </a:moveTo>
                  <a:lnTo>
                    <a:pt x="178" y="2"/>
                  </a:lnTo>
                  <a:lnTo>
                    <a:pt x="206" y="11"/>
                  </a:lnTo>
                  <a:lnTo>
                    <a:pt x="231" y="24"/>
                  </a:lnTo>
                  <a:lnTo>
                    <a:pt x="254" y="43"/>
                  </a:lnTo>
                  <a:lnTo>
                    <a:pt x="274" y="67"/>
                  </a:lnTo>
                  <a:lnTo>
                    <a:pt x="287" y="94"/>
                  </a:lnTo>
                  <a:lnTo>
                    <a:pt x="295" y="123"/>
                  </a:lnTo>
                  <a:lnTo>
                    <a:pt x="298" y="153"/>
                  </a:lnTo>
                  <a:lnTo>
                    <a:pt x="293" y="181"/>
                  </a:lnTo>
                  <a:lnTo>
                    <a:pt x="284" y="210"/>
                  </a:lnTo>
                  <a:lnTo>
                    <a:pt x="270" y="235"/>
                  </a:lnTo>
                  <a:lnTo>
                    <a:pt x="285" y="251"/>
                  </a:lnTo>
                  <a:lnTo>
                    <a:pt x="290" y="248"/>
                  </a:lnTo>
                  <a:lnTo>
                    <a:pt x="295" y="246"/>
                  </a:lnTo>
                  <a:lnTo>
                    <a:pt x="301" y="245"/>
                  </a:lnTo>
                  <a:lnTo>
                    <a:pt x="308" y="246"/>
                  </a:lnTo>
                  <a:lnTo>
                    <a:pt x="312" y="248"/>
                  </a:lnTo>
                  <a:lnTo>
                    <a:pt x="317" y="251"/>
                  </a:lnTo>
                  <a:lnTo>
                    <a:pt x="376" y="310"/>
                  </a:lnTo>
                  <a:lnTo>
                    <a:pt x="382" y="321"/>
                  </a:lnTo>
                  <a:lnTo>
                    <a:pt x="382" y="334"/>
                  </a:lnTo>
                  <a:lnTo>
                    <a:pt x="376" y="345"/>
                  </a:lnTo>
                  <a:lnTo>
                    <a:pt x="346" y="375"/>
                  </a:lnTo>
                  <a:lnTo>
                    <a:pt x="335" y="381"/>
                  </a:lnTo>
                  <a:lnTo>
                    <a:pt x="322" y="381"/>
                  </a:lnTo>
                  <a:lnTo>
                    <a:pt x="311" y="375"/>
                  </a:lnTo>
                  <a:lnTo>
                    <a:pt x="252" y="316"/>
                  </a:lnTo>
                  <a:lnTo>
                    <a:pt x="249" y="311"/>
                  </a:lnTo>
                  <a:lnTo>
                    <a:pt x="246" y="307"/>
                  </a:lnTo>
                  <a:lnTo>
                    <a:pt x="246" y="300"/>
                  </a:lnTo>
                  <a:lnTo>
                    <a:pt x="246" y="294"/>
                  </a:lnTo>
                  <a:lnTo>
                    <a:pt x="249" y="289"/>
                  </a:lnTo>
                  <a:lnTo>
                    <a:pt x="252" y="284"/>
                  </a:lnTo>
                  <a:lnTo>
                    <a:pt x="236" y="269"/>
                  </a:lnTo>
                  <a:lnTo>
                    <a:pt x="209" y="284"/>
                  </a:lnTo>
                  <a:lnTo>
                    <a:pt x="181" y="294"/>
                  </a:lnTo>
                  <a:lnTo>
                    <a:pt x="149" y="297"/>
                  </a:lnTo>
                  <a:lnTo>
                    <a:pt x="120" y="294"/>
                  </a:lnTo>
                  <a:lnTo>
                    <a:pt x="92" y="286"/>
                  </a:lnTo>
                  <a:lnTo>
                    <a:pt x="67" y="272"/>
                  </a:lnTo>
                  <a:lnTo>
                    <a:pt x="44" y="253"/>
                  </a:lnTo>
                  <a:lnTo>
                    <a:pt x="25" y="230"/>
                  </a:lnTo>
                  <a:lnTo>
                    <a:pt x="11" y="205"/>
                  </a:lnTo>
                  <a:lnTo>
                    <a:pt x="3" y="178"/>
                  </a:lnTo>
                  <a:lnTo>
                    <a:pt x="0" y="148"/>
                  </a:lnTo>
                  <a:lnTo>
                    <a:pt x="3" y="119"/>
                  </a:lnTo>
                  <a:lnTo>
                    <a:pt x="11" y="91"/>
                  </a:lnTo>
                  <a:lnTo>
                    <a:pt x="25" y="65"/>
                  </a:lnTo>
                  <a:lnTo>
                    <a:pt x="44" y="43"/>
                  </a:lnTo>
                  <a:lnTo>
                    <a:pt x="67" y="24"/>
                  </a:lnTo>
                  <a:lnTo>
                    <a:pt x="92" y="11"/>
                  </a:lnTo>
                  <a:lnTo>
                    <a:pt x="120" y="2"/>
                  </a:lnTo>
                  <a:lnTo>
                    <a:pt x="14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sp>
          <p:nvSpPr>
            <p:cNvPr id="63" name="Freeform 102">
              <a:extLst>
                <a:ext uri="{FF2B5EF4-FFF2-40B4-BE49-F238E27FC236}">
                  <a16:creationId xmlns:a16="http://schemas.microsoft.com/office/drawing/2014/main" id="{B3088E10-C321-4270-B4B1-15ED31393B14}"/>
                </a:ext>
              </a:extLst>
            </p:cNvPr>
            <p:cNvSpPr>
              <a:spLocks/>
            </p:cNvSpPr>
            <p:nvPr/>
          </p:nvSpPr>
          <p:spPr bwMode="auto">
            <a:xfrm>
              <a:off x="4413250" y="4074584"/>
              <a:ext cx="49213" cy="47625"/>
            </a:xfrm>
            <a:custGeom>
              <a:avLst/>
              <a:gdLst>
                <a:gd name="T0" fmla="*/ 15 w 31"/>
                <a:gd name="T1" fmla="*/ 0 h 30"/>
                <a:gd name="T2" fmla="*/ 21 w 31"/>
                <a:gd name="T3" fmla="*/ 2 h 30"/>
                <a:gd name="T4" fmla="*/ 26 w 31"/>
                <a:gd name="T5" fmla="*/ 5 h 30"/>
                <a:gd name="T6" fmla="*/ 29 w 31"/>
                <a:gd name="T7" fmla="*/ 10 h 30"/>
                <a:gd name="T8" fmla="*/ 31 w 31"/>
                <a:gd name="T9" fmla="*/ 14 h 30"/>
                <a:gd name="T10" fmla="*/ 29 w 31"/>
                <a:gd name="T11" fmla="*/ 21 h 30"/>
                <a:gd name="T12" fmla="*/ 26 w 31"/>
                <a:gd name="T13" fmla="*/ 25 h 30"/>
                <a:gd name="T14" fmla="*/ 21 w 31"/>
                <a:gd name="T15" fmla="*/ 29 h 30"/>
                <a:gd name="T16" fmla="*/ 15 w 31"/>
                <a:gd name="T17" fmla="*/ 30 h 30"/>
                <a:gd name="T18" fmla="*/ 10 w 31"/>
                <a:gd name="T19" fmla="*/ 29 h 30"/>
                <a:gd name="T20" fmla="*/ 5 w 31"/>
                <a:gd name="T21" fmla="*/ 25 h 30"/>
                <a:gd name="T22" fmla="*/ 2 w 31"/>
                <a:gd name="T23" fmla="*/ 21 h 30"/>
                <a:gd name="T24" fmla="*/ 0 w 31"/>
                <a:gd name="T25" fmla="*/ 14 h 30"/>
                <a:gd name="T26" fmla="*/ 2 w 31"/>
                <a:gd name="T27" fmla="*/ 10 h 30"/>
                <a:gd name="T28" fmla="*/ 5 w 31"/>
                <a:gd name="T29" fmla="*/ 5 h 30"/>
                <a:gd name="T30" fmla="*/ 10 w 31"/>
                <a:gd name="T31" fmla="*/ 2 h 30"/>
                <a:gd name="T32" fmla="*/ 15 w 31"/>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15" y="0"/>
                  </a:moveTo>
                  <a:lnTo>
                    <a:pt x="21" y="2"/>
                  </a:lnTo>
                  <a:lnTo>
                    <a:pt x="26" y="5"/>
                  </a:lnTo>
                  <a:lnTo>
                    <a:pt x="29" y="10"/>
                  </a:lnTo>
                  <a:lnTo>
                    <a:pt x="31" y="14"/>
                  </a:lnTo>
                  <a:lnTo>
                    <a:pt x="29" y="21"/>
                  </a:lnTo>
                  <a:lnTo>
                    <a:pt x="26" y="25"/>
                  </a:lnTo>
                  <a:lnTo>
                    <a:pt x="21" y="29"/>
                  </a:lnTo>
                  <a:lnTo>
                    <a:pt x="15" y="30"/>
                  </a:lnTo>
                  <a:lnTo>
                    <a:pt x="10" y="29"/>
                  </a:lnTo>
                  <a:lnTo>
                    <a:pt x="5" y="25"/>
                  </a:lnTo>
                  <a:lnTo>
                    <a:pt x="2" y="21"/>
                  </a:lnTo>
                  <a:lnTo>
                    <a:pt x="0" y="14"/>
                  </a:lnTo>
                  <a:lnTo>
                    <a:pt x="2" y="10"/>
                  </a:lnTo>
                  <a:lnTo>
                    <a:pt x="5" y="5"/>
                  </a:lnTo>
                  <a:lnTo>
                    <a:pt x="10" y="2"/>
                  </a:lnTo>
                  <a:lnTo>
                    <a:pt x="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grpSp>
      <p:grpSp>
        <p:nvGrpSpPr>
          <p:cNvPr id="6" name="Group 5">
            <a:extLst>
              <a:ext uri="{FF2B5EF4-FFF2-40B4-BE49-F238E27FC236}">
                <a16:creationId xmlns:a16="http://schemas.microsoft.com/office/drawing/2014/main" id="{D2C12774-1C1C-4434-BBDC-41CE7F69D357}"/>
              </a:ext>
            </a:extLst>
          </p:cNvPr>
          <p:cNvGrpSpPr/>
          <p:nvPr/>
        </p:nvGrpSpPr>
        <p:grpSpPr>
          <a:xfrm>
            <a:off x="873893" y="2571540"/>
            <a:ext cx="1090952" cy="881874"/>
            <a:chOff x="8159750" y="3938059"/>
            <a:chExt cx="606425" cy="552450"/>
          </a:xfrm>
        </p:grpSpPr>
        <p:sp>
          <p:nvSpPr>
            <p:cNvPr id="52" name="Freeform 109">
              <a:extLst>
                <a:ext uri="{FF2B5EF4-FFF2-40B4-BE49-F238E27FC236}">
                  <a16:creationId xmlns:a16="http://schemas.microsoft.com/office/drawing/2014/main" id="{E8E93551-F474-45E5-8798-81BB5A07017C}"/>
                </a:ext>
              </a:extLst>
            </p:cNvPr>
            <p:cNvSpPr>
              <a:spLocks/>
            </p:cNvSpPr>
            <p:nvPr/>
          </p:nvSpPr>
          <p:spPr bwMode="auto">
            <a:xfrm>
              <a:off x="8310562" y="4331759"/>
              <a:ext cx="309563" cy="158750"/>
            </a:xfrm>
            <a:custGeom>
              <a:avLst/>
              <a:gdLst>
                <a:gd name="T0" fmla="*/ 38 w 195"/>
                <a:gd name="T1" fmla="*/ 0 h 100"/>
                <a:gd name="T2" fmla="*/ 155 w 195"/>
                <a:gd name="T3" fmla="*/ 0 h 100"/>
                <a:gd name="T4" fmla="*/ 171 w 195"/>
                <a:gd name="T5" fmla="*/ 3 h 100"/>
                <a:gd name="T6" fmla="*/ 184 w 195"/>
                <a:gd name="T7" fmla="*/ 11 h 100"/>
                <a:gd name="T8" fmla="*/ 192 w 195"/>
                <a:gd name="T9" fmla="*/ 24 h 100"/>
                <a:gd name="T10" fmla="*/ 195 w 195"/>
                <a:gd name="T11" fmla="*/ 40 h 100"/>
                <a:gd name="T12" fmla="*/ 195 w 195"/>
                <a:gd name="T13" fmla="*/ 100 h 100"/>
                <a:gd name="T14" fmla="*/ 0 w 195"/>
                <a:gd name="T15" fmla="*/ 100 h 100"/>
                <a:gd name="T16" fmla="*/ 0 w 195"/>
                <a:gd name="T17" fmla="*/ 40 h 100"/>
                <a:gd name="T18" fmla="*/ 3 w 195"/>
                <a:gd name="T19" fmla="*/ 24 h 100"/>
                <a:gd name="T20" fmla="*/ 11 w 195"/>
                <a:gd name="T21" fmla="*/ 11 h 100"/>
                <a:gd name="T22" fmla="*/ 23 w 195"/>
                <a:gd name="T23" fmla="*/ 3 h 100"/>
                <a:gd name="T24" fmla="*/ 38 w 195"/>
                <a:gd name="T2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00">
                  <a:moveTo>
                    <a:pt x="38" y="0"/>
                  </a:moveTo>
                  <a:lnTo>
                    <a:pt x="155" y="0"/>
                  </a:lnTo>
                  <a:lnTo>
                    <a:pt x="171" y="3"/>
                  </a:lnTo>
                  <a:lnTo>
                    <a:pt x="184" y="11"/>
                  </a:lnTo>
                  <a:lnTo>
                    <a:pt x="192" y="24"/>
                  </a:lnTo>
                  <a:lnTo>
                    <a:pt x="195" y="40"/>
                  </a:lnTo>
                  <a:lnTo>
                    <a:pt x="195" y="100"/>
                  </a:lnTo>
                  <a:lnTo>
                    <a:pt x="0" y="100"/>
                  </a:lnTo>
                  <a:lnTo>
                    <a:pt x="0" y="40"/>
                  </a:lnTo>
                  <a:lnTo>
                    <a:pt x="3" y="24"/>
                  </a:lnTo>
                  <a:lnTo>
                    <a:pt x="11" y="11"/>
                  </a:lnTo>
                  <a:lnTo>
                    <a:pt x="23" y="3"/>
                  </a:lnTo>
                  <a:lnTo>
                    <a:pt x="38"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3" name="Freeform 110">
              <a:extLst>
                <a:ext uri="{FF2B5EF4-FFF2-40B4-BE49-F238E27FC236}">
                  <a16:creationId xmlns:a16="http://schemas.microsoft.com/office/drawing/2014/main" id="{978F20A1-019E-44FE-888F-01D13D98D93A}"/>
                </a:ext>
              </a:extLst>
            </p:cNvPr>
            <p:cNvSpPr>
              <a:spLocks/>
            </p:cNvSpPr>
            <p:nvPr/>
          </p:nvSpPr>
          <p:spPr bwMode="auto">
            <a:xfrm>
              <a:off x="8375650" y="4117446"/>
              <a:ext cx="177800" cy="179388"/>
            </a:xfrm>
            <a:custGeom>
              <a:avLst/>
              <a:gdLst>
                <a:gd name="T0" fmla="*/ 55 w 112"/>
                <a:gd name="T1" fmla="*/ 0 h 113"/>
                <a:gd name="T2" fmla="*/ 78 w 112"/>
                <a:gd name="T3" fmla="*/ 5 h 113"/>
                <a:gd name="T4" fmla="*/ 95 w 112"/>
                <a:gd name="T5" fmla="*/ 18 h 113"/>
                <a:gd name="T6" fmla="*/ 108 w 112"/>
                <a:gd name="T7" fmla="*/ 35 h 113"/>
                <a:gd name="T8" fmla="*/ 112 w 112"/>
                <a:gd name="T9" fmla="*/ 57 h 113"/>
                <a:gd name="T10" fmla="*/ 108 w 112"/>
                <a:gd name="T11" fmla="*/ 78 h 113"/>
                <a:gd name="T12" fmla="*/ 95 w 112"/>
                <a:gd name="T13" fmla="*/ 97 h 113"/>
                <a:gd name="T14" fmla="*/ 78 w 112"/>
                <a:gd name="T15" fmla="*/ 108 h 113"/>
                <a:gd name="T16" fmla="*/ 55 w 112"/>
                <a:gd name="T17" fmla="*/ 113 h 113"/>
                <a:gd name="T18" fmla="*/ 35 w 112"/>
                <a:gd name="T19" fmla="*/ 108 h 113"/>
                <a:gd name="T20" fmla="*/ 16 w 112"/>
                <a:gd name="T21" fmla="*/ 97 h 113"/>
                <a:gd name="T22" fmla="*/ 5 w 112"/>
                <a:gd name="T23" fmla="*/ 78 h 113"/>
                <a:gd name="T24" fmla="*/ 0 w 112"/>
                <a:gd name="T25" fmla="*/ 57 h 113"/>
                <a:gd name="T26" fmla="*/ 5 w 112"/>
                <a:gd name="T27" fmla="*/ 35 h 113"/>
                <a:gd name="T28" fmla="*/ 16 w 112"/>
                <a:gd name="T29" fmla="*/ 18 h 113"/>
                <a:gd name="T30" fmla="*/ 35 w 112"/>
                <a:gd name="T31" fmla="*/ 5 h 113"/>
                <a:gd name="T32" fmla="*/ 55 w 112"/>
                <a:gd name="T3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13">
                  <a:moveTo>
                    <a:pt x="55" y="0"/>
                  </a:moveTo>
                  <a:lnTo>
                    <a:pt x="78" y="5"/>
                  </a:lnTo>
                  <a:lnTo>
                    <a:pt x="95" y="18"/>
                  </a:lnTo>
                  <a:lnTo>
                    <a:pt x="108" y="35"/>
                  </a:lnTo>
                  <a:lnTo>
                    <a:pt x="112" y="57"/>
                  </a:lnTo>
                  <a:lnTo>
                    <a:pt x="108" y="78"/>
                  </a:lnTo>
                  <a:lnTo>
                    <a:pt x="95" y="97"/>
                  </a:lnTo>
                  <a:lnTo>
                    <a:pt x="78" y="108"/>
                  </a:lnTo>
                  <a:lnTo>
                    <a:pt x="55" y="113"/>
                  </a:lnTo>
                  <a:lnTo>
                    <a:pt x="35" y="108"/>
                  </a:lnTo>
                  <a:lnTo>
                    <a:pt x="16" y="97"/>
                  </a:lnTo>
                  <a:lnTo>
                    <a:pt x="5" y="78"/>
                  </a:lnTo>
                  <a:lnTo>
                    <a:pt x="0" y="57"/>
                  </a:lnTo>
                  <a:lnTo>
                    <a:pt x="5" y="35"/>
                  </a:lnTo>
                  <a:lnTo>
                    <a:pt x="16" y="18"/>
                  </a:lnTo>
                  <a:lnTo>
                    <a:pt x="35" y="5"/>
                  </a:lnTo>
                  <a:lnTo>
                    <a:pt x="55"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4" name="Freeform 111">
              <a:extLst>
                <a:ext uri="{FF2B5EF4-FFF2-40B4-BE49-F238E27FC236}">
                  <a16:creationId xmlns:a16="http://schemas.microsoft.com/office/drawing/2014/main" id="{BA71F59C-1BBD-4859-9907-39094C8D7498}"/>
                </a:ext>
              </a:extLst>
            </p:cNvPr>
            <p:cNvSpPr>
              <a:spLocks/>
            </p:cNvSpPr>
            <p:nvPr/>
          </p:nvSpPr>
          <p:spPr bwMode="auto">
            <a:xfrm>
              <a:off x="8159750" y="4057121"/>
              <a:ext cx="169863" cy="88900"/>
            </a:xfrm>
            <a:custGeom>
              <a:avLst/>
              <a:gdLst>
                <a:gd name="T0" fmla="*/ 22 w 107"/>
                <a:gd name="T1" fmla="*/ 0 h 56"/>
                <a:gd name="T2" fmla="*/ 85 w 107"/>
                <a:gd name="T3" fmla="*/ 0 h 56"/>
                <a:gd name="T4" fmla="*/ 92 w 107"/>
                <a:gd name="T5" fmla="*/ 0 h 56"/>
                <a:gd name="T6" fmla="*/ 98 w 107"/>
                <a:gd name="T7" fmla="*/ 3 h 56"/>
                <a:gd name="T8" fmla="*/ 103 w 107"/>
                <a:gd name="T9" fmla="*/ 8 h 56"/>
                <a:gd name="T10" fmla="*/ 106 w 107"/>
                <a:gd name="T11" fmla="*/ 14 h 56"/>
                <a:gd name="T12" fmla="*/ 107 w 107"/>
                <a:gd name="T13" fmla="*/ 21 h 56"/>
                <a:gd name="T14" fmla="*/ 107 w 107"/>
                <a:gd name="T15" fmla="*/ 56 h 56"/>
                <a:gd name="T16" fmla="*/ 0 w 107"/>
                <a:gd name="T17" fmla="*/ 56 h 56"/>
                <a:gd name="T18" fmla="*/ 0 w 107"/>
                <a:gd name="T19" fmla="*/ 21 h 56"/>
                <a:gd name="T20" fmla="*/ 1 w 107"/>
                <a:gd name="T21" fmla="*/ 14 h 56"/>
                <a:gd name="T22" fmla="*/ 4 w 107"/>
                <a:gd name="T23" fmla="*/ 8 h 56"/>
                <a:gd name="T24" fmla="*/ 7 w 107"/>
                <a:gd name="T25" fmla="*/ 3 h 56"/>
                <a:gd name="T26" fmla="*/ 14 w 107"/>
                <a:gd name="T27" fmla="*/ 0 h 56"/>
                <a:gd name="T28" fmla="*/ 22 w 107"/>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56">
                  <a:moveTo>
                    <a:pt x="22" y="0"/>
                  </a:moveTo>
                  <a:lnTo>
                    <a:pt x="85" y="0"/>
                  </a:lnTo>
                  <a:lnTo>
                    <a:pt x="92" y="0"/>
                  </a:lnTo>
                  <a:lnTo>
                    <a:pt x="98" y="3"/>
                  </a:lnTo>
                  <a:lnTo>
                    <a:pt x="103" y="8"/>
                  </a:lnTo>
                  <a:lnTo>
                    <a:pt x="106" y="14"/>
                  </a:lnTo>
                  <a:lnTo>
                    <a:pt x="107" y="21"/>
                  </a:lnTo>
                  <a:lnTo>
                    <a:pt x="107" y="56"/>
                  </a:lnTo>
                  <a:lnTo>
                    <a:pt x="0" y="56"/>
                  </a:lnTo>
                  <a:lnTo>
                    <a:pt x="0" y="21"/>
                  </a:lnTo>
                  <a:lnTo>
                    <a:pt x="1" y="14"/>
                  </a:lnTo>
                  <a:lnTo>
                    <a:pt x="4" y="8"/>
                  </a:lnTo>
                  <a:lnTo>
                    <a:pt x="7" y="3"/>
                  </a:lnTo>
                  <a:lnTo>
                    <a:pt x="14" y="0"/>
                  </a:lnTo>
                  <a:lnTo>
                    <a:pt x="22"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5" name="Freeform 112">
              <a:extLst>
                <a:ext uri="{FF2B5EF4-FFF2-40B4-BE49-F238E27FC236}">
                  <a16:creationId xmlns:a16="http://schemas.microsoft.com/office/drawing/2014/main" id="{C1C17CC5-9014-4F8D-85EB-E87E40BEDF1F}"/>
                </a:ext>
              </a:extLst>
            </p:cNvPr>
            <p:cNvSpPr>
              <a:spLocks/>
            </p:cNvSpPr>
            <p:nvPr/>
          </p:nvSpPr>
          <p:spPr bwMode="auto">
            <a:xfrm>
              <a:off x="8194675" y="3938059"/>
              <a:ext cx="98425" cy="98425"/>
            </a:xfrm>
            <a:custGeom>
              <a:avLst/>
              <a:gdLst>
                <a:gd name="T0" fmla="*/ 31 w 62"/>
                <a:gd name="T1" fmla="*/ 0 h 62"/>
                <a:gd name="T2" fmla="*/ 47 w 62"/>
                <a:gd name="T3" fmla="*/ 5 h 62"/>
                <a:gd name="T4" fmla="*/ 58 w 62"/>
                <a:gd name="T5" fmla="*/ 16 h 62"/>
                <a:gd name="T6" fmla="*/ 62 w 62"/>
                <a:gd name="T7" fmla="*/ 31 h 62"/>
                <a:gd name="T8" fmla="*/ 58 w 62"/>
                <a:gd name="T9" fmla="*/ 46 h 62"/>
                <a:gd name="T10" fmla="*/ 47 w 62"/>
                <a:gd name="T11" fmla="*/ 58 h 62"/>
                <a:gd name="T12" fmla="*/ 31 w 62"/>
                <a:gd name="T13" fmla="*/ 62 h 62"/>
                <a:gd name="T14" fmla="*/ 16 w 62"/>
                <a:gd name="T15" fmla="*/ 58 h 62"/>
                <a:gd name="T16" fmla="*/ 5 w 62"/>
                <a:gd name="T17" fmla="*/ 46 h 62"/>
                <a:gd name="T18" fmla="*/ 0 w 62"/>
                <a:gd name="T19" fmla="*/ 31 h 62"/>
                <a:gd name="T20" fmla="*/ 5 w 62"/>
                <a:gd name="T21" fmla="*/ 16 h 62"/>
                <a:gd name="T22" fmla="*/ 16 w 62"/>
                <a:gd name="T23" fmla="*/ 5 h 62"/>
                <a:gd name="T24" fmla="*/ 31 w 6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31" y="0"/>
                  </a:moveTo>
                  <a:lnTo>
                    <a:pt x="47" y="5"/>
                  </a:lnTo>
                  <a:lnTo>
                    <a:pt x="58" y="16"/>
                  </a:lnTo>
                  <a:lnTo>
                    <a:pt x="62" y="31"/>
                  </a:lnTo>
                  <a:lnTo>
                    <a:pt x="58" y="46"/>
                  </a:lnTo>
                  <a:lnTo>
                    <a:pt x="47" y="58"/>
                  </a:lnTo>
                  <a:lnTo>
                    <a:pt x="31" y="62"/>
                  </a:lnTo>
                  <a:lnTo>
                    <a:pt x="16" y="58"/>
                  </a:lnTo>
                  <a:lnTo>
                    <a:pt x="5" y="46"/>
                  </a:lnTo>
                  <a:lnTo>
                    <a:pt x="0" y="31"/>
                  </a:lnTo>
                  <a:lnTo>
                    <a:pt x="5" y="16"/>
                  </a:lnTo>
                  <a:lnTo>
                    <a:pt x="16" y="5"/>
                  </a:lnTo>
                  <a:lnTo>
                    <a:pt x="31"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6" name="Freeform 113">
              <a:extLst>
                <a:ext uri="{FF2B5EF4-FFF2-40B4-BE49-F238E27FC236}">
                  <a16:creationId xmlns:a16="http://schemas.microsoft.com/office/drawing/2014/main" id="{B538FC50-2355-45D9-95A1-36DA91386AC9}"/>
                </a:ext>
              </a:extLst>
            </p:cNvPr>
            <p:cNvSpPr>
              <a:spLocks/>
            </p:cNvSpPr>
            <p:nvPr/>
          </p:nvSpPr>
          <p:spPr bwMode="auto">
            <a:xfrm>
              <a:off x="8594725" y="4057121"/>
              <a:ext cx="171450" cy="88900"/>
            </a:xfrm>
            <a:custGeom>
              <a:avLst/>
              <a:gdLst>
                <a:gd name="T0" fmla="*/ 22 w 108"/>
                <a:gd name="T1" fmla="*/ 0 h 56"/>
                <a:gd name="T2" fmla="*/ 85 w 108"/>
                <a:gd name="T3" fmla="*/ 0 h 56"/>
                <a:gd name="T4" fmla="*/ 93 w 108"/>
                <a:gd name="T5" fmla="*/ 0 h 56"/>
                <a:gd name="T6" fmla="*/ 98 w 108"/>
                <a:gd name="T7" fmla="*/ 3 h 56"/>
                <a:gd name="T8" fmla="*/ 103 w 108"/>
                <a:gd name="T9" fmla="*/ 8 h 56"/>
                <a:gd name="T10" fmla="*/ 106 w 108"/>
                <a:gd name="T11" fmla="*/ 14 h 56"/>
                <a:gd name="T12" fmla="*/ 108 w 108"/>
                <a:gd name="T13" fmla="*/ 21 h 56"/>
                <a:gd name="T14" fmla="*/ 108 w 108"/>
                <a:gd name="T15" fmla="*/ 56 h 56"/>
                <a:gd name="T16" fmla="*/ 0 w 108"/>
                <a:gd name="T17" fmla="*/ 56 h 56"/>
                <a:gd name="T18" fmla="*/ 0 w 108"/>
                <a:gd name="T19" fmla="*/ 21 h 56"/>
                <a:gd name="T20" fmla="*/ 1 w 108"/>
                <a:gd name="T21" fmla="*/ 14 h 56"/>
                <a:gd name="T22" fmla="*/ 5 w 108"/>
                <a:gd name="T23" fmla="*/ 8 h 56"/>
                <a:gd name="T24" fmla="*/ 9 w 108"/>
                <a:gd name="T25" fmla="*/ 3 h 56"/>
                <a:gd name="T26" fmla="*/ 14 w 108"/>
                <a:gd name="T27" fmla="*/ 0 h 56"/>
                <a:gd name="T28" fmla="*/ 22 w 108"/>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56">
                  <a:moveTo>
                    <a:pt x="22" y="0"/>
                  </a:moveTo>
                  <a:lnTo>
                    <a:pt x="85" y="0"/>
                  </a:lnTo>
                  <a:lnTo>
                    <a:pt x="93" y="0"/>
                  </a:lnTo>
                  <a:lnTo>
                    <a:pt x="98" y="3"/>
                  </a:lnTo>
                  <a:lnTo>
                    <a:pt x="103" y="8"/>
                  </a:lnTo>
                  <a:lnTo>
                    <a:pt x="106" y="14"/>
                  </a:lnTo>
                  <a:lnTo>
                    <a:pt x="108" y="21"/>
                  </a:lnTo>
                  <a:lnTo>
                    <a:pt x="108" y="56"/>
                  </a:lnTo>
                  <a:lnTo>
                    <a:pt x="0" y="56"/>
                  </a:lnTo>
                  <a:lnTo>
                    <a:pt x="0" y="21"/>
                  </a:lnTo>
                  <a:lnTo>
                    <a:pt x="1" y="14"/>
                  </a:lnTo>
                  <a:lnTo>
                    <a:pt x="5" y="8"/>
                  </a:lnTo>
                  <a:lnTo>
                    <a:pt x="9" y="3"/>
                  </a:lnTo>
                  <a:lnTo>
                    <a:pt x="14" y="0"/>
                  </a:lnTo>
                  <a:lnTo>
                    <a:pt x="22"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7" name="Freeform 114">
              <a:extLst>
                <a:ext uri="{FF2B5EF4-FFF2-40B4-BE49-F238E27FC236}">
                  <a16:creationId xmlns:a16="http://schemas.microsoft.com/office/drawing/2014/main" id="{F97C339C-7477-49A4-A82D-EF9386349A34}"/>
                </a:ext>
              </a:extLst>
            </p:cNvPr>
            <p:cNvSpPr>
              <a:spLocks/>
            </p:cNvSpPr>
            <p:nvPr/>
          </p:nvSpPr>
          <p:spPr bwMode="auto">
            <a:xfrm>
              <a:off x="8632825" y="3938059"/>
              <a:ext cx="95250" cy="98425"/>
            </a:xfrm>
            <a:custGeom>
              <a:avLst/>
              <a:gdLst>
                <a:gd name="T0" fmla="*/ 30 w 60"/>
                <a:gd name="T1" fmla="*/ 0 h 62"/>
                <a:gd name="T2" fmla="*/ 46 w 60"/>
                <a:gd name="T3" fmla="*/ 5 h 62"/>
                <a:gd name="T4" fmla="*/ 57 w 60"/>
                <a:gd name="T5" fmla="*/ 16 h 62"/>
                <a:gd name="T6" fmla="*/ 60 w 60"/>
                <a:gd name="T7" fmla="*/ 31 h 62"/>
                <a:gd name="T8" fmla="*/ 57 w 60"/>
                <a:gd name="T9" fmla="*/ 46 h 62"/>
                <a:gd name="T10" fmla="*/ 46 w 60"/>
                <a:gd name="T11" fmla="*/ 58 h 62"/>
                <a:gd name="T12" fmla="*/ 30 w 60"/>
                <a:gd name="T13" fmla="*/ 62 h 62"/>
                <a:gd name="T14" fmla="*/ 14 w 60"/>
                <a:gd name="T15" fmla="*/ 58 h 62"/>
                <a:gd name="T16" fmla="*/ 3 w 60"/>
                <a:gd name="T17" fmla="*/ 46 h 62"/>
                <a:gd name="T18" fmla="*/ 0 w 60"/>
                <a:gd name="T19" fmla="*/ 31 h 62"/>
                <a:gd name="T20" fmla="*/ 3 w 60"/>
                <a:gd name="T21" fmla="*/ 16 h 62"/>
                <a:gd name="T22" fmla="*/ 14 w 60"/>
                <a:gd name="T23" fmla="*/ 5 h 62"/>
                <a:gd name="T24" fmla="*/ 30 w 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2">
                  <a:moveTo>
                    <a:pt x="30" y="0"/>
                  </a:moveTo>
                  <a:lnTo>
                    <a:pt x="46" y="5"/>
                  </a:lnTo>
                  <a:lnTo>
                    <a:pt x="57" y="16"/>
                  </a:lnTo>
                  <a:lnTo>
                    <a:pt x="60" y="31"/>
                  </a:lnTo>
                  <a:lnTo>
                    <a:pt x="57" y="46"/>
                  </a:lnTo>
                  <a:lnTo>
                    <a:pt x="46" y="58"/>
                  </a:lnTo>
                  <a:lnTo>
                    <a:pt x="30" y="62"/>
                  </a:lnTo>
                  <a:lnTo>
                    <a:pt x="14" y="58"/>
                  </a:lnTo>
                  <a:lnTo>
                    <a:pt x="3" y="46"/>
                  </a:lnTo>
                  <a:lnTo>
                    <a:pt x="0" y="31"/>
                  </a:lnTo>
                  <a:lnTo>
                    <a:pt x="3" y="16"/>
                  </a:lnTo>
                  <a:lnTo>
                    <a:pt x="14" y="5"/>
                  </a:lnTo>
                  <a:lnTo>
                    <a:pt x="30"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8" name="Freeform 115">
              <a:extLst>
                <a:ext uri="{FF2B5EF4-FFF2-40B4-BE49-F238E27FC236}">
                  <a16:creationId xmlns:a16="http://schemas.microsoft.com/office/drawing/2014/main" id="{3A0FE7AE-7C9B-4BF5-B9EC-265153CEA0AB}"/>
                </a:ext>
              </a:extLst>
            </p:cNvPr>
            <p:cNvSpPr>
              <a:spLocks/>
            </p:cNvSpPr>
            <p:nvPr/>
          </p:nvSpPr>
          <p:spPr bwMode="auto">
            <a:xfrm>
              <a:off x="8370887" y="4022196"/>
              <a:ext cx="193675" cy="38100"/>
            </a:xfrm>
            <a:custGeom>
              <a:avLst/>
              <a:gdLst>
                <a:gd name="T0" fmla="*/ 11 w 122"/>
                <a:gd name="T1" fmla="*/ 0 h 24"/>
                <a:gd name="T2" fmla="*/ 111 w 122"/>
                <a:gd name="T3" fmla="*/ 0 h 24"/>
                <a:gd name="T4" fmla="*/ 115 w 122"/>
                <a:gd name="T5" fmla="*/ 0 h 24"/>
                <a:gd name="T6" fmla="*/ 119 w 122"/>
                <a:gd name="T7" fmla="*/ 3 h 24"/>
                <a:gd name="T8" fmla="*/ 122 w 122"/>
                <a:gd name="T9" fmla="*/ 6 h 24"/>
                <a:gd name="T10" fmla="*/ 122 w 122"/>
                <a:gd name="T11" fmla="*/ 12 h 24"/>
                <a:gd name="T12" fmla="*/ 122 w 122"/>
                <a:gd name="T13" fmla="*/ 17 h 24"/>
                <a:gd name="T14" fmla="*/ 119 w 122"/>
                <a:gd name="T15" fmla="*/ 20 h 24"/>
                <a:gd name="T16" fmla="*/ 115 w 122"/>
                <a:gd name="T17" fmla="*/ 24 h 24"/>
                <a:gd name="T18" fmla="*/ 111 w 122"/>
                <a:gd name="T19" fmla="*/ 24 h 24"/>
                <a:gd name="T20" fmla="*/ 11 w 122"/>
                <a:gd name="T21" fmla="*/ 24 h 24"/>
                <a:gd name="T22" fmla="*/ 6 w 122"/>
                <a:gd name="T23" fmla="*/ 24 h 24"/>
                <a:gd name="T24" fmla="*/ 3 w 122"/>
                <a:gd name="T25" fmla="*/ 20 h 24"/>
                <a:gd name="T26" fmla="*/ 0 w 122"/>
                <a:gd name="T27" fmla="*/ 17 h 24"/>
                <a:gd name="T28" fmla="*/ 0 w 122"/>
                <a:gd name="T29" fmla="*/ 12 h 24"/>
                <a:gd name="T30" fmla="*/ 0 w 122"/>
                <a:gd name="T31" fmla="*/ 6 h 24"/>
                <a:gd name="T32" fmla="*/ 3 w 122"/>
                <a:gd name="T33" fmla="*/ 3 h 24"/>
                <a:gd name="T34" fmla="*/ 6 w 122"/>
                <a:gd name="T35" fmla="*/ 0 h 24"/>
                <a:gd name="T36" fmla="*/ 11 w 122"/>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24">
                  <a:moveTo>
                    <a:pt x="11" y="0"/>
                  </a:moveTo>
                  <a:lnTo>
                    <a:pt x="111" y="0"/>
                  </a:lnTo>
                  <a:lnTo>
                    <a:pt x="115" y="0"/>
                  </a:lnTo>
                  <a:lnTo>
                    <a:pt x="119" y="3"/>
                  </a:lnTo>
                  <a:lnTo>
                    <a:pt x="122" y="6"/>
                  </a:lnTo>
                  <a:lnTo>
                    <a:pt x="122" y="12"/>
                  </a:lnTo>
                  <a:lnTo>
                    <a:pt x="122" y="17"/>
                  </a:lnTo>
                  <a:lnTo>
                    <a:pt x="119" y="20"/>
                  </a:lnTo>
                  <a:lnTo>
                    <a:pt x="115" y="24"/>
                  </a:lnTo>
                  <a:lnTo>
                    <a:pt x="111" y="24"/>
                  </a:lnTo>
                  <a:lnTo>
                    <a:pt x="11" y="24"/>
                  </a:lnTo>
                  <a:lnTo>
                    <a:pt x="6" y="24"/>
                  </a:lnTo>
                  <a:lnTo>
                    <a:pt x="3" y="20"/>
                  </a:lnTo>
                  <a:lnTo>
                    <a:pt x="0" y="17"/>
                  </a:lnTo>
                  <a:lnTo>
                    <a:pt x="0" y="12"/>
                  </a:lnTo>
                  <a:lnTo>
                    <a:pt x="0" y="6"/>
                  </a:lnTo>
                  <a:lnTo>
                    <a:pt x="3" y="3"/>
                  </a:lnTo>
                  <a:lnTo>
                    <a:pt x="6" y="0"/>
                  </a:lnTo>
                  <a:lnTo>
                    <a:pt x="11"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59" name="Freeform 116">
              <a:extLst>
                <a:ext uri="{FF2B5EF4-FFF2-40B4-BE49-F238E27FC236}">
                  <a16:creationId xmlns:a16="http://schemas.microsoft.com/office/drawing/2014/main" id="{3968F251-F69C-4243-9719-A2B91EA6F04C}"/>
                </a:ext>
              </a:extLst>
            </p:cNvPr>
            <p:cNvSpPr>
              <a:spLocks/>
            </p:cNvSpPr>
            <p:nvPr/>
          </p:nvSpPr>
          <p:spPr bwMode="auto">
            <a:xfrm>
              <a:off x="8234362" y="4173009"/>
              <a:ext cx="111125" cy="136525"/>
            </a:xfrm>
            <a:custGeom>
              <a:avLst/>
              <a:gdLst>
                <a:gd name="T0" fmla="*/ 14 w 70"/>
                <a:gd name="T1" fmla="*/ 0 h 86"/>
                <a:gd name="T2" fmla="*/ 19 w 70"/>
                <a:gd name="T3" fmla="*/ 2 h 86"/>
                <a:gd name="T4" fmla="*/ 22 w 70"/>
                <a:gd name="T5" fmla="*/ 5 h 86"/>
                <a:gd name="T6" fmla="*/ 68 w 70"/>
                <a:gd name="T7" fmla="*/ 67 h 86"/>
                <a:gd name="T8" fmla="*/ 70 w 70"/>
                <a:gd name="T9" fmla="*/ 71 h 86"/>
                <a:gd name="T10" fmla="*/ 70 w 70"/>
                <a:gd name="T11" fmla="*/ 76 h 86"/>
                <a:gd name="T12" fmla="*/ 68 w 70"/>
                <a:gd name="T13" fmla="*/ 79 h 86"/>
                <a:gd name="T14" fmla="*/ 65 w 70"/>
                <a:gd name="T15" fmla="*/ 84 h 86"/>
                <a:gd name="T16" fmla="*/ 62 w 70"/>
                <a:gd name="T17" fmla="*/ 86 h 86"/>
                <a:gd name="T18" fmla="*/ 57 w 70"/>
                <a:gd name="T19" fmla="*/ 86 h 86"/>
                <a:gd name="T20" fmla="*/ 54 w 70"/>
                <a:gd name="T21" fmla="*/ 86 h 86"/>
                <a:gd name="T22" fmla="*/ 51 w 70"/>
                <a:gd name="T23" fmla="*/ 84 h 86"/>
                <a:gd name="T24" fmla="*/ 48 w 70"/>
                <a:gd name="T25" fmla="*/ 81 h 86"/>
                <a:gd name="T26" fmla="*/ 3 w 70"/>
                <a:gd name="T27" fmla="*/ 19 h 86"/>
                <a:gd name="T28" fmla="*/ 0 w 70"/>
                <a:gd name="T29" fmla="*/ 14 h 86"/>
                <a:gd name="T30" fmla="*/ 0 w 70"/>
                <a:gd name="T31" fmla="*/ 10 h 86"/>
                <a:gd name="T32" fmla="*/ 2 w 70"/>
                <a:gd name="T33" fmla="*/ 5 h 86"/>
                <a:gd name="T34" fmla="*/ 5 w 70"/>
                <a:gd name="T35" fmla="*/ 2 h 86"/>
                <a:gd name="T36" fmla="*/ 10 w 70"/>
                <a:gd name="T37" fmla="*/ 0 h 86"/>
                <a:gd name="T38" fmla="*/ 14 w 70"/>
                <a:gd name="T3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6">
                  <a:moveTo>
                    <a:pt x="14" y="0"/>
                  </a:moveTo>
                  <a:lnTo>
                    <a:pt x="19" y="2"/>
                  </a:lnTo>
                  <a:lnTo>
                    <a:pt x="22" y="5"/>
                  </a:lnTo>
                  <a:lnTo>
                    <a:pt x="68" y="67"/>
                  </a:lnTo>
                  <a:lnTo>
                    <a:pt x="70" y="71"/>
                  </a:lnTo>
                  <a:lnTo>
                    <a:pt x="70" y="76"/>
                  </a:lnTo>
                  <a:lnTo>
                    <a:pt x="68" y="79"/>
                  </a:lnTo>
                  <a:lnTo>
                    <a:pt x="65" y="84"/>
                  </a:lnTo>
                  <a:lnTo>
                    <a:pt x="62" y="86"/>
                  </a:lnTo>
                  <a:lnTo>
                    <a:pt x="57" y="86"/>
                  </a:lnTo>
                  <a:lnTo>
                    <a:pt x="54" y="86"/>
                  </a:lnTo>
                  <a:lnTo>
                    <a:pt x="51" y="84"/>
                  </a:lnTo>
                  <a:lnTo>
                    <a:pt x="48" y="81"/>
                  </a:lnTo>
                  <a:lnTo>
                    <a:pt x="3" y="19"/>
                  </a:lnTo>
                  <a:lnTo>
                    <a:pt x="0" y="14"/>
                  </a:lnTo>
                  <a:lnTo>
                    <a:pt x="0" y="10"/>
                  </a:lnTo>
                  <a:lnTo>
                    <a:pt x="2" y="5"/>
                  </a:lnTo>
                  <a:lnTo>
                    <a:pt x="5" y="2"/>
                  </a:lnTo>
                  <a:lnTo>
                    <a:pt x="10" y="0"/>
                  </a:lnTo>
                  <a:lnTo>
                    <a:pt x="14"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60" name="Freeform 117">
              <a:extLst>
                <a:ext uri="{FF2B5EF4-FFF2-40B4-BE49-F238E27FC236}">
                  <a16:creationId xmlns:a16="http://schemas.microsoft.com/office/drawing/2014/main" id="{054C474F-D35C-404D-B353-E9F3ABD1C5BA}"/>
                </a:ext>
              </a:extLst>
            </p:cNvPr>
            <p:cNvSpPr>
              <a:spLocks/>
            </p:cNvSpPr>
            <p:nvPr/>
          </p:nvSpPr>
          <p:spPr bwMode="auto">
            <a:xfrm>
              <a:off x="8578850" y="4176184"/>
              <a:ext cx="98425" cy="133350"/>
            </a:xfrm>
            <a:custGeom>
              <a:avLst/>
              <a:gdLst>
                <a:gd name="T0" fmla="*/ 53 w 62"/>
                <a:gd name="T1" fmla="*/ 0 h 84"/>
                <a:gd name="T2" fmla="*/ 57 w 62"/>
                <a:gd name="T3" fmla="*/ 1 h 84"/>
                <a:gd name="T4" fmla="*/ 61 w 62"/>
                <a:gd name="T5" fmla="*/ 4 h 84"/>
                <a:gd name="T6" fmla="*/ 62 w 62"/>
                <a:gd name="T7" fmla="*/ 9 h 84"/>
                <a:gd name="T8" fmla="*/ 62 w 62"/>
                <a:gd name="T9" fmla="*/ 14 h 84"/>
                <a:gd name="T10" fmla="*/ 61 w 62"/>
                <a:gd name="T11" fmla="*/ 17 h 84"/>
                <a:gd name="T12" fmla="*/ 23 w 62"/>
                <a:gd name="T13" fmla="*/ 79 h 84"/>
                <a:gd name="T14" fmla="*/ 19 w 62"/>
                <a:gd name="T15" fmla="*/ 82 h 84"/>
                <a:gd name="T16" fmla="*/ 16 w 62"/>
                <a:gd name="T17" fmla="*/ 84 h 84"/>
                <a:gd name="T18" fmla="*/ 11 w 62"/>
                <a:gd name="T19" fmla="*/ 84 h 84"/>
                <a:gd name="T20" fmla="*/ 8 w 62"/>
                <a:gd name="T21" fmla="*/ 84 h 84"/>
                <a:gd name="T22" fmla="*/ 5 w 62"/>
                <a:gd name="T23" fmla="*/ 82 h 84"/>
                <a:gd name="T24" fmla="*/ 2 w 62"/>
                <a:gd name="T25" fmla="*/ 79 h 84"/>
                <a:gd name="T26" fmla="*/ 0 w 62"/>
                <a:gd name="T27" fmla="*/ 74 h 84"/>
                <a:gd name="T28" fmla="*/ 0 w 62"/>
                <a:gd name="T29" fmla="*/ 69 h 84"/>
                <a:gd name="T30" fmla="*/ 2 w 62"/>
                <a:gd name="T31" fmla="*/ 65 h 84"/>
                <a:gd name="T32" fmla="*/ 40 w 62"/>
                <a:gd name="T33" fmla="*/ 4 h 84"/>
                <a:gd name="T34" fmla="*/ 43 w 62"/>
                <a:gd name="T35" fmla="*/ 1 h 84"/>
                <a:gd name="T36" fmla="*/ 48 w 62"/>
                <a:gd name="T37" fmla="*/ 0 h 84"/>
                <a:gd name="T38" fmla="*/ 53 w 62"/>
                <a:gd name="T3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84">
                  <a:moveTo>
                    <a:pt x="53" y="0"/>
                  </a:moveTo>
                  <a:lnTo>
                    <a:pt x="57" y="1"/>
                  </a:lnTo>
                  <a:lnTo>
                    <a:pt x="61" y="4"/>
                  </a:lnTo>
                  <a:lnTo>
                    <a:pt x="62" y="9"/>
                  </a:lnTo>
                  <a:lnTo>
                    <a:pt x="62" y="14"/>
                  </a:lnTo>
                  <a:lnTo>
                    <a:pt x="61" y="17"/>
                  </a:lnTo>
                  <a:lnTo>
                    <a:pt x="23" y="79"/>
                  </a:lnTo>
                  <a:lnTo>
                    <a:pt x="19" y="82"/>
                  </a:lnTo>
                  <a:lnTo>
                    <a:pt x="16" y="84"/>
                  </a:lnTo>
                  <a:lnTo>
                    <a:pt x="11" y="84"/>
                  </a:lnTo>
                  <a:lnTo>
                    <a:pt x="8" y="84"/>
                  </a:lnTo>
                  <a:lnTo>
                    <a:pt x="5" y="82"/>
                  </a:lnTo>
                  <a:lnTo>
                    <a:pt x="2" y="79"/>
                  </a:lnTo>
                  <a:lnTo>
                    <a:pt x="0" y="74"/>
                  </a:lnTo>
                  <a:lnTo>
                    <a:pt x="0" y="69"/>
                  </a:lnTo>
                  <a:lnTo>
                    <a:pt x="2" y="65"/>
                  </a:lnTo>
                  <a:lnTo>
                    <a:pt x="40" y="4"/>
                  </a:lnTo>
                  <a:lnTo>
                    <a:pt x="43" y="1"/>
                  </a:lnTo>
                  <a:lnTo>
                    <a:pt x="48" y="0"/>
                  </a:lnTo>
                  <a:lnTo>
                    <a:pt x="53"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grpSp>
      <p:grpSp>
        <p:nvGrpSpPr>
          <p:cNvPr id="7" name="Group 6">
            <a:extLst>
              <a:ext uri="{FF2B5EF4-FFF2-40B4-BE49-F238E27FC236}">
                <a16:creationId xmlns:a16="http://schemas.microsoft.com/office/drawing/2014/main" id="{C788EFDC-B2A0-4B88-B964-4748D907474E}"/>
              </a:ext>
            </a:extLst>
          </p:cNvPr>
          <p:cNvGrpSpPr/>
          <p:nvPr/>
        </p:nvGrpSpPr>
        <p:grpSpPr>
          <a:xfrm>
            <a:off x="2576091" y="2571558"/>
            <a:ext cx="883973" cy="847872"/>
            <a:chOff x="4313237" y="3843029"/>
            <a:chExt cx="606425" cy="669705"/>
          </a:xfrm>
        </p:grpSpPr>
        <p:sp>
          <p:nvSpPr>
            <p:cNvPr id="49" name="Freeform 100">
              <a:extLst>
                <a:ext uri="{FF2B5EF4-FFF2-40B4-BE49-F238E27FC236}">
                  <a16:creationId xmlns:a16="http://schemas.microsoft.com/office/drawing/2014/main" id="{1AB3FD76-9B3C-4642-AC76-A5E406C523BD}"/>
                </a:ext>
              </a:extLst>
            </p:cNvPr>
            <p:cNvSpPr>
              <a:spLocks/>
            </p:cNvSpPr>
            <p:nvPr/>
          </p:nvSpPr>
          <p:spPr bwMode="auto">
            <a:xfrm>
              <a:off x="4408487" y="4147609"/>
              <a:ext cx="146050" cy="141288"/>
            </a:xfrm>
            <a:custGeom>
              <a:avLst/>
              <a:gdLst>
                <a:gd name="T0" fmla="*/ 16 w 92"/>
                <a:gd name="T1" fmla="*/ 0 h 89"/>
                <a:gd name="T2" fmla="*/ 21 w 92"/>
                <a:gd name="T3" fmla="*/ 0 h 89"/>
                <a:gd name="T4" fmla="*/ 26 w 92"/>
                <a:gd name="T5" fmla="*/ 3 h 89"/>
                <a:gd name="T6" fmla="*/ 29 w 92"/>
                <a:gd name="T7" fmla="*/ 6 h 89"/>
                <a:gd name="T8" fmla="*/ 30 w 92"/>
                <a:gd name="T9" fmla="*/ 11 h 89"/>
                <a:gd name="T10" fmla="*/ 32 w 92"/>
                <a:gd name="T11" fmla="*/ 14 h 89"/>
                <a:gd name="T12" fmla="*/ 35 w 92"/>
                <a:gd name="T13" fmla="*/ 22 h 89"/>
                <a:gd name="T14" fmla="*/ 40 w 92"/>
                <a:gd name="T15" fmla="*/ 33 h 89"/>
                <a:gd name="T16" fmla="*/ 49 w 92"/>
                <a:gd name="T17" fmla="*/ 43 h 89"/>
                <a:gd name="T18" fmla="*/ 62 w 92"/>
                <a:gd name="T19" fmla="*/ 52 h 89"/>
                <a:gd name="T20" fmla="*/ 80 w 92"/>
                <a:gd name="T21" fmla="*/ 59 h 89"/>
                <a:gd name="T22" fmla="*/ 84 w 92"/>
                <a:gd name="T23" fmla="*/ 60 h 89"/>
                <a:gd name="T24" fmla="*/ 89 w 92"/>
                <a:gd name="T25" fmla="*/ 64 h 89"/>
                <a:gd name="T26" fmla="*/ 91 w 92"/>
                <a:gd name="T27" fmla="*/ 67 h 89"/>
                <a:gd name="T28" fmla="*/ 92 w 92"/>
                <a:gd name="T29" fmla="*/ 72 h 89"/>
                <a:gd name="T30" fmla="*/ 92 w 92"/>
                <a:gd name="T31" fmla="*/ 76 h 89"/>
                <a:gd name="T32" fmla="*/ 91 w 92"/>
                <a:gd name="T33" fmla="*/ 81 h 89"/>
                <a:gd name="T34" fmla="*/ 87 w 92"/>
                <a:gd name="T35" fmla="*/ 86 h 89"/>
                <a:gd name="T36" fmla="*/ 83 w 92"/>
                <a:gd name="T37" fmla="*/ 87 h 89"/>
                <a:gd name="T38" fmla="*/ 78 w 92"/>
                <a:gd name="T39" fmla="*/ 89 h 89"/>
                <a:gd name="T40" fmla="*/ 75 w 92"/>
                <a:gd name="T41" fmla="*/ 89 h 89"/>
                <a:gd name="T42" fmla="*/ 53 w 92"/>
                <a:gd name="T43" fmla="*/ 81 h 89"/>
                <a:gd name="T44" fmla="*/ 34 w 92"/>
                <a:gd name="T45" fmla="*/ 70 h 89"/>
                <a:gd name="T46" fmla="*/ 21 w 92"/>
                <a:gd name="T47" fmla="*/ 57 h 89"/>
                <a:gd name="T48" fmla="*/ 11 w 92"/>
                <a:gd name="T49" fmla="*/ 43 h 89"/>
                <a:gd name="T50" fmla="*/ 5 w 92"/>
                <a:gd name="T51" fmla="*/ 32 h 89"/>
                <a:gd name="T52" fmla="*/ 2 w 92"/>
                <a:gd name="T53" fmla="*/ 22 h 89"/>
                <a:gd name="T54" fmla="*/ 0 w 92"/>
                <a:gd name="T55" fmla="*/ 18 h 89"/>
                <a:gd name="T56" fmla="*/ 0 w 92"/>
                <a:gd name="T57" fmla="*/ 13 h 89"/>
                <a:gd name="T58" fmla="*/ 2 w 92"/>
                <a:gd name="T59" fmla="*/ 10 h 89"/>
                <a:gd name="T60" fmla="*/ 3 w 92"/>
                <a:gd name="T61" fmla="*/ 5 h 89"/>
                <a:gd name="T62" fmla="*/ 7 w 92"/>
                <a:gd name="T63" fmla="*/ 2 h 89"/>
                <a:gd name="T64" fmla="*/ 11 w 92"/>
                <a:gd name="T65" fmla="*/ 0 h 89"/>
                <a:gd name="T66" fmla="*/ 16 w 92"/>
                <a:gd name="T6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9">
                  <a:moveTo>
                    <a:pt x="16" y="0"/>
                  </a:moveTo>
                  <a:lnTo>
                    <a:pt x="21" y="0"/>
                  </a:lnTo>
                  <a:lnTo>
                    <a:pt x="26" y="3"/>
                  </a:lnTo>
                  <a:lnTo>
                    <a:pt x="29" y="6"/>
                  </a:lnTo>
                  <a:lnTo>
                    <a:pt x="30" y="11"/>
                  </a:lnTo>
                  <a:lnTo>
                    <a:pt x="32" y="14"/>
                  </a:lnTo>
                  <a:lnTo>
                    <a:pt x="35" y="22"/>
                  </a:lnTo>
                  <a:lnTo>
                    <a:pt x="40" y="33"/>
                  </a:lnTo>
                  <a:lnTo>
                    <a:pt x="49" y="43"/>
                  </a:lnTo>
                  <a:lnTo>
                    <a:pt x="62" y="52"/>
                  </a:lnTo>
                  <a:lnTo>
                    <a:pt x="80" y="59"/>
                  </a:lnTo>
                  <a:lnTo>
                    <a:pt x="84" y="60"/>
                  </a:lnTo>
                  <a:lnTo>
                    <a:pt x="89" y="64"/>
                  </a:lnTo>
                  <a:lnTo>
                    <a:pt x="91" y="67"/>
                  </a:lnTo>
                  <a:lnTo>
                    <a:pt x="92" y="72"/>
                  </a:lnTo>
                  <a:lnTo>
                    <a:pt x="92" y="76"/>
                  </a:lnTo>
                  <a:lnTo>
                    <a:pt x="91" y="81"/>
                  </a:lnTo>
                  <a:lnTo>
                    <a:pt x="87" y="86"/>
                  </a:lnTo>
                  <a:lnTo>
                    <a:pt x="83" y="87"/>
                  </a:lnTo>
                  <a:lnTo>
                    <a:pt x="78" y="89"/>
                  </a:lnTo>
                  <a:lnTo>
                    <a:pt x="75" y="89"/>
                  </a:lnTo>
                  <a:lnTo>
                    <a:pt x="53" y="81"/>
                  </a:lnTo>
                  <a:lnTo>
                    <a:pt x="34" y="70"/>
                  </a:lnTo>
                  <a:lnTo>
                    <a:pt x="21" y="57"/>
                  </a:lnTo>
                  <a:lnTo>
                    <a:pt x="11" y="43"/>
                  </a:lnTo>
                  <a:lnTo>
                    <a:pt x="5" y="32"/>
                  </a:lnTo>
                  <a:lnTo>
                    <a:pt x="2" y="22"/>
                  </a:lnTo>
                  <a:lnTo>
                    <a:pt x="0" y="18"/>
                  </a:lnTo>
                  <a:lnTo>
                    <a:pt x="0" y="13"/>
                  </a:lnTo>
                  <a:lnTo>
                    <a:pt x="2" y="10"/>
                  </a:lnTo>
                  <a:lnTo>
                    <a:pt x="3" y="5"/>
                  </a:lnTo>
                  <a:lnTo>
                    <a:pt x="7" y="2"/>
                  </a:lnTo>
                  <a:lnTo>
                    <a:pt x="11" y="0"/>
                  </a:lnTo>
                  <a:lnTo>
                    <a:pt x="16" y="0"/>
                  </a:lnTo>
                  <a:close/>
                </a:path>
              </a:pathLst>
            </a:custGeom>
            <a:solidFill>
              <a:schemeClr val="bg1"/>
            </a:solidFill>
            <a:ln w="381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sp>
          <p:nvSpPr>
            <p:cNvPr id="50" name="Freeform 101">
              <a:extLst>
                <a:ext uri="{FF2B5EF4-FFF2-40B4-BE49-F238E27FC236}">
                  <a16:creationId xmlns:a16="http://schemas.microsoft.com/office/drawing/2014/main" id="{A94F4B62-CA25-46E6-A8D3-016AB7F5A491}"/>
                </a:ext>
              </a:extLst>
            </p:cNvPr>
            <p:cNvSpPr>
              <a:spLocks noEditPoints="1"/>
            </p:cNvSpPr>
            <p:nvPr/>
          </p:nvSpPr>
          <p:spPr bwMode="auto">
            <a:xfrm>
              <a:off x="4313237" y="3843029"/>
              <a:ext cx="606425" cy="669705"/>
            </a:xfrm>
            <a:custGeom>
              <a:avLst/>
              <a:gdLst>
                <a:gd name="T0" fmla="*/ 122 w 382"/>
                <a:gd name="T1" fmla="*/ 50 h 381"/>
                <a:gd name="T2" fmla="*/ 76 w 382"/>
                <a:gd name="T3" fmla="*/ 77 h 381"/>
                <a:gd name="T4" fmla="*/ 49 w 382"/>
                <a:gd name="T5" fmla="*/ 121 h 381"/>
                <a:gd name="T6" fmla="*/ 49 w 382"/>
                <a:gd name="T7" fmla="*/ 175 h 381"/>
                <a:gd name="T8" fmla="*/ 76 w 382"/>
                <a:gd name="T9" fmla="*/ 221 h 381"/>
                <a:gd name="T10" fmla="*/ 122 w 382"/>
                <a:gd name="T11" fmla="*/ 248 h 381"/>
                <a:gd name="T12" fmla="*/ 176 w 382"/>
                <a:gd name="T13" fmla="*/ 248 h 381"/>
                <a:gd name="T14" fmla="*/ 222 w 382"/>
                <a:gd name="T15" fmla="*/ 221 h 381"/>
                <a:gd name="T16" fmla="*/ 249 w 382"/>
                <a:gd name="T17" fmla="*/ 175 h 381"/>
                <a:gd name="T18" fmla="*/ 249 w 382"/>
                <a:gd name="T19" fmla="*/ 123 h 381"/>
                <a:gd name="T20" fmla="*/ 222 w 382"/>
                <a:gd name="T21" fmla="*/ 77 h 381"/>
                <a:gd name="T22" fmla="*/ 176 w 382"/>
                <a:gd name="T23" fmla="*/ 50 h 381"/>
                <a:gd name="T24" fmla="*/ 149 w 382"/>
                <a:gd name="T25" fmla="*/ 0 h 381"/>
                <a:gd name="T26" fmla="*/ 206 w 382"/>
                <a:gd name="T27" fmla="*/ 11 h 381"/>
                <a:gd name="T28" fmla="*/ 254 w 382"/>
                <a:gd name="T29" fmla="*/ 43 h 381"/>
                <a:gd name="T30" fmla="*/ 287 w 382"/>
                <a:gd name="T31" fmla="*/ 94 h 381"/>
                <a:gd name="T32" fmla="*/ 298 w 382"/>
                <a:gd name="T33" fmla="*/ 153 h 381"/>
                <a:gd name="T34" fmla="*/ 284 w 382"/>
                <a:gd name="T35" fmla="*/ 210 h 381"/>
                <a:gd name="T36" fmla="*/ 285 w 382"/>
                <a:gd name="T37" fmla="*/ 251 h 381"/>
                <a:gd name="T38" fmla="*/ 295 w 382"/>
                <a:gd name="T39" fmla="*/ 246 h 381"/>
                <a:gd name="T40" fmla="*/ 308 w 382"/>
                <a:gd name="T41" fmla="*/ 246 h 381"/>
                <a:gd name="T42" fmla="*/ 317 w 382"/>
                <a:gd name="T43" fmla="*/ 251 h 381"/>
                <a:gd name="T44" fmla="*/ 382 w 382"/>
                <a:gd name="T45" fmla="*/ 321 h 381"/>
                <a:gd name="T46" fmla="*/ 376 w 382"/>
                <a:gd name="T47" fmla="*/ 345 h 381"/>
                <a:gd name="T48" fmla="*/ 335 w 382"/>
                <a:gd name="T49" fmla="*/ 381 h 381"/>
                <a:gd name="T50" fmla="*/ 311 w 382"/>
                <a:gd name="T51" fmla="*/ 375 h 381"/>
                <a:gd name="T52" fmla="*/ 249 w 382"/>
                <a:gd name="T53" fmla="*/ 311 h 381"/>
                <a:gd name="T54" fmla="*/ 246 w 382"/>
                <a:gd name="T55" fmla="*/ 300 h 381"/>
                <a:gd name="T56" fmla="*/ 249 w 382"/>
                <a:gd name="T57" fmla="*/ 289 h 381"/>
                <a:gd name="T58" fmla="*/ 236 w 382"/>
                <a:gd name="T59" fmla="*/ 269 h 381"/>
                <a:gd name="T60" fmla="*/ 181 w 382"/>
                <a:gd name="T61" fmla="*/ 294 h 381"/>
                <a:gd name="T62" fmla="*/ 120 w 382"/>
                <a:gd name="T63" fmla="*/ 294 h 381"/>
                <a:gd name="T64" fmla="*/ 67 w 382"/>
                <a:gd name="T65" fmla="*/ 272 h 381"/>
                <a:gd name="T66" fmla="*/ 25 w 382"/>
                <a:gd name="T67" fmla="*/ 230 h 381"/>
                <a:gd name="T68" fmla="*/ 3 w 382"/>
                <a:gd name="T69" fmla="*/ 178 h 381"/>
                <a:gd name="T70" fmla="*/ 3 w 382"/>
                <a:gd name="T71" fmla="*/ 119 h 381"/>
                <a:gd name="T72" fmla="*/ 25 w 382"/>
                <a:gd name="T73" fmla="*/ 65 h 381"/>
                <a:gd name="T74" fmla="*/ 67 w 382"/>
                <a:gd name="T75" fmla="*/ 24 h 381"/>
                <a:gd name="T76" fmla="*/ 120 w 382"/>
                <a:gd name="T77" fmla="*/ 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381">
                  <a:moveTo>
                    <a:pt x="149" y="46"/>
                  </a:moveTo>
                  <a:lnTo>
                    <a:pt x="122" y="50"/>
                  </a:lnTo>
                  <a:lnTo>
                    <a:pt x="98" y="59"/>
                  </a:lnTo>
                  <a:lnTo>
                    <a:pt x="76" y="77"/>
                  </a:lnTo>
                  <a:lnTo>
                    <a:pt x="60" y="97"/>
                  </a:lnTo>
                  <a:lnTo>
                    <a:pt x="49" y="121"/>
                  </a:lnTo>
                  <a:lnTo>
                    <a:pt x="46" y="148"/>
                  </a:lnTo>
                  <a:lnTo>
                    <a:pt x="49" y="175"/>
                  </a:lnTo>
                  <a:lnTo>
                    <a:pt x="60" y="200"/>
                  </a:lnTo>
                  <a:lnTo>
                    <a:pt x="76" y="221"/>
                  </a:lnTo>
                  <a:lnTo>
                    <a:pt x="98" y="237"/>
                  </a:lnTo>
                  <a:lnTo>
                    <a:pt x="122" y="248"/>
                  </a:lnTo>
                  <a:lnTo>
                    <a:pt x="149" y="251"/>
                  </a:lnTo>
                  <a:lnTo>
                    <a:pt x="176" y="248"/>
                  </a:lnTo>
                  <a:lnTo>
                    <a:pt x="200" y="237"/>
                  </a:lnTo>
                  <a:lnTo>
                    <a:pt x="222" y="221"/>
                  </a:lnTo>
                  <a:lnTo>
                    <a:pt x="238" y="199"/>
                  </a:lnTo>
                  <a:lnTo>
                    <a:pt x="249" y="175"/>
                  </a:lnTo>
                  <a:lnTo>
                    <a:pt x="252" y="148"/>
                  </a:lnTo>
                  <a:lnTo>
                    <a:pt x="249" y="123"/>
                  </a:lnTo>
                  <a:lnTo>
                    <a:pt x="238" y="97"/>
                  </a:lnTo>
                  <a:lnTo>
                    <a:pt x="222" y="77"/>
                  </a:lnTo>
                  <a:lnTo>
                    <a:pt x="200" y="59"/>
                  </a:lnTo>
                  <a:lnTo>
                    <a:pt x="176" y="50"/>
                  </a:lnTo>
                  <a:lnTo>
                    <a:pt x="149" y="46"/>
                  </a:lnTo>
                  <a:close/>
                  <a:moveTo>
                    <a:pt x="149" y="0"/>
                  </a:moveTo>
                  <a:lnTo>
                    <a:pt x="178" y="2"/>
                  </a:lnTo>
                  <a:lnTo>
                    <a:pt x="206" y="11"/>
                  </a:lnTo>
                  <a:lnTo>
                    <a:pt x="231" y="24"/>
                  </a:lnTo>
                  <a:lnTo>
                    <a:pt x="254" y="43"/>
                  </a:lnTo>
                  <a:lnTo>
                    <a:pt x="274" y="67"/>
                  </a:lnTo>
                  <a:lnTo>
                    <a:pt x="287" y="94"/>
                  </a:lnTo>
                  <a:lnTo>
                    <a:pt x="295" y="123"/>
                  </a:lnTo>
                  <a:lnTo>
                    <a:pt x="298" y="153"/>
                  </a:lnTo>
                  <a:lnTo>
                    <a:pt x="293" y="181"/>
                  </a:lnTo>
                  <a:lnTo>
                    <a:pt x="284" y="210"/>
                  </a:lnTo>
                  <a:lnTo>
                    <a:pt x="270" y="235"/>
                  </a:lnTo>
                  <a:lnTo>
                    <a:pt x="285" y="251"/>
                  </a:lnTo>
                  <a:lnTo>
                    <a:pt x="290" y="248"/>
                  </a:lnTo>
                  <a:lnTo>
                    <a:pt x="295" y="246"/>
                  </a:lnTo>
                  <a:lnTo>
                    <a:pt x="301" y="245"/>
                  </a:lnTo>
                  <a:lnTo>
                    <a:pt x="308" y="246"/>
                  </a:lnTo>
                  <a:lnTo>
                    <a:pt x="312" y="248"/>
                  </a:lnTo>
                  <a:lnTo>
                    <a:pt x="317" y="251"/>
                  </a:lnTo>
                  <a:lnTo>
                    <a:pt x="376" y="310"/>
                  </a:lnTo>
                  <a:lnTo>
                    <a:pt x="382" y="321"/>
                  </a:lnTo>
                  <a:lnTo>
                    <a:pt x="382" y="334"/>
                  </a:lnTo>
                  <a:lnTo>
                    <a:pt x="376" y="345"/>
                  </a:lnTo>
                  <a:lnTo>
                    <a:pt x="346" y="375"/>
                  </a:lnTo>
                  <a:lnTo>
                    <a:pt x="335" y="381"/>
                  </a:lnTo>
                  <a:lnTo>
                    <a:pt x="322" y="381"/>
                  </a:lnTo>
                  <a:lnTo>
                    <a:pt x="311" y="375"/>
                  </a:lnTo>
                  <a:lnTo>
                    <a:pt x="252" y="316"/>
                  </a:lnTo>
                  <a:lnTo>
                    <a:pt x="249" y="311"/>
                  </a:lnTo>
                  <a:lnTo>
                    <a:pt x="246" y="307"/>
                  </a:lnTo>
                  <a:lnTo>
                    <a:pt x="246" y="300"/>
                  </a:lnTo>
                  <a:lnTo>
                    <a:pt x="246" y="294"/>
                  </a:lnTo>
                  <a:lnTo>
                    <a:pt x="249" y="289"/>
                  </a:lnTo>
                  <a:lnTo>
                    <a:pt x="252" y="284"/>
                  </a:lnTo>
                  <a:lnTo>
                    <a:pt x="236" y="269"/>
                  </a:lnTo>
                  <a:lnTo>
                    <a:pt x="209" y="284"/>
                  </a:lnTo>
                  <a:lnTo>
                    <a:pt x="181" y="294"/>
                  </a:lnTo>
                  <a:lnTo>
                    <a:pt x="149" y="297"/>
                  </a:lnTo>
                  <a:lnTo>
                    <a:pt x="120" y="294"/>
                  </a:lnTo>
                  <a:lnTo>
                    <a:pt x="92" y="286"/>
                  </a:lnTo>
                  <a:lnTo>
                    <a:pt x="67" y="272"/>
                  </a:lnTo>
                  <a:lnTo>
                    <a:pt x="44" y="253"/>
                  </a:lnTo>
                  <a:lnTo>
                    <a:pt x="25" y="230"/>
                  </a:lnTo>
                  <a:lnTo>
                    <a:pt x="11" y="205"/>
                  </a:lnTo>
                  <a:lnTo>
                    <a:pt x="3" y="178"/>
                  </a:lnTo>
                  <a:lnTo>
                    <a:pt x="0" y="148"/>
                  </a:lnTo>
                  <a:lnTo>
                    <a:pt x="3" y="119"/>
                  </a:lnTo>
                  <a:lnTo>
                    <a:pt x="11" y="91"/>
                  </a:lnTo>
                  <a:lnTo>
                    <a:pt x="25" y="65"/>
                  </a:lnTo>
                  <a:lnTo>
                    <a:pt x="44" y="43"/>
                  </a:lnTo>
                  <a:lnTo>
                    <a:pt x="67" y="24"/>
                  </a:lnTo>
                  <a:lnTo>
                    <a:pt x="92" y="11"/>
                  </a:lnTo>
                  <a:lnTo>
                    <a:pt x="120" y="2"/>
                  </a:lnTo>
                  <a:lnTo>
                    <a:pt x="149" y="0"/>
                  </a:lnTo>
                  <a:close/>
                </a:path>
              </a:pathLst>
            </a:custGeom>
            <a:solidFill>
              <a:schemeClr val="bg1"/>
            </a:solidFill>
            <a:ln w="381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sp>
          <p:nvSpPr>
            <p:cNvPr id="51" name="Freeform 102">
              <a:extLst>
                <a:ext uri="{FF2B5EF4-FFF2-40B4-BE49-F238E27FC236}">
                  <a16:creationId xmlns:a16="http://schemas.microsoft.com/office/drawing/2014/main" id="{0B6D8C24-180E-40BD-9993-9521A5FC0634}"/>
                </a:ext>
              </a:extLst>
            </p:cNvPr>
            <p:cNvSpPr>
              <a:spLocks/>
            </p:cNvSpPr>
            <p:nvPr/>
          </p:nvSpPr>
          <p:spPr bwMode="auto">
            <a:xfrm>
              <a:off x="4413250" y="4074584"/>
              <a:ext cx="49213" cy="47625"/>
            </a:xfrm>
            <a:custGeom>
              <a:avLst/>
              <a:gdLst>
                <a:gd name="T0" fmla="*/ 15 w 31"/>
                <a:gd name="T1" fmla="*/ 0 h 30"/>
                <a:gd name="T2" fmla="*/ 21 w 31"/>
                <a:gd name="T3" fmla="*/ 2 h 30"/>
                <a:gd name="T4" fmla="*/ 26 w 31"/>
                <a:gd name="T5" fmla="*/ 5 h 30"/>
                <a:gd name="T6" fmla="*/ 29 w 31"/>
                <a:gd name="T7" fmla="*/ 10 h 30"/>
                <a:gd name="T8" fmla="*/ 31 w 31"/>
                <a:gd name="T9" fmla="*/ 14 h 30"/>
                <a:gd name="T10" fmla="*/ 29 w 31"/>
                <a:gd name="T11" fmla="*/ 21 h 30"/>
                <a:gd name="T12" fmla="*/ 26 w 31"/>
                <a:gd name="T13" fmla="*/ 25 h 30"/>
                <a:gd name="T14" fmla="*/ 21 w 31"/>
                <a:gd name="T15" fmla="*/ 29 h 30"/>
                <a:gd name="T16" fmla="*/ 15 w 31"/>
                <a:gd name="T17" fmla="*/ 30 h 30"/>
                <a:gd name="T18" fmla="*/ 10 w 31"/>
                <a:gd name="T19" fmla="*/ 29 h 30"/>
                <a:gd name="T20" fmla="*/ 5 w 31"/>
                <a:gd name="T21" fmla="*/ 25 h 30"/>
                <a:gd name="T22" fmla="*/ 2 w 31"/>
                <a:gd name="T23" fmla="*/ 21 h 30"/>
                <a:gd name="T24" fmla="*/ 0 w 31"/>
                <a:gd name="T25" fmla="*/ 14 h 30"/>
                <a:gd name="T26" fmla="*/ 2 w 31"/>
                <a:gd name="T27" fmla="*/ 10 h 30"/>
                <a:gd name="T28" fmla="*/ 5 w 31"/>
                <a:gd name="T29" fmla="*/ 5 h 30"/>
                <a:gd name="T30" fmla="*/ 10 w 31"/>
                <a:gd name="T31" fmla="*/ 2 h 30"/>
                <a:gd name="T32" fmla="*/ 15 w 31"/>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15" y="0"/>
                  </a:moveTo>
                  <a:lnTo>
                    <a:pt x="21" y="2"/>
                  </a:lnTo>
                  <a:lnTo>
                    <a:pt x="26" y="5"/>
                  </a:lnTo>
                  <a:lnTo>
                    <a:pt x="29" y="10"/>
                  </a:lnTo>
                  <a:lnTo>
                    <a:pt x="31" y="14"/>
                  </a:lnTo>
                  <a:lnTo>
                    <a:pt x="29" y="21"/>
                  </a:lnTo>
                  <a:lnTo>
                    <a:pt x="26" y="25"/>
                  </a:lnTo>
                  <a:lnTo>
                    <a:pt x="21" y="29"/>
                  </a:lnTo>
                  <a:lnTo>
                    <a:pt x="15" y="30"/>
                  </a:lnTo>
                  <a:lnTo>
                    <a:pt x="10" y="29"/>
                  </a:lnTo>
                  <a:lnTo>
                    <a:pt x="5" y="25"/>
                  </a:lnTo>
                  <a:lnTo>
                    <a:pt x="2" y="21"/>
                  </a:lnTo>
                  <a:lnTo>
                    <a:pt x="0" y="14"/>
                  </a:lnTo>
                  <a:lnTo>
                    <a:pt x="2" y="10"/>
                  </a:lnTo>
                  <a:lnTo>
                    <a:pt x="5" y="5"/>
                  </a:lnTo>
                  <a:lnTo>
                    <a:pt x="10" y="2"/>
                  </a:lnTo>
                  <a:lnTo>
                    <a:pt x="15" y="0"/>
                  </a:lnTo>
                  <a:close/>
                </a:path>
              </a:pathLst>
            </a:custGeom>
            <a:solidFill>
              <a:schemeClr val="bg1"/>
            </a:solidFill>
            <a:ln w="381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grpSp>
      <p:grpSp>
        <p:nvGrpSpPr>
          <p:cNvPr id="8" name="Group 7">
            <a:extLst>
              <a:ext uri="{FF2B5EF4-FFF2-40B4-BE49-F238E27FC236}">
                <a16:creationId xmlns:a16="http://schemas.microsoft.com/office/drawing/2014/main" id="{F86BF326-C304-48A1-8373-210864B0921B}"/>
              </a:ext>
            </a:extLst>
          </p:cNvPr>
          <p:cNvGrpSpPr/>
          <p:nvPr/>
        </p:nvGrpSpPr>
        <p:grpSpPr>
          <a:xfrm>
            <a:off x="4020659" y="2571533"/>
            <a:ext cx="986478" cy="784888"/>
            <a:chOff x="6878637" y="3923771"/>
            <a:chExt cx="603250" cy="566738"/>
          </a:xfrm>
        </p:grpSpPr>
        <p:sp>
          <p:nvSpPr>
            <p:cNvPr id="44" name="Freeform 118">
              <a:extLst>
                <a:ext uri="{FF2B5EF4-FFF2-40B4-BE49-F238E27FC236}">
                  <a16:creationId xmlns:a16="http://schemas.microsoft.com/office/drawing/2014/main" id="{F17A365C-F2F8-4A80-BEED-CEE5BC94DB2A}"/>
                </a:ext>
              </a:extLst>
            </p:cNvPr>
            <p:cNvSpPr>
              <a:spLocks/>
            </p:cNvSpPr>
            <p:nvPr/>
          </p:nvSpPr>
          <p:spPr bwMode="auto">
            <a:xfrm>
              <a:off x="6896100" y="4392084"/>
              <a:ext cx="571500" cy="98425"/>
            </a:xfrm>
            <a:custGeom>
              <a:avLst/>
              <a:gdLst>
                <a:gd name="T0" fmla="*/ 42 w 360"/>
                <a:gd name="T1" fmla="*/ 0 h 62"/>
                <a:gd name="T2" fmla="*/ 318 w 360"/>
                <a:gd name="T3" fmla="*/ 0 h 62"/>
                <a:gd name="T4" fmla="*/ 318 w 360"/>
                <a:gd name="T5" fmla="*/ 21 h 62"/>
                <a:gd name="T6" fmla="*/ 342 w 360"/>
                <a:gd name="T7" fmla="*/ 21 h 62"/>
                <a:gd name="T8" fmla="*/ 342 w 360"/>
                <a:gd name="T9" fmla="*/ 41 h 62"/>
                <a:gd name="T10" fmla="*/ 360 w 360"/>
                <a:gd name="T11" fmla="*/ 41 h 62"/>
                <a:gd name="T12" fmla="*/ 360 w 360"/>
                <a:gd name="T13" fmla="*/ 62 h 62"/>
                <a:gd name="T14" fmla="*/ 0 w 360"/>
                <a:gd name="T15" fmla="*/ 62 h 62"/>
                <a:gd name="T16" fmla="*/ 0 w 360"/>
                <a:gd name="T17" fmla="*/ 41 h 62"/>
                <a:gd name="T18" fmla="*/ 17 w 360"/>
                <a:gd name="T19" fmla="*/ 41 h 62"/>
                <a:gd name="T20" fmla="*/ 17 w 360"/>
                <a:gd name="T21" fmla="*/ 21 h 62"/>
                <a:gd name="T22" fmla="*/ 42 w 360"/>
                <a:gd name="T23" fmla="*/ 21 h 62"/>
                <a:gd name="T24" fmla="*/ 42 w 360"/>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62">
                  <a:moveTo>
                    <a:pt x="42" y="0"/>
                  </a:moveTo>
                  <a:lnTo>
                    <a:pt x="318" y="0"/>
                  </a:lnTo>
                  <a:lnTo>
                    <a:pt x="318" y="21"/>
                  </a:lnTo>
                  <a:lnTo>
                    <a:pt x="342" y="21"/>
                  </a:lnTo>
                  <a:lnTo>
                    <a:pt x="342" y="41"/>
                  </a:lnTo>
                  <a:lnTo>
                    <a:pt x="360" y="41"/>
                  </a:lnTo>
                  <a:lnTo>
                    <a:pt x="360" y="62"/>
                  </a:lnTo>
                  <a:lnTo>
                    <a:pt x="0" y="62"/>
                  </a:lnTo>
                  <a:lnTo>
                    <a:pt x="0" y="41"/>
                  </a:lnTo>
                  <a:lnTo>
                    <a:pt x="17" y="41"/>
                  </a:lnTo>
                  <a:lnTo>
                    <a:pt x="17" y="21"/>
                  </a:lnTo>
                  <a:lnTo>
                    <a:pt x="42" y="21"/>
                  </a:lnTo>
                  <a:lnTo>
                    <a:pt x="42"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5" name="Freeform 119">
              <a:extLst>
                <a:ext uri="{FF2B5EF4-FFF2-40B4-BE49-F238E27FC236}">
                  <a16:creationId xmlns:a16="http://schemas.microsoft.com/office/drawing/2014/main" id="{A7306E23-520B-4371-BB68-96225A66AC33}"/>
                </a:ext>
              </a:extLst>
            </p:cNvPr>
            <p:cNvSpPr>
              <a:spLocks/>
            </p:cNvSpPr>
            <p:nvPr/>
          </p:nvSpPr>
          <p:spPr bwMode="auto">
            <a:xfrm>
              <a:off x="6943725" y="4152371"/>
              <a:ext cx="133350" cy="214313"/>
            </a:xfrm>
            <a:custGeom>
              <a:avLst/>
              <a:gdLst>
                <a:gd name="T0" fmla="*/ 16 w 84"/>
                <a:gd name="T1" fmla="*/ 0 h 135"/>
                <a:gd name="T2" fmla="*/ 68 w 84"/>
                <a:gd name="T3" fmla="*/ 0 h 135"/>
                <a:gd name="T4" fmla="*/ 74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2 w 84"/>
                <a:gd name="T19" fmla="*/ 135 h 135"/>
                <a:gd name="T20" fmla="*/ 12 w 84"/>
                <a:gd name="T21" fmla="*/ 30 h 135"/>
                <a:gd name="T22" fmla="*/ 0 w 84"/>
                <a:gd name="T23" fmla="*/ 30 h 135"/>
                <a:gd name="T24" fmla="*/ 0 w 84"/>
                <a:gd name="T25" fmla="*/ 16 h 135"/>
                <a:gd name="T26" fmla="*/ 1 w 84"/>
                <a:gd name="T27" fmla="*/ 10 h 135"/>
                <a:gd name="T28" fmla="*/ 5 w 84"/>
                <a:gd name="T29" fmla="*/ 5 h 135"/>
                <a:gd name="T30" fmla="*/ 9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4" y="2"/>
                  </a:lnTo>
                  <a:lnTo>
                    <a:pt x="79" y="5"/>
                  </a:lnTo>
                  <a:lnTo>
                    <a:pt x="82" y="10"/>
                  </a:lnTo>
                  <a:lnTo>
                    <a:pt x="84" y="16"/>
                  </a:lnTo>
                  <a:lnTo>
                    <a:pt x="84" y="30"/>
                  </a:lnTo>
                  <a:lnTo>
                    <a:pt x="71" y="30"/>
                  </a:lnTo>
                  <a:lnTo>
                    <a:pt x="71" y="135"/>
                  </a:lnTo>
                  <a:lnTo>
                    <a:pt x="12" y="135"/>
                  </a:lnTo>
                  <a:lnTo>
                    <a:pt x="12" y="30"/>
                  </a:lnTo>
                  <a:lnTo>
                    <a:pt x="0" y="30"/>
                  </a:lnTo>
                  <a:lnTo>
                    <a:pt x="0" y="16"/>
                  </a:lnTo>
                  <a:lnTo>
                    <a:pt x="1" y="10"/>
                  </a:lnTo>
                  <a:lnTo>
                    <a:pt x="5" y="5"/>
                  </a:lnTo>
                  <a:lnTo>
                    <a:pt x="9" y="2"/>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6" name="Freeform 120">
              <a:extLst>
                <a:ext uri="{FF2B5EF4-FFF2-40B4-BE49-F238E27FC236}">
                  <a16:creationId xmlns:a16="http://schemas.microsoft.com/office/drawing/2014/main" id="{15EC1067-DF01-457D-93D4-98ABF157599C}"/>
                </a:ext>
              </a:extLst>
            </p:cNvPr>
            <p:cNvSpPr>
              <a:spLocks/>
            </p:cNvSpPr>
            <p:nvPr/>
          </p:nvSpPr>
          <p:spPr bwMode="auto">
            <a:xfrm>
              <a:off x="7288212" y="4152371"/>
              <a:ext cx="133350" cy="214313"/>
            </a:xfrm>
            <a:custGeom>
              <a:avLst/>
              <a:gdLst>
                <a:gd name="T0" fmla="*/ 16 w 84"/>
                <a:gd name="T1" fmla="*/ 0 h 135"/>
                <a:gd name="T2" fmla="*/ 68 w 84"/>
                <a:gd name="T3" fmla="*/ 0 h 135"/>
                <a:gd name="T4" fmla="*/ 75 w 84"/>
                <a:gd name="T5" fmla="*/ 2 h 135"/>
                <a:gd name="T6" fmla="*/ 79 w 84"/>
                <a:gd name="T7" fmla="*/ 5 h 135"/>
                <a:gd name="T8" fmla="*/ 82 w 84"/>
                <a:gd name="T9" fmla="*/ 10 h 135"/>
                <a:gd name="T10" fmla="*/ 84 w 84"/>
                <a:gd name="T11" fmla="*/ 16 h 135"/>
                <a:gd name="T12" fmla="*/ 84 w 84"/>
                <a:gd name="T13" fmla="*/ 30 h 135"/>
                <a:gd name="T14" fmla="*/ 71 w 84"/>
                <a:gd name="T15" fmla="*/ 30 h 135"/>
                <a:gd name="T16" fmla="*/ 71 w 84"/>
                <a:gd name="T17" fmla="*/ 135 h 135"/>
                <a:gd name="T18" fmla="*/ 13 w 84"/>
                <a:gd name="T19" fmla="*/ 135 h 135"/>
                <a:gd name="T20" fmla="*/ 13 w 84"/>
                <a:gd name="T21" fmla="*/ 30 h 135"/>
                <a:gd name="T22" fmla="*/ 0 w 84"/>
                <a:gd name="T23" fmla="*/ 30 h 135"/>
                <a:gd name="T24" fmla="*/ 0 w 84"/>
                <a:gd name="T25" fmla="*/ 16 h 135"/>
                <a:gd name="T26" fmla="*/ 2 w 84"/>
                <a:gd name="T27" fmla="*/ 10 h 135"/>
                <a:gd name="T28" fmla="*/ 5 w 84"/>
                <a:gd name="T29" fmla="*/ 5 h 135"/>
                <a:gd name="T30" fmla="*/ 10 w 84"/>
                <a:gd name="T31" fmla="*/ 2 h 135"/>
                <a:gd name="T32" fmla="*/ 16 w 84"/>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35">
                  <a:moveTo>
                    <a:pt x="16" y="0"/>
                  </a:moveTo>
                  <a:lnTo>
                    <a:pt x="68" y="0"/>
                  </a:lnTo>
                  <a:lnTo>
                    <a:pt x="75" y="2"/>
                  </a:lnTo>
                  <a:lnTo>
                    <a:pt x="79" y="5"/>
                  </a:lnTo>
                  <a:lnTo>
                    <a:pt x="82" y="10"/>
                  </a:lnTo>
                  <a:lnTo>
                    <a:pt x="84" y="16"/>
                  </a:lnTo>
                  <a:lnTo>
                    <a:pt x="84" y="30"/>
                  </a:lnTo>
                  <a:lnTo>
                    <a:pt x="71" y="30"/>
                  </a:lnTo>
                  <a:lnTo>
                    <a:pt x="71" y="135"/>
                  </a:lnTo>
                  <a:lnTo>
                    <a:pt x="13" y="135"/>
                  </a:lnTo>
                  <a:lnTo>
                    <a:pt x="13" y="30"/>
                  </a:lnTo>
                  <a:lnTo>
                    <a:pt x="0" y="30"/>
                  </a:lnTo>
                  <a:lnTo>
                    <a:pt x="0" y="16"/>
                  </a:lnTo>
                  <a:lnTo>
                    <a:pt x="2" y="10"/>
                  </a:lnTo>
                  <a:lnTo>
                    <a:pt x="5" y="5"/>
                  </a:lnTo>
                  <a:lnTo>
                    <a:pt x="10" y="2"/>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7" name="Freeform 121">
              <a:extLst>
                <a:ext uri="{FF2B5EF4-FFF2-40B4-BE49-F238E27FC236}">
                  <a16:creationId xmlns:a16="http://schemas.microsoft.com/office/drawing/2014/main" id="{AF6E4A31-2D75-4F80-8212-3135061457C2}"/>
                </a:ext>
              </a:extLst>
            </p:cNvPr>
            <p:cNvSpPr>
              <a:spLocks/>
            </p:cNvSpPr>
            <p:nvPr/>
          </p:nvSpPr>
          <p:spPr bwMode="auto">
            <a:xfrm>
              <a:off x="7116762" y="4152371"/>
              <a:ext cx="131763" cy="214313"/>
            </a:xfrm>
            <a:custGeom>
              <a:avLst/>
              <a:gdLst>
                <a:gd name="T0" fmla="*/ 14 w 83"/>
                <a:gd name="T1" fmla="*/ 0 h 135"/>
                <a:gd name="T2" fmla="*/ 68 w 83"/>
                <a:gd name="T3" fmla="*/ 0 h 135"/>
                <a:gd name="T4" fmla="*/ 73 w 83"/>
                <a:gd name="T5" fmla="*/ 2 h 135"/>
                <a:gd name="T6" fmla="*/ 78 w 83"/>
                <a:gd name="T7" fmla="*/ 5 h 135"/>
                <a:gd name="T8" fmla="*/ 81 w 83"/>
                <a:gd name="T9" fmla="*/ 10 h 135"/>
                <a:gd name="T10" fmla="*/ 83 w 83"/>
                <a:gd name="T11" fmla="*/ 16 h 135"/>
                <a:gd name="T12" fmla="*/ 83 w 83"/>
                <a:gd name="T13" fmla="*/ 30 h 135"/>
                <a:gd name="T14" fmla="*/ 70 w 83"/>
                <a:gd name="T15" fmla="*/ 30 h 135"/>
                <a:gd name="T16" fmla="*/ 70 w 83"/>
                <a:gd name="T17" fmla="*/ 135 h 135"/>
                <a:gd name="T18" fmla="*/ 11 w 83"/>
                <a:gd name="T19" fmla="*/ 135 h 135"/>
                <a:gd name="T20" fmla="*/ 11 w 83"/>
                <a:gd name="T21" fmla="*/ 30 h 135"/>
                <a:gd name="T22" fmla="*/ 0 w 83"/>
                <a:gd name="T23" fmla="*/ 30 h 135"/>
                <a:gd name="T24" fmla="*/ 0 w 83"/>
                <a:gd name="T25" fmla="*/ 16 h 135"/>
                <a:gd name="T26" fmla="*/ 0 w 83"/>
                <a:gd name="T27" fmla="*/ 11 h 135"/>
                <a:gd name="T28" fmla="*/ 2 w 83"/>
                <a:gd name="T29" fmla="*/ 7 h 135"/>
                <a:gd name="T30" fmla="*/ 5 w 83"/>
                <a:gd name="T31" fmla="*/ 3 h 135"/>
                <a:gd name="T32" fmla="*/ 10 w 83"/>
                <a:gd name="T33" fmla="*/ 2 h 135"/>
                <a:gd name="T34" fmla="*/ 14 w 83"/>
                <a:gd name="T3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35">
                  <a:moveTo>
                    <a:pt x="14" y="0"/>
                  </a:moveTo>
                  <a:lnTo>
                    <a:pt x="68" y="0"/>
                  </a:lnTo>
                  <a:lnTo>
                    <a:pt x="73" y="2"/>
                  </a:lnTo>
                  <a:lnTo>
                    <a:pt x="78" y="5"/>
                  </a:lnTo>
                  <a:lnTo>
                    <a:pt x="81" y="10"/>
                  </a:lnTo>
                  <a:lnTo>
                    <a:pt x="83" y="16"/>
                  </a:lnTo>
                  <a:lnTo>
                    <a:pt x="83" y="30"/>
                  </a:lnTo>
                  <a:lnTo>
                    <a:pt x="70" y="30"/>
                  </a:lnTo>
                  <a:lnTo>
                    <a:pt x="70" y="135"/>
                  </a:lnTo>
                  <a:lnTo>
                    <a:pt x="11" y="135"/>
                  </a:lnTo>
                  <a:lnTo>
                    <a:pt x="11" y="30"/>
                  </a:lnTo>
                  <a:lnTo>
                    <a:pt x="0" y="30"/>
                  </a:lnTo>
                  <a:lnTo>
                    <a:pt x="0" y="16"/>
                  </a:lnTo>
                  <a:lnTo>
                    <a:pt x="0" y="11"/>
                  </a:lnTo>
                  <a:lnTo>
                    <a:pt x="2" y="7"/>
                  </a:lnTo>
                  <a:lnTo>
                    <a:pt x="5" y="3"/>
                  </a:lnTo>
                  <a:lnTo>
                    <a:pt x="10" y="2"/>
                  </a:lnTo>
                  <a:lnTo>
                    <a:pt x="14"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8" name="Freeform 122">
              <a:extLst>
                <a:ext uri="{FF2B5EF4-FFF2-40B4-BE49-F238E27FC236}">
                  <a16:creationId xmlns:a16="http://schemas.microsoft.com/office/drawing/2014/main" id="{E5565259-250A-4771-89D6-4F79C78CB7C8}"/>
                </a:ext>
              </a:extLst>
            </p:cNvPr>
            <p:cNvSpPr>
              <a:spLocks noEditPoints="1"/>
            </p:cNvSpPr>
            <p:nvPr/>
          </p:nvSpPr>
          <p:spPr bwMode="auto">
            <a:xfrm>
              <a:off x="6878637" y="3923771"/>
              <a:ext cx="603250" cy="206375"/>
            </a:xfrm>
            <a:custGeom>
              <a:avLst/>
              <a:gdLst>
                <a:gd name="T0" fmla="*/ 190 w 380"/>
                <a:gd name="T1" fmla="*/ 49 h 130"/>
                <a:gd name="T2" fmla="*/ 176 w 380"/>
                <a:gd name="T3" fmla="*/ 52 h 130"/>
                <a:gd name="T4" fmla="*/ 128 w 380"/>
                <a:gd name="T5" fmla="*/ 79 h 130"/>
                <a:gd name="T6" fmla="*/ 126 w 380"/>
                <a:gd name="T7" fmla="*/ 81 h 130"/>
                <a:gd name="T8" fmla="*/ 126 w 380"/>
                <a:gd name="T9" fmla="*/ 84 h 130"/>
                <a:gd name="T10" fmla="*/ 126 w 380"/>
                <a:gd name="T11" fmla="*/ 86 h 130"/>
                <a:gd name="T12" fmla="*/ 130 w 380"/>
                <a:gd name="T13" fmla="*/ 86 h 130"/>
                <a:gd name="T14" fmla="*/ 250 w 380"/>
                <a:gd name="T15" fmla="*/ 86 h 130"/>
                <a:gd name="T16" fmla="*/ 252 w 380"/>
                <a:gd name="T17" fmla="*/ 86 h 130"/>
                <a:gd name="T18" fmla="*/ 253 w 380"/>
                <a:gd name="T19" fmla="*/ 84 h 130"/>
                <a:gd name="T20" fmla="*/ 253 w 380"/>
                <a:gd name="T21" fmla="*/ 81 h 130"/>
                <a:gd name="T22" fmla="*/ 252 w 380"/>
                <a:gd name="T23" fmla="*/ 79 h 130"/>
                <a:gd name="T24" fmla="*/ 204 w 380"/>
                <a:gd name="T25" fmla="*/ 52 h 130"/>
                <a:gd name="T26" fmla="*/ 190 w 380"/>
                <a:gd name="T27" fmla="*/ 49 h 130"/>
                <a:gd name="T28" fmla="*/ 190 w 380"/>
                <a:gd name="T29" fmla="*/ 0 h 130"/>
                <a:gd name="T30" fmla="*/ 204 w 380"/>
                <a:gd name="T31" fmla="*/ 3 h 130"/>
                <a:gd name="T32" fmla="*/ 364 w 380"/>
                <a:gd name="T33" fmla="*/ 92 h 130"/>
                <a:gd name="T34" fmla="*/ 372 w 380"/>
                <a:gd name="T35" fmla="*/ 98 h 130"/>
                <a:gd name="T36" fmla="*/ 378 w 380"/>
                <a:gd name="T37" fmla="*/ 108 h 130"/>
                <a:gd name="T38" fmla="*/ 380 w 380"/>
                <a:gd name="T39" fmla="*/ 120 h 130"/>
                <a:gd name="T40" fmla="*/ 380 w 380"/>
                <a:gd name="T41" fmla="*/ 130 h 130"/>
                <a:gd name="T42" fmla="*/ 0 w 380"/>
                <a:gd name="T43" fmla="*/ 130 h 130"/>
                <a:gd name="T44" fmla="*/ 0 w 380"/>
                <a:gd name="T45" fmla="*/ 120 h 130"/>
                <a:gd name="T46" fmla="*/ 1 w 380"/>
                <a:gd name="T47" fmla="*/ 108 h 130"/>
                <a:gd name="T48" fmla="*/ 7 w 380"/>
                <a:gd name="T49" fmla="*/ 98 h 130"/>
                <a:gd name="T50" fmla="*/ 15 w 380"/>
                <a:gd name="T51" fmla="*/ 92 h 130"/>
                <a:gd name="T52" fmla="*/ 176 w 380"/>
                <a:gd name="T53" fmla="*/ 3 h 130"/>
                <a:gd name="T54" fmla="*/ 190 w 380"/>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0" h="130">
                  <a:moveTo>
                    <a:pt x="190" y="49"/>
                  </a:moveTo>
                  <a:lnTo>
                    <a:pt x="176" y="52"/>
                  </a:lnTo>
                  <a:lnTo>
                    <a:pt x="128" y="79"/>
                  </a:lnTo>
                  <a:lnTo>
                    <a:pt x="126" y="81"/>
                  </a:lnTo>
                  <a:lnTo>
                    <a:pt x="126" y="84"/>
                  </a:lnTo>
                  <a:lnTo>
                    <a:pt x="126" y="86"/>
                  </a:lnTo>
                  <a:lnTo>
                    <a:pt x="130" y="86"/>
                  </a:lnTo>
                  <a:lnTo>
                    <a:pt x="250" y="86"/>
                  </a:lnTo>
                  <a:lnTo>
                    <a:pt x="252" y="86"/>
                  </a:lnTo>
                  <a:lnTo>
                    <a:pt x="253" y="84"/>
                  </a:lnTo>
                  <a:lnTo>
                    <a:pt x="253" y="81"/>
                  </a:lnTo>
                  <a:lnTo>
                    <a:pt x="252" y="79"/>
                  </a:lnTo>
                  <a:lnTo>
                    <a:pt x="204" y="52"/>
                  </a:lnTo>
                  <a:lnTo>
                    <a:pt x="190" y="49"/>
                  </a:lnTo>
                  <a:close/>
                  <a:moveTo>
                    <a:pt x="190" y="0"/>
                  </a:moveTo>
                  <a:lnTo>
                    <a:pt x="204" y="3"/>
                  </a:lnTo>
                  <a:lnTo>
                    <a:pt x="364" y="92"/>
                  </a:lnTo>
                  <a:lnTo>
                    <a:pt x="372" y="98"/>
                  </a:lnTo>
                  <a:lnTo>
                    <a:pt x="378" y="108"/>
                  </a:lnTo>
                  <a:lnTo>
                    <a:pt x="380" y="120"/>
                  </a:lnTo>
                  <a:lnTo>
                    <a:pt x="380" y="130"/>
                  </a:lnTo>
                  <a:lnTo>
                    <a:pt x="0" y="130"/>
                  </a:lnTo>
                  <a:lnTo>
                    <a:pt x="0" y="120"/>
                  </a:lnTo>
                  <a:lnTo>
                    <a:pt x="1" y="108"/>
                  </a:lnTo>
                  <a:lnTo>
                    <a:pt x="7" y="98"/>
                  </a:lnTo>
                  <a:lnTo>
                    <a:pt x="15" y="92"/>
                  </a:lnTo>
                  <a:lnTo>
                    <a:pt x="176" y="3"/>
                  </a:lnTo>
                  <a:lnTo>
                    <a:pt x="190"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grpSp>
      <p:sp>
        <p:nvSpPr>
          <p:cNvPr id="9" name="Freeform 37">
            <a:extLst>
              <a:ext uri="{FF2B5EF4-FFF2-40B4-BE49-F238E27FC236}">
                <a16:creationId xmlns:a16="http://schemas.microsoft.com/office/drawing/2014/main" id="{020CF848-4582-46D2-BDAD-63E50B508409}"/>
              </a:ext>
            </a:extLst>
          </p:cNvPr>
          <p:cNvSpPr>
            <a:spLocks noEditPoints="1"/>
          </p:cNvSpPr>
          <p:nvPr/>
        </p:nvSpPr>
        <p:spPr bwMode="auto">
          <a:xfrm>
            <a:off x="7260158" y="2530949"/>
            <a:ext cx="909411" cy="784889"/>
          </a:xfrm>
          <a:custGeom>
            <a:avLst/>
            <a:gdLst>
              <a:gd name="T0" fmla="*/ 121 w 125"/>
              <a:gd name="T1" fmla="*/ 148 h 163"/>
              <a:gd name="T2" fmla="*/ 68 w 125"/>
              <a:gd name="T3" fmla="*/ 123 h 163"/>
              <a:gd name="T4" fmla="*/ 111 w 125"/>
              <a:gd name="T5" fmla="*/ 21 h 163"/>
              <a:gd name="T6" fmla="*/ 45 w 125"/>
              <a:gd name="T7" fmla="*/ 114 h 163"/>
              <a:gd name="T8" fmla="*/ 0 w 125"/>
              <a:gd name="T9" fmla="*/ 93 h 163"/>
              <a:gd name="T10" fmla="*/ 125 w 125"/>
              <a:gd name="T11" fmla="*/ 0 h 163"/>
              <a:gd name="T12" fmla="*/ 121 w 125"/>
              <a:gd name="T13" fmla="*/ 148 h 163"/>
              <a:gd name="T14" fmla="*/ 53 w 125"/>
              <a:gd name="T15" fmla="*/ 163 h 163"/>
              <a:gd name="T16" fmla="*/ 43 w 125"/>
              <a:gd name="T17" fmla="*/ 129 h 163"/>
              <a:gd name="T18" fmla="*/ 73 w 125"/>
              <a:gd name="T19" fmla="*/ 140 h 163"/>
              <a:gd name="T20" fmla="*/ 53 w 125"/>
              <a:gd name="T2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63">
                <a:moveTo>
                  <a:pt x="121" y="148"/>
                </a:moveTo>
                <a:lnTo>
                  <a:pt x="68" y="123"/>
                </a:lnTo>
                <a:lnTo>
                  <a:pt x="111" y="21"/>
                </a:lnTo>
                <a:lnTo>
                  <a:pt x="45" y="114"/>
                </a:lnTo>
                <a:lnTo>
                  <a:pt x="0" y="93"/>
                </a:lnTo>
                <a:lnTo>
                  <a:pt x="125" y="0"/>
                </a:lnTo>
                <a:lnTo>
                  <a:pt x="121" y="148"/>
                </a:lnTo>
                <a:close/>
                <a:moveTo>
                  <a:pt x="53" y="163"/>
                </a:moveTo>
                <a:lnTo>
                  <a:pt x="43" y="129"/>
                </a:lnTo>
                <a:lnTo>
                  <a:pt x="73" y="140"/>
                </a:lnTo>
                <a:lnTo>
                  <a:pt x="53" y="163"/>
                </a:lnTo>
                <a:close/>
              </a:path>
            </a:pathLst>
          </a:custGeom>
          <a:ln w="38100"/>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10" name="Freeform 114">
            <a:extLst>
              <a:ext uri="{FF2B5EF4-FFF2-40B4-BE49-F238E27FC236}">
                <a16:creationId xmlns:a16="http://schemas.microsoft.com/office/drawing/2014/main" id="{25F4943D-91FF-4E7C-92C8-470C80818B57}"/>
              </a:ext>
            </a:extLst>
          </p:cNvPr>
          <p:cNvSpPr>
            <a:spLocks noEditPoints="1"/>
          </p:cNvSpPr>
          <p:nvPr/>
        </p:nvSpPr>
        <p:spPr bwMode="auto">
          <a:xfrm>
            <a:off x="5713743" y="2489732"/>
            <a:ext cx="898168" cy="867323"/>
          </a:xfrm>
          <a:custGeom>
            <a:avLst/>
            <a:gdLst>
              <a:gd name="T0" fmla="*/ 118 w 130"/>
              <a:gd name="T1" fmla="*/ 98 h 147"/>
              <a:gd name="T2" fmla="*/ 106 w 130"/>
              <a:gd name="T3" fmla="*/ 103 h 147"/>
              <a:gd name="T4" fmla="*/ 106 w 130"/>
              <a:gd name="T5" fmla="*/ 80 h 147"/>
              <a:gd name="T6" fmla="*/ 118 w 130"/>
              <a:gd name="T7" fmla="*/ 85 h 147"/>
              <a:gd name="T8" fmla="*/ 128 w 130"/>
              <a:gd name="T9" fmla="*/ 84 h 147"/>
              <a:gd name="T10" fmla="*/ 130 w 130"/>
              <a:gd name="T11" fmla="*/ 80 h 147"/>
              <a:gd name="T12" fmla="*/ 128 w 130"/>
              <a:gd name="T13" fmla="*/ 39 h 147"/>
              <a:gd name="T14" fmla="*/ 83 w 130"/>
              <a:gd name="T15" fmla="*/ 37 h 147"/>
              <a:gd name="T16" fmla="*/ 74 w 130"/>
              <a:gd name="T17" fmla="*/ 33 h 147"/>
              <a:gd name="T18" fmla="*/ 76 w 130"/>
              <a:gd name="T19" fmla="*/ 28 h 147"/>
              <a:gd name="T20" fmla="*/ 81 w 130"/>
              <a:gd name="T21" fmla="*/ 16 h 147"/>
              <a:gd name="T22" fmla="*/ 48 w 130"/>
              <a:gd name="T23" fmla="*/ 16 h 147"/>
              <a:gd name="T24" fmla="*/ 53 w 130"/>
              <a:gd name="T25" fmla="*/ 28 h 147"/>
              <a:gd name="T26" fmla="*/ 55 w 130"/>
              <a:gd name="T27" fmla="*/ 33 h 147"/>
              <a:gd name="T28" fmla="*/ 47 w 130"/>
              <a:gd name="T29" fmla="*/ 37 h 147"/>
              <a:gd name="T30" fmla="*/ 1 w 130"/>
              <a:gd name="T31" fmla="*/ 39 h 147"/>
              <a:gd name="T32" fmla="*/ 0 w 130"/>
              <a:gd name="T33" fmla="*/ 80 h 147"/>
              <a:gd name="T34" fmla="*/ 1 w 130"/>
              <a:gd name="T35" fmla="*/ 84 h 147"/>
              <a:gd name="T36" fmla="*/ 12 w 130"/>
              <a:gd name="T37" fmla="*/ 85 h 147"/>
              <a:gd name="T38" fmla="*/ 24 w 130"/>
              <a:gd name="T39" fmla="*/ 80 h 147"/>
              <a:gd name="T40" fmla="*/ 23 w 130"/>
              <a:gd name="T41" fmla="*/ 103 h 147"/>
              <a:gd name="T42" fmla="*/ 12 w 130"/>
              <a:gd name="T43" fmla="*/ 98 h 147"/>
              <a:gd name="T44" fmla="*/ 0 w 130"/>
              <a:gd name="T45" fmla="*/ 103 h 147"/>
              <a:gd name="T46" fmla="*/ 0 w 130"/>
              <a:gd name="T47" fmla="*/ 142 h 147"/>
              <a:gd name="T48" fmla="*/ 53 w 130"/>
              <a:gd name="T49" fmla="*/ 147 h 147"/>
              <a:gd name="T50" fmla="*/ 58 w 130"/>
              <a:gd name="T51" fmla="*/ 142 h 147"/>
              <a:gd name="T52" fmla="*/ 58 w 130"/>
              <a:gd name="T53" fmla="*/ 138 h 147"/>
              <a:gd name="T54" fmla="*/ 53 w 130"/>
              <a:gd name="T55" fmla="*/ 127 h 147"/>
              <a:gd name="T56" fmla="*/ 65 w 130"/>
              <a:gd name="T57" fmla="*/ 115 h 147"/>
              <a:gd name="T58" fmla="*/ 76 w 130"/>
              <a:gd name="T59" fmla="*/ 127 h 147"/>
              <a:gd name="T60" fmla="*/ 71 w 130"/>
              <a:gd name="T61" fmla="*/ 138 h 147"/>
              <a:gd name="T62" fmla="*/ 71 w 130"/>
              <a:gd name="T63" fmla="*/ 142 h 147"/>
              <a:gd name="T64" fmla="*/ 76 w 130"/>
              <a:gd name="T65" fmla="*/ 147 h 147"/>
              <a:gd name="T66" fmla="*/ 130 w 130"/>
              <a:gd name="T67" fmla="*/ 142 h 147"/>
              <a:gd name="T68" fmla="*/ 130 w 130"/>
              <a:gd name="T69" fmla="*/ 103 h 147"/>
              <a:gd name="T70" fmla="*/ 125 w 130"/>
              <a:gd name="T71"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47">
                <a:moveTo>
                  <a:pt x="125" y="98"/>
                </a:moveTo>
                <a:cubicBezTo>
                  <a:pt x="118" y="98"/>
                  <a:pt x="118" y="98"/>
                  <a:pt x="118" y="98"/>
                </a:cubicBezTo>
                <a:cubicBezTo>
                  <a:pt x="116" y="98"/>
                  <a:pt x="115" y="99"/>
                  <a:pt x="114" y="100"/>
                </a:cubicBezTo>
                <a:cubicBezTo>
                  <a:pt x="112" y="102"/>
                  <a:pt x="109" y="103"/>
                  <a:pt x="106" y="103"/>
                </a:cubicBezTo>
                <a:cubicBezTo>
                  <a:pt x="99" y="103"/>
                  <a:pt x="94" y="98"/>
                  <a:pt x="94" y="92"/>
                </a:cubicBezTo>
                <a:cubicBezTo>
                  <a:pt x="94" y="85"/>
                  <a:pt x="99" y="80"/>
                  <a:pt x="106" y="80"/>
                </a:cubicBezTo>
                <a:cubicBezTo>
                  <a:pt x="109" y="80"/>
                  <a:pt x="112" y="81"/>
                  <a:pt x="114" y="84"/>
                </a:cubicBezTo>
                <a:cubicBezTo>
                  <a:pt x="115" y="85"/>
                  <a:pt x="116" y="85"/>
                  <a:pt x="118" y="85"/>
                </a:cubicBezTo>
                <a:cubicBezTo>
                  <a:pt x="125" y="85"/>
                  <a:pt x="125" y="85"/>
                  <a:pt x="125" y="85"/>
                </a:cubicBezTo>
                <a:cubicBezTo>
                  <a:pt x="126" y="85"/>
                  <a:pt x="127" y="85"/>
                  <a:pt x="128" y="84"/>
                </a:cubicBezTo>
                <a:cubicBezTo>
                  <a:pt x="129" y="83"/>
                  <a:pt x="130" y="82"/>
                  <a:pt x="130" y="80"/>
                </a:cubicBezTo>
                <a:cubicBezTo>
                  <a:pt x="130" y="80"/>
                  <a:pt x="130" y="80"/>
                  <a:pt x="130" y="80"/>
                </a:cubicBezTo>
                <a:cubicBezTo>
                  <a:pt x="130" y="42"/>
                  <a:pt x="130" y="42"/>
                  <a:pt x="130" y="42"/>
                </a:cubicBezTo>
                <a:cubicBezTo>
                  <a:pt x="130" y="41"/>
                  <a:pt x="129" y="40"/>
                  <a:pt x="128" y="39"/>
                </a:cubicBezTo>
                <a:cubicBezTo>
                  <a:pt x="127" y="38"/>
                  <a:pt x="126" y="37"/>
                  <a:pt x="125" y="37"/>
                </a:cubicBezTo>
                <a:cubicBezTo>
                  <a:pt x="83" y="37"/>
                  <a:pt x="83" y="37"/>
                  <a:pt x="83" y="37"/>
                </a:cubicBezTo>
                <a:cubicBezTo>
                  <a:pt x="74" y="37"/>
                  <a:pt x="74" y="37"/>
                  <a:pt x="74" y="37"/>
                </a:cubicBezTo>
                <a:cubicBezTo>
                  <a:pt x="74" y="33"/>
                  <a:pt x="74" y="33"/>
                  <a:pt x="74" y="33"/>
                </a:cubicBezTo>
                <a:cubicBezTo>
                  <a:pt x="74" y="33"/>
                  <a:pt x="74" y="33"/>
                  <a:pt x="74" y="33"/>
                </a:cubicBezTo>
                <a:cubicBezTo>
                  <a:pt x="74" y="31"/>
                  <a:pt x="75" y="29"/>
                  <a:pt x="76" y="28"/>
                </a:cubicBezTo>
                <a:cubicBezTo>
                  <a:pt x="79" y="25"/>
                  <a:pt x="81" y="21"/>
                  <a:pt x="81" y="16"/>
                </a:cubicBezTo>
                <a:cubicBezTo>
                  <a:pt x="81" y="16"/>
                  <a:pt x="81" y="16"/>
                  <a:pt x="81" y="16"/>
                </a:cubicBezTo>
                <a:cubicBezTo>
                  <a:pt x="81" y="7"/>
                  <a:pt x="74" y="0"/>
                  <a:pt x="65" y="0"/>
                </a:cubicBezTo>
                <a:cubicBezTo>
                  <a:pt x="56" y="0"/>
                  <a:pt x="48" y="7"/>
                  <a:pt x="48" y="16"/>
                </a:cubicBezTo>
                <a:cubicBezTo>
                  <a:pt x="48" y="16"/>
                  <a:pt x="48" y="16"/>
                  <a:pt x="48" y="16"/>
                </a:cubicBezTo>
                <a:cubicBezTo>
                  <a:pt x="48" y="21"/>
                  <a:pt x="50" y="25"/>
                  <a:pt x="53" y="28"/>
                </a:cubicBezTo>
                <a:cubicBezTo>
                  <a:pt x="55" y="29"/>
                  <a:pt x="55" y="31"/>
                  <a:pt x="55" y="33"/>
                </a:cubicBezTo>
                <a:cubicBezTo>
                  <a:pt x="55" y="33"/>
                  <a:pt x="55" y="33"/>
                  <a:pt x="55" y="33"/>
                </a:cubicBezTo>
                <a:cubicBezTo>
                  <a:pt x="55" y="37"/>
                  <a:pt x="55" y="37"/>
                  <a:pt x="55" y="37"/>
                </a:cubicBezTo>
                <a:cubicBezTo>
                  <a:pt x="47" y="37"/>
                  <a:pt x="47" y="37"/>
                  <a:pt x="47" y="37"/>
                </a:cubicBezTo>
                <a:cubicBezTo>
                  <a:pt x="4" y="37"/>
                  <a:pt x="4" y="37"/>
                  <a:pt x="4" y="37"/>
                </a:cubicBezTo>
                <a:cubicBezTo>
                  <a:pt x="3" y="37"/>
                  <a:pt x="2" y="38"/>
                  <a:pt x="1" y="39"/>
                </a:cubicBezTo>
                <a:cubicBezTo>
                  <a:pt x="0" y="40"/>
                  <a:pt x="0" y="41"/>
                  <a:pt x="0" y="42"/>
                </a:cubicBezTo>
                <a:cubicBezTo>
                  <a:pt x="0" y="80"/>
                  <a:pt x="0" y="80"/>
                  <a:pt x="0" y="80"/>
                </a:cubicBezTo>
                <a:cubicBezTo>
                  <a:pt x="0" y="80"/>
                  <a:pt x="0" y="80"/>
                  <a:pt x="0" y="80"/>
                </a:cubicBezTo>
                <a:cubicBezTo>
                  <a:pt x="0" y="82"/>
                  <a:pt x="0" y="83"/>
                  <a:pt x="1" y="84"/>
                </a:cubicBezTo>
                <a:cubicBezTo>
                  <a:pt x="2" y="85"/>
                  <a:pt x="3" y="85"/>
                  <a:pt x="4" y="85"/>
                </a:cubicBezTo>
                <a:cubicBezTo>
                  <a:pt x="12" y="85"/>
                  <a:pt x="12" y="85"/>
                  <a:pt x="12" y="85"/>
                </a:cubicBezTo>
                <a:cubicBezTo>
                  <a:pt x="13" y="85"/>
                  <a:pt x="14" y="85"/>
                  <a:pt x="15" y="84"/>
                </a:cubicBezTo>
                <a:cubicBezTo>
                  <a:pt x="17" y="81"/>
                  <a:pt x="20" y="80"/>
                  <a:pt x="24" y="80"/>
                </a:cubicBezTo>
                <a:cubicBezTo>
                  <a:pt x="30" y="80"/>
                  <a:pt x="35" y="85"/>
                  <a:pt x="35" y="92"/>
                </a:cubicBezTo>
                <a:cubicBezTo>
                  <a:pt x="35" y="98"/>
                  <a:pt x="30" y="103"/>
                  <a:pt x="23" y="103"/>
                </a:cubicBezTo>
                <a:cubicBezTo>
                  <a:pt x="20" y="103"/>
                  <a:pt x="17" y="102"/>
                  <a:pt x="15" y="100"/>
                </a:cubicBezTo>
                <a:cubicBezTo>
                  <a:pt x="14" y="99"/>
                  <a:pt x="13" y="98"/>
                  <a:pt x="12" y="98"/>
                </a:cubicBezTo>
                <a:cubicBezTo>
                  <a:pt x="4" y="98"/>
                  <a:pt x="4" y="98"/>
                  <a:pt x="4" y="98"/>
                </a:cubicBezTo>
                <a:cubicBezTo>
                  <a:pt x="2" y="98"/>
                  <a:pt x="0" y="101"/>
                  <a:pt x="0" y="103"/>
                </a:cubicBezTo>
                <a:cubicBezTo>
                  <a:pt x="0" y="142"/>
                  <a:pt x="0" y="142"/>
                  <a:pt x="0" y="142"/>
                </a:cubicBezTo>
                <a:cubicBezTo>
                  <a:pt x="0" y="142"/>
                  <a:pt x="0" y="142"/>
                  <a:pt x="0" y="142"/>
                </a:cubicBezTo>
                <a:cubicBezTo>
                  <a:pt x="0" y="145"/>
                  <a:pt x="2" y="147"/>
                  <a:pt x="4" y="147"/>
                </a:cubicBezTo>
                <a:cubicBezTo>
                  <a:pt x="53" y="147"/>
                  <a:pt x="53" y="147"/>
                  <a:pt x="53" y="147"/>
                </a:cubicBezTo>
                <a:cubicBezTo>
                  <a:pt x="55" y="147"/>
                  <a:pt x="56" y="147"/>
                  <a:pt x="57" y="146"/>
                </a:cubicBezTo>
                <a:cubicBezTo>
                  <a:pt x="58" y="145"/>
                  <a:pt x="58" y="144"/>
                  <a:pt x="58" y="142"/>
                </a:cubicBezTo>
                <a:cubicBezTo>
                  <a:pt x="58" y="138"/>
                  <a:pt x="58" y="138"/>
                  <a:pt x="58" y="138"/>
                </a:cubicBezTo>
                <a:cubicBezTo>
                  <a:pt x="58" y="138"/>
                  <a:pt x="58" y="138"/>
                  <a:pt x="58" y="138"/>
                </a:cubicBezTo>
                <a:cubicBezTo>
                  <a:pt x="58" y="137"/>
                  <a:pt x="58" y="136"/>
                  <a:pt x="57" y="135"/>
                </a:cubicBezTo>
                <a:cubicBezTo>
                  <a:pt x="54" y="133"/>
                  <a:pt x="53" y="130"/>
                  <a:pt x="53" y="127"/>
                </a:cubicBezTo>
                <a:cubicBezTo>
                  <a:pt x="53" y="127"/>
                  <a:pt x="53" y="127"/>
                  <a:pt x="53" y="127"/>
                </a:cubicBezTo>
                <a:cubicBezTo>
                  <a:pt x="53" y="120"/>
                  <a:pt x="58" y="115"/>
                  <a:pt x="65" y="115"/>
                </a:cubicBezTo>
                <a:cubicBezTo>
                  <a:pt x="71" y="115"/>
                  <a:pt x="76" y="120"/>
                  <a:pt x="76" y="127"/>
                </a:cubicBezTo>
                <a:cubicBezTo>
                  <a:pt x="76" y="127"/>
                  <a:pt x="76" y="127"/>
                  <a:pt x="76" y="127"/>
                </a:cubicBezTo>
                <a:cubicBezTo>
                  <a:pt x="76" y="130"/>
                  <a:pt x="75" y="133"/>
                  <a:pt x="73" y="135"/>
                </a:cubicBezTo>
                <a:cubicBezTo>
                  <a:pt x="72" y="136"/>
                  <a:pt x="71" y="137"/>
                  <a:pt x="71" y="138"/>
                </a:cubicBezTo>
                <a:cubicBezTo>
                  <a:pt x="71" y="138"/>
                  <a:pt x="71" y="138"/>
                  <a:pt x="71" y="138"/>
                </a:cubicBezTo>
                <a:cubicBezTo>
                  <a:pt x="71" y="142"/>
                  <a:pt x="71" y="142"/>
                  <a:pt x="71" y="142"/>
                </a:cubicBezTo>
                <a:cubicBezTo>
                  <a:pt x="71" y="144"/>
                  <a:pt x="72" y="145"/>
                  <a:pt x="73" y="146"/>
                </a:cubicBezTo>
                <a:cubicBezTo>
                  <a:pt x="74" y="147"/>
                  <a:pt x="75" y="147"/>
                  <a:pt x="76" y="147"/>
                </a:cubicBezTo>
                <a:cubicBezTo>
                  <a:pt x="125" y="147"/>
                  <a:pt x="125" y="147"/>
                  <a:pt x="125" y="147"/>
                </a:cubicBezTo>
                <a:cubicBezTo>
                  <a:pt x="128" y="147"/>
                  <a:pt x="130" y="145"/>
                  <a:pt x="130" y="142"/>
                </a:cubicBezTo>
                <a:cubicBezTo>
                  <a:pt x="130" y="142"/>
                  <a:pt x="130" y="142"/>
                  <a:pt x="130" y="142"/>
                </a:cubicBezTo>
                <a:cubicBezTo>
                  <a:pt x="130" y="103"/>
                  <a:pt x="130" y="103"/>
                  <a:pt x="130" y="103"/>
                </a:cubicBezTo>
                <a:cubicBezTo>
                  <a:pt x="130" y="101"/>
                  <a:pt x="128" y="98"/>
                  <a:pt x="125" y="98"/>
                </a:cubicBezTo>
                <a:close/>
                <a:moveTo>
                  <a:pt x="125" y="98"/>
                </a:moveTo>
                <a:cubicBezTo>
                  <a:pt x="125" y="98"/>
                  <a:pt x="125" y="98"/>
                  <a:pt x="125" y="98"/>
                </a:cubicBezTo>
              </a:path>
            </a:pathLst>
          </a:custGeom>
          <a:noFill/>
          <a:ln w="38100">
            <a:solidFill>
              <a:srgbClr val="C00000"/>
            </a:solidFill>
            <a:round/>
            <a:headEnd/>
            <a:tailEnd/>
          </a:ln>
          <a:extLst/>
        </p:spPr>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endParaRPr lang="en-US"/>
          </a:p>
        </p:txBody>
      </p:sp>
      <p:sp>
        <p:nvSpPr>
          <p:cNvPr id="11" name="TextBox 113">
            <a:extLst>
              <a:ext uri="{FF2B5EF4-FFF2-40B4-BE49-F238E27FC236}">
                <a16:creationId xmlns:a16="http://schemas.microsoft.com/office/drawing/2014/main" id="{CECF78D0-7024-472F-B3C9-C0D49C148E7B}"/>
              </a:ext>
            </a:extLst>
          </p:cNvPr>
          <p:cNvSpPr txBox="1"/>
          <p:nvPr/>
        </p:nvSpPr>
        <p:spPr>
          <a:xfrm>
            <a:off x="593954" y="3533936"/>
            <a:ext cx="1736889" cy="412188"/>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Alignment with the Economy </a:t>
            </a:r>
            <a:endParaRPr lang="de-DE" sz="1200" dirty="0">
              <a:solidFill>
                <a:schemeClr val="tx1">
                  <a:lumMod val="65000"/>
                  <a:lumOff val="35000"/>
                </a:schemeClr>
              </a:solidFill>
            </a:endParaRPr>
          </a:p>
        </p:txBody>
      </p:sp>
      <p:sp>
        <p:nvSpPr>
          <p:cNvPr id="12" name="TextBox 114">
            <a:extLst>
              <a:ext uri="{FF2B5EF4-FFF2-40B4-BE49-F238E27FC236}">
                <a16:creationId xmlns:a16="http://schemas.microsoft.com/office/drawing/2014/main" id="{38CEFD68-A2C7-4679-8EF8-C6E2B60EEA4B}"/>
              </a:ext>
            </a:extLst>
          </p:cNvPr>
          <p:cNvSpPr txBox="1"/>
          <p:nvPr/>
        </p:nvSpPr>
        <p:spPr>
          <a:xfrm>
            <a:off x="2149632" y="3540742"/>
            <a:ext cx="1736889" cy="247313"/>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Accountability</a:t>
            </a:r>
            <a:endParaRPr lang="de-DE" sz="1200" dirty="0">
              <a:solidFill>
                <a:schemeClr val="tx1">
                  <a:lumMod val="65000"/>
                  <a:lumOff val="35000"/>
                </a:schemeClr>
              </a:solidFill>
            </a:endParaRPr>
          </a:p>
        </p:txBody>
      </p:sp>
      <p:sp>
        <p:nvSpPr>
          <p:cNvPr id="13" name="TextBox 115">
            <a:extLst>
              <a:ext uri="{FF2B5EF4-FFF2-40B4-BE49-F238E27FC236}">
                <a16:creationId xmlns:a16="http://schemas.microsoft.com/office/drawing/2014/main" id="{F3B70F45-5B98-410A-98EB-799F28349CEE}"/>
              </a:ext>
            </a:extLst>
          </p:cNvPr>
          <p:cNvSpPr txBox="1"/>
          <p:nvPr/>
        </p:nvSpPr>
        <p:spPr>
          <a:xfrm>
            <a:off x="3649348" y="3532480"/>
            <a:ext cx="1736889" cy="247313"/>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Financing</a:t>
            </a:r>
            <a:endParaRPr lang="de-DE" sz="1200" dirty="0">
              <a:solidFill>
                <a:schemeClr val="tx1">
                  <a:lumMod val="65000"/>
                  <a:lumOff val="35000"/>
                </a:schemeClr>
              </a:solidFill>
            </a:endParaRPr>
          </a:p>
        </p:txBody>
      </p:sp>
      <p:sp>
        <p:nvSpPr>
          <p:cNvPr id="14" name="TextBox 116">
            <a:extLst>
              <a:ext uri="{FF2B5EF4-FFF2-40B4-BE49-F238E27FC236}">
                <a16:creationId xmlns:a16="http://schemas.microsoft.com/office/drawing/2014/main" id="{B683BBC4-E74B-456F-B9F4-5BF511CE782A}"/>
              </a:ext>
            </a:extLst>
          </p:cNvPr>
          <p:cNvSpPr txBox="1"/>
          <p:nvPr/>
        </p:nvSpPr>
        <p:spPr>
          <a:xfrm>
            <a:off x="5294811" y="3540742"/>
            <a:ext cx="1736889" cy="247313"/>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Diversification</a:t>
            </a:r>
            <a:endParaRPr lang="de-DE" sz="1200" dirty="0">
              <a:solidFill>
                <a:schemeClr val="tx1">
                  <a:lumMod val="65000"/>
                  <a:lumOff val="35000"/>
                </a:schemeClr>
              </a:solidFill>
            </a:endParaRPr>
          </a:p>
        </p:txBody>
      </p:sp>
      <p:sp>
        <p:nvSpPr>
          <p:cNvPr id="15" name="TextBox 117">
            <a:extLst>
              <a:ext uri="{FF2B5EF4-FFF2-40B4-BE49-F238E27FC236}">
                <a16:creationId xmlns:a16="http://schemas.microsoft.com/office/drawing/2014/main" id="{39F6A7CC-5288-4B3A-ADB4-49CD5AB944F3}"/>
              </a:ext>
            </a:extLst>
          </p:cNvPr>
          <p:cNvSpPr txBox="1"/>
          <p:nvPr/>
        </p:nvSpPr>
        <p:spPr>
          <a:xfrm>
            <a:off x="6845829" y="3532479"/>
            <a:ext cx="1736889" cy="412188"/>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Transition into the World of Work</a:t>
            </a:r>
            <a:endParaRPr lang="de-DE" sz="1200" dirty="0">
              <a:solidFill>
                <a:schemeClr val="tx1">
                  <a:lumMod val="65000"/>
                  <a:lumOff val="35000"/>
                </a:schemeClr>
              </a:solidFill>
            </a:endParaRPr>
          </a:p>
        </p:txBody>
      </p:sp>
      <p:grpSp>
        <p:nvGrpSpPr>
          <p:cNvPr id="16" name="Group 15">
            <a:extLst>
              <a:ext uri="{FF2B5EF4-FFF2-40B4-BE49-F238E27FC236}">
                <a16:creationId xmlns:a16="http://schemas.microsoft.com/office/drawing/2014/main" id="{20354ADA-298F-4C17-A697-08D1377A37E6}"/>
              </a:ext>
            </a:extLst>
          </p:cNvPr>
          <p:cNvGrpSpPr/>
          <p:nvPr/>
        </p:nvGrpSpPr>
        <p:grpSpPr>
          <a:xfrm>
            <a:off x="4087945" y="4013794"/>
            <a:ext cx="990772" cy="970395"/>
            <a:chOff x="8159750" y="5020204"/>
            <a:chExt cx="600075" cy="573088"/>
          </a:xfrm>
        </p:grpSpPr>
        <p:sp>
          <p:nvSpPr>
            <p:cNvPr id="37" name="Freeform 126">
              <a:extLst>
                <a:ext uri="{FF2B5EF4-FFF2-40B4-BE49-F238E27FC236}">
                  <a16:creationId xmlns:a16="http://schemas.microsoft.com/office/drawing/2014/main" id="{8C9642DC-30CA-4B2C-BD66-F7A482D4EE1C}"/>
                </a:ext>
              </a:extLst>
            </p:cNvPr>
            <p:cNvSpPr>
              <a:spLocks/>
            </p:cNvSpPr>
            <p:nvPr/>
          </p:nvSpPr>
          <p:spPr bwMode="auto">
            <a:xfrm>
              <a:off x="8159750" y="5020204"/>
              <a:ext cx="447675" cy="523875"/>
            </a:xfrm>
            <a:custGeom>
              <a:avLst/>
              <a:gdLst>
                <a:gd name="T0" fmla="*/ 30 w 282"/>
                <a:gd name="T1" fmla="*/ 0 h 330"/>
                <a:gd name="T2" fmla="*/ 250 w 282"/>
                <a:gd name="T3" fmla="*/ 0 h 330"/>
                <a:gd name="T4" fmla="*/ 266 w 282"/>
                <a:gd name="T5" fmla="*/ 5 h 330"/>
                <a:gd name="T6" fmla="*/ 277 w 282"/>
                <a:gd name="T7" fmla="*/ 16 h 330"/>
                <a:gd name="T8" fmla="*/ 282 w 282"/>
                <a:gd name="T9" fmla="*/ 32 h 330"/>
                <a:gd name="T10" fmla="*/ 282 w 282"/>
                <a:gd name="T11" fmla="*/ 202 h 330"/>
                <a:gd name="T12" fmla="*/ 250 w 282"/>
                <a:gd name="T13" fmla="*/ 238 h 330"/>
                <a:gd name="T14" fmla="*/ 250 w 282"/>
                <a:gd name="T15" fmla="*/ 56 h 330"/>
                <a:gd name="T16" fmla="*/ 250 w 282"/>
                <a:gd name="T17" fmla="*/ 50 h 330"/>
                <a:gd name="T18" fmla="*/ 247 w 282"/>
                <a:gd name="T19" fmla="*/ 43 h 330"/>
                <a:gd name="T20" fmla="*/ 244 w 282"/>
                <a:gd name="T21" fmla="*/ 38 h 330"/>
                <a:gd name="T22" fmla="*/ 239 w 282"/>
                <a:gd name="T23" fmla="*/ 35 h 330"/>
                <a:gd name="T24" fmla="*/ 233 w 282"/>
                <a:gd name="T25" fmla="*/ 32 h 330"/>
                <a:gd name="T26" fmla="*/ 226 w 282"/>
                <a:gd name="T27" fmla="*/ 32 h 330"/>
                <a:gd name="T28" fmla="*/ 55 w 282"/>
                <a:gd name="T29" fmla="*/ 32 h 330"/>
                <a:gd name="T30" fmla="*/ 49 w 282"/>
                <a:gd name="T31" fmla="*/ 32 h 330"/>
                <a:gd name="T32" fmla="*/ 42 w 282"/>
                <a:gd name="T33" fmla="*/ 35 h 330"/>
                <a:gd name="T34" fmla="*/ 38 w 282"/>
                <a:gd name="T35" fmla="*/ 38 h 330"/>
                <a:gd name="T36" fmla="*/ 34 w 282"/>
                <a:gd name="T37" fmla="*/ 43 h 330"/>
                <a:gd name="T38" fmla="*/ 31 w 282"/>
                <a:gd name="T39" fmla="*/ 50 h 330"/>
                <a:gd name="T40" fmla="*/ 31 w 282"/>
                <a:gd name="T41" fmla="*/ 56 h 330"/>
                <a:gd name="T42" fmla="*/ 31 w 282"/>
                <a:gd name="T43" fmla="*/ 275 h 330"/>
                <a:gd name="T44" fmla="*/ 31 w 282"/>
                <a:gd name="T45" fmla="*/ 281 h 330"/>
                <a:gd name="T46" fmla="*/ 34 w 282"/>
                <a:gd name="T47" fmla="*/ 286 h 330"/>
                <a:gd name="T48" fmla="*/ 38 w 282"/>
                <a:gd name="T49" fmla="*/ 291 h 330"/>
                <a:gd name="T50" fmla="*/ 42 w 282"/>
                <a:gd name="T51" fmla="*/ 295 h 330"/>
                <a:gd name="T52" fmla="*/ 49 w 282"/>
                <a:gd name="T53" fmla="*/ 297 h 330"/>
                <a:gd name="T54" fmla="*/ 55 w 282"/>
                <a:gd name="T55" fmla="*/ 299 h 330"/>
                <a:gd name="T56" fmla="*/ 126 w 282"/>
                <a:gd name="T57" fmla="*/ 299 h 330"/>
                <a:gd name="T58" fmla="*/ 130 w 282"/>
                <a:gd name="T59" fmla="*/ 305 h 330"/>
                <a:gd name="T60" fmla="*/ 134 w 282"/>
                <a:gd name="T61" fmla="*/ 311 h 330"/>
                <a:gd name="T62" fmla="*/ 141 w 282"/>
                <a:gd name="T63" fmla="*/ 318 h 330"/>
                <a:gd name="T64" fmla="*/ 155 w 282"/>
                <a:gd name="T65" fmla="*/ 330 h 330"/>
                <a:gd name="T66" fmla="*/ 31 w 282"/>
                <a:gd name="T67" fmla="*/ 330 h 330"/>
                <a:gd name="T68" fmla="*/ 15 w 282"/>
                <a:gd name="T69" fmla="*/ 326 h 330"/>
                <a:gd name="T70" fmla="*/ 4 w 282"/>
                <a:gd name="T71" fmla="*/ 315 h 330"/>
                <a:gd name="T72" fmla="*/ 0 w 282"/>
                <a:gd name="T73" fmla="*/ 299 h 330"/>
                <a:gd name="T74" fmla="*/ 0 w 282"/>
                <a:gd name="T75" fmla="*/ 30 h 330"/>
                <a:gd name="T76" fmla="*/ 3 w 282"/>
                <a:gd name="T77" fmla="*/ 15 h 330"/>
                <a:gd name="T78" fmla="*/ 14 w 282"/>
                <a:gd name="T79" fmla="*/ 4 h 330"/>
                <a:gd name="T80" fmla="*/ 30 w 282"/>
                <a:gd name="T8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2" h="330">
                  <a:moveTo>
                    <a:pt x="30" y="0"/>
                  </a:moveTo>
                  <a:lnTo>
                    <a:pt x="250" y="0"/>
                  </a:lnTo>
                  <a:lnTo>
                    <a:pt x="266" y="5"/>
                  </a:lnTo>
                  <a:lnTo>
                    <a:pt x="277" y="16"/>
                  </a:lnTo>
                  <a:lnTo>
                    <a:pt x="282" y="32"/>
                  </a:lnTo>
                  <a:lnTo>
                    <a:pt x="282" y="202"/>
                  </a:lnTo>
                  <a:lnTo>
                    <a:pt x="250" y="238"/>
                  </a:lnTo>
                  <a:lnTo>
                    <a:pt x="250" y="56"/>
                  </a:lnTo>
                  <a:lnTo>
                    <a:pt x="250" y="50"/>
                  </a:lnTo>
                  <a:lnTo>
                    <a:pt x="247" y="43"/>
                  </a:lnTo>
                  <a:lnTo>
                    <a:pt x="244" y="38"/>
                  </a:lnTo>
                  <a:lnTo>
                    <a:pt x="239" y="35"/>
                  </a:lnTo>
                  <a:lnTo>
                    <a:pt x="233" y="32"/>
                  </a:lnTo>
                  <a:lnTo>
                    <a:pt x="226" y="32"/>
                  </a:lnTo>
                  <a:lnTo>
                    <a:pt x="55" y="32"/>
                  </a:lnTo>
                  <a:lnTo>
                    <a:pt x="49" y="32"/>
                  </a:lnTo>
                  <a:lnTo>
                    <a:pt x="42" y="35"/>
                  </a:lnTo>
                  <a:lnTo>
                    <a:pt x="38" y="38"/>
                  </a:lnTo>
                  <a:lnTo>
                    <a:pt x="34" y="43"/>
                  </a:lnTo>
                  <a:lnTo>
                    <a:pt x="31" y="50"/>
                  </a:lnTo>
                  <a:lnTo>
                    <a:pt x="31" y="56"/>
                  </a:lnTo>
                  <a:lnTo>
                    <a:pt x="31" y="275"/>
                  </a:lnTo>
                  <a:lnTo>
                    <a:pt x="31" y="281"/>
                  </a:lnTo>
                  <a:lnTo>
                    <a:pt x="34" y="286"/>
                  </a:lnTo>
                  <a:lnTo>
                    <a:pt x="38" y="291"/>
                  </a:lnTo>
                  <a:lnTo>
                    <a:pt x="42" y="295"/>
                  </a:lnTo>
                  <a:lnTo>
                    <a:pt x="49" y="297"/>
                  </a:lnTo>
                  <a:lnTo>
                    <a:pt x="55" y="299"/>
                  </a:lnTo>
                  <a:lnTo>
                    <a:pt x="126" y="299"/>
                  </a:lnTo>
                  <a:lnTo>
                    <a:pt x="130" y="305"/>
                  </a:lnTo>
                  <a:lnTo>
                    <a:pt x="134" y="311"/>
                  </a:lnTo>
                  <a:lnTo>
                    <a:pt x="141" y="318"/>
                  </a:lnTo>
                  <a:lnTo>
                    <a:pt x="155" y="330"/>
                  </a:lnTo>
                  <a:lnTo>
                    <a:pt x="31" y="330"/>
                  </a:lnTo>
                  <a:lnTo>
                    <a:pt x="15" y="326"/>
                  </a:lnTo>
                  <a:lnTo>
                    <a:pt x="4" y="315"/>
                  </a:lnTo>
                  <a:lnTo>
                    <a:pt x="0" y="299"/>
                  </a:lnTo>
                  <a:lnTo>
                    <a:pt x="0" y="30"/>
                  </a:lnTo>
                  <a:lnTo>
                    <a:pt x="3" y="15"/>
                  </a:lnTo>
                  <a:lnTo>
                    <a:pt x="14" y="4"/>
                  </a:lnTo>
                  <a:lnTo>
                    <a:pt x="30"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8" name="Freeform 127">
              <a:extLst>
                <a:ext uri="{FF2B5EF4-FFF2-40B4-BE49-F238E27FC236}">
                  <a16:creationId xmlns:a16="http://schemas.microsoft.com/office/drawing/2014/main" id="{2E3FE1B5-F151-4696-8E1D-E9E5F1478965}"/>
                </a:ext>
              </a:extLst>
            </p:cNvPr>
            <p:cNvSpPr>
              <a:spLocks/>
            </p:cNvSpPr>
            <p:nvPr/>
          </p:nvSpPr>
          <p:spPr bwMode="auto">
            <a:xfrm>
              <a:off x="8247062" y="5134504"/>
              <a:ext cx="274638" cy="49213"/>
            </a:xfrm>
            <a:custGeom>
              <a:avLst/>
              <a:gdLst>
                <a:gd name="T0" fmla="*/ 16 w 173"/>
                <a:gd name="T1" fmla="*/ 0 h 31"/>
                <a:gd name="T2" fmla="*/ 159 w 173"/>
                <a:gd name="T3" fmla="*/ 0 h 31"/>
                <a:gd name="T4" fmla="*/ 163 w 173"/>
                <a:gd name="T5" fmla="*/ 1 h 31"/>
                <a:gd name="T6" fmla="*/ 167 w 173"/>
                <a:gd name="T7" fmla="*/ 3 h 31"/>
                <a:gd name="T8" fmla="*/ 171 w 173"/>
                <a:gd name="T9" fmla="*/ 6 h 31"/>
                <a:gd name="T10" fmla="*/ 173 w 173"/>
                <a:gd name="T11" fmla="*/ 11 h 31"/>
                <a:gd name="T12" fmla="*/ 173 w 173"/>
                <a:gd name="T13" fmla="*/ 16 h 31"/>
                <a:gd name="T14" fmla="*/ 173 w 173"/>
                <a:gd name="T15" fmla="*/ 20 h 31"/>
                <a:gd name="T16" fmla="*/ 171 w 173"/>
                <a:gd name="T17" fmla="*/ 25 h 31"/>
                <a:gd name="T18" fmla="*/ 167 w 173"/>
                <a:gd name="T19" fmla="*/ 28 h 31"/>
                <a:gd name="T20" fmla="*/ 163 w 173"/>
                <a:gd name="T21" fmla="*/ 31 h 31"/>
                <a:gd name="T22" fmla="*/ 159 w 173"/>
                <a:gd name="T23" fmla="*/ 31 h 31"/>
                <a:gd name="T24" fmla="*/ 16 w 173"/>
                <a:gd name="T25" fmla="*/ 31 h 31"/>
                <a:gd name="T26" fmla="*/ 11 w 173"/>
                <a:gd name="T27" fmla="*/ 31 h 31"/>
                <a:gd name="T28" fmla="*/ 6 w 173"/>
                <a:gd name="T29" fmla="*/ 28 h 31"/>
                <a:gd name="T30" fmla="*/ 3 w 173"/>
                <a:gd name="T31" fmla="*/ 25 h 31"/>
                <a:gd name="T32" fmla="*/ 2 w 173"/>
                <a:gd name="T33" fmla="*/ 20 h 31"/>
                <a:gd name="T34" fmla="*/ 0 w 173"/>
                <a:gd name="T35" fmla="*/ 16 h 31"/>
                <a:gd name="T36" fmla="*/ 2 w 173"/>
                <a:gd name="T37" fmla="*/ 11 h 31"/>
                <a:gd name="T38" fmla="*/ 3 w 173"/>
                <a:gd name="T39" fmla="*/ 6 h 31"/>
                <a:gd name="T40" fmla="*/ 6 w 173"/>
                <a:gd name="T41" fmla="*/ 3 h 31"/>
                <a:gd name="T42" fmla="*/ 11 w 173"/>
                <a:gd name="T43" fmla="*/ 1 h 31"/>
                <a:gd name="T44" fmla="*/ 16 w 173"/>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31">
                  <a:moveTo>
                    <a:pt x="16" y="0"/>
                  </a:moveTo>
                  <a:lnTo>
                    <a:pt x="159" y="0"/>
                  </a:lnTo>
                  <a:lnTo>
                    <a:pt x="163" y="1"/>
                  </a:lnTo>
                  <a:lnTo>
                    <a:pt x="167" y="3"/>
                  </a:lnTo>
                  <a:lnTo>
                    <a:pt x="171" y="6"/>
                  </a:lnTo>
                  <a:lnTo>
                    <a:pt x="173" y="11"/>
                  </a:lnTo>
                  <a:lnTo>
                    <a:pt x="173" y="16"/>
                  </a:lnTo>
                  <a:lnTo>
                    <a:pt x="173" y="20"/>
                  </a:lnTo>
                  <a:lnTo>
                    <a:pt x="171" y="25"/>
                  </a:lnTo>
                  <a:lnTo>
                    <a:pt x="167" y="28"/>
                  </a:lnTo>
                  <a:lnTo>
                    <a:pt x="163" y="31"/>
                  </a:lnTo>
                  <a:lnTo>
                    <a:pt x="159" y="31"/>
                  </a:lnTo>
                  <a:lnTo>
                    <a:pt x="16" y="31"/>
                  </a:lnTo>
                  <a:lnTo>
                    <a:pt x="11" y="31"/>
                  </a:lnTo>
                  <a:lnTo>
                    <a:pt x="6" y="28"/>
                  </a:lnTo>
                  <a:lnTo>
                    <a:pt x="3" y="25"/>
                  </a:lnTo>
                  <a:lnTo>
                    <a:pt x="2" y="20"/>
                  </a:lnTo>
                  <a:lnTo>
                    <a:pt x="0" y="16"/>
                  </a:lnTo>
                  <a:lnTo>
                    <a:pt x="2" y="11"/>
                  </a:lnTo>
                  <a:lnTo>
                    <a:pt x="3" y="6"/>
                  </a:lnTo>
                  <a:lnTo>
                    <a:pt x="6" y="3"/>
                  </a:lnTo>
                  <a:lnTo>
                    <a:pt x="11" y="1"/>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9" name="Freeform 128">
              <a:extLst>
                <a:ext uri="{FF2B5EF4-FFF2-40B4-BE49-F238E27FC236}">
                  <a16:creationId xmlns:a16="http://schemas.microsoft.com/office/drawing/2014/main" id="{0842B40B-85FE-44F8-AF40-FBD57B4105B4}"/>
                </a:ext>
              </a:extLst>
            </p:cNvPr>
            <p:cNvSpPr>
              <a:spLocks/>
            </p:cNvSpPr>
            <p:nvPr/>
          </p:nvSpPr>
          <p:spPr bwMode="auto">
            <a:xfrm>
              <a:off x="8247062" y="5217054"/>
              <a:ext cx="274638" cy="50800"/>
            </a:xfrm>
            <a:custGeom>
              <a:avLst/>
              <a:gdLst>
                <a:gd name="T0" fmla="*/ 16 w 173"/>
                <a:gd name="T1" fmla="*/ 0 h 32"/>
                <a:gd name="T2" fmla="*/ 159 w 173"/>
                <a:gd name="T3" fmla="*/ 0 h 32"/>
                <a:gd name="T4" fmla="*/ 163 w 173"/>
                <a:gd name="T5" fmla="*/ 2 h 32"/>
                <a:gd name="T6" fmla="*/ 167 w 173"/>
                <a:gd name="T7" fmla="*/ 3 h 32"/>
                <a:gd name="T8" fmla="*/ 171 w 173"/>
                <a:gd name="T9" fmla="*/ 6 h 32"/>
                <a:gd name="T10" fmla="*/ 173 w 173"/>
                <a:gd name="T11" fmla="*/ 11 h 32"/>
                <a:gd name="T12" fmla="*/ 173 w 173"/>
                <a:gd name="T13" fmla="*/ 16 h 32"/>
                <a:gd name="T14" fmla="*/ 173 w 173"/>
                <a:gd name="T15" fmla="*/ 21 h 32"/>
                <a:gd name="T16" fmla="*/ 171 w 173"/>
                <a:gd name="T17" fmla="*/ 25 h 32"/>
                <a:gd name="T18" fmla="*/ 167 w 173"/>
                <a:gd name="T19" fmla="*/ 29 h 32"/>
                <a:gd name="T20" fmla="*/ 163 w 173"/>
                <a:gd name="T21" fmla="*/ 32 h 32"/>
                <a:gd name="T22" fmla="*/ 159 w 173"/>
                <a:gd name="T23" fmla="*/ 32 h 32"/>
                <a:gd name="T24" fmla="*/ 16 w 173"/>
                <a:gd name="T25" fmla="*/ 32 h 32"/>
                <a:gd name="T26" fmla="*/ 11 w 173"/>
                <a:gd name="T27" fmla="*/ 32 h 32"/>
                <a:gd name="T28" fmla="*/ 6 w 173"/>
                <a:gd name="T29" fmla="*/ 29 h 32"/>
                <a:gd name="T30" fmla="*/ 3 w 173"/>
                <a:gd name="T31" fmla="*/ 25 h 32"/>
                <a:gd name="T32" fmla="*/ 2 w 173"/>
                <a:gd name="T33" fmla="*/ 21 h 32"/>
                <a:gd name="T34" fmla="*/ 0 w 173"/>
                <a:gd name="T35" fmla="*/ 16 h 32"/>
                <a:gd name="T36" fmla="*/ 2 w 173"/>
                <a:gd name="T37" fmla="*/ 11 h 32"/>
                <a:gd name="T38" fmla="*/ 3 w 173"/>
                <a:gd name="T39" fmla="*/ 6 h 32"/>
                <a:gd name="T40" fmla="*/ 6 w 173"/>
                <a:gd name="T41" fmla="*/ 3 h 32"/>
                <a:gd name="T42" fmla="*/ 11 w 173"/>
                <a:gd name="T43" fmla="*/ 2 h 32"/>
                <a:gd name="T44" fmla="*/ 16 w 173"/>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32">
                  <a:moveTo>
                    <a:pt x="16" y="0"/>
                  </a:moveTo>
                  <a:lnTo>
                    <a:pt x="159" y="0"/>
                  </a:lnTo>
                  <a:lnTo>
                    <a:pt x="163" y="2"/>
                  </a:lnTo>
                  <a:lnTo>
                    <a:pt x="167" y="3"/>
                  </a:lnTo>
                  <a:lnTo>
                    <a:pt x="171" y="6"/>
                  </a:lnTo>
                  <a:lnTo>
                    <a:pt x="173" y="11"/>
                  </a:lnTo>
                  <a:lnTo>
                    <a:pt x="173" y="16"/>
                  </a:lnTo>
                  <a:lnTo>
                    <a:pt x="173" y="21"/>
                  </a:lnTo>
                  <a:lnTo>
                    <a:pt x="171" y="25"/>
                  </a:lnTo>
                  <a:lnTo>
                    <a:pt x="167" y="29"/>
                  </a:lnTo>
                  <a:lnTo>
                    <a:pt x="163" y="32"/>
                  </a:lnTo>
                  <a:lnTo>
                    <a:pt x="159" y="32"/>
                  </a:lnTo>
                  <a:lnTo>
                    <a:pt x="16" y="32"/>
                  </a:lnTo>
                  <a:lnTo>
                    <a:pt x="11" y="32"/>
                  </a:lnTo>
                  <a:lnTo>
                    <a:pt x="6" y="29"/>
                  </a:lnTo>
                  <a:lnTo>
                    <a:pt x="3" y="25"/>
                  </a:lnTo>
                  <a:lnTo>
                    <a:pt x="2" y="21"/>
                  </a:lnTo>
                  <a:lnTo>
                    <a:pt x="0" y="16"/>
                  </a:lnTo>
                  <a:lnTo>
                    <a:pt x="2" y="11"/>
                  </a:lnTo>
                  <a:lnTo>
                    <a:pt x="3" y="6"/>
                  </a:lnTo>
                  <a:lnTo>
                    <a:pt x="6" y="3"/>
                  </a:lnTo>
                  <a:lnTo>
                    <a:pt x="11" y="2"/>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0" name="Freeform 129">
              <a:extLst>
                <a:ext uri="{FF2B5EF4-FFF2-40B4-BE49-F238E27FC236}">
                  <a16:creationId xmlns:a16="http://schemas.microsoft.com/office/drawing/2014/main" id="{25BFA879-E2F5-4D3E-945F-86862FA06393}"/>
                </a:ext>
              </a:extLst>
            </p:cNvPr>
            <p:cNvSpPr>
              <a:spLocks/>
            </p:cNvSpPr>
            <p:nvPr/>
          </p:nvSpPr>
          <p:spPr bwMode="auto">
            <a:xfrm>
              <a:off x="8247062" y="5299604"/>
              <a:ext cx="274638" cy="50800"/>
            </a:xfrm>
            <a:custGeom>
              <a:avLst/>
              <a:gdLst>
                <a:gd name="T0" fmla="*/ 16 w 173"/>
                <a:gd name="T1" fmla="*/ 0 h 32"/>
                <a:gd name="T2" fmla="*/ 159 w 173"/>
                <a:gd name="T3" fmla="*/ 0 h 32"/>
                <a:gd name="T4" fmla="*/ 163 w 173"/>
                <a:gd name="T5" fmla="*/ 2 h 32"/>
                <a:gd name="T6" fmla="*/ 167 w 173"/>
                <a:gd name="T7" fmla="*/ 4 h 32"/>
                <a:gd name="T8" fmla="*/ 171 w 173"/>
                <a:gd name="T9" fmla="*/ 7 h 32"/>
                <a:gd name="T10" fmla="*/ 173 w 173"/>
                <a:gd name="T11" fmla="*/ 12 h 32"/>
                <a:gd name="T12" fmla="*/ 173 w 173"/>
                <a:gd name="T13" fmla="*/ 16 h 32"/>
                <a:gd name="T14" fmla="*/ 173 w 173"/>
                <a:gd name="T15" fmla="*/ 21 h 32"/>
                <a:gd name="T16" fmla="*/ 171 w 173"/>
                <a:gd name="T17" fmla="*/ 26 h 32"/>
                <a:gd name="T18" fmla="*/ 167 w 173"/>
                <a:gd name="T19" fmla="*/ 29 h 32"/>
                <a:gd name="T20" fmla="*/ 163 w 173"/>
                <a:gd name="T21" fmla="*/ 31 h 32"/>
                <a:gd name="T22" fmla="*/ 159 w 173"/>
                <a:gd name="T23" fmla="*/ 32 h 32"/>
                <a:gd name="T24" fmla="*/ 16 w 173"/>
                <a:gd name="T25" fmla="*/ 32 h 32"/>
                <a:gd name="T26" fmla="*/ 11 w 173"/>
                <a:gd name="T27" fmla="*/ 31 h 32"/>
                <a:gd name="T28" fmla="*/ 6 w 173"/>
                <a:gd name="T29" fmla="*/ 29 h 32"/>
                <a:gd name="T30" fmla="*/ 3 w 173"/>
                <a:gd name="T31" fmla="*/ 26 h 32"/>
                <a:gd name="T32" fmla="*/ 2 w 173"/>
                <a:gd name="T33" fmla="*/ 21 h 32"/>
                <a:gd name="T34" fmla="*/ 0 w 173"/>
                <a:gd name="T35" fmla="*/ 16 h 32"/>
                <a:gd name="T36" fmla="*/ 2 w 173"/>
                <a:gd name="T37" fmla="*/ 12 h 32"/>
                <a:gd name="T38" fmla="*/ 3 w 173"/>
                <a:gd name="T39" fmla="*/ 7 h 32"/>
                <a:gd name="T40" fmla="*/ 6 w 173"/>
                <a:gd name="T41" fmla="*/ 4 h 32"/>
                <a:gd name="T42" fmla="*/ 11 w 173"/>
                <a:gd name="T43" fmla="*/ 2 h 32"/>
                <a:gd name="T44" fmla="*/ 16 w 173"/>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32">
                  <a:moveTo>
                    <a:pt x="16" y="0"/>
                  </a:moveTo>
                  <a:lnTo>
                    <a:pt x="159" y="0"/>
                  </a:lnTo>
                  <a:lnTo>
                    <a:pt x="163" y="2"/>
                  </a:lnTo>
                  <a:lnTo>
                    <a:pt x="167" y="4"/>
                  </a:lnTo>
                  <a:lnTo>
                    <a:pt x="171" y="7"/>
                  </a:lnTo>
                  <a:lnTo>
                    <a:pt x="173" y="12"/>
                  </a:lnTo>
                  <a:lnTo>
                    <a:pt x="173" y="16"/>
                  </a:lnTo>
                  <a:lnTo>
                    <a:pt x="173" y="21"/>
                  </a:lnTo>
                  <a:lnTo>
                    <a:pt x="171" y="26"/>
                  </a:lnTo>
                  <a:lnTo>
                    <a:pt x="167" y="29"/>
                  </a:lnTo>
                  <a:lnTo>
                    <a:pt x="163" y="31"/>
                  </a:lnTo>
                  <a:lnTo>
                    <a:pt x="159" y="32"/>
                  </a:lnTo>
                  <a:lnTo>
                    <a:pt x="16" y="32"/>
                  </a:lnTo>
                  <a:lnTo>
                    <a:pt x="11" y="31"/>
                  </a:lnTo>
                  <a:lnTo>
                    <a:pt x="6" y="29"/>
                  </a:lnTo>
                  <a:lnTo>
                    <a:pt x="3" y="26"/>
                  </a:lnTo>
                  <a:lnTo>
                    <a:pt x="2" y="21"/>
                  </a:lnTo>
                  <a:lnTo>
                    <a:pt x="0" y="16"/>
                  </a:lnTo>
                  <a:lnTo>
                    <a:pt x="2" y="12"/>
                  </a:lnTo>
                  <a:lnTo>
                    <a:pt x="3" y="7"/>
                  </a:lnTo>
                  <a:lnTo>
                    <a:pt x="6" y="4"/>
                  </a:lnTo>
                  <a:lnTo>
                    <a:pt x="11" y="2"/>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1" name="Freeform 130">
              <a:extLst>
                <a:ext uri="{FF2B5EF4-FFF2-40B4-BE49-F238E27FC236}">
                  <a16:creationId xmlns:a16="http://schemas.microsoft.com/office/drawing/2014/main" id="{A2FDBD02-50A2-4144-9B1B-912C7BF77A4C}"/>
                </a:ext>
              </a:extLst>
            </p:cNvPr>
            <p:cNvSpPr>
              <a:spLocks/>
            </p:cNvSpPr>
            <p:nvPr/>
          </p:nvSpPr>
          <p:spPr bwMode="auto">
            <a:xfrm>
              <a:off x="8247062" y="5380567"/>
              <a:ext cx="153988" cy="47625"/>
            </a:xfrm>
            <a:custGeom>
              <a:avLst/>
              <a:gdLst>
                <a:gd name="T0" fmla="*/ 16 w 97"/>
                <a:gd name="T1" fmla="*/ 0 h 30"/>
                <a:gd name="T2" fmla="*/ 97 w 97"/>
                <a:gd name="T3" fmla="*/ 0 h 30"/>
                <a:gd name="T4" fmla="*/ 90 w 97"/>
                <a:gd name="T5" fmla="*/ 3 h 30"/>
                <a:gd name="T6" fmla="*/ 84 w 97"/>
                <a:gd name="T7" fmla="*/ 8 h 30"/>
                <a:gd name="T8" fmla="*/ 79 w 97"/>
                <a:gd name="T9" fmla="*/ 13 h 30"/>
                <a:gd name="T10" fmla="*/ 75 w 97"/>
                <a:gd name="T11" fmla="*/ 19 h 30"/>
                <a:gd name="T12" fmla="*/ 71 w 97"/>
                <a:gd name="T13" fmla="*/ 26 h 30"/>
                <a:gd name="T14" fmla="*/ 70 w 97"/>
                <a:gd name="T15" fmla="*/ 30 h 30"/>
                <a:gd name="T16" fmla="*/ 16 w 97"/>
                <a:gd name="T17" fmla="*/ 30 h 30"/>
                <a:gd name="T18" fmla="*/ 11 w 97"/>
                <a:gd name="T19" fmla="*/ 30 h 30"/>
                <a:gd name="T20" fmla="*/ 6 w 97"/>
                <a:gd name="T21" fmla="*/ 29 h 30"/>
                <a:gd name="T22" fmla="*/ 3 w 97"/>
                <a:gd name="T23" fmla="*/ 24 h 30"/>
                <a:gd name="T24" fmla="*/ 2 w 97"/>
                <a:gd name="T25" fmla="*/ 21 h 30"/>
                <a:gd name="T26" fmla="*/ 0 w 97"/>
                <a:gd name="T27" fmla="*/ 16 h 30"/>
                <a:gd name="T28" fmla="*/ 2 w 97"/>
                <a:gd name="T29" fmla="*/ 11 h 30"/>
                <a:gd name="T30" fmla="*/ 3 w 97"/>
                <a:gd name="T31" fmla="*/ 7 h 30"/>
                <a:gd name="T32" fmla="*/ 6 w 97"/>
                <a:gd name="T33" fmla="*/ 3 h 30"/>
                <a:gd name="T34" fmla="*/ 11 w 97"/>
                <a:gd name="T35" fmla="*/ 0 h 30"/>
                <a:gd name="T36" fmla="*/ 16 w 97"/>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30">
                  <a:moveTo>
                    <a:pt x="16" y="0"/>
                  </a:moveTo>
                  <a:lnTo>
                    <a:pt x="97" y="0"/>
                  </a:lnTo>
                  <a:lnTo>
                    <a:pt x="90" y="3"/>
                  </a:lnTo>
                  <a:lnTo>
                    <a:pt x="84" y="8"/>
                  </a:lnTo>
                  <a:lnTo>
                    <a:pt x="79" y="13"/>
                  </a:lnTo>
                  <a:lnTo>
                    <a:pt x="75" y="19"/>
                  </a:lnTo>
                  <a:lnTo>
                    <a:pt x="71" y="26"/>
                  </a:lnTo>
                  <a:lnTo>
                    <a:pt x="70" y="30"/>
                  </a:lnTo>
                  <a:lnTo>
                    <a:pt x="16" y="30"/>
                  </a:lnTo>
                  <a:lnTo>
                    <a:pt x="11" y="30"/>
                  </a:lnTo>
                  <a:lnTo>
                    <a:pt x="6" y="29"/>
                  </a:lnTo>
                  <a:lnTo>
                    <a:pt x="3" y="24"/>
                  </a:lnTo>
                  <a:lnTo>
                    <a:pt x="2" y="21"/>
                  </a:lnTo>
                  <a:lnTo>
                    <a:pt x="0" y="16"/>
                  </a:lnTo>
                  <a:lnTo>
                    <a:pt x="2" y="11"/>
                  </a:lnTo>
                  <a:lnTo>
                    <a:pt x="3" y="7"/>
                  </a:lnTo>
                  <a:lnTo>
                    <a:pt x="6" y="3"/>
                  </a:lnTo>
                  <a:lnTo>
                    <a:pt x="11" y="0"/>
                  </a:lnTo>
                  <a:lnTo>
                    <a:pt x="16"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2" name="Freeform 131">
              <a:extLst>
                <a:ext uri="{FF2B5EF4-FFF2-40B4-BE49-F238E27FC236}">
                  <a16:creationId xmlns:a16="http://schemas.microsoft.com/office/drawing/2014/main" id="{6F4D3F6E-C359-44F2-B423-085600F8B64D}"/>
                </a:ext>
              </a:extLst>
            </p:cNvPr>
            <p:cNvSpPr>
              <a:spLocks/>
            </p:cNvSpPr>
            <p:nvPr/>
          </p:nvSpPr>
          <p:spPr bwMode="auto">
            <a:xfrm>
              <a:off x="8478837" y="5380567"/>
              <a:ext cx="42863" cy="33338"/>
            </a:xfrm>
            <a:custGeom>
              <a:avLst/>
              <a:gdLst>
                <a:gd name="T0" fmla="*/ 0 w 27"/>
                <a:gd name="T1" fmla="*/ 0 h 21"/>
                <a:gd name="T2" fmla="*/ 13 w 27"/>
                <a:gd name="T3" fmla="*/ 0 h 21"/>
                <a:gd name="T4" fmla="*/ 17 w 27"/>
                <a:gd name="T5" fmla="*/ 2 h 21"/>
                <a:gd name="T6" fmla="*/ 21 w 27"/>
                <a:gd name="T7" fmla="*/ 3 h 21"/>
                <a:gd name="T8" fmla="*/ 25 w 27"/>
                <a:gd name="T9" fmla="*/ 7 h 21"/>
                <a:gd name="T10" fmla="*/ 27 w 27"/>
                <a:gd name="T11" fmla="*/ 11 h 21"/>
                <a:gd name="T12" fmla="*/ 27 w 27"/>
                <a:gd name="T13" fmla="*/ 16 h 21"/>
                <a:gd name="T14" fmla="*/ 27 w 27"/>
                <a:gd name="T15" fmla="*/ 21 h 21"/>
                <a:gd name="T16" fmla="*/ 11 w 27"/>
                <a:gd name="T17" fmla="*/ 8 h 21"/>
                <a:gd name="T18" fmla="*/ 6 w 27"/>
                <a:gd name="T19" fmla="*/ 3 h 21"/>
                <a:gd name="T20" fmla="*/ 0 w 27"/>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1">
                  <a:moveTo>
                    <a:pt x="0" y="0"/>
                  </a:moveTo>
                  <a:lnTo>
                    <a:pt x="13" y="0"/>
                  </a:lnTo>
                  <a:lnTo>
                    <a:pt x="17" y="2"/>
                  </a:lnTo>
                  <a:lnTo>
                    <a:pt x="21" y="3"/>
                  </a:lnTo>
                  <a:lnTo>
                    <a:pt x="25" y="7"/>
                  </a:lnTo>
                  <a:lnTo>
                    <a:pt x="27" y="11"/>
                  </a:lnTo>
                  <a:lnTo>
                    <a:pt x="27" y="16"/>
                  </a:lnTo>
                  <a:lnTo>
                    <a:pt x="27" y="21"/>
                  </a:lnTo>
                  <a:lnTo>
                    <a:pt x="11" y="8"/>
                  </a:lnTo>
                  <a:lnTo>
                    <a:pt x="6" y="3"/>
                  </a:lnTo>
                  <a:lnTo>
                    <a:pt x="0"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43" name="Freeform 132">
              <a:extLst>
                <a:ext uri="{FF2B5EF4-FFF2-40B4-BE49-F238E27FC236}">
                  <a16:creationId xmlns:a16="http://schemas.microsoft.com/office/drawing/2014/main" id="{D4A5379C-42EC-4985-B0D7-B816A5AADD4A}"/>
                </a:ext>
              </a:extLst>
            </p:cNvPr>
            <p:cNvSpPr>
              <a:spLocks/>
            </p:cNvSpPr>
            <p:nvPr/>
          </p:nvSpPr>
          <p:spPr bwMode="auto">
            <a:xfrm>
              <a:off x="8396287" y="5305954"/>
              <a:ext cx="363538" cy="287338"/>
            </a:xfrm>
            <a:custGeom>
              <a:avLst/>
              <a:gdLst>
                <a:gd name="T0" fmla="*/ 207 w 229"/>
                <a:gd name="T1" fmla="*/ 0 h 181"/>
                <a:gd name="T2" fmla="*/ 220 w 229"/>
                <a:gd name="T3" fmla="*/ 4 h 181"/>
                <a:gd name="T4" fmla="*/ 228 w 229"/>
                <a:gd name="T5" fmla="*/ 17 h 181"/>
                <a:gd name="T6" fmla="*/ 229 w 229"/>
                <a:gd name="T7" fmla="*/ 31 h 181"/>
                <a:gd name="T8" fmla="*/ 223 w 229"/>
                <a:gd name="T9" fmla="*/ 44 h 181"/>
                <a:gd name="T10" fmla="*/ 114 w 229"/>
                <a:gd name="T11" fmla="*/ 171 h 181"/>
                <a:gd name="T12" fmla="*/ 109 w 229"/>
                <a:gd name="T13" fmla="*/ 176 h 181"/>
                <a:gd name="T14" fmla="*/ 103 w 229"/>
                <a:gd name="T15" fmla="*/ 179 h 181"/>
                <a:gd name="T16" fmla="*/ 96 w 229"/>
                <a:gd name="T17" fmla="*/ 181 h 181"/>
                <a:gd name="T18" fmla="*/ 93 w 229"/>
                <a:gd name="T19" fmla="*/ 181 h 181"/>
                <a:gd name="T20" fmla="*/ 87 w 229"/>
                <a:gd name="T21" fmla="*/ 181 h 181"/>
                <a:gd name="T22" fmla="*/ 80 w 229"/>
                <a:gd name="T23" fmla="*/ 177 h 181"/>
                <a:gd name="T24" fmla="*/ 76 w 229"/>
                <a:gd name="T25" fmla="*/ 174 h 181"/>
                <a:gd name="T26" fmla="*/ 9 w 229"/>
                <a:gd name="T27" fmla="*/ 117 h 181"/>
                <a:gd name="T28" fmla="*/ 1 w 229"/>
                <a:gd name="T29" fmla="*/ 106 h 181"/>
                <a:gd name="T30" fmla="*/ 0 w 229"/>
                <a:gd name="T31" fmla="*/ 92 h 181"/>
                <a:gd name="T32" fmla="*/ 6 w 229"/>
                <a:gd name="T33" fmla="*/ 79 h 181"/>
                <a:gd name="T34" fmla="*/ 19 w 229"/>
                <a:gd name="T35" fmla="*/ 71 h 181"/>
                <a:gd name="T36" fmla="*/ 33 w 229"/>
                <a:gd name="T37" fmla="*/ 69 h 181"/>
                <a:gd name="T38" fmla="*/ 46 w 229"/>
                <a:gd name="T39" fmla="*/ 76 h 181"/>
                <a:gd name="T40" fmla="*/ 90 w 229"/>
                <a:gd name="T41" fmla="*/ 114 h 181"/>
                <a:gd name="T42" fmla="*/ 180 w 229"/>
                <a:gd name="T43" fmla="*/ 8 h 181"/>
                <a:gd name="T44" fmla="*/ 193 w 229"/>
                <a:gd name="T45" fmla="*/ 0 h 181"/>
                <a:gd name="T46" fmla="*/ 207 w 229"/>
                <a:gd name="T4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 h="181">
                  <a:moveTo>
                    <a:pt x="207" y="0"/>
                  </a:moveTo>
                  <a:lnTo>
                    <a:pt x="220" y="4"/>
                  </a:lnTo>
                  <a:lnTo>
                    <a:pt x="228" y="17"/>
                  </a:lnTo>
                  <a:lnTo>
                    <a:pt x="229" y="31"/>
                  </a:lnTo>
                  <a:lnTo>
                    <a:pt x="223" y="44"/>
                  </a:lnTo>
                  <a:lnTo>
                    <a:pt x="114" y="171"/>
                  </a:lnTo>
                  <a:lnTo>
                    <a:pt x="109" y="176"/>
                  </a:lnTo>
                  <a:lnTo>
                    <a:pt x="103" y="179"/>
                  </a:lnTo>
                  <a:lnTo>
                    <a:pt x="96" y="181"/>
                  </a:lnTo>
                  <a:lnTo>
                    <a:pt x="93" y="181"/>
                  </a:lnTo>
                  <a:lnTo>
                    <a:pt x="87" y="181"/>
                  </a:lnTo>
                  <a:lnTo>
                    <a:pt x="80" y="177"/>
                  </a:lnTo>
                  <a:lnTo>
                    <a:pt x="76" y="174"/>
                  </a:lnTo>
                  <a:lnTo>
                    <a:pt x="9" y="117"/>
                  </a:lnTo>
                  <a:lnTo>
                    <a:pt x="1" y="106"/>
                  </a:lnTo>
                  <a:lnTo>
                    <a:pt x="0" y="92"/>
                  </a:lnTo>
                  <a:lnTo>
                    <a:pt x="6" y="79"/>
                  </a:lnTo>
                  <a:lnTo>
                    <a:pt x="19" y="71"/>
                  </a:lnTo>
                  <a:lnTo>
                    <a:pt x="33" y="69"/>
                  </a:lnTo>
                  <a:lnTo>
                    <a:pt x="46" y="76"/>
                  </a:lnTo>
                  <a:lnTo>
                    <a:pt x="90" y="114"/>
                  </a:lnTo>
                  <a:lnTo>
                    <a:pt x="180" y="8"/>
                  </a:lnTo>
                  <a:lnTo>
                    <a:pt x="193" y="0"/>
                  </a:lnTo>
                  <a:lnTo>
                    <a:pt x="207"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grpSp>
      <p:grpSp>
        <p:nvGrpSpPr>
          <p:cNvPr id="17" name="Group 16">
            <a:extLst>
              <a:ext uri="{FF2B5EF4-FFF2-40B4-BE49-F238E27FC236}">
                <a16:creationId xmlns:a16="http://schemas.microsoft.com/office/drawing/2014/main" id="{B33D7C56-25E5-484D-B17E-88C13B8CA703}"/>
              </a:ext>
            </a:extLst>
          </p:cNvPr>
          <p:cNvGrpSpPr/>
          <p:nvPr/>
        </p:nvGrpSpPr>
        <p:grpSpPr>
          <a:xfrm>
            <a:off x="7230525" y="4054983"/>
            <a:ext cx="1014794" cy="916371"/>
            <a:chOff x="9464675" y="2819400"/>
            <a:chExt cx="544513" cy="603250"/>
          </a:xfrm>
        </p:grpSpPr>
        <p:sp>
          <p:nvSpPr>
            <p:cNvPr id="31" name="Freeform 78">
              <a:extLst>
                <a:ext uri="{FF2B5EF4-FFF2-40B4-BE49-F238E27FC236}">
                  <a16:creationId xmlns:a16="http://schemas.microsoft.com/office/drawing/2014/main" id="{CF8BF2E4-EA7B-4FA9-8481-6192F3A4C687}"/>
                </a:ext>
              </a:extLst>
            </p:cNvPr>
            <p:cNvSpPr>
              <a:spLocks noEditPoints="1"/>
            </p:cNvSpPr>
            <p:nvPr/>
          </p:nvSpPr>
          <p:spPr bwMode="auto">
            <a:xfrm>
              <a:off x="9558338" y="2916237"/>
              <a:ext cx="352425" cy="506413"/>
            </a:xfrm>
            <a:custGeom>
              <a:avLst/>
              <a:gdLst>
                <a:gd name="T0" fmla="*/ 87 w 222"/>
                <a:gd name="T1" fmla="*/ 40 h 319"/>
                <a:gd name="T2" fmla="*/ 49 w 222"/>
                <a:gd name="T3" fmla="*/ 69 h 319"/>
                <a:gd name="T4" fmla="*/ 35 w 222"/>
                <a:gd name="T5" fmla="*/ 115 h 319"/>
                <a:gd name="T6" fmla="*/ 38 w 222"/>
                <a:gd name="T7" fmla="*/ 142 h 319"/>
                <a:gd name="T8" fmla="*/ 57 w 222"/>
                <a:gd name="T9" fmla="*/ 169 h 319"/>
                <a:gd name="T10" fmla="*/ 79 w 222"/>
                <a:gd name="T11" fmla="*/ 183 h 319"/>
                <a:gd name="T12" fmla="*/ 79 w 222"/>
                <a:gd name="T13" fmla="*/ 218 h 319"/>
                <a:gd name="T14" fmla="*/ 87 w 222"/>
                <a:gd name="T15" fmla="*/ 224 h 319"/>
                <a:gd name="T16" fmla="*/ 106 w 222"/>
                <a:gd name="T17" fmla="*/ 227 h 319"/>
                <a:gd name="T18" fmla="*/ 116 w 222"/>
                <a:gd name="T19" fmla="*/ 227 h 319"/>
                <a:gd name="T20" fmla="*/ 122 w 222"/>
                <a:gd name="T21" fmla="*/ 227 h 319"/>
                <a:gd name="T22" fmla="*/ 140 w 222"/>
                <a:gd name="T23" fmla="*/ 221 h 319"/>
                <a:gd name="T24" fmla="*/ 144 w 222"/>
                <a:gd name="T25" fmla="*/ 213 h 319"/>
                <a:gd name="T26" fmla="*/ 151 w 222"/>
                <a:gd name="T27" fmla="*/ 180 h 319"/>
                <a:gd name="T28" fmla="*/ 176 w 222"/>
                <a:gd name="T29" fmla="*/ 156 h 319"/>
                <a:gd name="T30" fmla="*/ 187 w 222"/>
                <a:gd name="T31" fmla="*/ 127 h 319"/>
                <a:gd name="T32" fmla="*/ 184 w 222"/>
                <a:gd name="T33" fmla="*/ 89 h 319"/>
                <a:gd name="T34" fmla="*/ 157 w 222"/>
                <a:gd name="T35" fmla="*/ 51 h 319"/>
                <a:gd name="T36" fmla="*/ 111 w 222"/>
                <a:gd name="T37" fmla="*/ 37 h 319"/>
                <a:gd name="T38" fmla="*/ 117 w 222"/>
                <a:gd name="T39" fmla="*/ 0 h 319"/>
                <a:gd name="T40" fmla="*/ 171 w 222"/>
                <a:gd name="T41" fmla="*/ 18 h 319"/>
                <a:gd name="T42" fmla="*/ 208 w 222"/>
                <a:gd name="T43" fmla="*/ 58 h 319"/>
                <a:gd name="T44" fmla="*/ 222 w 222"/>
                <a:gd name="T45" fmla="*/ 112 h 319"/>
                <a:gd name="T46" fmla="*/ 209 w 222"/>
                <a:gd name="T47" fmla="*/ 167 h 319"/>
                <a:gd name="T48" fmla="*/ 173 w 222"/>
                <a:gd name="T49" fmla="*/ 205 h 319"/>
                <a:gd name="T50" fmla="*/ 173 w 222"/>
                <a:gd name="T51" fmla="*/ 242 h 319"/>
                <a:gd name="T52" fmla="*/ 170 w 222"/>
                <a:gd name="T53" fmla="*/ 248 h 319"/>
                <a:gd name="T54" fmla="*/ 165 w 222"/>
                <a:gd name="T55" fmla="*/ 253 h 319"/>
                <a:gd name="T56" fmla="*/ 162 w 222"/>
                <a:gd name="T57" fmla="*/ 258 h 319"/>
                <a:gd name="T58" fmla="*/ 162 w 222"/>
                <a:gd name="T59" fmla="*/ 261 h 319"/>
                <a:gd name="T60" fmla="*/ 168 w 222"/>
                <a:gd name="T61" fmla="*/ 262 h 319"/>
                <a:gd name="T62" fmla="*/ 171 w 222"/>
                <a:gd name="T63" fmla="*/ 265 h 319"/>
                <a:gd name="T64" fmla="*/ 173 w 222"/>
                <a:gd name="T65" fmla="*/ 270 h 319"/>
                <a:gd name="T66" fmla="*/ 173 w 222"/>
                <a:gd name="T67" fmla="*/ 291 h 319"/>
                <a:gd name="T68" fmla="*/ 168 w 222"/>
                <a:gd name="T69" fmla="*/ 299 h 319"/>
                <a:gd name="T70" fmla="*/ 159 w 222"/>
                <a:gd name="T71" fmla="*/ 300 h 319"/>
                <a:gd name="T72" fmla="*/ 152 w 222"/>
                <a:gd name="T73" fmla="*/ 302 h 319"/>
                <a:gd name="T74" fmla="*/ 151 w 222"/>
                <a:gd name="T75" fmla="*/ 304 h 319"/>
                <a:gd name="T76" fmla="*/ 143 w 222"/>
                <a:gd name="T77" fmla="*/ 310 h 319"/>
                <a:gd name="T78" fmla="*/ 122 w 222"/>
                <a:gd name="T79" fmla="*/ 318 h 319"/>
                <a:gd name="T80" fmla="*/ 100 w 222"/>
                <a:gd name="T81" fmla="*/ 318 h 319"/>
                <a:gd name="T82" fmla="*/ 79 w 222"/>
                <a:gd name="T83" fmla="*/ 310 h 319"/>
                <a:gd name="T84" fmla="*/ 71 w 222"/>
                <a:gd name="T85" fmla="*/ 304 h 319"/>
                <a:gd name="T86" fmla="*/ 70 w 222"/>
                <a:gd name="T87" fmla="*/ 302 h 319"/>
                <a:gd name="T88" fmla="*/ 63 w 222"/>
                <a:gd name="T89" fmla="*/ 300 h 319"/>
                <a:gd name="T90" fmla="*/ 54 w 222"/>
                <a:gd name="T91" fmla="*/ 299 h 319"/>
                <a:gd name="T92" fmla="*/ 51 w 222"/>
                <a:gd name="T93" fmla="*/ 291 h 319"/>
                <a:gd name="T94" fmla="*/ 51 w 222"/>
                <a:gd name="T95" fmla="*/ 270 h 319"/>
                <a:gd name="T96" fmla="*/ 51 w 222"/>
                <a:gd name="T97" fmla="*/ 265 h 319"/>
                <a:gd name="T98" fmla="*/ 56 w 222"/>
                <a:gd name="T99" fmla="*/ 262 h 319"/>
                <a:gd name="T100" fmla="*/ 60 w 222"/>
                <a:gd name="T101" fmla="*/ 261 h 319"/>
                <a:gd name="T102" fmla="*/ 60 w 222"/>
                <a:gd name="T103" fmla="*/ 258 h 319"/>
                <a:gd name="T104" fmla="*/ 59 w 222"/>
                <a:gd name="T105" fmla="*/ 253 h 319"/>
                <a:gd name="T106" fmla="*/ 52 w 222"/>
                <a:gd name="T107" fmla="*/ 248 h 319"/>
                <a:gd name="T108" fmla="*/ 49 w 222"/>
                <a:gd name="T109" fmla="*/ 242 h 319"/>
                <a:gd name="T110" fmla="*/ 49 w 222"/>
                <a:gd name="T111" fmla="*/ 205 h 319"/>
                <a:gd name="T112" fmla="*/ 13 w 222"/>
                <a:gd name="T113" fmla="*/ 167 h 319"/>
                <a:gd name="T114" fmla="*/ 0 w 222"/>
                <a:gd name="T115" fmla="*/ 112 h 319"/>
                <a:gd name="T116" fmla="*/ 14 w 222"/>
                <a:gd name="T117" fmla="*/ 58 h 319"/>
                <a:gd name="T118" fmla="*/ 51 w 222"/>
                <a:gd name="T119" fmla="*/ 18 h 319"/>
                <a:gd name="T120" fmla="*/ 105 w 222"/>
                <a:gd name="T12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319">
                  <a:moveTo>
                    <a:pt x="111" y="37"/>
                  </a:moveTo>
                  <a:lnTo>
                    <a:pt x="87" y="40"/>
                  </a:lnTo>
                  <a:lnTo>
                    <a:pt x="67" y="51"/>
                  </a:lnTo>
                  <a:lnTo>
                    <a:pt x="49" y="69"/>
                  </a:lnTo>
                  <a:lnTo>
                    <a:pt x="38" y="89"/>
                  </a:lnTo>
                  <a:lnTo>
                    <a:pt x="35" y="115"/>
                  </a:lnTo>
                  <a:lnTo>
                    <a:pt x="35" y="127"/>
                  </a:lnTo>
                  <a:lnTo>
                    <a:pt x="38" y="142"/>
                  </a:lnTo>
                  <a:lnTo>
                    <a:pt x="46" y="156"/>
                  </a:lnTo>
                  <a:lnTo>
                    <a:pt x="57" y="169"/>
                  </a:lnTo>
                  <a:lnTo>
                    <a:pt x="73" y="180"/>
                  </a:lnTo>
                  <a:lnTo>
                    <a:pt x="79" y="183"/>
                  </a:lnTo>
                  <a:lnTo>
                    <a:pt x="79" y="213"/>
                  </a:lnTo>
                  <a:lnTo>
                    <a:pt x="79" y="218"/>
                  </a:lnTo>
                  <a:lnTo>
                    <a:pt x="83" y="221"/>
                  </a:lnTo>
                  <a:lnTo>
                    <a:pt x="87" y="224"/>
                  </a:lnTo>
                  <a:lnTo>
                    <a:pt x="100" y="227"/>
                  </a:lnTo>
                  <a:lnTo>
                    <a:pt x="106" y="227"/>
                  </a:lnTo>
                  <a:lnTo>
                    <a:pt x="111" y="227"/>
                  </a:lnTo>
                  <a:lnTo>
                    <a:pt x="116" y="227"/>
                  </a:lnTo>
                  <a:lnTo>
                    <a:pt x="119" y="227"/>
                  </a:lnTo>
                  <a:lnTo>
                    <a:pt x="122" y="227"/>
                  </a:lnTo>
                  <a:lnTo>
                    <a:pt x="135" y="224"/>
                  </a:lnTo>
                  <a:lnTo>
                    <a:pt x="140" y="221"/>
                  </a:lnTo>
                  <a:lnTo>
                    <a:pt x="143" y="218"/>
                  </a:lnTo>
                  <a:lnTo>
                    <a:pt x="144" y="213"/>
                  </a:lnTo>
                  <a:lnTo>
                    <a:pt x="144" y="183"/>
                  </a:lnTo>
                  <a:lnTo>
                    <a:pt x="151" y="180"/>
                  </a:lnTo>
                  <a:lnTo>
                    <a:pt x="167" y="169"/>
                  </a:lnTo>
                  <a:lnTo>
                    <a:pt x="176" y="156"/>
                  </a:lnTo>
                  <a:lnTo>
                    <a:pt x="184" y="142"/>
                  </a:lnTo>
                  <a:lnTo>
                    <a:pt x="187" y="127"/>
                  </a:lnTo>
                  <a:lnTo>
                    <a:pt x="187" y="115"/>
                  </a:lnTo>
                  <a:lnTo>
                    <a:pt x="184" y="89"/>
                  </a:lnTo>
                  <a:lnTo>
                    <a:pt x="173" y="69"/>
                  </a:lnTo>
                  <a:lnTo>
                    <a:pt x="157" y="51"/>
                  </a:lnTo>
                  <a:lnTo>
                    <a:pt x="135" y="40"/>
                  </a:lnTo>
                  <a:lnTo>
                    <a:pt x="111" y="37"/>
                  </a:lnTo>
                  <a:close/>
                  <a:moveTo>
                    <a:pt x="105" y="0"/>
                  </a:moveTo>
                  <a:lnTo>
                    <a:pt x="117" y="0"/>
                  </a:lnTo>
                  <a:lnTo>
                    <a:pt x="146" y="5"/>
                  </a:lnTo>
                  <a:lnTo>
                    <a:pt x="171" y="18"/>
                  </a:lnTo>
                  <a:lnTo>
                    <a:pt x="192" y="35"/>
                  </a:lnTo>
                  <a:lnTo>
                    <a:pt x="208" y="58"/>
                  </a:lnTo>
                  <a:lnTo>
                    <a:pt x="219" y="83"/>
                  </a:lnTo>
                  <a:lnTo>
                    <a:pt x="222" y="112"/>
                  </a:lnTo>
                  <a:lnTo>
                    <a:pt x="219" y="142"/>
                  </a:lnTo>
                  <a:lnTo>
                    <a:pt x="209" y="167"/>
                  </a:lnTo>
                  <a:lnTo>
                    <a:pt x="194" y="188"/>
                  </a:lnTo>
                  <a:lnTo>
                    <a:pt x="173" y="205"/>
                  </a:lnTo>
                  <a:lnTo>
                    <a:pt x="173" y="237"/>
                  </a:lnTo>
                  <a:lnTo>
                    <a:pt x="173" y="242"/>
                  </a:lnTo>
                  <a:lnTo>
                    <a:pt x="171" y="245"/>
                  </a:lnTo>
                  <a:lnTo>
                    <a:pt x="170" y="248"/>
                  </a:lnTo>
                  <a:lnTo>
                    <a:pt x="167" y="251"/>
                  </a:lnTo>
                  <a:lnTo>
                    <a:pt x="165" y="253"/>
                  </a:lnTo>
                  <a:lnTo>
                    <a:pt x="163" y="254"/>
                  </a:lnTo>
                  <a:lnTo>
                    <a:pt x="162" y="258"/>
                  </a:lnTo>
                  <a:lnTo>
                    <a:pt x="162" y="259"/>
                  </a:lnTo>
                  <a:lnTo>
                    <a:pt x="162" y="261"/>
                  </a:lnTo>
                  <a:lnTo>
                    <a:pt x="163" y="261"/>
                  </a:lnTo>
                  <a:lnTo>
                    <a:pt x="168" y="262"/>
                  </a:lnTo>
                  <a:lnTo>
                    <a:pt x="170" y="264"/>
                  </a:lnTo>
                  <a:lnTo>
                    <a:pt x="171" y="265"/>
                  </a:lnTo>
                  <a:lnTo>
                    <a:pt x="171" y="269"/>
                  </a:lnTo>
                  <a:lnTo>
                    <a:pt x="173" y="270"/>
                  </a:lnTo>
                  <a:lnTo>
                    <a:pt x="173" y="270"/>
                  </a:lnTo>
                  <a:lnTo>
                    <a:pt x="173" y="291"/>
                  </a:lnTo>
                  <a:lnTo>
                    <a:pt x="171" y="296"/>
                  </a:lnTo>
                  <a:lnTo>
                    <a:pt x="168" y="299"/>
                  </a:lnTo>
                  <a:lnTo>
                    <a:pt x="163" y="300"/>
                  </a:lnTo>
                  <a:lnTo>
                    <a:pt x="159" y="300"/>
                  </a:lnTo>
                  <a:lnTo>
                    <a:pt x="155" y="300"/>
                  </a:lnTo>
                  <a:lnTo>
                    <a:pt x="152" y="302"/>
                  </a:lnTo>
                  <a:lnTo>
                    <a:pt x="151" y="304"/>
                  </a:lnTo>
                  <a:lnTo>
                    <a:pt x="151" y="304"/>
                  </a:lnTo>
                  <a:lnTo>
                    <a:pt x="148" y="305"/>
                  </a:lnTo>
                  <a:lnTo>
                    <a:pt x="143" y="310"/>
                  </a:lnTo>
                  <a:lnTo>
                    <a:pt x="133" y="315"/>
                  </a:lnTo>
                  <a:lnTo>
                    <a:pt x="122" y="318"/>
                  </a:lnTo>
                  <a:lnTo>
                    <a:pt x="111" y="319"/>
                  </a:lnTo>
                  <a:lnTo>
                    <a:pt x="100" y="318"/>
                  </a:lnTo>
                  <a:lnTo>
                    <a:pt x="89" y="315"/>
                  </a:lnTo>
                  <a:lnTo>
                    <a:pt x="79" y="310"/>
                  </a:lnTo>
                  <a:lnTo>
                    <a:pt x="75" y="305"/>
                  </a:lnTo>
                  <a:lnTo>
                    <a:pt x="71" y="304"/>
                  </a:lnTo>
                  <a:lnTo>
                    <a:pt x="71" y="304"/>
                  </a:lnTo>
                  <a:lnTo>
                    <a:pt x="70" y="302"/>
                  </a:lnTo>
                  <a:lnTo>
                    <a:pt x="67" y="300"/>
                  </a:lnTo>
                  <a:lnTo>
                    <a:pt x="63" y="300"/>
                  </a:lnTo>
                  <a:lnTo>
                    <a:pt x="59" y="300"/>
                  </a:lnTo>
                  <a:lnTo>
                    <a:pt x="54" y="299"/>
                  </a:lnTo>
                  <a:lnTo>
                    <a:pt x="51" y="296"/>
                  </a:lnTo>
                  <a:lnTo>
                    <a:pt x="51" y="291"/>
                  </a:lnTo>
                  <a:lnTo>
                    <a:pt x="51" y="270"/>
                  </a:lnTo>
                  <a:lnTo>
                    <a:pt x="51" y="270"/>
                  </a:lnTo>
                  <a:lnTo>
                    <a:pt x="51" y="269"/>
                  </a:lnTo>
                  <a:lnTo>
                    <a:pt x="51" y="265"/>
                  </a:lnTo>
                  <a:lnTo>
                    <a:pt x="52" y="264"/>
                  </a:lnTo>
                  <a:lnTo>
                    <a:pt x="56" y="262"/>
                  </a:lnTo>
                  <a:lnTo>
                    <a:pt x="59" y="261"/>
                  </a:lnTo>
                  <a:lnTo>
                    <a:pt x="60" y="261"/>
                  </a:lnTo>
                  <a:lnTo>
                    <a:pt x="60" y="259"/>
                  </a:lnTo>
                  <a:lnTo>
                    <a:pt x="60" y="258"/>
                  </a:lnTo>
                  <a:lnTo>
                    <a:pt x="60" y="254"/>
                  </a:lnTo>
                  <a:lnTo>
                    <a:pt x="59" y="253"/>
                  </a:lnTo>
                  <a:lnTo>
                    <a:pt x="56" y="251"/>
                  </a:lnTo>
                  <a:lnTo>
                    <a:pt x="52" y="248"/>
                  </a:lnTo>
                  <a:lnTo>
                    <a:pt x="51" y="245"/>
                  </a:lnTo>
                  <a:lnTo>
                    <a:pt x="49" y="242"/>
                  </a:lnTo>
                  <a:lnTo>
                    <a:pt x="49" y="237"/>
                  </a:lnTo>
                  <a:lnTo>
                    <a:pt x="49" y="205"/>
                  </a:lnTo>
                  <a:lnTo>
                    <a:pt x="29" y="188"/>
                  </a:lnTo>
                  <a:lnTo>
                    <a:pt x="13" y="167"/>
                  </a:lnTo>
                  <a:lnTo>
                    <a:pt x="3" y="142"/>
                  </a:lnTo>
                  <a:lnTo>
                    <a:pt x="0" y="112"/>
                  </a:lnTo>
                  <a:lnTo>
                    <a:pt x="3" y="83"/>
                  </a:lnTo>
                  <a:lnTo>
                    <a:pt x="14" y="58"/>
                  </a:lnTo>
                  <a:lnTo>
                    <a:pt x="30" y="35"/>
                  </a:lnTo>
                  <a:lnTo>
                    <a:pt x="51" y="18"/>
                  </a:lnTo>
                  <a:lnTo>
                    <a:pt x="76" y="5"/>
                  </a:lnTo>
                  <a:lnTo>
                    <a:pt x="105"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2" name="Freeform 79">
              <a:extLst>
                <a:ext uri="{FF2B5EF4-FFF2-40B4-BE49-F238E27FC236}">
                  <a16:creationId xmlns:a16="http://schemas.microsoft.com/office/drawing/2014/main" id="{DA09CA1F-6CF3-442D-BD2E-19FBB0B7CFD1}"/>
                </a:ext>
              </a:extLst>
            </p:cNvPr>
            <p:cNvSpPr>
              <a:spLocks/>
            </p:cNvSpPr>
            <p:nvPr/>
          </p:nvSpPr>
          <p:spPr bwMode="auto">
            <a:xfrm>
              <a:off x="9893300" y="2914650"/>
              <a:ext cx="65088" cy="57150"/>
            </a:xfrm>
            <a:custGeom>
              <a:avLst/>
              <a:gdLst>
                <a:gd name="T0" fmla="*/ 28 w 41"/>
                <a:gd name="T1" fmla="*/ 0 h 36"/>
                <a:gd name="T2" fmla="*/ 32 w 41"/>
                <a:gd name="T3" fmla="*/ 0 h 36"/>
                <a:gd name="T4" fmla="*/ 35 w 41"/>
                <a:gd name="T5" fmla="*/ 3 h 36"/>
                <a:gd name="T6" fmla="*/ 38 w 41"/>
                <a:gd name="T7" fmla="*/ 6 h 36"/>
                <a:gd name="T8" fmla="*/ 41 w 41"/>
                <a:gd name="T9" fmla="*/ 9 h 36"/>
                <a:gd name="T10" fmla="*/ 41 w 41"/>
                <a:gd name="T11" fmla="*/ 14 h 36"/>
                <a:gd name="T12" fmla="*/ 40 w 41"/>
                <a:gd name="T13" fmla="*/ 17 h 36"/>
                <a:gd name="T14" fmla="*/ 36 w 41"/>
                <a:gd name="T15" fmla="*/ 21 h 36"/>
                <a:gd name="T16" fmla="*/ 16 w 41"/>
                <a:gd name="T17" fmla="*/ 35 h 36"/>
                <a:gd name="T18" fmla="*/ 13 w 41"/>
                <a:gd name="T19" fmla="*/ 36 h 36"/>
                <a:gd name="T20" fmla="*/ 9 w 41"/>
                <a:gd name="T21" fmla="*/ 36 h 36"/>
                <a:gd name="T22" fmla="*/ 6 w 41"/>
                <a:gd name="T23" fmla="*/ 36 h 36"/>
                <a:gd name="T24" fmla="*/ 3 w 41"/>
                <a:gd name="T25" fmla="*/ 33 h 36"/>
                <a:gd name="T26" fmla="*/ 2 w 41"/>
                <a:gd name="T27" fmla="*/ 33 h 36"/>
                <a:gd name="T28" fmla="*/ 0 w 41"/>
                <a:gd name="T29" fmla="*/ 30 h 36"/>
                <a:gd name="T30" fmla="*/ 0 w 41"/>
                <a:gd name="T31" fmla="*/ 25 h 36"/>
                <a:gd name="T32" fmla="*/ 2 w 41"/>
                <a:gd name="T33" fmla="*/ 22 h 36"/>
                <a:gd name="T34" fmla="*/ 3 w 41"/>
                <a:gd name="T35" fmla="*/ 19 h 36"/>
                <a:gd name="T36" fmla="*/ 21 w 41"/>
                <a:gd name="T37" fmla="*/ 1 h 36"/>
                <a:gd name="T38" fmla="*/ 24 w 41"/>
                <a:gd name="T39" fmla="*/ 0 h 36"/>
                <a:gd name="T40" fmla="*/ 28 w 41"/>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6">
                  <a:moveTo>
                    <a:pt x="28" y="0"/>
                  </a:moveTo>
                  <a:lnTo>
                    <a:pt x="32" y="0"/>
                  </a:lnTo>
                  <a:lnTo>
                    <a:pt x="35" y="3"/>
                  </a:lnTo>
                  <a:lnTo>
                    <a:pt x="38" y="6"/>
                  </a:lnTo>
                  <a:lnTo>
                    <a:pt x="41" y="9"/>
                  </a:lnTo>
                  <a:lnTo>
                    <a:pt x="41" y="14"/>
                  </a:lnTo>
                  <a:lnTo>
                    <a:pt x="40" y="17"/>
                  </a:lnTo>
                  <a:lnTo>
                    <a:pt x="36" y="21"/>
                  </a:lnTo>
                  <a:lnTo>
                    <a:pt x="16" y="35"/>
                  </a:lnTo>
                  <a:lnTo>
                    <a:pt x="13" y="36"/>
                  </a:lnTo>
                  <a:lnTo>
                    <a:pt x="9" y="36"/>
                  </a:lnTo>
                  <a:lnTo>
                    <a:pt x="6" y="36"/>
                  </a:lnTo>
                  <a:lnTo>
                    <a:pt x="3" y="33"/>
                  </a:lnTo>
                  <a:lnTo>
                    <a:pt x="2" y="33"/>
                  </a:lnTo>
                  <a:lnTo>
                    <a:pt x="0" y="30"/>
                  </a:lnTo>
                  <a:lnTo>
                    <a:pt x="0" y="25"/>
                  </a:lnTo>
                  <a:lnTo>
                    <a:pt x="2" y="22"/>
                  </a:lnTo>
                  <a:lnTo>
                    <a:pt x="3" y="19"/>
                  </a:lnTo>
                  <a:lnTo>
                    <a:pt x="21" y="1"/>
                  </a:lnTo>
                  <a:lnTo>
                    <a:pt x="24" y="0"/>
                  </a:lnTo>
                  <a:lnTo>
                    <a:pt x="28"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3" name="Freeform 80">
              <a:extLst>
                <a:ext uri="{FF2B5EF4-FFF2-40B4-BE49-F238E27FC236}">
                  <a16:creationId xmlns:a16="http://schemas.microsoft.com/office/drawing/2014/main" id="{49452D27-C3B6-435E-8A1B-B738179084BD}"/>
                </a:ext>
              </a:extLst>
            </p:cNvPr>
            <p:cNvSpPr>
              <a:spLocks/>
            </p:cNvSpPr>
            <p:nvPr/>
          </p:nvSpPr>
          <p:spPr bwMode="auto">
            <a:xfrm>
              <a:off x="9713912" y="2819400"/>
              <a:ext cx="38100" cy="73025"/>
            </a:xfrm>
            <a:custGeom>
              <a:avLst/>
              <a:gdLst>
                <a:gd name="T0" fmla="*/ 15 w 24"/>
                <a:gd name="T1" fmla="*/ 0 h 46"/>
                <a:gd name="T2" fmla="*/ 18 w 24"/>
                <a:gd name="T3" fmla="*/ 1 h 46"/>
                <a:gd name="T4" fmla="*/ 23 w 24"/>
                <a:gd name="T5" fmla="*/ 3 h 46"/>
                <a:gd name="T6" fmla="*/ 24 w 24"/>
                <a:gd name="T7" fmla="*/ 8 h 46"/>
                <a:gd name="T8" fmla="*/ 24 w 24"/>
                <a:gd name="T9" fmla="*/ 11 h 46"/>
                <a:gd name="T10" fmla="*/ 23 w 24"/>
                <a:gd name="T11" fmla="*/ 36 h 46"/>
                <a:gd name="T12" fmla="*/ 23 w 24"/>
                <a:gd name="T13" fmla="*/ 39 h 46"/>
                <a:gd name="T14" fmla="*/ 19 w 24"/>
                <a:gd name="T15" fmla="*/ 42 h 46"/>
                <a:gd name="T16" fmla="*/ 16 w 24"/>
                <a:gd name="T17" fmla="*/ 44 h 46"/>
                <a:gd name="T18" fmla="*/ 13 w 24"/>
                <a:gd name="T19" fmla="*/ 46 h 46"/>
                <a:gd name="T20" fmla="*/ 11 w 24"/>
                <a:gd name="T21" fmla="*/ 46 h 46"/>
                <a:gd name="T22" fmla="*/ 8 w 24"/>
                <a:gd name="T23" fmla="*/ 44 h 46"/>
                <a:gd name="T24" fmla="*/ 5 w 24"/>
                <a:gd name="T25" fmla="*/ 42 h 46"/>
                <a:gd name="T26" fmla="*/ 4 w 24"/>
                <a:gd name="T27" fmla="*/ 39 h 46"/>
                <a:gd name="T28" fmla="*/ 2 w 24"/>
                <a:gd name="T29" fmla="*/ 36 h 46"/>
                <a:gd name="T30" fmla="*/ 0 w 24"/>
                <a:gd name="T31" fmla="*/ 11 h 46"/>
                <a:gd name="T32" fmla="*/ 0 w 24"/>
                <a:gd name="T33" fmla="*/ 8 h 46"/>
                <a:gd name="T34" fmla="*/ 2 w 24"/>
                <a:gd name="T35" fmla="*/ 3 h 46"/>
                <a:gd name="T36" fmla="*/ 5 w 24"/>
                <a:gd name="T37" fmla="*/ 1 h 46"/>
                <a:gd name="T38" fmla="*/ 10 w 24"/>
                <a:gd name="T39" fmla="*/ 0 h 46"/>
                <a:gd name="T40" fmla="*/ 15 w 24"/>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6">
                  <a:moveTo>
                    <a:pt x="15" y="0"/>
                  </a:moveTo>
                  <a:lnTo>
                    <a:pt x="18" y="1"/>
                  </a:lnTo>
                  <a:lnTo>
                    <a:pt x="23" y="3"/>
                  </a:lnTo>
                  <a:lnTo>
                    <a:pt x="24" y="8"/>
                  </a:lnTo>
                  <a:lnTo>
                    <a:pt x="24" y="11"/>
                  </a:lnTo>
                  <a:lnTo>
                    <a:pt x="23" y="36"/>
                  </a:lnTo>
                  <a:lnTo>
                    <a:pt x="23" y="39"/>
                  </a:lnTo>
                  <a:lnTo>
                    <a:pt x="19" y="42"/>
                  </a:lnTo>
                  <a:lnTo>
                    <a:pt x="16" y="44"/>
                  </a:lnTo>
                  <a:lnTo>
                    <a:pt x="13" y="46"/>
                  </a:lnTo>
                  <a:lnTo>
                    <a:pt x="11" y="46"/>
                  </a:lnTo>
                  <a:lnTo>
                    <a:pt x="8" y="44"/>
                  </a:lnTo>
                  <a:lnTo>
                    <a:pt x="5" y="42"/>
                  </a:lnTo>
                  <a:lnTo>
                    <a:pt x="4" y="39"/>
                  </a:lnTo>
                  <a:lnTo>
                    <a:pt x="2" y="36"/>
                  </a:lnTo>
                  <a:lnTo>
                    <a:pt x="0" y="11"/>
                  </a:lnTo>
                  <a:lnTo>
                    <a:pt x="0" y="8"/>
                  </a:lnTo>
                  <a:lnTo>
                    <a:pt x="2" y="3"/>
                  </a:lnTo>
                  <a:lnTo>
                    <a:pt x="5" y="1"/>
                  </a:lnTo>
                  <a:lnTo>
                    <a:pt x="10" y="0"/>
                  </a:lnTo>
                  <a:lnTo>
                    <a:pt x="15"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4" name="Freeform 81">
              <a:extLst>
                <a:ext uri="{FF2B5EF4-FFF2-40B4-BE49-F238E27FC236}">
                  <a16:creationId xmlns:a16="http://schemas.microsoft.com/office/drawing/2014/main" id="{B4372E13-1AFB-458F-99E1-FC4C6D9D6315}"/>
                </a:ext>
              </a:extLst>
            </p:cNvPr>
            <p:cNvSpPr>
              <a:spLocks/>
            </p:cNvSpPr>
            <p:nvPr/>
          </p:nvSpPr>
          <p:spPr bwMode="auto">
            <a:xfrm>
              <a:off x="9464675" y="3133725"/>
              <a:ext cx="71438" cy="44450"/>
            </a:xfrm>
            <a:custGeom>
              <a:avLst/>
              <a:gdLst>
                <a:gd name="T0" fmla="*/ 32 w 45"/>
                <a:gd name="T1" fmla="*/ 0 h 28"/>
                <a:gd name="T2" fmla="*/ 37 w 45"/>
                <a:gd name="T3" fmla="*/ 0 h 28"/>
                <a:gd name="T4" fmla="*/ 40 w 45"/>
                <a:gd name="T5" fmla="*/ 2 h 28"/>
                <a:gd name="T6" fmla="*/ 42 w 45"/>
                <a:gd name="T7" fmla="*/ 5 h 28"/>
                <a:gd name="T8" fmla="*/ 43 w 45"/>
                <a:gd name="T9" fmla="*/ 8 h 28"/>
                <a:gd name="T10" fmla="*/ 45 w 45"/>
                <a:gd name="T11" fmla="*/ 9 h 28"/>
                <a:gd name="T12" fmla="*/ 45 w 45"/>
                <a:gd name="T13" fmla="*/ 13 h 28"/>
                <a:gd name="T14" fmla="*/ 43 w 45"/>
                <a:gd name="T15" fmla="*/ 16 h 28"/>
                <a:gd name="T16" fmla="*/ 40 w 45"/>
                <a:gd name="T17" fmla="*/ 19 h 28"/>
                <a:gd name="T18" fmla="*/ 37 w 45"/>
                <a:gd name="T19" fmla="*/ 21 h 28"/>
                <a:gd name="T20" fmla="*/ 13 w 45"/>
                <a:gd name="T21" fmla="*/ 28 h 28"/>
                <a:gd name="T22" fmla="*/ 10 w 45"/>
                <a:gd name="T23" fmla="*/ 28 h 28"/>
                <a:gd name="T24" fmla="*/ 5 w 45"/>
                <a:gd name="T25" fmla="*/ 27 h 28"/>
                <a:gd name="T26" fmla="*/ 2 w 45"/>
                <a:gd name="T27" fmla="*/ 25 h 28"/>
                <a:gd name="T28" fmla="*/ 0 w 45"/>
                <a:gd name="T29" fmla="*/ 21 h 28"/>
                <a:gd name="T30" fmla="*/ 0 w 45"/>
                <a:gd name="T31" fmla="*/ 16 h 28"/>
                <a:gd name="T32" fmla="*/ 0 w 45"/>
                <a:gd name="T33" fmla="*/ 13 h 28"/>
                <a:gd name="T34" fmla="*/ 2 w 45"/>
                <a:gd name="T35" fmla="*/ 9 h 28"/>
                <a:gd name="T36" fmla="*/ 4 w 45"/>
                <a:gd name="T37" fmla="*/ 6 h 28"/>
                <a:gd name="T38" fmla="*/ 8 w 45"/>
                <a:gd name="T39" fmla="*/ 5 h 28"/>
                <a:gd name="T40" fmla="*/ 32 w 45"/>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8">
                  <a:moveTo>
                    <a:pt x="32" y="0"/>
                  </a:moveTo>
                  <a:lnTo>
                    <a:pt x="37" y="0"/>
                  </a:lnTo>
                  <a:lnTo>
                    <a:pt x="40" y="2"/>
                  </a:lnTo>
                  <a:lnTo>
                    <a:pt x="42" y="5"/>
                  </a:lnTo>
                  <a:lnTo>
                    <a:pt x="43" y="8"/>
                  </a:lnTo>
                  <a:lnTo>
                    <a:pt x="45" y="9"/>
                  </a:lnTo>
                  <a:lnTo>
                    <a:pt x="45" y="13"/>
                  </a:lnTo>
                  <a:lnTo>
                    <a:pt x="43" y="16"/>
                  </a:lnTo>
                  <a:lnTo>
                    <a:pt x="40" y="19"/>
                  </a:lnTo>
                  <a:lnTo>
                    <a:pt x="37" y="21"/>
                  </a:lnTo>
                  <a:lnTo>
                    <a:pt x="13" y="28"/>
                  </a:lnTo>
                  <a:lnTo>
                    <a:pt x="10" y="28"/>
                  </a:lnTo>
                  <a:lnTo>
                    <a:pt x="5" y="27"/>
                  </a:lnTo>
                  <a:lnTo>
                    <a:pt x="2" y="25"/>
                  </a:lnTo>
                  <a:lnTo>
                    <a:pt x="0" y="21"/>
                  </a:lnTo>
                  <a:lnTo>
                    <a:pt x="0" y="16"/>
                  </a:lnTo>
                  <a:lnTo>
                    <a:pt x="0" y="13"/>
                  </a:lnTo>
                  <a:lnTo>
                    <a:pt x="2" y="9"/>
                  </a:lnTo>
                  <a:lnTo>
                    <a:pt x="4" y="6"/>
                  </a:lnTo>
                  <a:lnTo>
                    <a:pt x="8" y="5"/>
                  </a:lnTo>
                  <a:lnTo>
                    <a:pt x="32"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5" name="Freeform 82">
              <a:extLst>
                <a:ext uri="{FF2B5EF4-FFF2-40B4-BE49-F238E27FC236}">
                  <a16:creationId xmlns:a16="http://schemas.microsoft.com/office/drawing/2014/main" id="{E414D6C8-C1A6-4357-8258-58DFD87B15D4}"/>
                </a:ext>
              </a:extLst>
            </p:cNvPr>
            <p:cNvSpPr>
              <a:spLocks/>
            </p:cNvSpPr>
            <p:nvPr/>
          </p:nvSpPr>
          <p:spPr bwMode="auto">
            <a:xfrm>
              <a:off x="9510712" y="2916237"/>
              <a:ext cx="65088" cy="61913"/>
            </a:xfrm>
            <a:custGeom>
              <a:avLst/>
              <a:gdLst>
                <a:gd name="T0" fmla="*/ 13 w 41"/>
                <a:gd name="T1" fmla="*/ 0 h 39"/>
                <a:gd name="T2" fmla="*/ 16 w 41"/>
                <a:gd name="T3" fmla="*/ 2 h 39"/>
                <a:gd name="T4" fmla="*/ 19 w 41"/>
                <a:gd name="T5" fmla="*/ 4 h 39"/>
                <a:gd name="T6" fmla="*/ 38 w 41"/>
                <a:gd name="T7" fmla="*/ 21 h 39"/>
                <a:gd name="T8" fmla="*/ 40 w 41"/>
                <a:gd name="T9" fmla="*/ 24 h 39"/>
                <a:gd name="T10" fmla="*/ 41 w 41"/>
                <a:gd name="T11" fmla="*/ 27 h 39"/>
                <a:gd name="T12" fmla="*/ 41 w 41"/>
                <a:gd name="T13" fmla="*/ 31 h 39"/>
                <a:gd name="T14" fmla="*/ 40 w 41"/>
                <a:gd name="T15" fmla="*/ 34 h 39"/>
                <a:gd name="T16" fmla="*/ 38 w 41"/>
                <a:gd name="T17" fmla="*/ 35 h 39"/>
                <a:gd name="T18" fmla="*/ 36 w 41"/>
                <a:gd name="T19" fmla="*/ 37 h 39"/>
                <a:gd name="T20" fmla="*/ 32 w 41"/>
                <a:gd name="T21" fmla="*/ 39 h 39"/>
                <a:gd name="T22" fmla="*/ 28 w 41"/>
                <a:gd name="T23" fmla="*/ 39 h 39"/>
                <a:gd name="T24" fmla="*/ 25 w 41"/>
                <a:gd name="T25" fmla="*/ 37 h 39"/>
                <a:gd name="T26" fmla="*/ 5 w 41"/>
                <a:gd name="T27" fmla="*/ 23 h 39"/>
                <a:gd name="T28" fmla="*/ 2 w 41"/>
                <a:gd name="T29" fmla="*/ 21 h 39"/>
                <a:gd name="T30" fmla="*/ 0 w 41"/>
                <a:gd name="T31" fmla="*/ 16 h 39"/>
                <a:gd name="T32" fmla="*/ 0 w 41"/>
                <a:gd name="T33" fmla="*/ 13 h 39"/>
                <a:gd name="T34" fmla="*/ 2 w 41"/>
                <a:gd name="T35" fmla="*/ 8 h 39"/>
                <a:gd name="T36" fmla="*/ 5 w 41"/>
                <a:gd name="T37" fmla="*/ 5 h 39"/>
                <a:gd name="T38" fmla="*/ 8 w 41"/>
                <a:gd name="T39" fmla="*/ 2 h 39"/>
                <a:gd name="T40" fmla="*/ 13 w 41"/>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13" y="0"/>
                  </a:moveTo>
                  <a:lnTo>
                    <a:pt x="16" y="2"/>
                  </a:lnTo>
                  <a:lnTo>
                    <a:pt x="19" y="4"/>
                  </a:lnTo>
                  <a:lnTo>
                    <a:pt x="38" y="21"/>
                  </a:lnTo>
                  <a:lnTo>
                    <a:pt x="40" y="24"/>
                  </a:lnTo>
                  <a:lnTo>
                    <a:pt x="41" y="27"/>
                  </a:lnTo>
                  <a:lnTo>
                    <a:pt x="41" y="31"/>
                  </a:lnTo>
                  <a:lnTo>
                    <a:pt x="40" y="34"/>
                  </a:lnTo>
                  <a:lnTo>
                    <a:pt x="38" y="35"/>
                  </a:lnTo>
                  <a:lnTo>
                    <a:pt x="36" y="37"/>
                  </a:lnTo>
                  <a:lnTo>
                    <a:pt x="32" y="39"/>
                  </a:lnTo>
                  <a:lnTo>
                    <a:pt x="28" y="39"/>
                  </a:lnTo>
                  <a:lnTo>
                    <a:pt x="25" y="37"/>
                  </a:lnTo>
                  <a:lnTo>
                    <a:pt x="5" y="23"/>
                  </a:lnTo>
                  <a:lnTo>
                    <a:pt x="2" y="21"/>
                  </a:lnTo>
                  <a:lnTo>
                    <a:pt x="0" y="16"/>
                  </a:lnTo>
                  <a:lnTo>
                    <a:pt x="0" y="13"/>
                  </a:lnTo>
                  <a:lnTo>
                    <a:pt x="2" y="8"/>
                  </a:lnTo>
                  <a:lnTo>
                    <a:pt x="5" y="5"/>
                  </a:lnTo>
                  <a:lnTo>
                    <a:pt x="8" y="2"/>
                  </a:lnTo>
                  <a:lnTo>
                    <a:pt x="13"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36" name="Freeform 83">
              <a:extLst>
                <a:ext uri="{FF2B5EF4-FFF2-40B4-BE49-F238E27FC236}">
                  <a16:creationId xmlns:a16="http://schemas.microsoft.com/office/drawing/2014/main" id="{FDD3A42A-7ADD-45B1-8560-066E51B55842}"/>
                </a:ext>
              </a:extLst>
            </p:cNvPr>
            <p:cNvSpPr>
              <a:spLocks/>
            </p:cNvSpPr>
            <p:nvPr/>
          </p:nvSpPr>
          <p:spPr bwMode="auto">
            <a:xfrm>
              <a:off x="9937750" y="3130550"/>
              <a:ext cx="71438" cy="42863"/>
            </a:xfrm>
            <a:custGeom>
              <a:avLst/>
              <a:gdLst>
                <a:gd name="T0" fmla="*/ 12 w 45"/>
                <a:gd name="T1" fmla="*/ 0 h 27"/>
                <a:gd name="T2" fmla="*/ 37 w 45"/>
                <a:gd name="T3" fmla="*/ 4 h 27"/>
                <a:gd name="T4" fmla="*/ 40 w 45"/>
                <a:gd name="T5" fmla="*/ 5 h 27"/>
                <a:gd name="T6" fmla="*/ 43 w 45"/>
                <a:gd name="T7" fmla="*/ 7 h 27"/>
                <a:gd name="T8" fmla="*/ 45 w 45"/>
                <a:gd name="T9" fmla="*/ 11 h 27"/>
                <a:gd name="T10" fmla="*/ 45 w 45"/>
                <a:gd name="T11" fmla="*/ 15 h 27"/>
                <a:gd name="T12" fmla="*/ 45 w 45"/>
                <a:gd name="T13" fmla="*/ 19 h 27"/>
                <a:gd name="T14" fmla="*/ 43 w 45"/>
                <a:gd name="T15" fmla="*/ 24 h 27"/>
                <a:gd name="T16" fmla="*/ 40 w 45"/>
                <a:gd name="T17" fmla="*/ 26 h 27"/>
                <a:gd name="T18" fmla="*/ 35 w 45"/>
                <a:gd name="T19" fmla="*/ 27 h 27"/>
                <a:gd name="T20" fmla="*/ 32 w 45"/>
                <a:gd name="T21" fmla="*/ 27 h 27"/>
                <a:gd name="T22" fmla="*/ 8 w 45"/>
                <a:gd name="T23" fmla="*/ 19 h 27"/>
                <a:gd name="T24" fmla="*/ 5 w 45"/>
                <a:gd name="T25" fmla="*/ 18 h 27"/>
                <a:gd name="T26" fmla="*/ 2 w 45"/>
                <a:gd name="T27" fmla="*/ 16 h 27"/>
                <a:gd name="T28" fmla="*/ 0 w 45"/>
                <a:gd name="T29" fmla="*/ 11 h 27"/>
                <a:gd name="T30" fmla="*/ 0 w 45"/>
                <a:gd name="T31" fmla="*/ 8 h 27"/>
                <a:gd name="T32" fmla="*/ 0 w 45"/>
                <a:gd name="T33" fmla="*/ 7 h 27"/>
                <a:gd name="T34" fmla="*/ 2 w 45"/>
                <a:gd name="T35" fmla="*/ 4 h 27"/>
                <a:gd name="T36" fmla="*/ 5 w 45"/>
                <a:gd name="T37" fmla="*/ 2 h 27"/>
                <a:gd name="T38" fmla="*/ 8 w 45"/>
                <a:gd name="T39" fmla="*/ 0 h 27"/>
                <a:gd name="T40" fmla="*/ 12 w 45"/>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7">
                  <a:moveTo>
                    <a:pt x="12" y="0"/>
                  </a:moveTo>
                  <a:lnTo>
                    <a:pt x="37" y="4"/>
                  </a:lnTo>
                  <a:lnTo>
                    <a:pt x="40" y="5"/>
                  </a:lnTo>
                  <a:lnTo>
                    <a:pt x="43" y="7"/>
                  </a:lnTo>
                  <a:lnTo>
                    <a:pt x="45" y="11"/>
                  </a:lnTo>
                  <a:lnTo>
                    <a:pt x="45" y="15"/>
                  </a:lnTo>
                  <a:lnTo>
                    <a:pt x="45" y="19"/>
                  </a:lnTo>
                  <a:lnTo>
                    <a:pt x="43" y="24"/>
                  </a:lnTo>
                  <a:lnTo>
                    <a:pt x="40" y="26"/>
                  </a:lnTo>
                  <a:lnTo>
                    <a:pt x="35" y="27"/>
                  </a:lnTo>
                  <a:lnTo>
                    <a:pt x="32" y="27"/>
                  </a:lnTo>
                  <a:lnTo>
                    <a:pt x="8" y="19"/>
                  </a:lnTo>
                  <a:lnTo>
                    <a:pt x="5" y="18"/>
                  </a:lnTo>
                  <a:lnTo>
                    <a:pt x="2" y="16"/>
                  </a:lnTo>
                  <a:lnTo>
                    <a:pt x="0" y="11"/>
                  </a:lnTo>
                  <a:lnTo>
                    <a:pt x="0" y="8"/>
                  </a:lnTo>
                  <a:lnTo>
                    <a:pt x="0" y="7"/>
                  </a:lnTo>
                  <a:lnTo>
                    <a:pt x="2" y="4"/>
                  </a:lnTo>
                  <a:lnTo>
                    <a:pt x="5" y="2"/>
                  </a:lnTo>
                  <a:lnTo>
                    <a:pt x="8" y="0"/>
                  </a:lnTo>
                  <a:lnTo>
                    <a:pt x="12"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grpSp>
      <p:grpSp>
        <p:nvGrpSpPr>
          <p:cNvPr id="18" name="Group 17">
            <a:extLst>
              <a:ext uri="{FF2B5EF4-FFF2-40B4-BE49-F238E27FC236}">
                <a16:creationId xmlns:a16="http://schemas.microsoft.com/office/drawing/2014/main" id="{B1565366-86B4-40A5-9864-815F474D9E76}"/>
              </a:ext>
            </a:extLst>
          </p:cNvPr>
          <p:cNvGrpSpPr/>
          <p:nvPr/>
        </p:nvGrpSpPr>
        <p:grpSpPr>
          <a:xfrm>
            <a:off x="2456052" y="4058091"/>
            <a:ext cx="1085459" cy="745816"/>
            <a:chOff x="3032125" y="4041246"/>
            <a:chExt cx="598488" cy="330200"/>
          </a:xfrm>
        </p:grpSpPr>
        <p:sp>
          <p:nvSpPr>
            <p:cNvPr id="29" name="Freeform 61">
              <a:extLst>
                <a:ext uri="{FF2B5EF4-FFF2-40B4-BE49-F238E27FC236}">
                  <a16:creationId xmlns:a16="http://schemas.microsoft.com/office/drawing/2014/main" id="{417A508F-5156-43AF-86BB-9124C48E67B1}"/>
                </a:ext>
              </a:extLst>
            </p:cNvPr>
            <p:cNvSpPr>
              <a:spLocks noEditPoints="1"/>
            </p:cNvSpPr>
            <p:nvPr/>
          </p:nvSpPr>
          <p:spPr bwMode="auto">
            <a:xfrm>
              <a:off x="3032125" y="4044421"/>
              <a:ext cx="373063" cy="325438"/>
            </a:xfrm>
            <a:custGeom>
              <a:avLst/>
              <a:gdLst>
                <a:gd name="T0" fmla="*/ 38 w 235"/>
                <a:gd name="T1" fmla="*/ 24 h 205"/>
                <a:gd name="T2" fmla="*/ 32 w 235"/>
                <a:gd name="T3" fmla="*/ 25 h 205"/>
                <a:gd name="T4" fmla="*/ 27 w 235"/>
                <a:gd name="T5" fmla="*/ 29 h 205"/>
                <a:gd name="T6" fmla="*/ 24 w 235"/>
                <a:gd name="T7" fmla="*/ 33 h 205"/>
                <a:gd name="T8" fmla="*/ 22 w 235"/>
                <a:gd name="T9" fmla="*/ 40 h 205"/>
                <a:gd name="T10" fmla="*/ 22 w 235"/>
                <a:gd name="T11" fmla="*/ 127 h 205"/>
                <a:gd name="T12" fmla="*/ 24 w 235"/>
                <a:gd name="T13" fmla="*/ 133 h 205"/>
                <a:gd name="T14" fmla="*/ 27 w 235"/>
                <a:gd name="T15" fmla="*/ 138 h 205"/>
                <a:gd name="T16" fmla="*/ 32 w 235"/>
                <a:gd name="T17" fmla="*/ 141 h 205"/>
                <a:gd name="T18" fmla="*/ 38 w 235"/>
                <a:gd name="T19" fmla="*/ 143 h 205"/>
                <a:gd name="T20" fmla="*/ 195 w 235"/>
                <a:gd name="T21" fmla="*/ 143 h 205"/>
                <a:gd name="T22" fmla="*/ 200 w 235"/>
                <a:gd name="T23" fmla="*/ 141 h 205"/>
                <a:gd name="T24" fmla="*/ 203 w 235"/>
                <a:gd name="T25" fmla="*/ 140 h 205"/>
                <a:gd name="T26" fmla="*/ 208 w 235"/>
                <a:gd name="T27" fmla="*/ 137 h 205"/>
                <a:gd name="T28" fmla="*/ 209 w 235"/>
                <a:gd name="T29" fmla="*/ 132 h 205"/>
                <a:gd name="T30" fmla="*/ 209 w 235"/>
                <a:gd name="T31" fmla="*/ 127 h 205"/>
                <a:gd name="T32" fmla="*/ 209 w 235"/>
                <a:gd name="T33" fmla="*/ 40 h 205"/>
                <a:gd name="T34" fmla="*/ 209 w 235"/>
                <a:gd name="T35" fmla="*/ 33 h 205"/>
                <a:gd name="T36" fmla="*/ 206 w 235"/>
                <a:gd name="T37" fmla="*/ 29 h 205"/>
                <a:gd name="T38" fmla="*/ 201 w 235"/>
                <a:gd name="T39" fmla="*/ 25 h 205"/>
                <a:gd name="T40" fmla="*/ 195 w 235"/>
                <a:gd name="T41" fmla="*/ 24 h 205"/>
                <a:gd name="T42" fmla="*/ 38 w 235"/>
                <a:gd name="T43" fmla="*/ 24 h 205"/>
                <a:gd name="T44" fmla="*/ 11 w 235"/>
                <a:gd name="T45" fmla="*/ 0 h 205"/>
                <a:gd name="T46" fmla="*/ 222 w 235"/>
                <a:gd name="T47" fmla="*/ 0 h 205"/>
                <a:gd name="T48" fmla="*/ 227 w 235"/>
                <a:gd name="T49" fmla="*/ 2 h 205"/>
                <a:gd name="T50" fmla="*/ 231 w 235"/>
                <a:gd name="T51" fmla="*/ 3 h 205"/>
                <a:gd name="T52" fmla="*/ 233 w 235"/>
                <a:gd name="T53" fmla="*/ 6 h 205"/>
                <a:gd name="T54" fmla="*/ 235 w 235"/>
                <a:gd name="T55" fmla="*/ 11 h 205"/>
                <a:gd name="T56" fmla="*/ 235 w 235"/>
                <a:gd name="T57" fmla="*/ 152 h 205"/>
                <a:gd name="T58" fmla="*/ 233 w 235"/>
                <a:gd name="T59" fmla="*/ 157 h 205"/>
                <a:gd name="T60" fmla="*/ 231 w 235"/>
                <a:gd name="T61" fmla="*/ 162 h 205"/>
                <a:gd name="T62" fmla="*/ 227 w 235"/>
                <a:gd name="T63" fmla="*/ 164 h 205"/>
                <a:gd name="T64" fmla="*/ 222 w 235"/>
                <a:gd name="T65" fmla="*/ 165 h 205"/>
                <a:gd name="T66" fmla="*/ 127 w 235"/>
                <a:gd name="T67" fmla="*/ 165 h 205"/>
                <a:gd name="T68" fmla="*/ 127 w 235"/>
                <a:gd name="T69" fmla="*/ 183 h 205"/>
                <a:gd name="T70" fmla="*/ 159 w 235"/>
                <a:gd name="T71" fmla="*/ 183 h 205"/>
                <a:gd name="T72" fmla="*/ 165 w 235"/>
                <a:gd name="T73" fmla="*/ 184 h 205"/>
                <a:gd name="T74" fmla="*/ 170 w 235"/>
                <a:gd name="T75" fmla="*/ 186 h 205"/>
                <a:gd name="T76" fmla="*/ 174 w 235"/>
                <a:gd name="T77" fmla="*/ 190 h 205"/>
                <a:gd name="T78" fmla="*/ 178 w 235"/>
                <a:gd name="T79" fmla="*/ 195 h 205"/>
                <a:gd name="T80" fmla="*/ 178 w 235"/>
                <a:gd name="T81" fmla="*/ 202 h 205"/>
                <a:gd name="T82" fmla="*/ 178 w 235"/>
                <a:gd name="T83" fmla="*/ 205 h 205"/>
                <a:gd name="T84" fmla="*/ 51 w 235"/>
                <a:gd name="T85" fmla="*/ 205 h 205"/>
                <a:gd name="T86" fmla="*/ 51 w 235"/>
                <a:gd name="T87" fmla="*/ 202 h 205"/>
                <a:gd name="T88" fmla="*/ 52 w 235"/>
                <a:gd name="T89" fmla="*/ 195 h 205"/>
                <a:gd name="T90" fmla="*/ 55 w 235"/>
                <a:gd name="T91" fmla="*/ 190 h 205"/>
                <a:gd name="T92" fmla="*/ 59 w 235"/>
                <a:gd name="T93" fmla="*/ 186 h 205"/>
                <a:gd name="T94" fmla="*/ 65 w 235"/>
                <a:gd name="T95" fmla="*/ 184 h 205"/>
                <a:gd name="T96" fmla="*/ 70 w 235"/>
                <a:gd name="T97" fmla="*/ 183 h 205"/>
                <a:gd name="T98" fmla="*/ 103 w 235"/>
                <a:gd name="T99" fmla="*/ 183 h 205"/>
                <a:gd name="T100" fmla="*/ 103 w 235"/>
                <a:gd name="T101" fmla="*/ 165 h 205"/>
                <a:gd name="T102" fmla="*/ 11 w 235"/>
                <a:gd name="T103" fmla="*/ 165 h 205"/>
                <a:gd name="T104" fmla="*/ 6 w 235"/>
                <a:gd name="T105" fmla="*/ 164 h 205"/>
                <a:gd name="T106" fmla="*/ 3 w 235"/>
                <a:gd name="T107" fmla="*/ 162 h 205"/>
                <a:gd name="T108" fmla="*/ 2 w 235"/>
                <a:gd name="T109" fmla="*/ 157 h 205"/>
                <a:gd name="T110" fmla="*/ 0 w 235"/>
                <a:gd name="T111" fmla="*/ 152 h 205"/>
                <a:gd name="T112" fmla="*/ 0 w 235"/>
                <a:gd name="T113" fmla="*/ 11 h 205"/>
                <a:gd name="T114" fmla="*/ 2 w 235"/>
                <a:gd name="T115" fmla="*/ 6 h 205"/>
                <a:gd name="T116" fmla="*/ 3 w 235"/>
                <a:gd name="T117" fmla="*/ 3 h 205"/>
                <a:gd name="T118" fmla="*/ 6 w 235"/>
                <a:gd name="T119" fmla="*/ 2 h 205"/>
                <a:gd name="T120" fmla="*/ 11 w 235"/>
                <a:gd name="T1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205">
                  <a:moveTo>
                    <a:pt x="38" y="24"/>
                  </a:moveTo>
                  <a:lnTo>
                    <a:pt x="32" y="25"/>
                  </a:lnTo>
                  <a:lnTo>
                    <a:pt x="27" y="29"/>
                  </a:lnTo>
                  <a:lnTo>
                    <a:pt x="24" y="33"/>
                  </a:lnTo>
                  <a:lnTo>
                    <a:pt x="22" y="40"/>
                  </a:lnTo>
                  <a:lnTo>
                    <a:pt x="22" y="127"/>
                  </a:lnTo>
                  <a:lnTo>
                    <a:pt x="24" y="133"/>
                  </a:lnTo>
                  <a:lnTo>
                    <a:pt x="27" y="138"/>
                  </a:lnTo>
                  <a:lnTo>
                    <a:pt x="32" y="141"/>
                  </a:lnTo>
                  <a:lnTo>
                    <a:pt x="38" y="143"/>
                  </a:lnTo>
                  <a:lnTo>
                    <a:pt x="195" y="143"/>
                  </a:lnTo>
                  <a:lnTo>
                    <a:pt x="200" y="141"/>
                  </a:lnTo>
                  <a:lnTo>
                    <a:pt x="203" y="140"/>
                  </a:lnTo>
                  <a:lnTo>
                    <a:pt x="208" y="137"/>
                  </a:lnTo>
                  <a:lnTo>
                    <a:pt x="209" y="132"/>
                  </a:lnTo>
                  <a:lnTo>
                    <a:pt x="209" y="127"/>
                  </a:lnTo>
                  <a:lnTo>
                    <a:pt x="209" y="40"/>
                  </a:lnTo>
                  <a:lnTo>
                    <a:pt x="209" y="33"/>
                  </a:lnTo>
                  <a:lnTo>
                    <a:pt x="206" y="29"/>
                  </a:lnTo>
                  <a:lnTo>
                    <a:pt x="201" y="25"/>
                  </a:lnTo>
                  <a:lnTo>
                    <a:pt x="195" y="24"/>
                  </a:lnTo>
                  <a:lnTo>
                    <a:pt x="38" y="24"/>
                  </a:lnTo>
                  <a:close/>
                  <a:moveTo>
                    <a:pt x="11" y="0"/>
                  </a:moveTo>
                  <a:lnTo>
                    <a:pt x="222" y="0"/>
                  </a:lnTo>
                  <a:lnTo>
                    <a:pt x="227" y="2"/>
                  </a:lnTo>
                  <a:lnTo>
                    <a:pt x="231" y="3"/>
                  </a:lnTo>
                  <a:lnTo>
                    <a:pt x="233" y="6"/>
                  </a:lnTo>
                  <a:lnTo>
                    <a:pt x="235" y="11"/>
                  </a:lnTo>
                  <a:lnTo>
                    <a:pt x="235" y="152"/>
                  </a:lnTo>
                  <a:lnTo>
                    <a:pt x="233" y="157"/>
                  </a:lnTo>
                  <a:lnTo>
                    <a:pt x="231" y="162"/>
                  </a:lnTo>
                  <a:lnTo>
                    <a:pt x="227" y="164"/>
                  </a:lnTo>
                  <a:lnTo>
                    <a:pt x="222" y="165"/>
                  </a:lnTo>
                  <a:lnTo>
                    <a:pt x="127" y="165"/>
                  </a:lnTo>
                  <a:lnTo>
                    <a:pt x="127" y="183"/>
                  </a:lnTo>
                  <a:lnTo>
                    <a:pt x="159" y="183"/>
                  </a:lnTo>
                  <a:lnTo>
                    <a:pt x="165" y="184"/>
                  </a:lnTo>
                  <a:lnTo>
                    <a:pt x="170" y="186"/>
                  </a:lnTo>
                  <a:lnTo>
                    <a:pt x="174" y="190"/>
                  </a:lnTo>
                  <a:lnTo>
                    <a:pt x="178" y="195"/>
                  </a:lnTo>
                  <a:lnTo>
                    <a:pt x="178" y="202"/>
                  </a:lnTo>
                  <a:lnTo>
                    <a:pt x="178" y="205"/>
                  </a:lnTo>
                  <a:lnTo>
                    <a:pt x="51" y="205"/>
                  </a:lnTo>
                  <a:lnTo>
                    <a:pt x="51" y="202"/>
                  </a:lnTo>
                  <a:lnTo>
                    <a:pt x="52" y="195"/>
                  </a:lnTo>
                  <a:lnTo>
                    <a:pt x="55" y="190"/>
                  </a:lnTo>
                  <a:lnTo>
                    <a:pt x="59" y="186"/>
                  </a:lnTo>
                  <a:lnTo>
                    <a:pt x="65" y="184"/>
                  </a:lnTo>
                  <a:lnTo>
                    <a:pt x="70" y="183"/>
                  </a:lnTo>
                  <a:lnTo>
                    <a:pt x="103" y="183"/>
                  </a:lnTo>
                  <a:lnTo>
                    <a:pt x="103" y="165"/>
                  </a:lnTo>
                  <a:lnTo>
                    <a:pt x="11" y="165"/>
                  </a:lnTo>
                  <a:lnTo>
                    <a:pt x="6" y="164"/>
                  </a:lnTo>
                  <a:lnTo>
                    <a:pt x="3" y="162"/>
                  </a:lnTo>
                  <a:lnTo>
                    <a:pt x="2" y="157"/>
                  </a:lnTo>
                  <a:lnTo>
                    <a:pt x="0" y="152"/>
                  </a:lnTo>
                  <a:lnTo>
                    <a:pt x="0" y="11"/>
                  </a:lnTo>
                  <a:lnTo>
                    <a:pt x="2" y="6"/>
                  </a:lnTo>
                  <a:lnTo>
                    <a:pt x="3" y="3"/>
                  </a:lnTo>
                  <a:lnTo>
                    <a:pt x="6" y="2"/>
                  </a:lnTo>
                  <a:lnTo>
                    <a:pt x="11"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solidFill>
                  <a:schemeClr val="accent5"/>
                </a:solidFill>
              </a:endParaRPr>
            </a:p>
          </p:txBody>
        </p:sp>
        <p:sp>
          <p:nvSpPr>
            <p:cNvPr id="30" name="Freeform 62">
              <a:extLst>
                <a:ext uri="{FF2B5EF4-FFF2-40B4-BE49-F238E27FC236}">
                  <a16:creationId xmlns:a16="http://schemas.microsoft.com/office/drawing/2014/main" id="{E5E7EFCA-A140-4897-B5C5-F48BC2F6A868}"/>
                </a:ext>
              </a:extLst>
            </p:cNvPr>
            <p:cNvSpPr>
              <a:spLocks noEditPoints="1"/>
            </p:cNvSpPr>
            <p:nvPr/>
          </p:nvSpPr>
          <p:spPr bwMode="auto">
            <a:xfrm>
              <a:off x="3435350" y="4041246"/>
              <a:ext cx="195263" cy="330200"/>
            </a:xfrm>
            <a:custGeom>
              <a:avLst/>
              <a:gdLst>
                <a:gd name="T0" fmla="*/ 62 w 123"/>
                <a:gd name="T1" fmla="*/ 166 h 208"/>
                <a:gd name="T2" fmla="*/ 58 w 123"/>
                <a:gd name="T3" fmla="*/ 167 h 208"/>
                <a:gd name="T4" fmla="*/ 55 w 123"/>
                <a:gd name="T5" fmla="*/ 169 h 208"/>
                <a:gd name="T6" fmla="*/ 52 w 123"/>
                <a:gd name="T7" fmla="*/ 172 h 208"/>
                <a:gd name="T8" fmla="*/ 52 w 123"/>
                <a:gd name="T9" fmla="*/ 177 h 208"/>
                <a:gd name="T10" fmla="*/ 52 w 123"/>
                <a:gd name="T11" fmla="*/ 180 h 208"/>
                <a:gd name="T12" fmla="*/ 55 w 123"/>
                <a:gd name="T13" fmla="*/ 183 h 208"/>
                <a:gd name="T14" fmla="*/ 58 w 123"/>
                <a:gd name="T15" fmla="*/ 185 h 208"/>
                <a:gd name="T16" fmla="*/ 62 w 123"/>
                <a:gd name="T17" fmla="*/ 186 h 208"/>
                <a:gd name="T18" fmla="*/ 66 w 123"/>
                <a:gd name="T19" fmla="*/ 185 h 208"/>
                <a:gd name="T20" fmla="*/ 69 w 123"/>
                <a:gd name="T21" fmla="*/ 183 h 208"/>
                <a:gd name="T22" fmla="*/ 71 w 123"/>
                <a:gd name="T23" fmla="*/ 180 h 208"/>
                <a:gd name="T24" fmla="*/ 73 w 123"/>
                <a:gd name="T25" fmla="*/ 177 h 208"/>
                <a:gd name="T26" fmla="*/ 71 w 123"/>
                <a:gd name="T27" fmla="*/ 172 h 208"/>
                <a:gd name="T28" fmla="*/ 69 w 123"/>
                <a:gd name="T29" fmla="*/ 169 h 208"/>
                <a:gd name="T30" fmla="*/ 66 w 123"/>
                <a:gd name="T31" fmla="*/ 167 h 208"/>
                <a:gd name="T32" fmla="*/ 62 w 123"/>
                <a:gd name="T33" fmla="*/ 166 h 208"/>
                <a:gd name="T34" fmla="*/ 27 w 123"/>
                <a:gd name="T35" fmla="*/ 61 h 208"/>
                <a:gd name="T36" fmla="*/ 27 w 123"/>
                <a:gd name="T37" fmla="*/ 72 h 208"/>
                <a:gd name="T38" fmla="*/ 96 w 123"/>
                <a:gd name="T39" fmla="*/ 72 h 208"/>
                <a:gd name="T40" fmla="*/ 96 w 123"/>
                <a:gd name="T41" fmla="*/ 61 h 208"/>
                <a:gd name="T42" fmla="*/ 27 w 123"/>
                <a:gd name="T43" fmla="*/ 61 h 208"/>
                <a:gd name="T44" fmla="*/ 27 w 123"/>
                <a:gd name="T45" fmla="*/ 37 h 208"/>
                <a:gd name="T46" fmla="*/ 27 w 123"/>
                <a:gd name="T47" fmla="*/ 48 h 208"/>
                <a:gd name="T48" fmla="*/ 96 w 123"/>
                <a:gd name="T49" fmla="*/ 48 h 208"/>
                <a:gd name="T50" fmla="*/ 96 w 123"/>
                <a:gd name="T51" fmla="*/ 37 h 208"/>
                <a:gd name="T52" fmla="*/ 27 w 123"/>
                <a:gd name="T53" fmla="*/ 37 h 208"/>
                <a:gd name="T54" fmla="*/ 22 w 123"/>
                <a:gd name="T55" fmla="*/ 0 h 208"/>
                <a:gd name="T56" fmla="*/ 106 w 123"/>
                <a:gd name="T57" fmla="*/ 0 h 208"/>
                <a:gd name="T58" fmla="*/ 111 w 123"/>
                <a:gd name="T59" fmla="*/ 2 h 208"/>
                <a:gd name="T60" fmla="*/ 117 w 123"/>
                <a:gd name="T61" fmla="*/ 4 h 208"/>
                <a:gd name="T62" fmla="*/ 120 w 123"/>
                <a:gd name="T63" fmla="*/ 8 h 208"/>
                <a:gd name="T64" fmla="*/ 123 w 123"/>
                <a:gd name="T65" fmla="*/ 13 h 208"/>
                <a:gd name="T66" fmla="*/ 123 w 123"/>
                <a:gd name="T67" fmla="*/ 20 h 208"/>
                <a:gd name="T68" fmla="*/ 123 w 123"/>
                <a:gd name="T69" fmla="*/ 208 h 208"/>
                <a:gd name="T70" fmla="*/ 0 w 123"/>
                <a:gd name="T71" fmla="*/ 208 h 208"/>
                <a:gd name="T72" fmla="*/ 0 w 123"/>
                <a:gd name="T73" fmla="*/ 24 h 208"/>
                <a:gd name="T74" fmla="*/ 0 w 123"/>
                <a:gd name="T75" fmla="*/ 18 h 208"/>
                <a:gd name="T76" fmla="*/ 3 w 123"/>
                <a:gd name="T77" fmla="*/ 13 h 208"/>
                <a:gd name="T78" fmla="*/ 6 w 123"/>
                <a:gd name="T79" fmla="*/ 7 h 208"/>
                <a:gd name="T80" fmla="*/ 11 w 123"/>
                <a:gd name="T81" fmla="*/ 4 h 208"/>
                <a:gd name="T82" fmla="*/ 17 w 123"/>
                <a:gd name="T83" fmla="*/ 2 h 208"/>
                <a:gd name="T84" fmla="*/ 22 w 123"/>
                <a:gd name="T8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208">
                  <a:moveTo>
                    <a:pt x="62" y="166"/>
                  </a:moveTo>
                  <a:lnTo>
                    <a:pt x="58" y="167"/>
                  </a:lnTo>
                  <a:lnTo>
                    <a:pt x="55" y="169"/>
                  </a:lnTo>
                  <a:lnTo>
                    <a:pt x="52" y="172"/>
                  </a:lnTo>
                  <a:lnTo>
                    <a:pt x="52" y="177"/>
                  </a:lnTo>
                  <a:lnTo>
                    <a:pt x="52" y="180"/>
                  </a:lnTo>
                  <a:lnTo>
                    <a:pt x="55" y="183"/>
                  </a:lnTo>
                  <a:lnTo>
                    <a:pt x="58" y="185"/>
                  </a:lnTo>
                  <a:lnTo>
                    <a:pt x="62" y="186"/>
                  </a:lnTo>
                  <a:lnTo>
                    <a:pt x="66" y="185"/>
                  </a:lnTo>
                  <a:lnTo>
                    <a:pt x="69" y="183"/>
                  </a:lnTo>
                  <a:lnTo>
                    <a:pt x="71" y="180"/>
                  </a:lnTo>
                  <a:lnTo>
                    <a:pt x="73" y="177"/>
                  </a:lnTo>
                  <a:lnTo>
                    <a:pt x="71" y="172"/>
                  </a:lnTo>
                  <a:lnTo>
                    <a:pt x="69" y="169"/>
                  </a:lnTo>
                  <a:lnTo>
                    <a:pt x="66" y="167"/>
                  </a:lnTo>
                  <a:lnTo>
                    <a:pt x="62" y="166"/>
                  </a:lnTo>
                  <a:close/>
                  <a:moveTo>
                    <a:pt x="27" y="61"/>
                  </a:moveTo>
                  <a:lnTo>
                    <a:pt x="27" y="72"/>
                  </a:lnTo>
                  <a:lnTo>
                    <a:pt x="96" y="72"/>
                  </a:lnTo>
                  <a:lnTo>
                    <a:pt x="96" y="61"/>
                  </a:lnTo>
                  <a:lnTo>
                    <a:pt x="27" y="61"/>
                  </a:lnTo>
                  <a:close/>
                  <a:moveTo>
                    <a:pt x="27" y="37"/>
                  </a:moveTo>
                  <a:lnTo>
                    <a:pt x="27" y="48"/>
                  </a:lnTo>
                  <a:lnTo>
                    <a:pt x="96" y="48"/>
                  </a:lnTo>
                  <a:lnTo>
                    <a:pt x="96" y="37"/>
                  </a:lnTo>
                  <a:lnTo>
                    <a:pt x="27" y="37"/>
                  </a:lnTo>
                  <a:close/>
                  <a:moveTo>
                    <a:pt x="22" y="0"/>
                  </a:moveTo>
                  <a:lnTo>
                    <a:pt x="106" y="0"/>
                  </a:lnTo>
                  <a:lnTo>
                    <a:pt x="111" y="2"/>
                  </a:lnTo>
                  <a:lnTo>
                    <a:pt x="117" y="4"/>
                  </a:lnTo>
                  <a:lnTo>
                    <a:pt x="120" y="8"/>
                  </a:lnTo>
                  <a:lnTo>
                    <a:pt x="123" y="13"/>
                  </a:lnTo>
                  <a:lnTo>
                    <a:pt x="123" y="20"/>
                  </a:lnTo>
                  <a:lnTo>
                    <a:pt x="123" y="208"/>
                  </a:lnTo>
                  <a:lnTo>
                    <a:pt x="0" y="208"/>
                  </a:lnTo>
                  <a:lnTo>
                    <a:pt x="0" y="24"/>
                  </a:lnTo>
                  <a:lnTo>
                    <a:pt x="0" y="18"/>
                  </a:lnTo>
                  <a:lnTo>
                    <a:pt x="3" y="13"/>
                  </a:lnTo>
                  <a:lnTo>
                    <a:pt x="6" y="7"/>
                  </a:lnTo>
                  <a:lnTo>
                    <a:pt x="11" y="4"/>
                  </a:lnTo>
                  <a:lnTo>
                    <a:pt x="17" y="2"/>
                  </a:lnTo>
                  <a:lnTo>
                    <a:pt x="22" y="0"/>
                  </a:lnTo>
                  <a:close/>
                </a:path>
              </a:pathLst>
            </a:custGeom>
            <a:ln w="38100">
              <a:solidFill>
                <a:srgbClr val="C00000"/>
              </a:solidFill>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solidFill>
                  <a:schemeClr val="accent5"/>
                </a:solidFill>
              </a:endParaRPr>
            </a:p>
          </p:txBody>
        </p:sp>
      </p:grpSp>
      <p:grpSp>
        <p:nvGrpSpPr>
          <p:cNvPr id="19" name="Group 18">
            <a:extLst>
              <a:ext uri="{FF2B5EF4-FFF2-40B4-BE49-F238E27FC236}">
                <a16:creationId xmlns:a16="http://schemas.microsoft.com/office/drawing/2014/main" id="{2B3C915A-30C9-4ADE-880B-FF830187BF7B}"/>
              </a:ext>
            </a:extLst>
          </p:cNvPr>
          <p:cNvGrpSpPr/>
          <p:nvPr/>
        </p:nvGrpSpPr>
        <p:grpSpPr>
          <a:xfrm>
            <a:off x="5688141" y="4014124"/>
            <a:ext cx="739690" cy="900517"/>
            <a:chOff x="1789112" y="1622954"/>
            <a:chExt cx="541338" cy="711200"/>
          </a:xfrm>
        </p:grpSpPr>
        <p:sp>
          <p:nvSpPr>
            <p:cNvPr id="26" name="Freeform 123">
              <a:extLst>
                <a:ext uri="{FF2B5EF4-FFF2-40B4-BE49-F238E27FC236}">
                  <a16:creationId xmlns:a16="http://schemas.microsoft.com/office/drawing/2014/main" id="{52149158-16C3-47B3-94B2-5084996AC3AD}"/>
                </a:ext>
              </a:extLst>
            </p:cNvPr>
            <p:cNvSpPr>
              <a:spLocks/>
            </p:cNvSpPr>
            <p:nvPr/>
          </p:nvSpPr>
          <p:spPr bwMode="auto">
            <a:xfrm>
              <a:off x="1917700" y="1622954"/>
              <a:ext cx="284163" cy="347663"/>
            </a:xfrm>
            <a:custGeom>
              <a:avLst/>
              <a:gdLst>
                <a:gd name="T0" fmla="*/ 88 w 179"/>
                <a:gd name="T1" fmla="*/ 0 h 219"/>
                <a:gd name="T2" fmla="*/ 115 w 179"/>
                <a:gd name="T3" fmla="*/ 2 h 219"/>
                <a:gd name="T4" fmla="*/ 136 w 179"/>
                <a:gd name="T5" fmla="*/ 8 h 219"/>
                <a:gd name="T6" fmla="*/ 152 w 179"/>
                <a:gd name="T7" fmla="*/ 18 h 219"/>
                <a:gd name="T8" fmla="*/ 163 w 179"/>
                <a:gd name="T9" fmla="*/ 32 h 219"/>
                <a:gd name="T10" fmla="*/ 171 w 179"/>
                <a:gd name="T11" fmla="*/ 48 h 219"/>
                <a:gd name="T12" fmla="*/ 176 w 179"/>
                <a:gd name="T13" fmla="*/ 67 h 219"/>
                <a:gd name="T14" fmla="*/ 179 w 179"/>
                <a:gd name="T15" fmla="*/ 87 h 219"/>
                <a:gd name="T16" fmla="*/ 179 w 179"/>
                <a:gd name="T17" fmla="*/ 110 h 219"/>
                <a:gd name="T18" fmla="*/ 176 w 179"/>
                <a:gd name="T19" fmla="*/ 138 h 219"/>
                <a:gd name="T20" fmla="*/ 168 w 179"/>
                <a:gd name="T21" fmla="*/ 165 h 219"/>
                <a:gd name="T22" fmla="*/ 153 w 179"/>
                <a:gd name="T23" fmla="*/ 187 h 219"/>
                <a:gd name="T24" fmla="*/ 134 w 179"/>
                <a:gd name="T25" fmla="*/ 203 h 219"/>
                <a:gd name="T26" fmla="*/ 114 w 179"/>
                <a:gd name="T27" fmla="*/ 214 h 219"/>
                <a:gd name="T28" fmla="*/ 88 w 179"/>
                <a:gd name="T29" fmla="*/ 219 h 219"/>
                <a:gd name="T30" fmla="*/ 65 w 179"/>
                <a:gd name="T31" fmla="*/ 214 h 219"/>
                <a:gd name="T32" fmla="*/ 44 w 179"/>
                <a:gd name="T33" fmla="*/ 203 h 219"/>
                <a:gd name="T34" fmla="*/ 25 w 179"/>
                <a:gd name="T35" fmla="*/ 187 h 219"/>
                <a:gd name="T36" fmla="*/ 11 w 179"/>
                <a:gd name="T37" fmla="*/ 165 h 219"/>
                <a:gd name="T38" fmla="*/ 3 w 179"/>
                <a:gd name="T39" fmla="*/ 138 h 219"/>
                <a:gd name="T40" fmla="*/ 0 w 179"/>
                <a:gd name="T41" fmla="*/ 110 h 219"/>
                <a:gd name="T42" fmla="*/ 0 w 179"/>
                <a:gd name="T43" fmla="*/ 87 h 219"/>
                <a:gd name="T44" fmla="*/ 3 w 179"/>
                <a:gd name="T45" fmla="*/ 67 h 219"/>
                <a:gd name="T46" fmla="*/ 8 w 179"/>
                <a:gd name="T47" fmla="*/ 48 h 219"/>
                <a:gd name="T48" fmla="*/ 15 w 179"/>
                <a:gd name="T49" fmla="*/ 32 h 219"/>
                <a:gd name="T50" fmla="*/ 27 w 179"/>
                <a:gd name="T51" fmla="*/ 18 h 219"/>
                <a:gd name="T52" fmla="*/ 42 w 179"/>
                <a:gd name="T53" fmla="*/ 8 h 219"/>
                <a:gd name="T54" fmla="*/ 63 w 179"/>
                <a:gd name="T55" fmla="*/ 2 h 219"/>
                <a:gd name="T56" fmla="*/ 88 w 179"/>
                <a:gd name="T5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219">
                  <a:moveTo>
                    <a:pt x="88" y="0"/>
                  </a:moveTo>
                  <a:lnTo>
                    <a:pt x="115" y="2"/>
                  </a:lnTo>
                  <a:lnTo>
                    <a:pt x="136" y="8"/>
                  </a:lnTo>
                  <a:lnTo>
                    <a:pt x="152" y="18"/>
                  </a:lnTo>
                  <a:lnTo>
                    <a:pt x="163" y="32"/>
                  </a:lnTo>
                  <a:lnTo>
                    <a:pt x="171" y="48"/>
                  </a:lnTo>
                  <a:lnTo>
                    <a:pt x="176" y="67"/>
                  </a:lnTo>
                  <a:lnTo>
                    <a:pt x="179" y="87"/>
                  </a:lnTo>
                  <a:lnTo>
                    <a:pt x="179" y="110"/>
                  </a:lnTo>
                  <a:lnTo>
                    <a:pt x="176" y="138"/>
                  </a:lnTo>
                  <a:lnTo>
                    <a:pt x="168" y="165"/>
                  </a:lnTo>
                  <a:lnTo>
                    <a:pt x="153" y="187"/>
                  </a:lnTo>
                  <a:lnTo>
                    <a:pt x="134" y="203"/>
                  </a:lnTo>
                  <a:lnTo>
                    <a:pt x="114" y="214"/>
                  </a:lnTo>
                  <a:lnTo>
                    <a:pt x="88" y="219"/>
                  </a:lnTo>
                  <a:lnTo>
                    <a:pt x="65" y="214"/>
                  </a:lnTo>
                  <a:lnTo>
                    <a:pt x="44" y="203"/>
                  </a:lnTo>
                  <a:lnTo>
                    <a:pt x="25" y="187"/>
                  </a:lnTo>
                  <a:lnTo>
                    <a:pt x="11" y="165"/>
                  </a:lnTo>
                  <a:lnTo>
                    <a:pt x="3" y="138"/>
                  </a:lnTo>
                  <a:lnTo>
                    <a:pt x="0" y="110"/>
                  </a:lnTo>
                  <a:lnTo>
                    <a:pt x="0" y="87"/>
                  </a:lnTo>
                  <a:lnTo>
                    <a:pt x="3" y="67"/>
                  </a:lnTo>
                  <a:lnTo>
                    <a:pt x="8" y="48"/>
                  </a:lnTo>
                  <a:lnTo>
                    <a:pt x="15" y="32"/>
                  </a:lnTo>
                  <a:lnTo>
                    <a:pt x="27" y="18"/>
                  </a:lnTo>
                  <a:lnTo>
                    <a:pt x="42" y="8"/>
                  </a:lnTo>
                  <a:lnTo>
                    <a:pt x="63" y="2"/>
                  </a:lnTo>
                  <a:lnTo>
                    <a:pt x="88"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27" name="Rectangle 26">
              <a:extLst>
                <a:ext uri="{FF2B5EF4-FFF2-40B4-BE49-F238E27FC236}">
                  <a16:creationId xmlns:a16="http://schemas.microsoft.com/office/drawing/2014/main" id="{9884B853-6AEB-43A0-9043-55DF7461C204}"/>
                </a:ext>
              </a:extLst>
            </p:cNvPr>
            <p:cNvSpPr>
              <a:spLocks noChangeArrowheads="1"/>
            </p:cNvSpPr>
            <p:nvPr/>
          </p:nvSpPr>
          <p:spPr bwMode="auto">
            <a:xfrm>
              <a:off x="1789112" y="2232554"/>
              <a:ext cx="1588" cy="3175"/>
            </a:xfrm>
            <a:prstGeom prst="rect">
              <a:avLst/>
            </a:pr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sp>
          <p:nvSpPr>
            <p:cNvPr id="28" name="Freeform 125">
              <a:extLst>
                <a:ext uri="{FF2B5EF4-FFF2-40B4-BE49-F238E27FC236}">
                  <a16:creationId xmlns:a16="http://schemas.microsoft.com/office/drawing/2014/main" id="{C40AFB60-5B62-4EE7-81CB-737F6842935C}"/>
                </a:ext>
              </a:extLst>
            </p:cNvPr>
            <p:cNvSpPr>
              <a:spLocks/>
            </p:cNvSpPr>
            <p:nvPr/>
          </p:nvSpPr>
          <p:spPr bwMode="auto">
            <a:xfrm>
              <a:off x="1789112" y="1983316"/>
              <a:ext cx="541338" cy="350838"/>
            </a:xfrm>
            <a:custGeom>
              <a:avLst/>
              <a:gdLst>
                <a:gd name="T0" fmla="*/ 120 w 341"/>
                <a:gd name="T1" fmla="*/ 0 h 221"/>
                <a:gd name="T2" fmla="*/ 122 w 341"/>
                <a:gd name="T3" fmla="*/ 2 h 221"/>
                <a:gd name="T4" fmla="*/ 128 w 341"/>
                <a:gd name="T5" fmla="*/ 6 h 221"/>
                <a:gd name="T6" fmla="*/ 138 w 341"/>
                <a:gd name="T7" fmla="*/ 13 h 221"/>
                <a:gd name="T8" fmla="*/ 152 w 341"/>
                <a:gd name="T9" fmla="*/ 18 h 221"/>
                <a:gd name="T10" fmla="*/ 169 w 341"/>
                <a:gd name="T11" fmla="*/ 19 h 221"/>
                <a:gd name="T12" fmla="*/ 188 w 341"/>
                <a:gd name="T13" fmla="*/ 18 h 221"/>
                <a:gd name="T14" fmla="*/ 203 w 341"/>
                <a:gd name="T15" fmla="*/ 13 h 221"/>
                <a:gd name="T16" fmla="*/ 212 w 341"/>
                <a:gd name="T17" fmla="*/ 6 h 221"/>
                <a:gd name="T18" fmla="*/ 217 w 341"/>
                <a:gd name="T19" fmla="*/ 2 h 221"/>
                <a:gd name="T20" fmla="*/ 220 w 341"/>
                <a:gd name="T21" fmla="*/ 0 h 221"/>
                <a:gd name="T22" fmla="*/ 260 w 341"/>
                <a:gd name="T23" fmla="*/ 10 h 221"/>
                <a:gd name="T24" fmla="*/ 290 w 341"/>
                <a:gd name="T25" fmla="*/ 21 h 221"/>
                <a:gd name="T26" fmla="*/ 311 w 341"/>
                <a:gd name="T27" fmla="*/ 37 h 221"/>
                <a:gd name="T28" fmla="*/ 325 w 341"/>
                <a:gd name="T29" fmla="*/ 56 h 221"/>
                <a:gd name="T30" fmla="*/ 334 w 341"/>
                <a:gd name="T31" fmla="*/ 81 h 221"/>
                <a:gd name="T32" fmla="*/ 339 w 341"/>
                <a:gd name="T33" fmla="*/ 114 h 221"/>
                <a:gd name="T34" fmla="*/ 341 w 341"/>
                <a:gd name="T35" fmla="*/ 156 h 221"/>
                <a:gd name="T36" fmla="*/ 341 w 341"/>
                <a:gd name="T37" fmla="*/ 159 h 221"/>
                <a:gd name="T38" fmla="*/ 341 w 341"/>
                <a:gd name="T39" fmla="*/ 162 h 221"/>
                <a:gd name="T40" fmla="*/ 341 w 341"/>
                <a:gd name="T41" fmla="*/ 162 h 221"/>
                <a:gd name="T42" fmla="*/ 341 w 341"/>
                <a:gd name="T43" fmla="*/ 162 h 221"/>
                <a:gd name="T44" fmla="*/ 341 w 341"/>
                <a:gd name="T45" fmla="*/ 165 h 221"/>
                <a:gd name="T46" fmla="*/ 341 w 341"/>
                <a:gd name="T47" fmla="*/ 170 h 221"/>
                <a:gd name="T48" fmla="*/ 339 w 341"/>
                <a:gd name="T49" fmla="*/ 171 h 221"/>
                <a:gd name="T50" fmla="*/ 336 w 341"/>
                <a:gd name="T51" fmla="*/ 176 h 221"/>
                <a:gd name="T52" fmla="*/ 328 w 341"/>
                <a:gd name="T53" fmla="*/ 184 h 221"/>
                <a:gd name="T54" fmla="*/ 317 w 341"/>
                <a:gd name="T55" fmla="*/ 192 h 221"/>
                <a:gd name="T56" fmla="*/ 301 w 341"/>
                <a:gd name="T57" fmla="*/ 200 h 221"/>
                <a:gd name="T58" fmla="*/ 279 w 341"/>
                <a:gd name="T59" fmla="*/ 208 h 221"/>
                <a:gd name="T60" fmla="*/ 250 w 341"/>
                <a:gd name="T61" fmla="*/ 214 h 221"/>
                <a:gd name="T62" fmla="*/ 214 w 341"/>
                <a:gd name="T63" fmla="*/ 219 h 221"/>
                <a:gd name="T64" fmla="*/ 169 w 341"/>
                <a:gd name="T65" fmla="*/ 221 h 221"/>
                <a:gd name="T66" fmla="*/ 127 w 341"/>
                <a:gd name="T67" fmla="*/ 219 h 221"/>
                <a:gd name="T68" fmla="*/ 90 w 341"/>
                <a:gd name="T69" fmla="*/ 214 h 221"/>
                <a:gd name="T70" fmla="*/ 62 w 341"/>
                <a:gd name="T71" fmla="*/ 208 h 221"/>
                <a:gd name="T72" fmla="*/ 39 w 341"/>
                <a:gd name="T73" fmla="*/ 200 h 221"/>
                <a:gd name="T74" fmla="*/ 24 w 341"/>
                <a:gd name="T75" fmla="*/ 192 h 221"/>
                <a:gd name="T76" fmla="*/ 11 w 341"/>
                <a:gd name="T77" fmla="*/ 184 h 221"/>
                <a:gd name="T78" fmla="*/ 5 w 341"/>
                <a:gd name="T79" fmla="*/ 176 h 221"/>
                <a:gd name="T80" fmla="*/ 1 w 341"/>
                <a:gd name="T81" fmla="*/ 171 h 221"/>
                <a:gd name="T82" fmla="*/ 0 w 341"/>
                <a:gd name="T83" fmla="*/ 170 h 221"/>
                <a:gd name="T84" fmla="*/ 0 w 341"/>
                <a:gd name="T85" fmla="*/ 165 h 221"/>
                <a:gd name="T86" fmla="*/ 0 w 341"/>
                <a:gd name="T87" fmla="*/ 162 h 221"/>
                <a:gd name="T88" fmla="*/ 0 w 341"/>
                <a:gd name="T89" fmla="*/ 159 h 221"/>
                <a:gd name="T90" fmla="*/ 0 w 341"/>
                <a:gd name="T91" fmla="*/ 160 h 221"/>
                <a:gd name="T92" fmla="*/ 0 w 341"/>
                <a:gd name="T93" fmla="*/ 159 h 221"/>
                <a:gd name="T94" fmla="*/ 0 w 341"/>
                <a:gd name="T95" fmla="*/ 156 h 221"/>
                <a:gd name="T96" fmla="*/ 0 w 341"/>
                <a:gd name="T97" fmla="*/ 151 h 221"/>
                <a:gd name="T98" fmla="*/ 1 w 341"/>
                <a:gd name="T99" fmla="*/ 111 h 221"/>
                <a:gd name="T100" fmla="*/ 6 w 341"/>
                <a:gd name="T101" fmla="*/ 79 h 221"/>
                <a:gd name="T102" fmla="*/ 16 w 341"/>
                <a:gd name="T103" fmla="*/ 54 h 221"/>
                <a:gd name="T104" fmla="*/ 30 w 341"/>
                <a:gd name="T105" fmla="*/ 35 h 221"/>
                <a:gd name="T106" fmla="*/ 52 w 341"/>
                <a:gd name="T107" fmla="*/ 21 h 221"/>
                <a:gd name="T108" fmla="*/ 81 w 341"/>
                <a:gd name="T109" fmla="*/ 10 h 221"/>
                <a:gd name="T110" fmla="*/ 120 w 341"/>
                <a:gd name="T111"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 h="221">
                  <a:moveTo>
                    <a:pt x="120" y="0"/>
                  </a:moveTo>
                  <a:lnTo>
                    <a:pt x="122" y="2"/>
                  </a:lnTo>
                  <a:lnTo>
                    <a:pt x="128" y="6"/>
                  </a:lnTo>
                  <a:lnTo>
                    <a:pt x="138" y="13"/>
                  </a:lnTo>
                  <a:lnTo>
                    <a:pt x="152" y="18"/>
                  </a:lnTo>
                  <a:lnTo>
                    <a:pt x="169" y="19"/>
                  </a:lnTo>
                  <a:lnTo>
                    <a:pt x="188" y="18"/>
                  </a:lnTo>
                  <a:lnTo>
                    <a:pt x="203" y="13"/>
                  </a:lnTo>
                  <a:lnTo>
                    <a:pt x="212" y="6"/>
                  </a:lnTo>
                  <a:lnTo>
                    <a:pt x="217" y="2"/>
                  </a:lnTo>
                  <a:lnTo>
                    <a:pt x="220" y="0"/>
                  </a:lnTo>
                  <a:lnTo>
                    <a:pt x="260" y="10"/>
                  </a:lnTo>
                  <a:lnTo>
                    <a:pt x="290" y="21"/>
                  </a:lnTo>
                  <a:lnTo>
                    <a:pt x="311" y="37"/>
                  </a:lnTo>
                  <a:lnTo>
                    <a:pt x="325" y="56"/>
                  </a:lnTo>
                  <a:lnTo>
                    <a:pt x="334" y="81"/>
                  </a:lnTo>
                  <a:lnTo>
                    <a:pt x="339" y="114"/>
                  </a:lnTo>
                  <a:lnTo>
                    <a:pt x="341" y="156"/>
                  </a:lnTo>
                  <a:lnTo>
                    <a:pt x="341" y="159"/>
                  </a:lnTo>
                  <a:lnTo>
                    <a:pt x="341" y="162"/>
                  </a:lnTo>
                  <a:lnTo>
                    <a:pt x="341" y="162"/>
                  </a:lnTo>
                  <a:lnTo>
                    <a:pt x="341" y="162"/>
                  </a:lnTo>
                  <a:lnTo>
                    <a:pt x="341" y="165"/>
                  </a:lnTo>
                  <a:lnTo>
                    <a:pt x="341" y="170"/>
                  </a:lnTo>
                  <a:lnTo>
                    <a:pt x="339" y="171"/>
                  </a:lnTo>
                  <a:lnTo>
                    <a:pt x="336" y="176"/>
                  </a:lnTo>
                  <a:lnTo>
                    <a:pt x="328" y="184"/>
                  </a:lnTo>
                  <a:lnTo>
                    <a:pt x="317" y="192"/>
                  </a:lnTo>
                  <a:lnTo>
                    <a:pt x="301" y="200"/>
                  </a:lnTo>
                  <a:lnTo>
                    <a:pt x="279" y="208"/>
                  </a:lnTo>
                  <a:lnTo>
                    <a:pt x="250" y="214"/>
                  </a:lnTo>
                  <a:lnTo>
                    <a:pt x="214" y="219"/>
                  </a:lnTo>
                  <a:lnTo>
                    <a:pt x="169" y="221"/>
                  </a:lnTo>
                  <a:lnTo>
                    <a:pt x="127" y="219"/>
                  </a:lnTo>
                  <a:lnTo>
                    <a:pt x="90" y="214"/>
                  </a:lnTo>
                  <a:lnTo>
                    <a:pt x="62" y="208"/>
                  </a:lnTo>
                  <a:lnTo>
                    <a:pt x="39" y="200"/>
                  </a:lnTo>
                  <a:lnTo>
                    <a:pt x="24" y="192"/>
                  </a:lnTo>
                  <a:lnTo>
                    <a:pt x="11" y="184"/>
                  </a:lnTo>
                  <a:lnTo>
                    <a:pt x="5" y="176"/>
                  </a:lnTo>
                  <a:lnTo>
                    <a:pt x="1" y="171"/>
                  </a:lnTo>
                  <a:lnTo>
                    <a:pt x="0" y="170"/>
                  </a:lnTo>
                  <a:lnTo>
                    <a:pt x="0" y="165"/>
                  </a:lnTo>
                  <a:lnTo>
                    <a:pt x="0" y="162"/>
                  </a:lnTo>
                  <a:lnTo>
                    <a:pt x="0" y="159"/>
                  </a:lnTo>
                  <a:lnTo>
                    <a:pt x="0" y="160"/>
                  </a:lnTo>
                  <a:lnTo>
                    <a:pt x="0" y="159"/>
                  </a:lnTo>
                  <a:lnTo>
                    <a:pt x="0" y="156"/>
                  </a:lnTo>
                  <a:lnTo>
                    <a:pt x="0" y="151"/>
                  </a:lnTo>
                  <a:lnTo>
                    <a:pt x="1" y="111"/>
                  </a:lnTo>
                  <a:lnTo>
                    <a:pt x="6" y="79"/>
                  </a:lnTo>
                  <a:lnTo>
                    <a:pt x="16" y="54"/>
                  </a:lnTo>
                  <a:lnTo>
                    <a:pt x="30" y="35"/>
                  </a:lnTo>
                  <a:lnTo>
                    <a:pt x="52" y="21"/>
                  </a:lnTo>
                  <a:lnTo>
                    <a:pt x="81" y="10"/>
                  </a:lnTo>
                  <a:lnTo>
                    <a:pt x="120" y="0"/>
                  </a:lnTo>
                  <a:close/>
                </a:path>
              </a:pathLst>
            </a:custGeom>
            <a:ln w="381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chemeClr val="dk1"/>
                  </a:solidFill>
                  <a:latin typeface="+mn-lt"/>
                  <a:ea typeface="+mn-ea"/>
                  <a:cs typeface="+mn-cs"/>
                </a:defRPr>
              </a:lvl1pPr>
              <a:lvl2pPr marL="457200" algn="l" rtl="0" eaLnBrk="0" fontAlgn="base" hangingPunct="0">
                <a:spcBef>
                  <a:spcPct val="0"/>
                </a:spcBef>
                <a:spcAft>
                  <a:spcPct val="0"/>
                </a:spcAft>
                <a:defRPr sz="2200" b="1" kern="1200">
                  <a:solidFill>
                    <a:schemeClr val="dk1"/>
                  </a:solidFill>
                  <a:latin typeface="+mn-lt"/>
                  <a:ea typeface="+mn-ea"/>
                  <a:cs typeface="+mn-cs"/>
                </a:defRPr>
              </a:lvl2pPr>
              <a:lvl3pPr marL="914400" algn="l" rtl="0" eaLnBrk="0" fontAlgn="base" hangingPunct="0">
                <a:spcBef>
                  <a:spcPct val="0"/>
                </a:spcBef>
                <a:spcAft>
                  <a:spcPct val="0"/>
                </a:spcAft>
                <a:defRPr sz="2200" b="1" kern="1200">
                  <a:solidFill>
                    <a:schemeClr val="dk1"/>
                  </a:solidFill>
                  <a:latin typeface="+mn-lt"/>
                  <a:ea typeface="+mn-ea"/>
                  <a:cs typeface="+mn-cs"/>
                </a:defRPr>
              </a:lvl3pPr>
              <a:lvl4pPr marL="1371600" algn="l" rtl="0" eaLnBrk="0" fontAlgn="base" hangingPunct="0">
                <a:spcBef>
                  <a:spcPct val="0"/>
                </a:spcBef>
                <a:spcAft>
                  <a:spcPct val="0"/>
                </a:spcAft>
                <a:defRPr sz="2200" b="1" kern="1200">
                  <a:solidFill>
                    <a:schemeClr val="dk1"/>
                  </a:solidFill>
                  <a:latin typeface="+mn-lt"/>
                  <a:ea typeface="+mn-ea"/>
                  <a:cs typeface="+mn-cs"/>
                </a:defRPr>
              </a:lvl4pPr>
              <a:lvl5pPr marL="1828800" algn="l" rtl="0" eaLnBrk="0" fontAlgn="base" hangingPunct="0">
                <a:spcBef>
                  <a:spcPct val="0"/>
                </a:spcBef>
                <a:spcAft>
                  <a:spcPct val="0"/>
                </a:spcAft>
                <a:defRPr sz="2200" b="1" kern="1200">
                  <a:solidFill>
                    <a:schemeClr val="dk1"/>
                  </a:solidFill>
                  <a:latin typeface="+mn-lt"/>
                  <a:ea typeface="+mn-ea"/>
                  <a:cs typeface="+mn-cs"/>
                </a:defRPr>
              </a:lvl5pPr>
              <a:lvl6pPr marL="2286000" algn="l" defTabSz="914400" rtl="0" eaLnBrk="1" latinLnBrk="0" hangingPunct="1">
                <a:defRPr sz="2200" b="1" kern="1200">
                  <a:solidFill>
                    <a:schemeClr val="dk1"/>
                  </a:solidFill>
                  <a:latin typeface="+mn-lt"/>
                  <a:ea typeface="+mn-ea"/>
                  <a:cs typeface="+mn-cs"/>
                </a:defRPr>
              </a:lvl6pPr>
              <a:lvl7pPr marL="2743200" algn="l" defTabSz="914400" rtl="0" eaLnBrk="1" latinLnBrk="0" hangingPunct="1">
                <a:defRPr sz="2200" b="1" kern="1200">
                  <a:solidFill>
                    <a:schemeClr val="dk1"/>
                  </a:solidFill>
                  <a:latin typeface="+mn-lt"/>
                  <a:ea typeface="+mn-ea"/>
                  <a:cs typeface="+mn-cs"/>
                </a:defRPr>
              </a:lvl7pPr>
              <a:lvl8pPr marL="3200400" algn="l" defTabSz="914400" rtl="0" eaLnBrk="1" latinLnBrk="0" hangingPunct="1">
                <a:defRPr sz="2200" b="1" kern="1200">
                  <a:solidFill>
                    <a:schemeClr val="dk1"/>
                  </a:solidFill>
                  <a:latin typeface="+mn-lt"/>
                  <a:ea typeface="+mn-ea"/>
                  <a:cs typeface="+mn-cs"/>
                </a:defRPr>
              </a:lvl8pPr>
              <a:lvl9pPr marL="3657600" algn="l" defTabSz="914400" rtl="0" eaLnBrk="1" latinLnBrk="0" hangingPunct="1">
                <a:defRPr sz="2200" b="1" kern="1200">
                  <a:solidFill>
                    <a:schemeClr val="dk1"/>
                  </a:solidFill>
                  <a:latin typeface="+mn-lt"/>
                  <a:ea typeface="+mn-ea"/>
                  <a:cs typeface="+mn-cs"/>
                </a:defRPr>
              </a:lvl9pPr>
            </a:lstStyle>
            <a:p>
              <a:endParaRPr lang="en-US"/>
            </a:p>
          </p:txBody>
        </p:sp>
      </p:grpSp>
      <p:sp>
        <p:nvSpPr>
          <p:cNvPr id="20" name="TextBox 119">
            <a:extLst>
              <a:ext uri="{FF2B5EF4-FFF2-40B4-BE49-F238E27FC236}">
                <a16:creationId xmlns:a16="http://schemas.microsoft.com/office/drawing/2014/main" id="{B3A91DB6-A8BD-4E25-8E47-284F896DE7A6}"/>
              </a:ext>
            </a:extLst>
          </p:cNvPr>
          <p:cNvSpPr txBox="1"/>
          <p:nvPr/>
        </p:nvSpPr>
        <p:spPr>
          <a:xfrm>
            <a:off x="588471" y="4984188"/>
            <a:ext cx="1713948" cy="236814"/>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Women in Education</a:t>
            </a:r>
            <a:endParaRPr lang="de-DE" sz="1200" dirty="0">
              <a:solidFill>
                <a:schemeClr val="tx1">
                  <a:lumMod val="65000"/>
                  <a:lumOff val="35000"/>
                </a:schemeClr>
              </a:solidFill>
            </a:endParaRPr>
          </a:p>
        </p:txBody>
      </p:sp>
      <p:sp>
        <p:nvSpPr>
          <p:cNvPr id="21" name="TextBox 120">
            <a:extLst>
              <a:ext uri="{FF2B5EF4-FFF2-40B4-BE49-F238E27FC236}">
                <a16:creationId xmlns:a16="http://schemas.microsoft.com/office/drawing/2014/main" id="{768EC984-A0C1-465F-86C6-3DAD865ED522}"/>
              </a:ext>
            </a:extLst>
          </p:cNvPr>
          <p:cNvSpPr txBox="1"/>
          <p:nvPr/>
        </p:nvSpPr>
        <p:spPr>
          <a:xfrm>
            <a:off x="2109971" y="4984189"/>
            <a:ext cx="1713948" cy="394690"/>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Enabling Infrastructure</a:t>
            </a:r>
            <a:endParaRPr lang="de-DE" sz="1200" dirty="0">
              <a:solidFill>
                <a:schemeClr val="tx1">
                  <a:lumMod val="65000"/>
                  <a:lumOff val="35000"/>
                </a:schemeClr>
              </a:solidFill>
            </a:endParaRPr>
          </a:p>
        </p:txBody>
      </p:sp>
      <p:sp>
        <p:nvSpPr>
          <p:cNvPr id="22" name="TextBox 121">
            <a:extLst>
              <a:ext uri="{FF2B5EF4-FFF2-40B4-BE49-F238E27FC236}">
                <a16:creationId xmlns:a16="http://schemas.microsoft.com/office/drawing/2014/main" id="{114AA761-5E6C-48CA-9ACF-17AA204637F6}"/>
              </a:ext>
            </a:extLst>
          </p:cNvPr>
          <p:cNvSpPr txBox="1"/>
          <p:nvPr/>
        </p:nvSpPr>
        <p:spPr>
          <a:xfrm>
            <a:off x="5201008" y="5175550"/>
            <a:ext cx="1713948" cy="236814"/>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Teacher Training</a:t>
            </a:r>
            <a:endParaRPr lang="de-DE" sz="1200" dirty="0">
              <a:solidFill>
                <a:schemeClr val="tx1">
                  <a:lumMod val="65000"/>
                  <a:lumOff val="35000"/>
                </a:schemeClr>
              </a:solidFill>
            </a:endParaRPr>
          </a:p>
        </p:txBody>
      </p:sp>
      <p:sp>
        <p:nvSpPr>
          <p:cNvPr id="23" name="TextBox 122">
            <a:extLst>
              <a:ext uri="{FF2B5EF4-FFF2-40B4-BE49-F238E27FC236}">
                <a16:creationId xmlns:a16="http://schemas.microsoft.com/office/drawing/2014/main" id="{92C55024-F640-41FA-9744-38EF02404909}"/>
              </a:ext>
            </a:extLst>
          </p:cNvPr>
          <p:cNvSpPr txBox="1"/>
          <p:nvPr/>
        </p:nvSpPr>
        <p:spPr>
          <a:xfrm>
            <a:off x="3656924" y="5063125"/>
            <a:ext cx="1713948" cy="461665"/>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Modern Educational Standards</a:t>
            </a:r>
            <a:endParaRPr lang="de-DE" sz="1200" dirty="0">
              <a:solidFill>
                <a:schemeClr val="tx1">
                  <a:lumMod val="65000"/>
                  <a:lumOff val="35000"/>
                </a:schemeClr>
              </a:solidFill>
            </a:endParaRPr>
          </a:p>
        </p:txBody>
      </p:sp>
      <p:sp>
        <p:nvSpPr>
          <p:cNvPr id="24" name="TextBox 123">
            <a:extLst>
              <a:ext uri="{FF2B5EF4-FFF2-40B4-BE49-F238E27FC236}">
                <a16:creationId xmlns:a16="http://schemas.microsoft.com/office/drawing/2014/main" id="{11DC55FC-4CEF-406E-9C73-A9DA62B2F6F4}"/>
              </a:ext>
            </a:extLst>
          </p:cNvPr>
          <p:cNvSpPr txBox="1"/>
          <p:nvPr/>
        </p:nvSpPr>
        <p:spPr>
          <a:xfrm>
            <a:off x="6838047" y="5063126"/>
            <a:ext cx="1713948" cy="461665"/>
          </a:xfrm>
          <a:prstGeom prst="rect">
            <a:avLst/>
          </a:prstGeom>
          <a:noFill/>
        </p:spPr>
        <p:txBody>
          <a:bodyPr wrap="square" rtlCol="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en-US" sz="1200" dirty="0">
                <a:solidFill>
                  <a:schemeClr val="tx1">
                    <a:lumMod val="65000"/>
                    <a:lumOff val="35000"/>
                  </a:schemeClr>
                </a:solidFill>
              </a:rPr>
              <a:t>Research Quality &amp; Relevance</a:t>
            </a:r>
            <a:endParaRPr lang="de-DE" sz="1200" dirty="0">
              <a:solidFill>
                <a:schemeClr val="tx1">
                  <a:lumMod val="65000"/>
                  <a:lumOff val="35000"/>
                </a:schemeClr>
              </a:solidFill>
            </a:endParaRPr>
          </a:p>
        </p:txBody>
      </p:sp>
      <p:pic>
        <p:nvPicPr>
          <p:cNvPr id="25" name="Picture 24" descr="Image result for equality vector icon">
            <a:extLst>
              <a:ext uri="{FF2B5EF4-FFF2-40B4-BE49-F238E27FC236}">
                <a16:creationId xmlns:a16="http://schemas.microsoft.com/office/drawing/2014/main" id="{09253921-ACED-4154-B290-39D0D7822F0B}"/>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282" y="3664398"/>
            <a:ext cx="1721912" cy="1721913"/>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1">
            <a:extLst>
              <a:ext uri="{FF2B5EF4-FFF2-40B4-BE49-F238E27FC236}">
                <a16:creationId xmlns:a16="http://schemas.microsoft.com/office/drawing/2014/main" id="{28E9C756-F10D-4210-B202-0A2E19E12D75}"/>
              </a:ext>
            </a:extLst>
          </p:cNvPr>
          <p:cNvSpPr>
            <a:spLocks noGrp="1"/>
          </p:cNvSpPr>
          <p:nvPr>
            <p:ph type="title"/>
          </p:nvPr>
        </p:nvSpPr>
        <p:spPr>
          <a:xfrm>
            <a:off x="457200" y="274638"/>
            <a:ext cx="8229600" cy="1143000"/>
          </a:xfrm>
        </p:spPr>
        <p:txBody>
          <a:bodyPr>
            <a:normAutofit fontScale="90000"/>
          </a:bodyPr>
          <a:lstStyle/>
          <a:p>
            <a:r>
              <a:rPr lang="en-US" b="1" dirty="0"/>
              <a:t>Higher Education System Transformation Agenda</a:t>
            </a:r>
            <a:endParaRPr lang="de-DE" b="1" dirty="0"/>
          </a:p>
        </p:txBody>
      </p:sp>
    </p:spTree>
    <p:extLst>
      <p:ext uri="{BB962C8B-B14F-4D97-AF65-F5344CB8AC3E}">
        <p14:creationId xmlns:p14="http://schemas.microsoft.com/office/powerpoint/2010/main" val="1052096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dirty="0"/>
              <a:t>3.3. Manufacturing and service providing enterprises</a:t>
            </a:r>
          </a:p>
        </p:txBody>
      </p:sp>
      <p:sp>
        <p:nvSpPr>
          <p:cNvPr id="22531" name="Content Placeholder 2"/>
          <p:cNvSpPr>
            <a:spLocks noGrp="1"/>
          </p:cNvSpPr>
          <p:nvPr>
            <p:ph idx="1"/>
          </p:nvPr>
        </p:nvSpPr>
        <p:spPr>
          <a:xfrm>
            <a:off x="457200" y="1600200"/>
            <a:ext cx="8229600" cy="4953000"/>
          </a:xfrm>
          <a:noFill/>
          <a:ln w="25400">
            <a:solidFill>
              <a:srgbClr val="FF0000"/>
            </a:solidFill>
          </a:ln>
        </p:spPr>
        <p:txBody>
          <a:bodyPr>
            <a:normAutofit lnSpcReduction="10000"/>
          </a:bodyPr>
          <a:lstStyle/>
          <a:p>
            <a:r>
              <a:rPr lang="en-US" sz="2200" dirty="0">
                <a:latin typeface="Arial" charset="0"/>
                <a:cs typeface="Arial" charset="0"/>
              </a:rPr>
              <a:t>The role of manufacturing and service providing enterprises in the STI sector ranges from conducting and supporting research and technology transfer activities to contributing to and implementing the policy framework. </a:t>
            </a:r>
          </a:p>
          <a:p>
            <a:endParaRPr lang="en-US" sz="1000" dirty="0">
              <a:latin typeface="Arial" charset="0"/>
              <a:cs typeface="Arial" charset="0"/>
            </a:endParaRPr>
          </a:p>
          <a:p>
            <a:r>
              <a:rPr lang="en-US" sz="2200" dirty="0">
                <a:latin typeface="Arial" charset="0"/>
                <a:cs typeface="Arial" charset="0"/>
              </a:rPr>
              <a:t>However, such enterprises have </a:t>
            </a:r>
            <a:r>
              <a:rPr lang="en-US" sz="2200" i="1" dirty="0">
                <a:latin typeface="Arial" charset="0"/>
                <a:cs typeface="Arial" charset="0"/>
              </a:rPr>
              <a:t>no clear value-adding linkages</a:t>
            </a:r>
            <a:r>
              <a:rPr lang="en-US" sz="2200" dirty="0">
                <a:latin typeface="Arial" charset="0"/>
                <a:cs typeface="Arial" charset="0"/>
              </a:rPr>
              <a:t> between them and their </a:t>
            </a:r>
            <a:r>
              <a:rPr lang="en-US" sz="2200" i="1" dirty="0">
                <a:latin typeface="Arial" charset="0"/>
                <a:cs typeface="Arial" charset="0"/>
              </a:rPr>
              <a:t>role in advancing the STI is not well defined </a:t>
            </a:r>
            <a:r>
              <a:rPr lang="en-US" sz="2200" dirty="0">
                <a:latin typeface="Arial" charset="0"/>
                <a:cs typeface="Arial" charset="0"/>
              </a:rPr>
              <a:t>in Ethiopia. </a:t>
            </a:r>
          </a:p>
          <a:p>
            <a:endParaRPr lang="en-US" sz="1000" dirty="0">
              <a:latin typeface="Arial" charset="0"/>
              <a:cs typeface="Arial" charset="0"/>
            </a:endParaRPr>
          </a:p>
          <a:p>
            <a:r>
              <a:rPr lang="en-US" sz="2200" dirty="0">
                <a:latin typeface="Arial" charset="0"/>
                <a:cs typeface="Arial" charset="0"/>
              </a:rPr>
              <a:t>Hence, </a:t>
            </a:r>
            <a:r>
              <a:rPr lang="en-US" sz="2200" u="sng" dirty="0">
                <a:solidFill>
                  <a:srgbClr val="0033CC"/>
                </a:solidFill>
                <a:latin typeface="Arial" charset="0"/>
                <a:cs typeface="Arial" charset="0"/>
              </a:rPr>
              <a:t>assistance</a:t>
            </a:r>
            <a:r>
              <a:rPr lang="en-US" sz="2200" dirty="0">
                <a:solidFill>
                  <a:srgbClr val="0033CC"/>
                </a:solidFill>
                <a:latin typeface="Arial" charset="0"/>
                <a:cs typeface="Arial" charset="0"/>
              </a:rPr>
              <a:t> will be provided to strengthen micro and small enterprises development </a:t>
            </a:r>
            <a:r>
              <a:rPr lang="en-US" sz="2200" dirty="0">
                <a:latin typeface="Arial" charset="0"/>
                <a:cs typeface="Arial" charset="0"/>
              </a:rPr>
              <a:t>to serve as basis for the expansion of medium and large enterprises. </a:t>
            </a:r>
          </a:p>
          <a:p>
            <a:endParaRPr lang="en-US" sz="1200" dirty="0">
              <a:latin typeface="Arial" charset="0"/>
              <a:cs typeface="Arial" charset="0"/>
            </a:endParaRPr>
          </a:p>
          <a:p>
            <a:r>
              <a:rPr lang="en-US" sz="2200" dirty="0">
                <a:latin typeface="Arial" charset="0"/>
                <a:cs typeface="Arial" charset="0"/>
              </a:rPr>
              <a:t>Beside this, </a:t>
            </a:r>
            <a:r>
              <a:rPr lang="en-US" sz="2200" dirty="0">
                <a:solidFill>
                  <a:srgbClr val="0000FF"/>
                </a:solidFill>
                <a:latin typeface="Arial" charset="0"/>
                <a:cs typeface="Arial" charset="0"/>
              </a:rPr>
              <a:t>emphasis will be placed on the provision of </a:t>
            </a:r>
            <a:r>
              <a:rPr lang="en-US" sz="2200" u="sng" dirty="0">
                <a:solidFill>
                  <a:srgbClr val="0000FF"/>
                </a:solidFill>
                <a:latin typeface="Arial" charset="0"/>
                <a:cs typeface="Arial" charset="0"/>
              </a:rPr>
              <a:t>support</a:t>
            </a:r>
            <a:r>
              <a:rPr lang="en-US" sz="2200" dirty="0">
                <a:solidFill>
                  <a:srgbClr val="0000FF"/>
                </a:solidFill>
                <a:latin typeface="Arial" charset="0"/>
                <a:cs typeface="Arial" charset="0"/>
              </a:rPr>
              <a:t> to medium and large enterprises </a:t>
            </a:r>
            <a:r>
              <a:rPr lang="en-US" sz="2200" dirty="0">
                <a:latin typeface="Arial" charset="0"/>
                <a:cs typeface="Arial" charset="0"/>
              </a:rPr>
              <a:t>in order to allow them to play a vital role in technology transfer.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Manufacturing and service providing enterprises Strategies</a:t>
            </a:r>
          </a:p>
        </p:txBody>
      </p:sp>
      <p:sp>
        <p:nvSpPr>
          <p:cNvPr id="3" name="Content Placeholder 2"/>
          <p:cNvSpPr>
            <a:spLocks noGrp="1"/>
          </p:cNvSpPr>
          <p:nvPr>
            <p:ph idx="1"/>
          </p:nvPr>
        </p:nvSpPr>
        <p:spPr>
          <a:ln w="25400">
            <a:solidFill>
              <a:srgbClr val="FF0000"/>
            </a:solidFill>
          </a:ln>
        </p:spPr>
        <p:txBody>
          <a:bodyPr>
            <a:normAutofit fontScale="92500"/>
          </a:bodyPr>
          <a:lstStyle/>
          <a:p>
            <a:pPr marL="633412" indent="-514350">
              <a:buFont typeface="Wingdings 2" pitchFamily="18" charset="2"/>
              <a:buAutoNum type="arabicPeriod"/>
              <a:defRPr/>
            </a:pPr>
            <a:r>
              <a:rPr lang="en-US" sz="2800" dirty="0">
                <a:solidFill>
                  <a:srgbClr val="000099"/>
                </a:solidFill>
                <a:latin typeface="Arial" pitchFamily="34" charset="0"/>
                <a:cs typeface="Arial" pitchFamily="34" charset="0"/>
              </a:rPr>
              <a:t>Support</a:t>
            </a:r>
            <a:r>
              <a:rPr lang="en-US" sz="2800" dirty="0">
                <a:latin typeface="Arial" pitchFamily="34" charset="0"/>
                <a:cs typeface="Arial" pitchFamily="34" charset="0"/>
              </a:rPr>
              <a:t> medium and large enterprises to become </a:t>
            </a:r>
            <a:r>
              <a:rPr lang="en-US" sz="2800" i="1" dirty="0">
                <a:latin typeface="Arial" pitchFamily="34" charset="0"/>
                <a:cs typeface="Arial" pitchFamily="34" charset="0"/>
              </a:rPr>
              <a:t>focal points for searching, learning, transferring, and adapting foreign technologies</a:t>
            </a:r>
            <a:r>
              <a:rPr lang="en-US" sz="2800" dirty="0">
                <a:latin typeface="Arial" pitchFamily="34" charset="0"/>
                <a:cs typeface="Arial" pitchFamily="34" charset="0"/>
              </a:rPr>
              <a:t>;  </a:t>
            </a:r>
          </a:p>
          <a:p>
            <a:pPr marL="633412" indent="-514350">
              <a:buFont typeface="Wingdings 2" pitchFamily="18" charset="2"/>
              <a:buAutoNum type="arabicPeriod"/>
              <a:defRPr/>
            </a:pPr>
            <a:endParaRPr lang="en-US" sz="2800" dirty="0">
              <a:latin typeface="Arial" pitchFamily="34" charset="0"/>
              <a:cs typeface="Arial" pitchFamily="34" charset="0"/>
            </a:endParaRPr>
          </a:p>
          <a:p>
            <a:pPr>
              <a:buFont typeface="Wingdings 2" pitchFamily="18" charset="2"/>
              <a:buNone/>
              <a:defRPr/>
            </a:pPr>
            <a:r>
              <a:rPr lang="en-US" sz="2800" dirty="0">
                <a:latin typeface="Arial" pitchFamily="34" charset="0"/>
                <a:cs typeface="Arial" pitchFamily="34" charset="0"/>
              </a:rPr>
              <a:t>2. </a:t>
            </a:r>
            <a:r>
              <a:rPr lang="en-US" sz="2800" dirty="0">
                <a:solidFill>
                  <a:srgbClr val="000099"/>
                </a:solidFill>
                <a:latin typeface="Arial" pitchFamily="34" charset="0"/>
                <a:cs typeface="Arial" pitchFamily="34" charset="0"/>
              </a:rPr>
              <a:t>Strengthen</a:t>
            </a:r>
            <a:r>
              <a:rPr lang="en-US" sz="2800" dirty="0">
                <a:latin typeface="Arial" pitchFamily="34" charset="0"/>
                <a:cs typeface="Arial" pitchFamily="34" charset="0"/>
              </a:rPr>
              <a:t> </a:t>
            </a:r>
            <a:r>
              <a:rPr lang="en-US" sz="2800" i="1" dirty="0">
                <a:latin typeface="Arial" pitchFamily="34" charset="0"/>
                <a:cs typeface="Arial" pitchFamily="34" charset="0"/>
              </a:rPr>
              <a:t>linkages between value chains within and between industries</a:t>
            </a:r>
            <a:r>
              <a:rPr lang="en-US" sz="2800" dirty="0">
                <a:latin typeface="Arial" pitchFamily="34" charset="0"/>
                <a:cs typeface="Arial" pitchFamily="34" charset="0"/>
              </a:rPr>
              <a:t>;  </a:t>
            </a:r>
          </a:p>
          <a:p>
            <a:pPr>
              <a:buFont typeface="Wingdings 2" pitchFamily="18" charset="2"/>
              <a:buNone/>
              <a:defRPr/>
            </a:pPr>
            <a:endParaRPr lang="en-US" sz="2800" dirty="0">
              <a:latin typeface="Arial" pitchFamily="34" charset="0"/>
              <a:cs typeface="Arial" pitchFamily="34" charset="0"/>
            </a:endParaRPr>
          </a:p>
          <a:p>
            <a:pPr>
              <a:buFont typeface="Wingdings 2" pitchFamily="18" charset="2"/>
              <a:buNone/>
              <a:defRPr/>
            </a:pPr>
            <a:r>
              <a:rPr lang="en-US" sz="2800" dirty="0">
                <a:latin typeface="Arial" pitchFamily="34" charset="0"/>
                <a:cs typeface="Arial" pitchFamily="34" charset="0"/>
              </a:rPr>
              <a:t>3. </a:t>
            </a:r>
            <a:r>
              <a:rPr lang="en-US" sz="2800" dirty="0">
                <a:solidFill>
                  <a:srgbClr val="000099"/>
                </a:solidFill>
                <a:latin typeface="Arial" pitchFamily="34" charset="0"/>
                <a:cs typeface="Arial" pitchFamily="34" charset="0"/>
              </a:rPr>
              <a:t>Strengthen</a:t>
            </a:r>
            <a:r>
              <a:rPr lang="en-US" sz="2800" dirty="0">
                <a:latin typeface="Arial" pitchFamily="34" charset="0"/>
                <a:cs typeface="Arial" pitchFamily="34" charset="0"/>
              </a:rPr>
              <a:t> </a:t>
            </a:r>
            <a:r>
              <a:rPr lang="en-US" sz="2800" i="1" dirty="0">
                <a:latin typeface="Arial" pitchFamily="34" charset="0"/>
                <a:cs typeface="Arial" pitchFamily="34" charset="0"/>
              </a:rPr>
              <a:t>TVET institutions’ contribution in building the capacity of micro and small enterprises</a:t>
            </a:r>
            <a:r>
              <a:rPr lang="en-US" sz="2800" dirty="0">
                <a:latin typeface="Arial" pitchFamily="34" charset="0"/>
                <a:cs typeface="Arial"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ctr">
              <a:defRPr/>
            </a:pPr>
            <a:r>
              <a:rPr lang="en-US" b="1" dirty="0"/>
              <a:t>3.4. Research</a:t>
            </a:r>
          </a:p>
        </p:txBody>
      </p:sp>
      <p:sp>
        <p:nvSpPr>
          <p:cNvPr id="24579" name="Content Placeholder 2"/>
          <p:cNvSpPr>
            <a:spLocks noGrp="1"/>
          </p:cNvSpPr>
          <p:nvPr>
            <p:ph idx="1"/>
          </p:nvPr>
        </p:nvSpPr>
        <p:spPr>
          <a:xfrm>
            <a:off x="304800" y="1066800"/>
            <a:ext cx="8534400" cy="5257800"/>
          </a:xfrm>
          <a:ln w="25400">
            <a:solidFill>
              <a:srgbClr val="FF0000"/>
            </a:solidFill>
          </a:ln>
        </p:spPr>
        <p:txBody>
          <a:bodyPr>
            <a:normAutofit lnSpcReduction="10000"/>
          </a:bodyPr>
          <a:lstStyle/>
          <a:p>
            <a:r>
              <a:rPr lang="en-US" sz="2200" dirty="0">
                <a:latin typeface="Arial" charset="0"/>
                <a:cs typeface="Arial" charset="0"/>
              </a:rPr>
              <a:t>In order for a country to have effective learning, transfer, adaptation and utilization of technology, having an effective </a:t>
            </a:r>
            <a:r>
              <a:rPr lang="en-US" sz="2200" i="1" dirty="0">
                <a:solidFill>
                  <a:srgbClr val="000099"/>
                </a:solidFill>
                <a:latin typeface="Arial" charset="0"/>
                <a:cs typeface="Arial" charset="0"/>
              </a:rPr>
              <a:t>national research system </a:t>
            </a:r>
            <a:r>
              <a:rPr lang="en-US" sz="2200" dirty="0">
                <a:latin typeface="Arial" charset="0"/>
                <a:cs typeface="Arial" charset="0"/>
              </a:rPr>
              <a:t>typically becomes of significant strategic importance.</a:t>
            </a:r>
            <a:r>
              <a:rPr lang="en-US" sz="1000" dirty="0">
                <a:latin typeface="Arial" charset="0"/>
                <a:cs typeface="Arial" charset="0"/>
              </a:rPr>
              <a:t> </a:t>
            </a:r>
          </a:p>
          <a:p>
            <a:endParaRPr lang="en-US" sz="1100" dirty="0">
              <a:latin typeface="Arial" charset="0"/>
              <a:cs typeface="Arial" charset="0"/>
            </a:endParaRPr>
          </a:p>
          <a:p>
            <a:r>
              <a:rPr lang="en-US" sz="2200" dirty="0">
                <a:latin typeface="Arial" charset="0"/>
                <a:cs typeface="Arial" charset="0"/>
              </a:rPr>
              <a:t>In Ethiopia </a:t>
            </a:r>
            <a:r>
              <a:rPr lang="en-US" sz="2200" dirty="0">
                <a:solidFill>
                  <a:srgbClr val="0000FF"/>
                </a:solidFill>
                <a:latin typeface="Arial" charset="0"/>
                <a:cs typeface="Arial" charset="0"/>
              </a:rPr>
              <a:t>research is needed </a:t>
            </a:r>
            <a:r>
              <a:rPr lang="en-US" sz="2200" i="1" dirty="0">
                <a:latin typeface="Arial" charset="0"/>
                <a:cs typeface="Arial" charset="0"/>
              </a:rPr>
              <a:t>to address the resolution of major social and economical problems; contribute to the achievement of national development objectives; and to meet technology demand</a:t>
            </a:r>
            <a:r>
              <a:rPr lang="en-US" sz="2200" dirty="0">
                <a:latin typeface="Arial" charset="0"/>
                <a:cs typeface="Arial" charset="0"/>
              </a:rPr>
              <a:t>.</a:t>
            </a:r>
          </a:p>
          <a:p>
            <a:r>
              <a:rPr lang="en-US" sz="2200" dirty="0">
                <a:latin typeface="Arial" charset="0"/>
                <a:cs typeface="Arial" charset="0"/>
              </a:rPr>
              <a:t>However, it is learnt that there is a </a:t>
            </a:r>
            <a:r>
              <a:rPr lang="en-US" sz="2200" i="1" u="sng" dirty="0">
                <a:solidFill>
                  <a:srgbClr val="000099"/>
                </a:solidFill>
                <a:latin typeface="Arial" charset="0"/>
                <a:cs typeface="Arial" charset="0"/>
              </a:rPr>
              <a:t>gap</a:t>
            </a:r>
            <a:r>
              <a:rPr lang="en-US" sz="2200" dirty="0">
                <a:latin typeface="Arial" charset="0"/>
                <a:cs typeface="Arial" charset="0"/>
              </a:rPr>
              <a:t> </a:t>
            </a:r>
            <a:r>
              <a:rPr lang="en-US" sz="2200" i="1" dirty="0">
                <a:solidFill>
                  <a:srgbClr val="000099"/>
                </a:solidFill>
                <a:latin typeface="Arial" charset="0"/>
                <a:cs typeface="Arial" charset="0"/>
              </a:rPr>
              <a:t>between the research activities and focuses in higher education and research institutions and the national development need</a:t>
            </a:r>
            <a:r>
              <a:rPr lang="en-US" sz="2200" dirty="0">
                <a:latin typeface="Arial" charset="0"/>
                <a:cs typeface="Arial" charset="0"/>
              </a:rPr>
              <a:t>. </a:t>
            </a:r>
          </a:p>
          <a:p>
            <a:r>
              <a:rPr lang="en-US" sz="2200" dirty="0">
                <a:latin typeface="Arial" charset="0"/>
                <a:cs typeface="Arial" charset="0"/>
              </a:rPr>
              <a:t>Hence, the </a:t>
            </a:r>
            <a:r>
              <a:rPr lang="en-US" sz="2200" i="1" dirty="0">
                <a:solidFill>
                  <a:srgbClr val="FF0000"/>
                </a:solidFill>
                <a:latin typeface="Arial" charset="0"/>
                <a:cs typeface="Arial" charset="0"/>
              </a:rPr>
              <a:t>national research system should be strengthened and orientated to focus on the </a:t>
            </a:r>
            <a:r>
              <a:rPr lang="en-US" sz="2200" i="1" dirty="0">
                <a:solidFill>
                  <a:srgbClr val="000099"/>
                </a:solidFill>
                <a:latin typeface="Arial" charset="0"/>
                <a:cs typeface="Arial" charset="0"/>
              </a:rPr>
              <a:t>national technological demands </a:t>
            </a:r>
            <a:r>
              <a:rPr lang="en-US" sz="2200" i="1" dirty="0">
                <a:solidFill>
                  <a:srgbClr val="FF0000"/>
                </a:solidFill>
                <a:latin typeface="Arial" charset="0"/>
                <a:cs typeface="Arial" charset="0"/>
              </a:rPr>
              <a:t>for searching for, learning about, adapting and utilizing effective foreign technologies</a:t>
            </a:r>
            <a:r>
              <a:rPr lang="en-US" sz="2200" dirty="0">
                <a:latin typeface="Arial" charset="0"/>
                <a:cs typeface="Arial"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a:t>Research Strategies</a:t>
            </a:r>
          </a:p>
        </p:txBody>
      </p:sp>
      <p:sp>
        <p:nvSpPr>
          <p:cNvPr id="3" name="Content Placeholder 2"/>
          <p:cNvSpPr>
            <a:spLocks noGrp="1"/>
          </p:cNvSpPr>
          <p:nvPr>
            <p:ph idx="1"/>
          </p:nvPr>
        </p:nvSpPr>
        <p:spPr>
          <a:xfrm>
            <a:off x="457200" y="1219200"/>
            <a:ext cx="8229600" cy="5105400"/>
          </a:xfrm>
          <a:noFill/>
          <a:ln w="25400">
            <a:solidFill>
              <a:srgbClr val="FF0000"/>
            </a:solidFill>
          </a:ln>
        </p:spPr>
        <p:txBody>
          <a:bodyPr>
            <a:normAutofit lnSpcReduction="10000"/>
          </a:bodyPr>
          <a:lstStyle/>
          <a:p>
            <a:pPr marL="633412" indent="-514350">
              <a:buFont typeface="Wingdings 2" pitchFamily="18" charset="2"/>
              <a:buNone/>
              <a:defRPr/>
            </a:pPr>
            <a:r>
              <a:rPr lang="en-US" sz="2400" b="1" i="1" dirty="0">
                <a:solidFill>
                  <a:srgbClr val="000099"/>
                </a:solidFill>
                <a:latin typeface="Arial" pitchFamily="34" charset="0"/>
                <a:cs typeface="Arial" pitchFamily="34" charset="0"/>
              </a:rPr>
              <a:t>1.  </a:t>
            </a:r>
            <a:r>
              <a:rPr lang="en-US" sz="2400" b="1" i="1" dirty="0">
                <a:latin typeface="Arial" pitchFamily="34" charset="0"/>
                <a:cs typeface="Arial" pitchFamily="34" charset="0"/>
              </a:rPr>
              <a:t>Support research institutes to </a:t>
            </a:r>
            <a:r>
              <a:rPr lang="en-US" sz="2400" b="1" i="1" dirty="0">
                <a:solidFill>
                  <a:srgbClr val="0000FF"/>
                </a:solidFill>
                <a:latin typeface="Arial" pitchFamily="34" charset="0"/>
                <a:cs typeface="Arial" pitchFamily="34" charset="0"/>
              </a:rPr>
              <a:t>develop their capacity </a:t>
            </a:r>
            <a:r>
              <a:rPr lang="en-US" sz="2400" b="1" i="1" dirty="0">
                <a:latin typeface="Arial" pitchFamily="34" charset="0"/>
                <a:cs typeface="Arial" pitchFamily="34" charset="0"/>
              </a:rPr>
              <a:t>to search, learning, adapting and utilizing effective foreign technologies</a:t>
            </a:r>
            <a:r>
              <a:rPr lang="en-US" sz="2400" b="1" dirty="0">
                <a:latin typeface="Arial" pitchFamily="34" charset="0"/>
                <a:cs typeface="Arial" pitchFamily="34" charset="0"/>
              </a:rPr>
              <a:t>; </a:t>
            </a:r>
          </a:p>
          <a:p>
            <a:pPr marL="633412" indent="-514350">
              <a:buFont typeface="Wingdings 2" pitchFamily="18" charset="2"/>
              <a:buAutoNum type="arabicPeriod"/>
              <a:defRPr/>
            </a:pPr>
            <a:endParaRPr lang="en-US" sz="2400" b="1" dirty="0">
              <a:latin typeface="Arial" pitchFamily="34" charset="0"/>
              <a:cs typeface="Arial" pitchFamily="34" charset="0"/>
            </a:endParaRPr>
          </a:p>
          <a:p>
            <a:pPr>
              <a:buFont typeface="Wingdings 2" pitchFamily="18" charset="2"/>
              <a:buNone/>
              <a:defRPr/>
            </a:pPr>
            <a:r>
              <a:rPr lang="en-US" sz="2400" b="1" dirty="0">
                <a:latin typeface="Arial" pitchFamily="34" charset="0"/>
                <a:cs typeface="Arial" pitchFamily="34" charset="0"/>
              </a:rPr>
              <a:t>2. </a:t>
            </a:r>
            <a:r>
              <a:rPr lang="en-US" sz="2400" b="1" i="1" dirty="0">
                <a:solidFill>
                  <a:srgbClr val="000099"/>
                </a:solidFill>
                <a:latin typeface="Arial" pitchFamily="34" charset="0"/>
                <a:cs typeface="Arial" pitchFamily="34" charset="0"/>
              </a:rPr>
              <a:t>Ensure</a:t>
            </a:r>
            <a:r>
              <a:rPr lang="en-US" sz="2400" b="1" dirty="0">
                <a:latin typeface="Arial" pitchFamily="34" charset="0"/>
                <a:cs typeface="Arial" pitchFamily="34" charset="0"/>
              </a:rPr>
              <a:t> research work in higher education and research institutions is </a:t>
            </a:r>
            <a:r>
              <a:rPr lang="en-US" sz="2400" b="1" dirty="0">
                <a:solidFill>
                  <a:srgbClr val="0000FF"/>
                </a:solidFill>
                <a:latin typeface="Arial" pitchFamily="34" charset="0"/>
                <a:cs typeface="Arial" pitchFamily="34" charset="0"/>
              </a:rPr>
              <a:t>in line with the technological needs </a:t>
            </a:r>
            <a:r>
              <a:rPr lang="en-US" sz="2400" b="1" dirty="0">
                <a:latin typeface="Arial" pitchFamily="34" charset="0"/>
                <a:cs typeface="Arial" pitchFamily="34" charset="0"/>
              </a:rPr>
              <a:t>of national development programs; </a:t>
            </a:r>
          </a:p>
          <a:p>
            <a:pPr>
              <a:buFont typeface="Wingdings 2" pitchFamily="18" charset="2"/>
              <a:buNone/>
              <a:defRPr/>
            </a:pPr>
            <a:endParaRPr lang="en-US" sz="2400" b="1" dirty="0">
              <a:latin typeface="Arial" pitchFamily="34" charset="0"/>
              <a:cs typeface="Arial" pitchFamily="34" charset="0"/>
            </a:endParaRPr>
          </a:p>
          <a:p>
            <a:pPr>
              <a:buFont typeface="Wingdings 2" pitchFamily="18" charset="2"/>
              <a:buNone/>
              <a:defRPr/>
            </a:pPr>
            <a:r>
              <a:rPr lang="en-US" sz="2400" b="1" dirty="0">
                <a:latin typeface="Arial" pitchFamily="34" charset="0"/>
                <a:cs typeface="Arial" pitchFamily="34" charset="0"/>
              </a:rPr>
              <a:t>3. Support </a:t>
            </a:r>
            <a:r>
              <a:rPr lang="en-US" sz="2400" b="1" i="1" dirty="0">
                <a:solidFill>
                  <a:srgbClr val="000099"/>
                </a:solidFill>
                <a:latin typeface="Arial" pitchFamily="34" charset="0"/>
                <a:cs typeface="Arial" pitchFamily="34" charset="0"/>
              </a:rPr>
              <a:t>joint research </a:t>
            </a:r>
            <a:r>
              <a:rPr lang="en-US" sz="2400" b="1" dirty="0">
                <a:latin typeface="Arial" pitchFamily="34" charset="0"/>
                <a:cs typeface="Arial" pitchFamily="34" charset="0"/>
              </a:rPr>
              <a:t>activities among universities, research institutes and industries; </a:t>
            </a:r>
          </a:p>
          <a:p>
            <a:pPr>
              <a:buFont typeface="Wingdings 2" pitchFamily="18" charset="2"/>
              <a:buNone/>
              <a:defRPr/>
            </a:pPr>
            <a:r>
              <a:rPr lang="en-US" sz="2400" b="1" dirty="0">
                <a:latin typeface="Arial" pitchFamily="34" charset="0"/>
                <a:cs typeface="Arial" pitchFamily="34" charset="0"/>
              </a:rPr>
              <a:t> </a:t>
            </a:r>
          </a:p>
          <a:p>
            <a:pPr>
              <a:buFont typeface="Wingdings 2" pitchFamily="18" charset="2"/>
              <a:buNone/>
              <a:defRPr/>
            </a:pPr>
            <a:r>
              <a:rPr lang="en-US" sz="2400" b="1" dirty="0">
                <a:latin typeface="Arial" pitchFamily="34" charset="0"/>
                <a:cs typeface="Arial" pitchFamily="34" charset="0"/>
              </a:rPr>
              <a:t>4. Support medium and large </a:t>
            </a:r>
            <a:r>
              <a:rPr lang="en-US" sz="2400" b="1" i="1" dirty="0">
                <a:solidFill>
                  <a:srgbClr val="000099"/>
                </a:solidFill>
                <a:latin typeface="Arial" pitchFamily="34" charset="0"/>
                <a:cs typeface="Arial" pitchFamily="34" charset="0"/>
              </a:rPr>
              <a:t>industries to establish research centers</a:t>
            </a:r>
            <a:r>
              <a:rPr lang="en-US" sz="2400" b="1" dirty="0">
                <a:latin typeface="Arial" pitchFamily="34" charset="0"/>
                <a:cs typeface="Arial" pitchFamily="34" charset="0"/>
              </a:rPr>
              <a:t> on technology adaptation.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0"/>
            <a:r>
              <a:rPr lang="en-US" b="1" dirty="0"/>
              <a:t>Challenges of research in Ethiopia </a:t>
            </a:r>
          </a:p>
        </p:txBody>
      </p:sp>
      <p:sp>
        <p:nvSpPr>
          <p:cNvPr id="4" name="Content Placeholder 2"/>
          <p:cNvSpPr txBox="1">
            <a:spLocks/>
          </p:cNvSpPr>
          <p:nvPr/>
        </p:nvSpPr>
        <p:spPr>
          <a:xfrm>
            <a:off x="381000" y="990600"/>
            <a:ext cx="8458200" cy="5410200"/>
          </a:xfrm>
          <a:prstGeom prst="rect">
            <a:avLst/>
          </a:prstGeom>
          <a:noFill/>
          <a:ln w="25400">
            <a:solidFill>
              <a:srgbClr val="00B050"/>
            </a:solidFill>
          </a:ln>
        </p:spPr>
        <p:txBody>
          <a:bodyPr vert="horz" lIns="91440" tIns="45720" rIns="91440" bIns="45720" rtlCol="0">
            <a:noAutofit/>
          </a:bodyPr>
          <a:lstStyle/>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b="1" u="none" strike="noStrike" kern="1200" cap="none" spc="0" normalizeH="0" baseline="0" noProof="0" dirty="0">
                <a:ln>
                  <a:noFill/>
                </a:ln>
                <a:solidFill>
                  <a:srgbClr val="7030A0"/>
                </a:solidFill>
                <a:effectLst/>
                <a:uLnTx/>
                <a:uFillTx/>
                <a:latin typeface="Arial" charset="0"/>
                <a:cs typeface="Arial" charset="0"/>
              </a:rPr>
              <a:t>Shortage of qualified human power/</a:t>
            </a:r>
            <a:r>
              <a:rPr lang="en-US" b="1" dirty="0">
                <a:solidFill>
                  <a:srgbClr val="7030A0"/>
                </a:solidFill>
                <a:latin typeface="Arial" charset="0"/>
                <a:cs typeface="Arial" charset="0"/>
              </a:rPr>
              <a:t>Lack of research </a:t>
            </a:r>
            <a:r>
              <a:rPr lang="en-US" b="1" i="1" dirty="0">
                <a:solidFill>
                  <a:srgbClr val="7030A0"/>
                </a:solidFill>
                <a:latin typeface="Arial" charset="0"/>
                <a:cs typeface="Arial" charset="0"/>
              </a:rPr>
              <a:t>experience</a:t>
            </a:r>
            <a:r>
              <a:rPr lang="en-US" b="1" dirty="0">
                <a:solidFill>
                  <a:srgbClr val="7030A0"/>
                </a:solidFill>
                <a:latin typeface="Arial" charset="0"/>
                <a:cs typeface="Arial" charset="0"/>
              </a:rPr>
              <a:t>. </a:t>
            </a:r>
          </a:p>
          <a:p>
            <a:pPr marL="800100" lvl="1" indent="-342900">
              <a:spcBef>
                <a:spcPct val="20000"/>
              </a:spcBef>
              <a:buFont typeface="+mj-lt"/>
              <a:buAutoNum type="arabicPeriod"/>
              <a:defRPr/>
            </a:pPr>
            <a:r>
              <a:rPr lang="en-US" b="1" dirty="0">
                <a:solidFill>
                  <a:srgbClr val="7030A0"/>
                </a:solidFill>
                <a:latin typeface="Arial" charset="0"/>
                <a:cs typeface="Arial" charset="0"/>
              </a:rPr>
              <a:t>Poor </a:t>
            </a:r>
            <a:r>
              <a:rPr lang="en-US" b="1" i="1" dirty="0">
                <a:solidFill>
                  <a:srgbClr val="7030A0"/>
                </a:solidFill>
                <a:latin typeface="Arial" charset="0"/>
                <a:cs typeface="Arial" charset="0"/>
              </a:rPr>
              <a:t>mentoring</a:t>
            </a:r>
            <a:r>
              <a:rPr lang="en-US" b="1" dirty="0">
                <a:solidFill>
                  <a:srgbClr val="7030A0"/>
                </a:solidFill>
                <a:latin typeface="Arial" charset="0"/>
                <a:cs typeface="Arial" charset="0"/>
              </a:rPr>
              <a:t> of young researchers.</a:t>
            </a:r>
          </a:p>
          <a:p>
            <a:pPr marL="800100" lvl="1" indent="-342900">
              <a:spcBef>
                <a:spcPct val="20000"/>
              </a:spcBef>
              <a:buFont typeface="+mj-lt"/>
              <a:buAutoNum type="arabicPeriod"/>
              <a:defRPr/>
            </a:pPr>
            <a:r>
              <a:rPr lang="en-US" b="1" dirty="0">
                <a:solidFill>
                  <a:srgbClr val="7030A0"/>
                </a:solidFill>
                <a:latin typeface="Arial" pitchFamily="34" charset="0"/>
                <a:cs typeface="Arial" pitchFamily="34" charset="0"/>
              </a:rPr>
              <a:t>Limited capacity for </a:t>
            </a:r>
            <a:r>
              <a:rPr lang="en-US" b="1" i="1" dirty="0">
                <a:solidFill>
                  <a:srgbClr val="7030A0"/>
                </a:solidFill>
                <a:latin typeface="Arial" pitchFamily="34" charset="0"/>
                <a:cs typeface="Arial" pitchFamily="34" charset="0"/>
              </a:rPr>
              <a:t>management</a:t>
            </a:r>
            <a:r>
              <a:rPr lang="en-US" b="1" dirty="0">
                <a:solidFill>
                  <a:srgbClr val="7030A0"/>
                </a:solidFill>
                <a:latin typeface="Arial" pitchFamily="34" charset="0"/>
                <a:cs typeface="Arial" pitchFamily="34" charset="0"/>
              </a:rPr>
              <a:t> of research projects.</a:t>
            </a:r>
          </a:p>
          <a:p>
            <a:pPr marL="800100" lvl="1" indent="-342900">
              <a:spcBef>
                <a:spcPct val="20000"/>
              </a:spcBef>
              <a:buFont typeface="+mj-lt"/>
              <a:buAutoNum type="arabicPeriod"/>
              <a:defRPr/>
            </a:pPr>
            <a:r>
              <a:rPr lang="en-US" b="1" dirty="0">
                <a:solidFill>
                  <a:srgbClr val="7030A0"/>
                </a:solidFill>
                <a:latin typeface="Arial" charset="0"/>
                <a:cs typeface="Arial" charset="0"/>
              </a:rPr>
              <a:t>Increasing brain drain.</a:t>
            </a:r>
          </a:p>
          <a:p>
            <a:pPr marL="800100" lvl="1" indent="-342900">
              <a:spcBef>
                <a:spcPct val="20000"/>
              </a:spcBef>
              <a:buFont typeface="+mj-lt"/>
              <a:buAutoNum type="arabicPeriod"/>
              <a:defRPr/>
            </a:pPr>
            <a:r>
              <a:rPr lang="en-US" b="1" dirty="0">
                <a:solidFill>
                  <a:srgbClr val="7030A0"/>
                </a:solidFill>
                <a:latin typeface="Arial" charset="0"/>
                <a:cs typeface="Arial" charset="0"/>
              </a:rPr>
              <a:t>Limited/poor </a:t>
            </a:r>
            <a:r>
              <a:rPr lang="en-US" b="1" i="1" dirty="0">
                <a:solidFill>
                  <a:srgbClr val="7030A0"/>
                </a:solidFill>
                <a:latin typeface="Arial" charset="0"/>
                <a:cs typeface="Arial" charset="0"/>
              </a:rPr>
              <a:t>collaboration</a:t>
            </a:r>
            <a:r>
              <a:rPr lang="en-US" b="1" dirty="0">
                <a:solidFill>
                  <a:srgbClr val="7030A0"/>
                </a:solidFill>
                <a:latin typeface="Arial" charset="0"/>
                <a:cs typeface="Arial" charset="0"/>
              </a:rPr>
              <a:t> within and among researchers/research groups (</a:t>
            </a:r>
            <a:r>
              <a:rPr lang="en-US" b="1" dirty="0">
                <a:solidFill>
                  <a:srgbClr val="7030A0"/>
                </a:solidFill>
                <a:latin typeface="Arial" pitchFamily="34" charset="0"/>
                <a:cs typeface="Arial" pitchFamily="34" charset="0"/>
              </a:rPr>
              <a:t>Lack of effective platform that facilitates interaction and collaboration of different stakeholders: sector ministries, research institutions, universities, NGOs, </a:t>
            </a:r>
            <a:r>
              <a:rPr lang="en-US" b="1" dirty="0" err="1">
                <a:solidFill>
                  <a:srgbClr val="7030A0"/>
                </a:solidFill>
                <a:latin typeface="Arial" pitchFamily="34" charset="0"/>
                <a:cs typeface="Arial" pitchFamily="34" charset="0"/>
              </a:rPr>
              <a:t>etc</a:t>
            </a:r>
            <a:r>
              <a:rPr lang="en-US" b="1" dirty="0">
                <a:solidFill>
                  <a:srgbClr val="7030A0"/>
                </a:solidFill>
                <a:latin typeface="Arial" pitchFamily="34" charset="0"/>
                <a:cs typeface="Arial" pitchFamily="34" charset="0"/>
              </a:rPr>
              <a:t>)</a:t>
            </a:r>
          </a:p>
          <a:p>
            <a:pPr marL="800100" lvl="1" indent="-342900">
              <a:spcBef>
                <a:spcPct val="20000"/>
              </a:spcBef>
              <a:buFont typeface="+mj-lt"/>
              <a:buAutoNum type="arabicPeriod"/>
              <a:defRPr/>
            </a:pPr>
            <a:endParaRPr lang="en-US" b="1" dirty="0">
              <a:solidFill>
                <a:srgbClr val="7030A0"/>
              </a:solidFill>
              <a:latin typeface="Arial" charset="0"/>
              <a:cs typeface="Arial" charset="0"/>
            </a:endParaRPr>
          </a:p>
          <a:p>
            <a:pPr marL="800100" lvl="1" indent="-342900">
              <a:spcBef>
                <a:spcPct val="20000"/>
              </a:spcBef>
              <a:buFont typeface="+mj-lt"/>
              <a:buAutoNum type="arabicPeriod"/>
              <a:defRPr/>
            </a:pPr>
            <a:r>
              <a:rPr lang="en-US" b="1" i="1" dirty="0">
                <a:solidFill>
                  <a:srgbClr val="0000FF"/>
                </a:solidFill>
                <a:latin typeface="Arial" pitchFamily="34" charset="0"/>
                <a:cs typeface="Arial" pitchFamily="34" charset="0"/>
              </a:rPr>
              <a:t>Fragmented research endeavors </a:t>
            </a:r>
            <a:r>
              <a:rPr lang="en-US" b="1" dirty="0">
                <a:solidFill>
                  <a:srgbClr val="0000FF"/>
                </a:solidFill>
                <a:latin typeface="Arial" pitchFamily="34" charset="0"/>
                <a:cs typeface="Arial" pitchFamily="34" charset="0"/>
              </a:rPr>
              <a:t>(project-based, non-thematic, mono-disciplinary and not need based).</a:t>
            </a:r>
          </a:p>
          <a:p>
            <a:pPr marL="800100" lvl="1" indent="-342900">
              <a:spcBef>
                <a:spcPct val="20000"/>
              </a:spcBef>
              <a:buFont typeface="+mj-lt"/>
              <a:buAutoNum type="arabicPeriod"/>
              <a:defRPr/>
            </a:pPr>
            <a:r>
              <a:rPr lang="en-US" b="1" dirty="0">
                <a:solidFill>
                  <a:srgbClr val="0000FF"/>
                </a:solidFill>
                <a:latin typeface="Arial" pitchFamily="34" charset="0"/>
                <a:cs typeface="Arial" pitchFamily="34" charset="0"/>
              </a:rPr>
              <a:t>Problem of </a:t>
            </a:r>
            <a:r>
              <a:rPr lang="en-US" b="1" i="1" dirty="0">
                <a:solidFill>
                  <a:srgbClr val="0000FF"/>
                </a:solidFill>
                <a:latin typeface="Arial" pitchFamily="34" charset="0"/>
                <a:cs typeface="Arial" pitchFamily="34" charset="0"/>
              </a:rPr>
              <a:t>quality and relevance</a:t>
            </a:r>
          </a:p>
          <a:p>
            <a:pPr marL="800100" lvl="1" indent="-342900">
              <a:spcBef>
                <a:spcPct val="20000"/>
              </a:spcBef>
              <a:buFont typeface="+mj-lt"/>
              <a:buAutoNum type="arabicPeriod"/>
              <a:defRPr/>
            </a:pPr>
            <a:endParaRPr lang="en-US" b="1" i="1" dirty="0">
              <a:solidFill>
                <a:srgbClr val="0000FF"/>
              </a:solidFill>
              <a:latin typeface="Arial" pitchFamily="34" charset="0"/>
              <a:cs typeface="Arial" pitchFamily="34" charset="0"/>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b="1" i="0" u="none" strike="noStrike" kern="1200" cap="none" spc="0" normalizeH="0" baseline="0" noProof="0" dirty="0">
                <a:ln>
                  <a:noFill/>
                </a:ln>
                <a:solidFill>
                  <a:srgbClr val="FF0000"/>
                </a:solidFill>
                <a:effectLst/>
                <a:uLnTx/>
                <a:uFillTx/>
                <a:latin typeface="Arial" charset="0"/>
                <a:ea typeface="+mn-ea"/>
                <a:cs typeface="Arial" charset="0"/>
              </a:rPr>
              <a:t>Lack of adequate </a:t>
            </a:r>
            <a:r>
              <a:rPr kumimoji="0" lang="en-US" b="1" i="1" u="none" strike="noStrike" kern="1200" cap="none" spc="0" normalizeH="0" baseline="0" noProof="0" dirty="0">
                <a:ln>
                  <a:noFill/>
                </a:ln>
                <a:solidFill>
                  <a:srgbClr val="FF0000"/>
                </a:solidFill>
                <a:effectLst/>
                <a:uLnTx/>
                <a:uFillTx/>
                <a:latin typeface="Arial" charset="0"/>
                <a:ea typeface="+mn-ea"/>
                <a:cs typeface="Arial" charset="0"/>
              </a:rPr>
              <a:t>research infrastructure</a:t>
            </a: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b="1" i="1" u="none" strike="noStrike" kern="1200" cap="none" spc="0" normalizeH="0" baseline="0" noProof="0" dirty="0">
                <a:ln>
                  <a:noFill/>
                </a:ln>
                <a:solidFill>
                  <a:srgbClr val="FF0000"/>
                </a:solidFill>
                <a:effectLst/>
                <a:uLnTx/>
                <a:uFillTx/>
                <a:latin typeface="Arial" charset="0"/>
                <a:ea typeface="+mn-ea"/>
                <a:cs typeface="Arial" charset="0"/>
              </a:rPr>
              <a:t>Funding</a:t>
            </a:r>
            <a:r>
              <a:rPr kumimoji="0" lang="en-US" b="1" i="0" u="none" strike="noStrike" kern="1200" cap="none" spc="0" normalizeH="0" baseline="0" noProof="0" dirty="0">
                <a:ln>
                  <a:noFill/>
                </a:ln>
                <a:solidFill>
                  <a:srgbClr val="FF0000"/>
                </a:solidFill>
                <a:effectLst/>
                <a:uLnTx/>
                <a:uFillTx/>
                <a:latin typeface="Arial" charset="0"/>
                <a:ea typeface="+mn-ea"/>
                <a:cs typeface="Arial" charset="0"/>
              </a:rPr>
              <a:t> scarcity</a:t>
            </a: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b="1" i="0" u="none" strike="noStrike" kern="1200" cap="none" spc="0" normalizeH="0" baseline="0" noProof="0" dirty="0">
              <a:ln>
                <a:noFill/>
              </a:ln>
              <a:solidFill>
                <a:srgbClr val="FF0000"/>
              </a:solidFill>
              <a:effectLst/>
              <a:uLnTx/>
              <a:uFillTx/>
              <a:latin typeface="Arial" charset="0"/>
              <a:ea typeface="+mn-ea"/>
              <a:cs typeface="Arial" charset="0"/>
            </a:endParaRP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b="1" i="1" u="none" strike="noStrike" kern="1200" cap="none" spc="0" normalizeH="0" baseline="0" noProof="0" dirty="0">
                <a:ln>
                  <a:noFill/>
                </a:ln>
                <a:effectLst/>
                <a:uLnTx/>
                <a:uFillTx/>
                <a:latin typeface="Arial" pitchFamily="34" charset="0"/>
                <a:ea typeface="+mn-ea"/>
                <a:cs typeface="Arial" pitchFamily="34" charset="0"/>
              </a:rPr>
              <a:t>Weak dissemination </a:t>
            </a:r>
            <a:r>
              <a:rPr kumimoji="0" lang="en-US" b="1" i="0" u="none" strike="noStrike" kern="1200" cap="none" spc="0" normalizeH="0" baseline="0" noProof="0" dirty="0">
                <a:ln>
                  <a:noFill/>
                </a:ln>
                <a:effectLst/>
                <a:uLnTx/>
                <a:uFillTx/>
                <a:latin typeface="Arial" pitchFamily="34" charset="0"/>
                <a:ea typeface="+mn-ea"/>
                <a:cs typeface="Arial" pitchFamily="34" charset="0"/>
              </a:rPr>
              <a:t>and use of research evidence for policy</a:t>
            </a: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b="1"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96461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003399"/>
          </a:solidFill>
          <a:ln w="38100">
            <a:solidFill>
              <a:srgbClr val="FF0000"/>
            </a:solidFill>
          </a:ln>
        </p:spPr>
        <p:txBody>
          <a:bodyPr>
            <a:normAutofit fontScale="90000"/>
          </a:bodyPr>
          <a:lstStyle/>
          <a:p>
            <a:r>
              <a:rPr lang="en-US" b="1" dirty="0">
                <a:solidFill>
                  <a:schemeClr val="bg1"/>
                </a:solidFill>
              </a:rPr>
              <a:t>Expenditure on R&amp;D: Growth in GERD as % of GDP in Ethiopia</a:t>
            </a:r>
          </a:p>
        </p:txBody>
      </p:sp>
      <p:pic>
        <p:nvPicPr>
          <p:cNvPr id="134146" name="Picture 2"/>
          <p:cNvPicPr>
            <a:picLocks noChangeAspect="1" noChangeArrowheads="1"/>
          </p:cNvPicPr>
          <p:nvPr/>
        </p:nvPicPr>
        <p:blipFill>
          <a:blip r:embed="rId2"/>
          <a:srcRect/>
          <a:stretch>
            <a:fillRect/>
          </a:stretch>
        </p:blipFill>
        <p:spPr bwMode="auto">
          <a:xfrm>
            <a:off x="990600" y="1600200"/>
            <a:ext cx="7620000" cy="481641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3CC"/>
          </a:solidFill>
          <a:ln w="38100">
            <a:solidFill>
              <a:srgbClr val="FF0000"/>
            </a:solidFill>
          </a:ln>
        </p:spPr>
        <p:txBody>
          <a:bodyPr>
            <a:normAutofit fontScale="90000"/>
          </a:bodyPr>
          <a:lstStyle/>
          <a:p>
            <a:r>
              <a:rPr lang="en-US" b="1" dirty="0">
                <a:solidFill>
                  <a:schemeClr val="bg1"/>
                </a:solidFill>
              </a:rPr>
              <a:t>Researchers </a:t>
            </a:r>
            <a:r>
              <a:rPr lang="en-US" b="1" u="sng" dirty="0">
                <a:solidFill>
                  <a:schemeClr val="bg1"/>
                </a:solidFill>
              </a:rPr>
              <a:t>number</a:t>
            </a:r>
            <a:r>
              <a:rPr lang="en-US" b="1" dirty="0">
                <a:solidFill>
                  <a:schemeClr val="bg1"/>
                </a:solidFill>
              </a:rPr>
              <a:t> per million population is also low in Ethiopia</a:t>
            </a:r>
          </a:p>
        </p:txBody>
      </p:sp>
      <p:pic>
        <p:nvPicPr>
          <p:cNvPr id="5123" name="Picture 6"/>
          <p:cNvPicPr>
            <a:picLocks noChangeAspect="1" noChangeArrowheads="1"/>
          </p:cNvPicPr>
          <p:nvPr/>
        </p:nvPicPr>
        <p:blipFill>
          <a:blip r:embed="rId2"/>
          <a:srcRect t="2857"/>
          <a:stretch>
            <a:fillRect/>
          </a:stretch>
        </p:blipFill>
        <p:spPr bwMode="auto">
          <a:xfrm>
            <a:off x="304800" y="1447800"/>
            <a:ext cx="8679762" cy="5181600"/>
          </a:xfrm>
          <a:prstGeom prst="rect">
            <a:avLst/>
          </a:prstGeom>
          <a:noFill/>
          <a:ln w="9525">
            <a:noFill/>
            <a:miter lim="800000"/>
            <a:headEnd/>
            <a:tailEnd/>
          </a:ln>
        </p:spPr>
      </p:pic>
      <p:sp>
        <p:nvSpPr>
          <p:cNvPr id="6" name="Oval 5"/>
          <p:cNvSpPr/>
          <p:nvPr/>
        </p:nvSpPr>
        <p:spPr>
          <a:xfrm>
            <a:off x="3810000" y="3657600"/>
            <a:ext cx="228600" cy="20574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16200000" flipV="1">
            <a:off x="3771900" y="5981700"/>
            <a:ext cx="457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8343900" y="5824301"/>
            <a:ext cx="457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6972300" y="5550731"/>
            <a:ext cx="457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Grp="1" noChangeAspect="1" noChangeArrowheads="1"/>
          </p:cNvPicPr>
          <p:nvPr>
            <p:ph idx="1"/>
          </p:nvPr>
        </p:nvPicPr>
        <p:blipFill>
          <a:blip r:embed="rId2"/>
          <a:srcRect/>
          <a:stretch>
            <a:fillRect/>
          </a:stretch>
        </p:blipFill>
        <p:spPr>
          <a:xfrm>
            <a:off x="381000" y="1615415"/>
            <a:ext cx="8458200" cy="4861585"/>
          </a:xfrm>
          <a:noFill/>
        </p:spPr>
      </p:pic>
      <p:sp>
        <p:nvSpPr>
          <p:cNvPr id="4" name="Title 1"/>
          <p:cNvSpPr>
            <a:spLocks noGrp="1"/>
          </p:cNvSpPr>
          <p:nvPr>
            <p:ph type="title"/>
          </p:nvPr>
        </p:nvSpPr>
        <p:spPr>
          <a:xfrm>
            <a:off x="457200" y="274638"/>
            <a:ext cx="8229600" cy="1143000"/>
          </a:xfrm>
          <a:solidFill>
            <a:srgbClr val="0033CC"/>
          </a:solidFill>
          <a:ln w="38100">
            <a:solidFill>
              <a:srgbClr val="FF0000"/>
            </a:solidFill>
          </a:ln>
        </p:spPr>
        <p:txBody>
          <a:bodyPr>
            <a:normAutofit fontScale="90000"/>
          </a:bodyPr>
          <a:lstStyle/>
          <a:p>
            <a:r>
              <a:rPr lang="en-US" b="1" dirty="0">
                <a:solidFill>
                  <a:schemeClr val="bg1"/>
                </a:solidFill>
              </a:rPr>
              <a:t>Women Researchers </a:t>
            </a:r>
            <a:r>
              <a:rPr lang="en-US" b="1" u="sng" dirty="0">
                <a:solidFill>
                  <a:schemeClr val="bg1"/>
                </a:solidFill>
              </a:rPr>
              <a:t>number</a:t>
            </a:r>
            <a:r>
              <a:rPr lang="en-US" b="1" dirty="0">
                <a:solidFill>
                  <a:schemeClr val="bg1"/>
                </a:solidFill>
              </a:rPr>
              <a:t> is low in Ethiopia</a:t>
            </a:r>
          </a:p>
        </p:txBody>
      </p:sp>
      <p:sp>
        <p:nvSpPr>
          <p:cNvPr id="5" name="Oval 4"/>
          <p:cNvSpPr/>
          <p:nvPr/>
        </p:nvSpPr>
        <p:spPr>
          <a:xfrm>
            <a:off x="7543800" y="3733800"/>
            <a:ext cx="381000" cy="2286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16200000" flipV="1">
            <a:off x="7581900" y="6286500"/>
            <a:ext cx="4572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2057400"/>
            <a:ext cx="2971800" cy="2286000"/>
          </a:xfrm>
        </p:spPr>
        <p:txBody>
          <a:bodyPr>
            <a:normAutofit fontScale="90000"/>
          </a:bodyPr>
          <a:lstStyle/>
          <a:p>
            <a:pPr>
              <a:defRPr/>
            </a:pPr>
            <a:r>
              <a:rPr lang="en-US" sz="3200" dirty="0"/>
              <a:t>Ethiopia is </a:t>
            </a:r>
            <a:r>
              <a:rPr lang="en-US" sz="3200" dirty="0">
                <a:solidFill>
                  <a:srgbClr val="0000CC"/>
                </a:solidFill>
              </a:rPr>
              <a:t>not well integrated into major research </a:t>
            </a:r>
            <a:r>
              <a:rPr lang="en-US" sz="3200" u="sng" dirty="0">
                <a:solidFill>
                  <a:srgbClr val="0000CC"/>
                </a:solidFill>
              </a:rPr>
              <a:t>collaboration network </a:t>
            </a:r>
            <a:r>
              <a:rPr lang="en-US" sz="3200" dirty="0"/>
              <a:t>in Africa</a:t>
            </a:r>
          </a:p>
        </p:txBody>
      </p:sp>
      <p:pic>
        <p:nvPicPr>
          <p:cNvPr id="60419" name="Picture 2"/>
          <p:cNvPicPr>
            <a:picLocks noChangeAspect="1" noChangeArrowheads="1"/>
          </p:cNvPicPr>
          <p:nvPr/>
        </p:nvPicPr>
        <p:blipFill>
          <a:blip r:embed="rId3"/>
          <a:srcRect/>
          <a:stretch>
            <a:fillRect/>
          </a:stretch>
        </p:blipFill>
        <p:spPr bwMode="auto">
          <a:xfrm>
            <a:off x="381000" y="990600"/>
            <a:ext cx="5497513" cy="5394325"/>
          </a:xfrm>
          <a:prstGeom prst="rect">
            <a:avLst/>
          </a:prstGeom>
          <a:noFill/>
          <a:ln w="9525">
            <a:noFill/>
            <a:miter lim="800000"/>
            <a:headEnd/>
            <a:tailEnd/>
          </a:ln>
        </p:spPr>
      </p:pic>
      <p:cxnSp>
        <p:nvCxnSpPr>
          <p:cNvPr id="9" name="Straight Arrow Connector 8"/>
          <p:cNvCxnSpPr/>
          <p:nvPr/>
        </p:nvCxnSpPr>
        <p:spPr>
          <a:xfrm rot="10800000">
            <a:off x="3200400" y="5791200"/>
            <a:ext cx="53340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28600" y="152400"/>
            <a:ext cx="8305800" cy="685800"/>
          </a:xfrm>
          <a:prstGeom prst="rect">
            <a:avLst/>
          </a:prstGeom>
          <a:ln w="41275">
            <a:solidFill>
              <a:srgbClr val="00B050"/>
            </a:solidFill>
          </a:ln>
        </p:spPr>
        <p:txBody>
          <a:bodyPr lIns="0" rIns="0" anchor="ctr">
            <a:normAutofit fontScale="90000" lnSpcReduction="10000"/>
          </a:bodyPr>
          <a:lstStyle/>
          <a:p>
            <a:pPr algn="ctr" fontAlgn="auto">
              <a:spcAft>
                <a:spcPts val="0"/>
              </a:spcAft>
              <a:defRPr/>
            </a:pPr>
            <a:r>
              <a:rPr lang="en-US" sz="4400" b="1" dirty="0">
                <a:latin typeface="+mj-lt"/>
                <a:ea typeface="+mj-ea"/>
                <a:cs typeface="+mj-cs"/>
              </a:rPr>
              <a:t>Research in Ethiopia – Networks</a:t>
            </a:r>
          </a:p>
        </p:txBody>
      </p:sp>
    </p:spTree>
    <p:extLst>
      <p:ext uri="{BB962C8B-B14F-4D97-AF65-F5344CB8AC3E}">
        <p14:creationId xmlns:p14="http://schemas.microsoft.com/office/powerpoint/2010/main" val="290736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E1CEAF-B9B4-4157-B796-3BECAB162785}" type="slidenum">
              <a:rPr lang="en-US" smtClean="0"/>
              <a:pPr/>
              <a:t>4</a:t>
            </a:fld>
            <a:endParaRPr lang="en-US"/>
          </a:p>
        </p:txBody>
      </p:sp>
      <p:sp>
        <p:nvSpPr>
          <p:cNvPr id="5" name="Title 1"/>
          <p:cNvSpPr txBox="1">
            <a:spLocks/>
          </p:cNvSpPr>
          <p:nvPr/>
        </p:nvSpPr>
        <p:spPr>
          <a:xfrm>
            <a:off x="331382" y="840524"/>
            <a:ext cx="8686800" cy="5410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42925" indent="-542925" algn="l">
              <a:buClr>
                <a:srgbClr val="C00000"/>
              </a:buClr>
            </a:pPr>
            <a:endParaRPr lang="en-US" sz="2000" b="1" dirty="0">
              <a:latin typeface="Visual Geez Unicode" panose="00000400000000000000" pitchFamily="2" charset="0"/>
            </a:endParaRPr>
          </a:p>
          <a:p>
            <a:pPr marL="361950" algn="just">
              <a:buClr>
                <a:srgbClr val="00B050"/>
              </a:buClr>
            </a:pPr>
            <a:endParaRPr lang="af-ZA" sz="2000" dirty="0">
              <a:latin typeface="Visual Geez Unicode" panose="00000400000000000000" pitchFamily="2" charset="0"/>
            </a:endParaRPr>
          </a:p>
          <a:p>
            <a:pPr marL="361950" algn="just">
              <a:buClr>
                <a:srgbClr val="00B050"/>
              </a:buClr>
            </a:pPr>
            <a:endParaRPr lang="af-ZA" sz="2400" dirty="0">
              <a:latin typeface="Visual Geez Unicode" panose="00000400000000000000" pitchFamily="2" charset="0"/>
            </a:endParaRPr>
          </a:p>
          <a:p>
            <a:pPr algn="just">
              <a:buClr>
                <a:srgbClr val="C00000"/>
              </a:buClr>
            </a:pPr>
            <a:endParaRPr lang="en-US" sz="1100" dirty="0"/>
          </a:p>
          <a:p>
            <a:pPr lvl="0" algn="just">
              <a:buClr>
                <a:srgbClr val="C00000"/>
              </a:buClr>
            </a:pPr>
            <a:endParaRPr lang="en-US" sz="2400" dirty="0">
              <a:latin typeface="Visual Geez Unicode" panose="00000400000000000000" pitchFamily="2" charset="0"/>
            </a:endParaRPr>
          </a:p>
          <a:p>
            <a:pPr marL="515938" indent="-515938" algn="just">
              <a:spcBef>
                <a:spcPts val="0"/>
              </a:spcBef>
              <a:buClr>
                <a:srgbClr val="C00000"/>
              </a:buClr>
              <a:buFont typeface="Wingdings" panose="05000000000000000000" pitchFamily="2" charset="2"/>
              <a:buChar char="Ü"/>
            </a:pPr>
            <a:endParaRPr lang="en-US" sz="1000" dirty="0">
              <a:latin typeface="Visual Geez Unicode" panose="00000400000000000000" pitchFamily="2" charset="0"/>
            </a:endParaRPr>
          </a:p>
          <a:p>
            <a:pPr algn="just">
              <a:spcBef>
                <a:spcPts val="600"/>
              </a:spcBef>
              <a:spcAft>
                <a:spcPts val="600"/>
              </a:spcAft>
              <a:buClr>
                <a:srgbClr val="C00000"/>
              </a:buClr>
            </a:pPr>
            <a:r>
              <a:rPr lang="en-US" sz="2400" dirty="0">
                <a:latin typeface="Visual Geez Unicode" panose="00000400000000000000" pitchFamily="2" charset="0"/>
              </a:rPr>
              <a:t> </a:t>
            </a:r>
          </a:p>
          <a:p>
            <a:pPr algn="l"/>
            <a:r>
              <a:rPr lang="en-US" sz="2400" dirty="0"/>
              <a:t>   </a:t>
            </a:r>
          </a:p>
          <a:p>
            <a:r>
              <a:rPr lang="en-US" sz="2400" dirty="0"/>
              <a:t> </a:t>
            </a:r>
          </a:p>
          <a:p>
            <a:pPr marL="342900" indent="-342900" algn="l">
              <a:spcBef>
                <a:spcPts val="600"/>
              </a:spcBef>
              <a:spcAft>
                <a:spcPts val="600"/>
              </a:spcAft>
              <a:buClr>
                <a:srgbClr val="C00000"/>
              </a:buClr>
              <a:buFont typeface="Wingdings" panose="05000000000000000000" pitchFamily="2" charset="2"/>
              <a:buChar char="Ü"/>
            </a:pPr>
            <a:endParaRPr lang="en-US" sz="2400" dirty="0">
              <a:latin typeface="Visual Geez Unicode" panose="00000400000000000000" pitchFamily="2" charset="0"/>
            </a:endParaRPr>
          </a:p>
        </p:txBody>
      </p:sp>
      <p:graphicFrame>
        <p:nvGraphicFramePr>
          <p:cNvPr id="6" name="Table 5"/>
          <p:cNvGraphicFramePr>
            <a:graphicFrameLocks noGrp="1"/>
          </p:cNvGraphicFramePr>
          <p:nvPr>
            <p:extLst/>
          </p:nvPr>
        </p:nvGraphicFramePr>
        <p:xfrm>
          <a:off x="341529" y="1552263"/>
          <a:ext cx="8421470" cy="4889177"/>
        </p:xfrm>
        <a:graphic>
          <a:graphicData uri="http://schemas.openxmlformats.org/drawingml/2006/table">
            <a:tbl>
              <a:tblPr firstRow="1" bandRow="1">
                <a:tableStyleId>{5C22544A-7EE6-4342-B048-85BDC9FD1C3A}</a:tableStyleId>
              </a:tblPr>
              <a:tblGrid>
                <a:gridCol w="420471">
                  <a:extLst>
                    <a:ext uri="{9D8B030D-6E8A-4147-A177-3AD203B41FA5}">
                      <a16:colId xmlns:a16="http://schemas.microsoft.com/office/drawing/2014/main" val="20000"/>
                    </a:ext>
                  </a:extLst>
                </a:gridCol>
                <a:gridCol w="3998614">
                  <a:extLst>
                    <a:ext uri="{9D8B030D-6E8A-4147-A177-3AD203B41FA5}">
                      <a16:colId xmlns:a16="http://schemas.microsoft.com/office/drawing/2014/main" val="20001"/>
                    </a:ext>
                  </a:extLst>
                </a:gridCol>
                <a:gridCol w="4002385">
                  <a:extLst>
                    <a:ext uri="{9D8B030D-6E8A-4147-A177-3AD203B41FA5}">
                      <a16:colId xmlns:a16="http://schemas.microsoft.com/office/drawing/2014/main" val="20002"/>
                    </a:ext>
                  </a:extLst>
                </a:gridCol>
              </a:tblGrid>
              <a:tr h="370840">
                <a:tc>
                  <a:txBody>
                    <a:bodyPr/>
                    <a:lstStyle/>
                    <a:p>
                      <a:endParaRPr lang="en-US" sz="2000"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National Development Priority Areas in GTP II</a:t>
                      </a:r>
                      <a:endParaRPr lang="en-US" sz="2000" b="0" kern="1200" dirty="0">
                        <a:ln>
                          <a:solidFill>
                            <a:sysClr val="windowText" lastClr="000000"/>
                          </a:solidFill>
                        </a:ln>
                        <a:solidFill>
                          <a:sysClr val="windowText" lastClr="000000"/>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ln>
                            <a:solidFill>
                              <a:sysClr val="windowText" lastClr="000000"/>
                            </a:solidFill>
                          </a:ln>
                          <a:solidFill>
                            <a:sysClr val="windowText" lastClr="000000"/>
                          </a:solidFill>
                          <a:latin typeface="Times New Roman" panose="02020603050405020304" pitchFamily="18" charset="0"/>
                          <a:ea typeface="+mn-ea"/>
                          <a:cs typeface="Times New Roman" panose="02020603050405020304" pitchFamily="18" charset="0"/>
                        </a:rPr>
                        <a:t>Sustainable Development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9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Adopting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Urban </a:t>
                      </a:r>
                      <a:r>
                        <a:rPr lang="en-US" sz="1600" b="1" i="0" kern="1200" dirty="0">
                          <a:solidFill>
                            <a:schemeClr val="tx1"/>
                          </a:solidFill>
                          <a:effectLst/>
                          <a:latin typeface="Times New Roman" panose="02020603050405020304" pitchFamily="18" charset="0"/>
                          <a:ea typeface="+mn-ea"/>
                          <a:cs typeface="Times New Roman" panose="02020603050405020304" pitchFamily="18" charset="0"/>
                        </a:rPr>
                        <a:t>Administration and Management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comparable with the Rapid Urbanization, Industrialization and Structural Changes </a:t>
                      </a:r>
                      <a:r>
                        <a:rPr lang="en-US" sz="16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591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According due precedence to transform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Domestic Investors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34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Supporting the </a:t>
                      </a:r>
                      <a:r>
                        <a:rPr lang="en-US" sz="1600" b="1" i="1" kern="1200" dirty="0">
                          <a:solidFill>
                            <a:srgbClr val="FF0000"/>
                          </a:solidFill>
                          <a:effectLst/>
                          <a:latin typeface="Times New Roman" panose="02020603050405020304" pitchFamily="18" charset="0"/>
                          <a:ea typeface="+mn-ea"/>
                          <a:cs typeface="Times New Roman" panose="02020603050405020304" pitchFamily="18" charset="0"/>
                        </a:rPr>
                        <a:t>Human Resources Development</a:t>
                      </a:r>
                      <a:r>
                        <a:rPr lang="en-US" sz="1600" b="0" kern="1200" dirty="0">
                          <a:solidFill>
                            <a:srgbClr val="FF0000"/>
                          </a:solidFill>
                          <a:effectLst/>
                          <a:latin typeface="Times New Roman" panose="02020603050405020304" pitchFamily="18" charset="0"/>
                          <a:ea typeface="+mn-ea"/>
                          <a:cs typeface="Times New Roman" panose="02020603050405020304" pitchFamily="18" charset="0"/>
                        </a:rPr>
                        <a:t> Efforts with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8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Building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Climate Resilient Green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0042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2060"/>
                          </a:solidFill>
                          <a:effectLst/>
                          <a:latin typeface="Visual Geez Unicode" panose="00000400000000000000" pitchFamily="2" charset="0"/>
                          <a:ea typeface="+mn-ea"/>
                          <a:cs typeface="+mn-cs"/>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Upholding </a:t>
                      </a:r>
                      <a:r>
                        <a:rPr lang="en-US" sz="1600" b="1" i="1" kern="1200" dirty="0">
                          <a:solidFill>
                            <a:schemeClr val="tx1"/>
                          </a:solidFill>
                          <a:effectLst/>
                          <a:latin typeface="Times New Roman" panose="02020603050405020304" pitchFamily="18" charset="0"/>
                          <a:ea typeface="+mn-ea"/>
                          <a:cs typeface="Times New Roman" panose="02020603050405020304" pitchFamily="18" charset="0"/>
                        </a:rPr>
                        <a:t>Developmental Perspectives </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by eliminating Rent-Seeking 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n>
                          <a:solidFill>
                            <a:sysClr val="windowText" lastClr="000000"/>
                          </a:solidFill>
                        </a:ln>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7" name="Picture 6" descr="H:\SDG_Individual Icons Amharic\Goal 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577" y="4105273"/>
            <a:ext cx="794119" cy="696043"/>
          </a:xfrm>
          <a:prstGeom prst="rect">
            <a:avLst/>
          </a:prstGeom>
          <a:noFill/>
          <a:ln>
            <a:noFill/>
          </a:ln>
        </p:spPr>
      </p:pic>
      <p:pic>
        <p:nvPicPr>
          <p:cNvPr id="8" name="Picture 7" descr="H:\SDG_Individual Icons Amharic\Goal 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467" y="4105273"/>
            <a:ext cx="801650" cy="696043"/>
          </a:xfrm>
          <a:prstGeom prst="rect">
            <a:avLst/>
          </a:prstGeom>
          <a:noFill/>
          <a:ln>
            <a:noFill/>
          </a:ln>
        </p:spPr>
      </p:pic>
      <p:pic>
        <p:nvPicPr>
          <p:cNvPr id="9" name="Picture 8" descr="H:\SDG_Individual Icons Amharic\Goal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117" y="4096688"/>
            <a:ext cx="772352" cy="713212"/>
          </a:xfrm>
          <a:prstGeom prst="rect">
            <a:avLst/>
          </a:prstGeom>
          <a:noFill/>
          <a:ln>
            <a:noFill/>
          </a:ln>
        </p:spPr>
      </p:pic>
      <p:pic>
        <p:nvPicPr>
          <p:cNvPr id="10" name="Picture 9" descr="H:\SDG_Individual Icons Amharic\Goal 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3470" y="4122605"/>
            <a:ext cx="725335" cy="696043"/>
          </a:xfrm>
          <a:prstGeom prst="rect">
            <a:avLst/>
          </a:prstGeom>
          <a:noFill/>
          <a:ln>
            <a:noFill/>
          </a:ln>
        </p:spPr>
      </p:pic>
      <p:pic>
        <p:nvPicPr>
          <p:cNvPr id="11" name="Picture 10" descr="H:\SDG_Individual Icons Amharic\Goal 1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1577" y="4838861"/>
            <a:ext cx="794119" cy="787532"/>
          </a:xfrm>
          <a:prstGeom prst="rect">
            <a:avLst/>
          </a:prstGeom>
          <a:noFill/>
          <a:ln>
            <a:noFill/>
          </a:ln>
        </p:spPr>
      </p:pic>
      <p:pic>
        <p:nvPicPr>
          <p:cNvPr id="12" name="Picture 11" descr="C:\Files on C Drives\SDG\SDGs icons\SDG_Individual Icons Amharic\Goal 1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5696" y="4838860"/>
            <a:ext cx="735421" cy="801379"/>
          </a:xfrm>
          <a:prstGeom prst="rect">
            <a:avLst/>
          </a:prstGeom>
          <a:noFill/>
          <a:ln>
            <a:noFill/>
          </a:ln>
        </p:spPr>
      </p:pic>
      <p:pic>
        <p:nvPicPr>
          <p:cNvPr id="13" name="Picture 12" descr="H:\SDG_Individual Icons Amharic\Goal 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1118" y="4838861"/>
            <a:ext cx="772352" cy="787532"/>
          </a:xfrm>
          <a:prstGeom prst="rect">
            <a:avLst/>
          </a:prstGeom>
          <a:noFill/>
          <a:ln>
            <a:noFill/>
          </a:ln>
        </p:spPr>
      </p:pic>
      <p:pic>
        <p:nvPicPr>
          <p:cNvPr id="14" name="Picture 13" descr="H:\SDG_Individual Icons Amharic\Goal 6.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3470" y="4855859"/>
            <a:ext cx="725335" cy="787532"/>
          </a:xfrm>
          <a:prstGeom prst="rect">
            <a:avLst/>
          </a:prstGeom>
          <a:noFill/>
          <a:ln>
            <a:noFill/>
          </a:ln>
        </p:spPr>
      </p:pic>
      <p:pic>
        <p:nvPicPr>
          <p:cNvPr id="15" name="Picture 14" descr="H:\SDG_Individual Icons Amharic\Goal 16.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1577" y="5638798"/>
            <a:ext cx="794119" cy="762000"/>
          </a:xfrm>
          <a:prstGeom prst="rect">
            <a:avLst/>
          </a:prstGeom>
          <a:noFill/>
          <a:ln>
            <a:noFill/>
          </a:ln>
        </p:spPr>
      </p:pic>
      <p:pic>
        <p:nvPicPr>
          <p:cNvPr id="16" name="Picture 15" descr="H:\SDG_Individual Icons Amharic\Goal 5.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55696" y="5638798"/>
            <a:ext cx="735421" cy="758063"/>
          </a:xfrm>
          <a:prstGeom prst="rect">
            <a:avLst/>
          </a:prstGeom>
          <a:noFill/>
          <a:ln>
            <a:noFill/>
          </a:ln>
        </p:spPr>
      </p:pic>
      <p:pic>
        <p:nvPicPr>
          <p:cNvPr id="17" name="Picture 16" descr="C:\Files on C Drives\SDG\SDGs icons\SDG_Individual Icons Amharic\Goal 1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2504" y="5646279"/>
            <a:ext cx="760965" cy="754519"/>
          </a:xfrm>
          <a:prstGeom prst="rect">
            <a:avLst/>
          </a:prstGeom>
          <a:noFill/>
          <a:ln>
            <a:noFill/>
          </a:ln>
        </p:spPr>
      </p:pic>
      <p:pic>
        <p:nvPicPr>
          <p:cNvPr id="18" name="Picture 17" descr="H:\SDG_Individual Icons Amharic\Goal 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63469" y="5646279"/>
            <a:ext cx="725336" cy="754521"/>
          </a:xfrm>
          <a:prstGeom prst="rect">
            <a:avLst/>
          </a:prstGeom>
          <a:noFill/>
          <a:ln>
            <a:noFill/>
          </a:ln>
        </p:spPr>
      </p:pic>
      <p:pic>
        <p:nvPicPr>
          <p:cNvPr id="19" name="Picture 18" descr="C:\Files on C Drives\SDG\SDGs icons\SDG_Individual Icons Amharic\Goal 12.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61578" y="3314702"/>
            <a:ext cx="727890" cy="785255"/>
          </a:xfrm>
          <a:prstGeom prst="rect">
            <a:avLst/>
          </a:prstGeom>
          <a:noFill/>
          <a:ln>
            <a:noFill/>
          </a:ln>
        </p:spPr>
      </p:pic>
      <p:pic>
        <p:nvPicPr>
          <p:cNvPr id="20" name="Picture 19" descr="H:\SDG_Individual Icons Amharic\Goal 9.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89468" y="3311434"/>
            <a:ext cx="801648" cy="785254"/>
          </a:xfrm>
          <a:prstGeom prst="rect">
            <a:avLst/>
          </a:prstGeom>
          <a:noFill/>
          <a:ln>
            <a:noFill/>
          </a:ln>
        </p:spPr>
      </p:pic>
      <p:pic>
        <p:nvPicPr>
          <p:cNvPr id="21" name="Picture 20" descr="H:\SDG_Individual Icons Amharic\Goal 8.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91116" y="3337351"/>
            <a:ext cx="772354" cy="785254"/>
          </a:xfrm>
          <a:prstGeom prst="rect">
            <a:avLst/>
          </a:prstGeom>
          <a:noFill/>
          <a:ln>
            <a:noFill/>
          </a:ln>
        </p:spPr>
      </p:pic>
      <p:pic>
        <p:nvPicPr>
          <p:cNvPr id="22" name="Picture 21" descr="H:\SDG_Individual Icons Amharic\Goal 16.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63470" y="3337351"/>
            <a:ext cx="725335" cy="785254"/>
          </a:xfrm>
          <a:prstGeom prst="rect">
            <a:avLst/>
          </a:prstGeom>
          <a:noFill/>
          <a:ln>
            <a:noFill/>
          </a:ln>
        </p:spPr>
      </p:pic>
      <p:pic>
        <p:nvPicPr>
          <p:cNvPr id="23" name="Picture 22" descr="H:\SDG_Individual Icons Amharic\Goal 11.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61576" y="2285996"/>
            <a:ext cx="727891" cy="1025437"/>
          </a:xfrm>
          <a:prstGeom prst="rect">
            <a:avLst/>
          </a:prstGeom>
          <a:noFill/>
          <a:ln>
            <a:noFill/>
          </a:ln>
        </p:spPr>
      </p:pic>
      <p:pic>
        <p:nvPicPr>
          <p:cNvPr id="24" name="Picture 23" descr="H:\SDG_Individual Icons Amharic\Goal 9.jp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89468" y="2285997"/>
            <a:ext cx="801648" cy="1025436"/>
          </a:xfrm>
          <a:prstGeom prst="rect">
            <a:avLst/>
          </a:prstGeom>
          <a:noFill/>
          <a:ln>
            <a:noFill/>
          </a:ln>
        </p:spPr>
      </p:pic>
      <p:pic>
        <p:nvPicPr>
          <p:cNvPr id="25" name="Picture 24" descr="H:\SDG_Individual Icons Amharic\Goal 6.jp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91117" y="2299511"/>
            <a:ext cx="772352" cy="1011921"/>
          </a:xfrm>
          <a:prstGeom prst="rect">
            <a:avLst/>
          </a:prstGeom>
          <a:noFill/>
          <a:ln>
            <a:noFill/>
          </a:ln>
        </p:spPr>
      </p:pic>
      <p:pic>
        <p:nvPicPr>
          <p:cNvPr id="26" name="Picture 25" descr="H:\SDG_Individual Icons Amharic\Goal 13.jpg"/>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63470" y="2299511"/>
            <a:ext cx="725335" cy="1011921"/>
          </a:xfrm>
          <a:prstGeom prst="rect">
            <a:avLst/>
          </a:prstGeom>
          <a:noFill/>
          <a:ln>
            <a:noFill/>
          </a:ln>
        </p:spPr>
      </p:pic>
      <p:pic>
        <p:nvPicPr>
          <p:cNvPr id="27" name="Picture 26" descr="C:\Files on C Drives\SDG\SDGs icons\SDG_Individual Icons Amharic\Goal 15.jpg"/>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88806" y="2299511"/>
            <a:ext cx="797994" cy="1037840"/>
          </a:xfrm>
          <a:prstGeom prst="rect">
            <a:avLst/>
          </a:prstGeom>
          <a:noFill/>
          <a:ln>
            <a:noFill/>
          </a:ln>
        </p:spPr>
      </p:pic>
      <p:pic>
        <p:nvPicPr>
          <p:cNvPr id="28" name="Picture 27" descr="H:\SDG_Individual Icons Amharic\Goal 11.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88806" y="3324145"/>
            <a:ext cx="805083" cy="807578"/>
          </a:xfrm>
          <a:prstGeom prst="rect">
            <a:avLst/>
          </a:prstGeom>
          <a:noFill/>
          <a:ln>
            <a:noFill/>
          </a:ln>
        </p:spPr>
      </p:pic>
      <p:pic>
        <p:nvPicPr>
          <p:cNvPr id="29" name="Picture 28" descr="C:\Files on C Drives\SDG\SDGs icons\SDG_Individual Icons Amharic\Goal 10.jpg"/>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88806" y="4131723"/>
            <a:ext cx="805083" cy="686925"/>
          </a:xfrm>
          <a:prstGeom prst="rect">
            <a:avLst/>
          </a:prstGeom>
          <a:noFill/>
          <a:ln>
            <a:noFill/>
          </a:ln>
        </p:spPr>
      </p:pic>
      <p:pic>
        <p:nvPicPr>
          <p:cNvPr id="30" name="Picture 29" descr="H:\SDG_Individual Icons Amharic\Goal 9.jpg"/>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88806" y="4855859"/>
            <a:ext cx="797994" cy="770534"/>
          </a:xfrm>
          <a:prstGeom prst="rect">
            <a:avLst/>
          </a:prstGeom>
          <a:noFill/>
          <a:ln>
            <a:noFill/>
          </a:ln>
        </p:spPr>
      </p:pic>
      <p:pic>
        <p:nvPicPr>
          <p:cNvPr id="31" name="Picture 30" descr="C:\Files on C Drives\SDG\SDGs icons\SDG_Individual Icons Amharic\Goal 1.jpg"/>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96225" y="5646686"/>
            <a:ext cx="790575" cy="750176"/>
          </a:xfrm>
          <a:prstGeom prst="rect">
            <a:avLst/>
          </a:prstGeom>
          <a:noFill/>
          <a:ln>
            <a:noFill/>
          </a:ln>
        </p:spPr>
      </p:pic>
      <p:sp>
        <p:nvSpPr>
          <p:cNvPr id="33" name="Title 1"/>
          <p:cNvSpPr txBox="1">
            <a:spLocks/>
          </p:cNvSpPr>
          <p:nvPr/>
        </p:nvSpPr>
        <p:spPr>
          <a:xfrm>
            <a:off x="301256" y="152400"/>
            <a:ext cx="8686800" cy="990600"/>
          </a:xfrm>
          <a:prstGeom prst="rect">
            <a:avLst/>
          </a:prstGeom>
          <a:solidFill>
            <a:srgbClr val="000099"/>
          </a:solidFill>
          <a:ln>
            <a:solidFill>
              <a:srgbClr val="FF00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Verdana Ref" pitchFamily="34" charset="0"/>
              </a:rPr>
              <a:t>National Development Priorities and Their Alignment with SDGs</a:t>
            </a:r>
          </a:p>
        </p:txBody>
      </p:sp>
    </p:spTree>
    <p:extLst>
      <p:ext uri="{BB962C8B-B14F-4D97-AF65-F5344CB8AC3E}">
        <p14:creationId xmlns:p14="http://schemas.microsoft.com/office/powerpoint/2010/main" val="1971640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838200"/>
          </a:xfrm>
        </p:spPr>
        <p:txBody>
          <a:bodyPr>
            <a:noAutofit/>
          </a:bodyPr>
          <a:lstStyle/>
          <a:p>
            <a:pPr>
              <a:defRPr/>
            </a:pPr>
            <a:r>
              <a:rPr lang="en-US" sz="3600" dirty="0">
                <a:solidFill>
                  <a:srgbClr val="0000CC"/>
                </a:solidFill>
              </a:rPr>
              <a:t>Ethiopia rarely show up in the list of countries receiving </a:t>
            </a:r>
            <a:r>
              <a:rPr lang="en-US" sz="3600" u="sng" dirty="0">
                <a:solidFill>
                  <a:srgbClr val="0000CC"/>
                </a:solidFill>
              </a:rPr>
              <a:t>patent</a:t>
            </a:r>
            <a:r>
              <a:rPr lang="en-US" sz="3600" dirty="0">
                <a:solidFill>
                  <a:srgbClr val="0000CC"/>
                </a:solidFill>
              </a:rPr>
              <a:t> from USPTO</a:t>
            </a:r>
            <a:br>
              <a:rPr lang="en-US" sz="3600" dirty="0">
                <a:solidFill>
                  <a:srgbClr val="0000CC"/>
                </a:solidFill>
              </a:rPr>
            </a:br>
            <a:endParaRPr lang="en-US" sz="3600" dirty="0">
              <a:solidFill>
                <a:srgbClr val="0000CC"/>
              </a:solidFill>
            </a:endParaRPr>
          </a:p>
        </p:txBody>
      </p:sp>
      <p:pic>
        <p:nvPicPr>
          <p:cNvPr id="59395" name="Picture 2"/>
          <p:cNvPicPr>
            <a:picLocks noChangeAspect="1" noChangeArrowheads="1"/>
          </p:cNvPicPr>
          <p:nvPr/>
        </p:nvPicPr>
        <p:blipFill>
          <a:blip r:embed="rId2"/>
          <a:srcRect/>
          <a:stretch>
            <a:fillRect/>
          </a:stretch>
        </p:blipFill>
        <p:spPr bwMode="auto">
          <a:xfrm>
            <a:off x="1382713" y="2209800"/>
            <a:ext cx="6923087" cy="4648200"/>
          </a:xfrm>
          <a:prstGeom prst="rect">
            <a:avLst/>
          </a:prstGeom>
          <a:noFill/>
          <a:ln w="9525">
            <a:noFill/>
            <a:miter lim="800000"/>
            <a:headEnd/>
            <a:tailEnd/>
          </a:ln>
        </p:spPr>
      </p:pic>
      <p:cxnSp>
        <p:nvCxnSpPr>
          <p:cNvPr id="8" name="Straight Arrow Connector 7"/>
          <p:cNvCxnSpPr/>
          <p:nvPr/>
        </p:nvCxnSpPr>
        <p:spPr>
          <a:xfrm>
            <a:off x="685800" y="3886200"/>
            <a:ext cx="762000" cy="15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28600" y="152400"/>
            <a:ext cx="8305800" cy="685800"/>
          </a:xfrm>
          <a:prstGeom prst="rect">
            <a:avLst/>
          </a:prstGeom>
          <a:ln w="41275">
            <a:solidFill>
              <a:srgbClr val="00B050"/>
            </a:solidFill>
          </a:ln>
        </p:spPr>
        <p:txBody>
          <a:bodyPr lIns="0" rIns="0" anchor="ctr">
            <a:normAutofit fontScale="90000" lnSpcReduction="10000"/>
          </a:bodyPr>
          <a:lstStyle/>
          <a:p>
            <a:pPr algn="ctr" fontAlgn="auto">
              <a:spcAft>
                <a:spcPts val="0"/>
              </a:spcAft>
              <a:defRPr/>
            </a:pPr>
            <a:r>
              <a:rPr lang="en-US" sz="4400" b="1" dirty="0">
                <a:latin typeface="+mj-lt"/>
                <a:ea typeface="+mj-ea"/>
                <a:cs typeface="+mj-cs"/>
              </a:rPr>
              <a:t>Research in Ethiopia – Patents</a:t>
            </a:r>
          </a:p>
        </p:txBody>
      </p:sp>
      <p:sp>
        <p:nvSpPr>
          <p:cNvPr id="10" name="Rectangle 9"/>
          <p:cNvSpPr/>
          <p:nvPr/>
        </p:nvSpPr>
        <p:spPr>
          <a:xfrm>
            <a:off x="762000" y="3810000"/>
            <a:ext cx="7772400" cy="22860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a:off x="762000" y="4418013"/>
            <a:ext cx="762000" cy="158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5800" y="5027613"/>
            <a:ext cx="762000" cy="158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2000" y="5865813"/>
            <a:ext cx="762000" cy="158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01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1219200"/>
            <a:ext cx="8458200" cy="5181600"/>
          </a:xfrm>
        </p:spPr>
        <p:txBody>
          <a:bodyPr/>
          <a:lstStyle/>
          <a:p>
            <a:r>
              <a:rPr lang="en-US" b="1"/>
              <a:t>Ethiopia is one of African countries that </a:t>
            </a:r>
            <a:r>
              <a:rPr lang="en-US" b="1" i="1">
                <a:solidFill>
                  <a:srgbClr val="0000CC"/>
                </a:solidFill>
              </a:rPr>
              <a:t>produce </a:t>
            </a:r>
            <a:r>
              <a:rPr lang="en-US" b="1" i="1" u="sng">
                <a:solidFill>
                  <a:srgbClr val="0000CC"/>
                </a:solidFill>
              </a:rPr>
              <a:t>low scientific output </a:t>
            </a:r>
            <a:r>
              <a:rPr lang="en-US" b="1" i="1">
                <a:solidFill>
                  <a:srgbClr val="0000CC"/>
                </a:solidFill>
              </a:rPr>
              <a:t>in terms of publications</a:t>
            </a:r>
            <a:r>
              <a:rPr lang="en-US" b="1"/>
              <a:t>.</a:t>
            </a:r>
          </a:p>
        </p:txBody>
      </p:sp>
      <p:sp>
        <p:nvSpPr>
          <p:cNvPr id="2" name="Title 1"/>
          <p:cNvSpPr>
            <a:spLocks noGrp="1"/>
          </p:cNvSpPr>
          <p:nvPr>
            <p:ph type="title"/>
          </p:nvPr>
        </p:nvSpPr>
        <p:spPr>
          <a:xfrm>
            <a:off x="228600" y="228600"/>
            <a:ext cx="8305800" cy="685800"/>
          </a:xfrm>
          <a:ln w="41275">
            <a:solidFill>
              <a:srgbClr val="00B050"/>
            </a:solidFill>
          </a:ln>
        </p:spPr>
        <p:txBody>
          <a:bodyPr lIns="0" rIns="0">
            <a:normAutofit fontScale="90000"/>
          </a:bodyPr>
          <a:lstStyle/>
          <a:p>
            <a:pPr>
              <a:defRPr/>
            </a:pPr>
            <a:r>
              <a:rPr lang="en-US" dirty="0"/>
              <a:t>Research in Ethiopia – Publications</a:t>
            </a:r>
          </a:p>
        </p:txBody>
      </p:sp>
      <p:sp>
        <p:nvSpPr>
          <p:cNvPr id="6" name="Slide Number Placeholder 5"/>
          <p:cNvSpPr>
            <a:spLocks noGrp="1"/>
          </p:cNvSpPr>
          <p:nvPr>
            <p:ph type="sldNum" sz="quarter" idx="12"/>
          </p:nvPr>
        </p:nvSpPr>
        <p:spPr/>
        <p:txBody>
          <a:bodyPr/>
          <a:lstStyle/>
          <a:p>
            <a:pPr>
              <a:defRPr/>
            </a:pPr>
            <a:fld id="{601E79EF-0380-4355-9610-A73D4F8D489F}" type="slidenum">
              <a:rPr lang="en-US" smtClean="0"/>
              <a:pPr>
                <a:defRPr/>
              </a:pPr>
              <a:t>41</a:t>
            </a:fld>
            <a:endParaRPr lang="en-US"/>
          </a:p>
        </p:txBody>
      </p:sp>
      <p:pic>
        <p:nvPicPr>
          <p:cNvPr id="55301" name="Picture 2"/>
          <p:cNvPicPr>
            <a:picLocks noChangeAspect="1" noChangeArrowheads="1"/>
          </p:cNvPicPr>
          <p:nvPr/>
        </p:nvPicPr>
        <p:blipFill>
          <a:blip r:embed="rId3"/>
          <a:srcRect/>
          <a:stretch>
            <a:fillRect/>
          </a:stretch>
        </p:blipFill>
        <p:spPr bwMode="auto">
          <a:xfrm>
            <a:off x="2133600" y="2711450"/>
            <a:ext cx="6378575" cy="3841750"/>
          </a:xfrm>
          <a:prstGeom prst="rect">
            <a:avLst/>
          </a:prstGeom>
          <a:noFill/>
          <a:ln w="9525">
            <a:noFill/>
            <a:miter lim="800000"/>
            <a:headEnd/>
            <a:tailEnd/>
          </a:ln>
        </p:spPr>
      </p:pic>
      <p:sp>
        <p:nvSpPr>
          <p:cNvPr id="9" name="Rectangle 8"/>
          <p:cNvSpPr/>
          <p:nvPr/>
        </p:nvSpPr>
        <p:spPr>
          <a:xfrm>
            <a:off x="4495800" y="6477000"/>
            <a:ext cx="3962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UNESCO Science Report, 2010</a:t>
            </a:r>
          </a:p>
        </p:txBody>
      </p:sp>
      <p:cxnSp>
        <p:nvCxnSpPr>
          <p:cNvPr id="10" name="Straight Arrow Connector 9"/>
          <p:cNvCxnSpPr/>
          <p:nvPr/>
        </p:nvCxnSpPr>
        <p:spPr>
          <a:xfrm rot="10800000" flipV="1">
            <a:off x="8382000" y="5638800"/>
            <a:ext cx="533400" cy="306388"/>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3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p:cNvPicPr>
            <a:picLocks noGrp="1" noChangeAspect="1"/>
          </p:cNvPicPr>
          <p:nvPr>
            <p:ph idx="1"/>
          </p:nvPr>
        </p:nvPicPr>
        <p:blipFill>
          <a:blip r:embed="rId2"/>
          <a:srcRect/>
          <a:stretch>
            <a:fillRect/>
          </a:stretch>
        </p:blipFill>
        <p:spPr>
          <a:xfrm>
            <a:off x="9525" y="1295400"/>
            <a:ext cx="9017000" cy="4267200"/>
          </a:xfrm>
        </p:spPr>
      </p:pic>
      <p:sp>
        <p:nvSpPr>
          <p:cNvPr id="57347" name="Slide Number Placeholder 3"/>
          <p:cNvSpPr>
            <a:spLocks noGrp="1"/>
          </p:cNvSpPr>
          <p:nvPr>
            <p:ph type="sldNum" sz="quarter" idx="12"/>
          </p:nvPr>
        </p:nvSpPr>
        <p:spPr bwMode="auto">
          <a:xfrm>
            <a:off x="685800" y="6248400"/>
            <a:ext cx="1905000" cy="457200"/>
          </a:xfrm>
          <a:noFill/>
          <a:ln>
            <a:miter lim="800000"/>
            <a:headEnd/>
            <a:tailEnd/>
          </a:ln>
        </p:spPr>
        <p:txBody>
          <a:bodyPr wrap="square" lIns="91440" tIns="45720" rIns="91440" numCol="1" anchorCtr="0" compatLnSpc="1">
            <a:prstTxWarp prst="textNoShape">
              <a:avLst/>
            </a:prstTxWarp>
          </a:bodyPr>
          <a:lstStyle/>
          <a:p>
            <a:pPr algn="l"/>
            <a:fld id="{4522B994-21CC-4101-BDEC-67CCF63D7B37}" type="slidenum">
              <a:rPr lang="en-GB" smtClean="0">
                <a:solidFill>
                  <a:srgbClr val="FFFFFF"/>
                </a:solidFill>
                <a:latin typeface="Times New Roman" pitchFamily="18" charset="0"/>
                <a:ea typeface="MS PGothic" pitchFamily="34" charset="-128"/>
              </a:rPr>
              <a:pPr algn="l"/>
              <a:t>42</a:t>
            </a:fld>
            <a:endParaRPr lang="en-GB">
              <a:solidFill>
                <a:srgbClr val="FFFFFF"/>
              </a:solidFill>
              <a:latin typeface="Times New Roman" pitchFamily="18" charset="0"/>
              <a:ea typeface="MS PGothic" pitchFamily="34" charset="-128"/>
            </a:endParaRPr>
          </a:p>
        </p:txBody>
      </p:sp>
      <p:sp>
        <p:nvSpPr>
          <p:cNvPr id="6" name="Title 1"/>
          <p:cNvSpPr txBox="1">
            <a:spLocks/>
          </p:cNvSpPr>
          <p:nvPr/>
        </p:nvSpPr>
        <p:spPr bwMode="auto">
          <a:xfrm>
            <a:off x="0" y="5562600"/>
            <a:ext cx="9220200" cy="1295400"/>
          </a:xfrm>
          <a:prstGeom prst="rect">
            <a:avLst/>
          </a:prstGeom>
          <a:solidFill>
            <a:srgbClr val="3E7EFC"/>
          </a:solidFill>
          <a:ln w="9525">
            <a:noFill/>
            <a:miter lim="800000"/>
            <a:headEnd/>
            <a:tailEnd/>
          </a:ln>
        </p:spPr>
        <p:txBody>
          <a:bodyPr anchor="ctr"/>
          <a:lstStyle/>
          <a:p>
            <a:pPr algn="ctr" eaLnBrk="0" hangingPunct="0">
              <a:defRPr/>
            </a:pPr>
            <a:r>
              <a:rPr lang="en-US" sz="3600" kern="0" dirty="0">
                <a:solidFill>
                  <a:schemeClr val="bg1"/>
                </a:solidFill>
                <a:latin typeface="+mj-lt"/>
                <a:cs typeface="ＭＳ Ｐゴシック" pitchFamily="-112" charset="-128"/>
              </a:rPr>
              <a:t>Number of publications per year increased by 9 times from 1991 to 2013: Sign for improvement</a:t>
            </a:r>
            <a:endParaRPr lang="en-US" sz="3600" kern="0" dirty="0">
              <a:solidFill>
                <a:srgbClr val="FFFF00"/>
              </a:solidFill>
              <a:latin typeface="+mj-lt"/>
              <a:cs typeface="ＭＳ Ｐゴシック" pitchFamily="-112" charset="-128"/>
            </a:endParaRPr>
          </a:p>
        </p:txBody>
      </p:sp>
      <p:sp>
        <p:nvSpPr>
          <p:cNvPr id="7" name="Title 1"/>
          <p:cNvSpPr txBox="1">
            <a:spLocks/>
          </p:cNvSpPr>
          <p:nvPr/>
        </p:nvSpPr>
        <p:spPr>
          <a:xfrm>
            <a:off x="304800" y="228600"/>
            <a:ext cx="8305800" cy="914400"/>
          </a:xfrm>
          <a:prstGeom prst="rect">
            <a:avLst/>
          </a:prstGeom>
          <a:ln w="41275">
            <a:solidFill>
              <a:srgbClr val="00B050"/>
            </a:solidFill>
          </a:ln>
        </p:spPr>
        <p:txBody>
          <a:bodyPr lIns="0" rIns="0" anchor="ctr"/>
          <a:lstStyle/>
          <a:p>
            <a:pPr algn="ctr">
              <a:defRPr/>
            </a:pPr>
            <a:r>
              <a:rPr lang="en-US" sz="2800" b="1" dirty="0">
                <a:latin typeface="+mj-lt"/>
                <a:ea typeface="+mj-ea"/>
                <a:cs typeface="+mj-cs"/>
              </a:rPr>
              <a:t>Research in Ethiopia – </a:t>
            </a:r>
            <a:r>
              <a:rPr lang="en-US" sz="2800" dirty="0"/>
              <a:t>Ethiopian Publication Productivity</a:t>
            </a:r>
            <a:br>
              <a:rPr lang="en-US" sz="2800" dirty="0"/>
            </a:br>
            <a:r>
              <a:rPr lang="en-US" sz="2800" dirty="0"/>
              <a:t> (Source: Elsevier, 2013)</a:t>
            </a:r>
            <a:endParaRPr lang="en-US" sz="2800" b="1" dirty="0">
              <a:latin typeface="+mj-lt"/>
              <a:ea typeface="+mj-ea"/>
              <a:cs typeface="+mj-cs"/>
            </a:endParaRPr>
          </a:p>
        </p:txBody>
      </p:sp>
    </p:spTree>
    <p:extLst>
      <p:ext uri="{BB962C8B-B14F-4D97-AF65-F5344CB8AC3E}">
        <p14:creationId xmlns:p14="http://schemas.microsoft.com/office/powerpoint/2010/main" val="194798064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4"/>
          <p:cNvPicPr>
            <a:picLocks noGrp="1" noChangeAspect="1"/>
          </p:cNvPicPr>
          <p:nvPr>
            <p:ph idx="1"/>
          </p:nvPr>
        </p:nvPicPr>
        <p:blipFill>
          <a:blip r:embed="rId2"/>
          <a:srcRect/>
          <a:stretch>
            <a:fillRect/>
          </a:stretch>
        </p:blipFill>
        <p:spPr>
          <a:xfrm>
            <a:off x="0" y="1143000"/>
            <a:ext cx="9153525" cy="5029200"/>
          </a:xfrm>
        </p:spPr>
      </p:pic>
      <p:sp>
        <p:nvSpPr>
          <p:cNvPr id="58371" name="Slide Number Placeholder 3"/>
          <p:cNvSpPr>
            <a:spLocks noGrp="1"/>
          </p:cNvSpPr>
          <p:nvPr>
            <p:ph type="sldNum" sz="quarter" idx="12"/>
          </p:nvPr>
        </p:nvSpPr>
        <p:spPr bwMode="auto">
          <a:xfrm>
            <a:off x="685800" y="6248400"/>
            <a:ext cx="1905000" cy="457200"/>
          </a:xfrm>
          <a:noFill/>
          <a:ln>
            <a:miter lim="800000"/>
            <a:headEnd/>
            <a:tailEnd/>
          </a:ln>
        </p:spPr>
        <p:txBody>
          <a:bodyPr wrap="square" lIns="91440" tIns="45720" rIns="91440" numCol="1" anchorCtr="0" compatLnSpc="1">
            <a:prstTxWarp prst="textNoShape">
              <a:avLst/>
            </a:prstTxWarp>
          </a:bodyPr>
          <a:lstStyle/>
          <a:p>
            <a:pPr algn="l"/>
            <a:fld id="{93A3AD1B-BF88-4A6F-8109-77FF5D6F4935}" type="slidenum">
              <a:rPr lang="en-GB" smtClean="0">
                <a:solidFill>
                  <a:srgbClr val="FFFFFF"/>
                </a:solidFill>
                <a:latin typeface="Times New Roman" pitchFamily="18" charset="0"/>
                <a:ea typeface="MS PGothic" pitchFamily="34" charset="-128"/>
              </a:rPr>
              <a:pPr algn="l"/>
              <a:t>43</a:t>
            </a:fld>
            <a:endParaRPr lang="en-GB">
              <a:solidFill>
                <a:srgbClr val="FFFFFF"/>
              </a:solidFill>
              <a:latin typeface="Times New Roman" pitchFamily="18" charset="0"/>
              <a:ea typeface="MS PGothic" pitchFamily="34" charset="-128"/>
            </a:endParaRPr>
          </a:p>
        </p:txBody>
      </p:sp>
      <p:sp>
        <p:nvSpPr>
          <p:cNvPr id="7" name="Title 1"/>
          <p:cNvSpPr txBox="1">
            <a:spLocks/>
          </p:cNvSpPr>
          <p:nvPr/>
        </p:nvSpPr>
        <p:spPr>
          <a:xfrm>
            <a:off x="381000" y="228600"/>
            <a:ext cx="8610600" cy="838200"/>
          </a:xfrm>
          <a:prstGeom prst="rect">
            <a:avLst/>
          </a:prstGeom>
          <a:ln w="41275">
            <a:solidFill>
              <a:srgbClr val="00B050"/>
            </a:solidFill>
          </a:ln>
        </p:spPr>
        <p:txBody>
          <a:bodyPr lIns="0" rIns="0" anchor="ctr">
            <a:normAutofit fontScale="67500" lnSpcReduction="20000"/>
          </a:bodyPr>
          <a:lstStyle/>
          <a:p>
            <a:pPr algn="ctr">
              <a:defRPr/>
            </a:pPr>
            <a:r>
              <a:rPr lang="en-US" sz="4400" b="1" dirty="0">
                <a:latin typeface="+mj-lt"/>
                <a:ea typeface="+mj-ea"/>
                <a:cs typeface="+mj-cs"/>
              </a:rPr>
              <a:t>Research in Ethiopia – </a:t>
            </a:r>
            <a:r>
              <a:rPr lang="en-US" sz="4400" b="1" dirty="0"/>
              <a:t>Subject Area Split for the Ethiopian Publications </a:t>
            </a:r>
            <a:r>
              <a:rPr lang="en-US" sz="4400" b="1" i="1" kern="0" dirty="0"/>
              <a:t>(1959-2013)</a:t>
            </a:r>
            <a:endParaRPr lang="en-US" sz="4400" b="1" dirty="0">
              <a:latin typeface="+mj-lt"/>
              <a:ea typeface="+mj-ea"/>
              <a:cs typeface="+mj-cs"/>
            </a:endParaRPr>
          </a:p>
        </p:txBody>
      </p:sp>
      <p:sp>
        <p:nvSpPr>
          <p:cNvPr id="8" name="Right Arrow 7"/>
          <p:cNvSpPr/>
          <p:nvPr/>
        </p:nvSpPr>
        <p:spPr>
          <a:xfrm rot="18771711">
            <a:off x="287141" y="2144751"/>
            <a:ext cx="1571529" cy="53340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90406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Content Placeholder 2" descr="C:\Users\Malede\Desktop\SBLS May 2012\Keju 2012 may\22nd UoG Research Conference call for abstracts.JPG"/>
          <p:cNvPicPr>
            <a:picLocks noGrp="1" noChangeAspect="1" noChangeArrowheads="1"/>
          </p:cNvPicPr>
          <p:nvPr>
            <p:ph idx="1"/>
          </p:nvPr>
        </p:nvPicPr>
        <p:blipFill>
          <a:blip r:embed="rId2"/>
          <a:srcRect l="5556" t="36549" r="6944" b="19110"/>
          <a:stretch>
            <a:fillRect/>
          </a:stretch>
        </p:blipFill>
        <p:spPr>
          <a:xfrm>
            <a:off x="304800" y="2057400"/>
            <a:ext cx="4478923" cy="3962400"/>
          </a:xfrm>
        </p:spPr>
      </p:pic>
      <p:sp>
        <p:nvSpPr>
          <p:cNvPr id="5" name="Oval 4"/>
          <p:cNvSpPr/>
          <p:nvPr/>
        </p:nvSpPr>
        <p:spPr>
          <a:xfrm>
            <a:off x="1981200" y="3276600"/>
            <a:ext cx="114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7" name="Rectangle 5"/>
          <p:cNvSpPr>
            <a:spLocks noChangeArrowheads="1"/>
          </p:cNvSpPr>
          <p:nvPr/>
        </p:nvSpPr>
        <p:spPr bwMode="auto">
          <a:xfrm>
            <a:off x="2057400" y="3581400"/>
            <a:ext cx="1044575" cy="368300"/>
          </a:xfrm>
          <a:prstGeom prst="rect">
            <a:avLst/>
          </a:prstGeom>
          <a:noFill/>
          <a:ln w="9525">
            <a:noFill/>
            <a:miter lim="800000"/>
            <a:headEnd/>
            <a:tailEnd/>
          </a:ln>
        </p:spPr>
        <p:txBody>
          <a:bodyPr wrap="none">
            <a:spAutoFit/>
          </a:bodyPr>
          <a:lstStyle/>
          <a:p>
            <a:r>
              <a:rPr lang="en-US" b="1" dirty="0">
                <a:solidFill>
                  <a:schemeClr val="bg1"/>
                </a:solidFill>
              </a:rPr>
              <a:t>Research</a:t>
            </a:r>
            <a:endParaRPr lang="en-US" dirty="0">
              <a:solidFill>
                <a:schemeClr val="bg1"/>
              </a:solidFill>
            </a:endParaRPr>
          </a:p>
        </p:txBody>
      </p:sp>
      <p:sp>
        <p:nvSpPr>
          <p:cNvPr id="6" name="Content Placeholder 2"/>
          <p:cNvSpPr txBox="1">
            <a:spLocks/>
          </p:cNvSpPr>
          <p:nvPr/>
        </p:nvSpPr>
        <p:spPr>
          <a:xfrm>
            <a:off x="4876800" y="1371600"/>
            <a:ext cx="4038600" cy="4838700"/>
          </a:xfrm>
          <a:prstGeom prst="rect">
            <a:avLst/>
          </a:prstGeom>
          <a:ln w="25400">
            <a:solidFill>
              <a:srgbClr val="00B050"/>
            </a:solidFill>
          </a:ln>
        </p:spPr>
        <p:txBody>
          <a:bodyPr vert="horz" lIns="91440" tIns="45720" rIns="91440" bIns="45720" rtlCol="0">
            <a:noAutofit/>
          </a:bodyPr>
          <a:lstStyle/>
          <a:p>
            <a:pPr marL="342900" lvl="0" indent="-342900">
              <a:spcBef>
                <a:spcPct val="20000"/>
              </a:spcBef>
              <a:buFont typeface="Arial" pitchFamily="34" charset="0"/>
              <a:buChar char="•"/>
              <a:defRPr/>
            </a:pPr>
            <a:r>
              <a:rPr lang="en-US" dirty="0">
                <a:solidFill>
                  <a:srgbClr val="FF0000"/>
                </a:solidFill>
                <a:latin typeface="Arial" panose="020B0604020202020204" pitchFamily="34" charset="0"/>
                <a:cs typeface="Arial" panose="020B0604020202020204" pitchFamily="34" charset="0"/>
              </a:rPr>
              <a:t>National STI Council and National </a:t>
            </a:r>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Research Council</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Ex. competitive research funding.</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Sectoral Research  Councils</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Ex. Ethiopian Agricultural  Research Council; Ethiopian Health Research Council.</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Research becoming visible part in federal institutions organogram.</a:t>
            </a:r>
            <a:endParaRPr kumimoji="0" lang="en-US"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Professional associations </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supporting research and engaging in dissemination.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Ethiopian Academy of Sciences, </a:t>
            </a:r>
            <a:r>
              <a:rPr kumimoji="0" lang="en-US"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SEWiST</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r>
              <a:rPr kumimoji="0" lang="en-US"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promoting research culture.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Etc</a:t>
            </a:r>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b="1" dirty="0"/>
              <a:t>Opportunities to strengthen research in Ethiopia</a:t>
            </a:r>
          </a:p>
        </p:txBody>
      </p:sp>
    </p:spTree>
    <p:extLst>
      <p:ext uri="{BB962C8B-B14F-4D97-AF65-F5344CB8AC3E}">
        <p14:creationId xmlns:p14="http://schemas.microsoft.com/office/powerpoint/2010/main" val="1543570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ctr">
              <a:defRPr/>
            </a:pPr>
            <a:r>
              <a:rPr lang="en-US" b="1" dirty="0"/>
              <a:t>3.5. Financing and incentive schemes   </a:t>
            </a:r>
          </a:p>
        </p:txBody>
      </p:sp>
      <p:sp>
        <p:nvSpPr>
          <p:cNvPr id="26627" name="Content Placeholder 2"/>
          <p:cNvSpPr>
            <a:spLocks noGrp="1"/>
          </p:cNvSpPr>
          <p:nvPr>
            <p:ph idx="1"/>
          </p:nvPr>
        </p:nvSpPr>
        <p:spPr>
          <a:xfrm>
            <a:off x="457200" y="1143000"/>
            <a:ext cx="8229600" cy="5181600"/>
          </a:xfrm>
          <a:noFill/>
          <a:ln w="25400">
            <a:solidFill>
              <a:srgbClr val="FF0000"/>
            </a:solidFill>
          </a:ln>
        </p:spPr>
        <p:txBody>
          <a:bodyPr>
            <a:normAutofit/>
          </a:bodyPr>
          <a:lstStyle/>
          <a:p>
            <a:r>
              <a:rPr lang="en-US" sz="2400" dirty="0">
                <a:latin typeface="Arial" charset="0"/>
                <a:cs typeface="Arial" charset="0"/>
              </a:rPr>
              <a:t>An effective transfer of foreign technologies requires the availability of </a:t>
            </a:r>
            <a:r>
              <a:rPr lang="en-US" sz="2400" i="1" dirty="0">
                <a:solidFill>
                  <a:srgbClr val="000099"/>
                </a:solidFill>
                <a:latin typeface="Arial" charset="0"/>
                <a:cs typeface="Arial" charset="0"/>
              </a:rPr>
              <a:t>sufficient finance</a:t>
            </a:r>
            <a:r>
              <a:rPr lang="en-US" sz="2400" dirty="0">
                <a:latin typeface="Arial" charset="0"/>
                <a:cs typeface="Arial" charset="0"/>
              </a:rPr>
              <a:t>. </a:t>
            </a:r>
          </a:p>
          <a:p>
            <a:endParaRPr lang="en-US" sz="2400" dirty="0">
              <a:latin typeface="Arial" charset="0"/>
              <a:cs typeface="Arial" charset="0"/>
            </a:endParaRPr>
          </a:p>
          <a:p>
            <a:r>
              <a:rPr lang="en-US" sz="2400" dirty="0">
                <a:latin typeface="Arial" charset="0"/>
                <a:cs typeface="Arial" charset="0"/>
              </a:rPr>
              <a:t>In Ethiopia there is </a:t>
            </a:r>
            <a:r>
              <a:rPr lang="en-US" sz="2400" i="1" dirty="0">
                <a:solidFill>
                  <a:srgbClr val="000099"/>
                </a:solidFill>
                <a:latin typeface="Arial" charset="0"/>
                <a:cs typeface="Arial" charset="0"/>
              </a:rPr>
              <a:t>not yet a well developed </a:t>
            </a:r>
            <a:r>
              <a:rPr lang="en-US" sz="2400" dirty="0">
                <a:latin typeface="Arial" charset="0"/>
                <a:cs typeface="Arial" charset="0"/>
              </a:rPr>
              <a:t>and systematized finance and incentive </a:t>
            </a:r>
            <a:r>
              <a:rPr lang="en-US" sz="2400" i="1" dirty="0">
                <a:solidFill>
                  <a:srgbClr val="000099"/>
                </a:solidFill>
                <a:latin typeface="Arial" charset="0"/>
                <a:cs typeface="Arial" charset="0"/>
              </a:rPr>
              <a:t>mechanism</a:t>
            </a:r>
            <a:r>
              <a:rPr lang="en-US" sz="2400" dirty="0">
                <a:latin typeface="Arial" charset="0"/>
                <a:cs typeface="Arial" charset="0"/>
              </a:rPr>
              <a:t> to support technology transfer in manufacturing and service providing enterprises. </a:t>
            </a:r>
          </a:p>
          <a:p>
            <a:endParaRPr lang="en-US" sz="2400" dirty="0">
              <a:latin typeface="Arial" charset="0"/>
              <a:cs typeface="Arial" charset="0"/>
            </a:endParaRPr>
          </a:p>
          <a:p>
            <a:r>
              <a:rPr lang="en-US" sz="2400" dirty="0">
                <a:latin typeface="Arial" charset="0"/>
                <a:cs typeface="Arial" charset="0"/>
              </a:rPr>
              <a:t>Therefore, financing and incentive schemes need to be established </a:t>
            </a:r>
            <a:r>
              <a:rPr lang="en-US" sz="2400" i="1" dirty="0">
                <a:solidFill>
                  <a:srgbClr val="FF0000"/>
                </a:solidFill>
                <a:latin typeface="Arial" charset="0"/>
                <a:cs typeface="Arial" charset="0"/>
              </a:rPr>
              <a:t>to support activities on searching for, learning about, adapting and utilizing of effective foreign technologies in line with national development needs.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Financing and incentive schemes Strategies</a:t>
            </a:r>
          </a:p>
        </p:txBody>
      </p:sp>
      <p:sp>
        <p:nvSpPr>
          <p:cNvPr id="27651" name="Content Placeholder 2"/>
          <p:cNvSpPr>
            <a:spLocks noGrp="1"/>
          </p:cNvSpPr>
          <p:nvPr>
            <p:ph idx="1"/>
          </p:nvPr>
        </p:nvSpPr>
        <p:spPr>
          <a:xfrm>
            <a:off x="457200" y="1600200"/>
            <a:ext cx="8229600" cy="4625975"/>
          </a:xfrm>
          <a:ln w="25400">
            <a:solidFill>
              <a:srgbClr val="FF0000"/>
            </a:solidFill>
          </a:ln>
        </p:spPr>
        <p:txBody>
          <a:bodyPr>
            <a:normAutofit fontScale="92500"/>
          </a:bodyPr>
          <a:lstStyle/>
          <a:p>
            <a:pPr>
              <a:buNone/>
            </a:pPr>
            <a:r>
              <a:rPr lang="en-US" sz="2400" dirty="0">
                <a:latin typeface="Arial" charset="0"/>
                <a:cs typeface="Arial" charset="0"/>
              </a:rPr>
              <a:t>1. Offer various </a:t>
            </a:r>
            <a:r>
              <a:rPr lang="en-US" sz="2400" i="1" dirty="0">
                <a:solidFill>
                  <a:srgbClr val="000099"/>
                </a:solidFill>
                <a:latin typeface="Arial" charset="0"/>
                <a:cs typeface="Arial" charset="0"/>
              </a:rPr>
              <a:t>incentives to medium and large enterprises</a:t>
            </a:r>
            <a:r>
              <a:rPr lang="en-US" sz="2400" dirty="0">
                <a:latin typeface="Arial" charset="0"/>
                <a:cs typeface="Arial" charset="0"/>
              </a:rPr>
              <a:t> that will be involving in searching for, learning about, adapting and utilizing foreign technologies in line with the national investment policy;</a:t>
            </a:r>
          </a:p>
          <a:p>
            <a:pPr>
              <a:buNone/>
            </a:pPr>
            <a:r>
              <a:rPr lang="en-US" sz="2400" dirty="0">
                <a:latin typeface="Arial" charset="0"/>
                <a:cs typeface="Arial" charset="0"/>
              </a:rPr>
              <a:t> </a:t>
            </a:r>
          </a:p>
          <a:p>
            <a:pPr>
              <a:buNone/>
            </a:pPr>
            <a:r>
              <a:rPr lang="en-US" sz="2400" dirty="0">
                <a:latin typeface="Arial" charset="0"/>
                <a:cs typeface="Arial" charset="0"/>
              </a:rPr>
              <a:t>2</a:t>
            </a:r>
            <a:r>
              <a:rPr lang="en-US" sz="2400" i="1" dirty="0">
                <a:solidFill>
                  <a:srgbClr val="000099"/>
                </a:solidFill>
                <a:latin typeface="Arial" charset="0"/>
                <a:cs typeface="Arial" charset="0"/>
              </a:rPr>
              <a:t>. Establish incentive schemes </a:t>
            </a:r>
            <a:r>
              <a:rPr lang="en-US" sz="2400" dirty="0">
                <a:solidFill>
                  <a:srgbClr val="000099"/>
                </a:solidFill>
                <a:latin typeface="Arial" charset="0"/>
                <a:cs typeface="Arial" charset="0"/>
              </a:rPr>
              <a:t>to award those manufacturing and service providing enterprises </a:t>
            </a:r>
            <a:r>
              <a:rPr lang="en-US" sz="2400" dirty="0">
                <a:latin typeface="Arial" charset="0"/>
                <a:cs typeface="Arial" charset="0"/>
              </a:rPr>
              <a:t>which show high performance gains through technology transfer; </a:t>
            </a:r>
          </a:p>
          <a:p>
            <a:pPr>
              <a:buNone/>
            </a:pPr>
            <a:endParaRPr lang="en-US" sz="2400" dirty="0">
              <a:latin typeface="Arial" charset="0"/>
              <a:cs typeface="Arial" charset="0"/>
            </a:endParaRPr>
          </a:p>
          <a:p>
            <a:pPr>
              <a:buNone/>
            </a:pPr>
            <a:r>
              <a:rPr lang="en-US" sz="2400" dirty="0">
                <a:latin typeface="Arial" charset="0"/>
                <a:cs typeface="Arial" charset="0"/>
              </a:rPr>
              <a:t>3. </a:t>
            </a:r>
            <a:r>
              <a:rPr lang="en-US" sz="2400" i="1" dirty="0">
                <a:solidFill>
                  <a:srgbClr val="000099"/>
                </a:solidFill>
                <a:latin typeface="Arial" charset="0"/>
                <a:cs typeface="Arial" charset="0"/>
              </a:rPr>
              <a:t>Allocate resources </a:t>
            </a:r>
            <a:r>
              <a:rPr lang="en-US" sz="2400" dirty="0">
                <a:solidFill>
                  <a:srgbClr val="000099"/>
                </a:solidFill>
                <a:latin typeface="Arial" charset="0"/>
                <a:cs typeface="Arial" charset="0"/>
              </a:rPr>
              <a:t>for higher education and research institutes</a:t>
            </a:r>
            <a:r>
              <a:rPr lang="en-US" sz="2400" dirty="0">
                <a:latin typeface="Arial" charset="0"/>
                <a:cs typeface="Arial" charset="0"/>
              </a:rPr>
              <a:t> in line with the economical development for their contribution to technology transfer.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pPr algn="ctr">
              <a:defRPr/>
            </a:pPr>
            <a:r>
              <a:rPr lang="en-US" sz="4800" b="1" dirty="0"/>
              <a:t>5.6. National quality infrastructure   </a:t>
            </a:r>
            <a:endParaRPr lang="en-US" b="1" dirty="0"/>
          </a:p>
        </p:txBody>
      </p:sp>
      <p:sp>
        <p:nvSpPr>
          <p:cNvPr id="28675" name="Content Placeholder 2"/>
          <p:cNvSpPr>
            <a:spLocks noGrp="1"/>
          </p:cNvSpPr>
          <p:nvPr>
            <p:ph idx="1"/>
          </p:nvPr>
        </p:nvSpPr>
        <p:spPr>
          <a:xfrm>
            <a:off x="457200" y="990600"/>
            <a:ext cx="8229600" cy="5006975"/>
          </a:xfrm>
          <a:ln w="25400">
            <a:solidFill>
              <a:srgbClr val="FF0000"/>
            </a:solidFill>
          </a:ln>
        </p:spPr>
        <p:txBody>
          <a:bodyPr>
            <a:normAutofit lnSpcReduction="10000"/>
          </a:bodyPr>
          <a:lstStyle/>
          <a:p>
            <a:r>
              <a:rPr lang="en-US" sz="2200" b="1" dirty="0"/>
              <a:t>A national quality infrastructure landscape contributes significantly to </a:t>
            </a:r>
            <a:r>
              <a:rPr lang="en-US" sz="2200" b="1" i="1" dirty="0">
                <a:solidFill>
                  <a:srgbClr val="000099"/>
                </a:solidFill>
              </a:rPr>
              <a:t>deliver quality and standardized products and services </a:t>
            </a:r>
            <a:r>
              <a:rPr lang="en-US" sz="2200" b="1" dirty="0"/>
              <a:t>to local and international markets. </a:t>
            </a:r>
          </a:p>
          <a:p>
            <a:endParaRPr lang="en-US" sz="2200" b="1" dirty="0"/>
          </a:p>
          <a:p>
            <a:r>
              <a:rPr lang="en-US" sz="2200" b="1" dirty="0">
                <a:solidFill>
                  <a:srgbClr val="0000FF"/>
                </a:solidFill>
              </a:rPr>
              <a:t>Failure to meet the quality standards </a:t>
            </a:r>
            <a:r>
              <a:rPr lang="en-US" sz="2200" b="1" dirty="0"/>
              <a:t>is one of the major problems prevailing in most of local manufacturing and service providing enterprises in Ethiopia. </a:t>
            </a:r>
          </a:p>
          <a:p>
            <a:r>
              <a:rPr lang="en-US" sz="2200" b="1" dirty="0"/>
              <a:t>This is mainly due to </a:t>
            </a:r>
            <a:r>
              <a:rPr lang="en-US" sz="2200" b="1" dirty="0">
                <a:solidFill>
                  <a:srgbClr val="0000FF"/>
                </a:solidFill>
              </a:rPr>
              <a:t>lack of implementing standards </a:t>
            </a:r>
            <a:r>
              <a:rPr lang="en-US" sz="2200" b="1" dirty="0"/>
              <a:t>in the national collection. </a:t>
            </a:r>
          </a:p>
          <a:p>
            <a:endParaRPr lang="en-US" sz="2200" b="1" dirty="0"/>
          </a:p>
          <a:p>
            <a:r>
              <a:rPr lang="en-US" sz="2200" b="1" dirty="0"/>
              <a:t>In order to solve problems related to productivity and quality thereby creating competitive manufacturing and service providing enterprises, </a:t>
            </a:r>
            <a:r>
              <a:rPr lang="en-US" sz="2200" b="1" i="1" dirty="0">
                <a:solidFill>
                  <a:srgbClr val="0000FF"/>
                </a:solidFill>
              </a:rPr>
              <a:t>capacitating </a:t>
            </a:r>
            <a:r>
              <a:rPr lang="en-US" sz="2200" b="1" dirty="0">
                <a:solidFill>
                  <a:srgbClr val="0000FF"/>
                </a:solidFill>
              </a:rPr>
              <a:t>the standardization, metrology, conformity assessment service providers and accreditation bodies </a:t>
            </a:r>
            <a:r>
              <a:rPr lang="en-US" sz="2200" b="1" dirty="0"/>
              <a:t>would of paramount importance.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defRPr/>
            </a:pPr>
            <a:r>
              <a:rPr lang="en-US" b="1" dirty="0"/>
              <a:t>NQI Strategies</a:t>
            </a:r>
          </a:p>
        </p:txBody>
      </p:sp>
      <p:sp>
        <p:nvSpPr>
          <p:cNvPr id="29699" name="Content Placeholder 2"/>
          <p:cNvSpPr>
            <a:spLocks noGrp="1"/>
          </p:cNvSpPr>
          <p:nvPr>
            <p:ph idx="1"/>
          </p:nvPr>
        </p:nvSpPr>
        <p:spPr>
          <a:xfrm>
            <a:off x="457200" y="990600"/>
            <a:ext cx="8229600" cy="5334000"/>
          </a:xfrm>
          <a:ln w="25400">
            <a:solidFill>
              <a:srgbClr val="FF0000"/>
            </a:solidFill>
          </a:ln>
        </p:spPr>
        <p:txBody>
          <a:bodyPr>
            <a:normAutofit/>
          </a:bodyPr>
          <a:lstStyle/>
          <a:p>
            <a:pPr>
              <a:buFont typeface="Wingdings 2" pitchFamily="18" charset="2"/>
              <a:buNone/>
            </a:pPr>
            <a:r>
              <a:rPr lang="en-US" sz="1800" b="1" dirty="0">
                <a:latin typeface="Arial" charset="0"/>
                <a:cs typeface="Arial" charset="0"/>
              </a:rPr>
              <a:t>1. Ensure </a:t>
            </a:r>
            <a:r>
              <a:rPr lang="en-US" sz="1800" b="1" dirty="0">
                <a:solidFill>
                  <a:srgbClr val="000099"/>
                </a:solidFill>
                <a:latin typeface="Arial" charset="0"/>
                <a:cs typeface="Arial" charset="0"/>
              </a:rPr>
              <a:t>the adoption of best practices on productivity, quality and safety management systems </a:t>
            </a:r>
            <a:r>
              <a:rPr lang="en-US" sz="1800" b="1" dirty="0">
                <a:latin typeface="Arial" charset="0"/>
                <a:cs typeface="Arial" charset="0"/>
              </a:rPr>
              <a:t>in all manufacturing and service providing enterprises; </a:t>
            </a:r>
          </a:p>
          <a:p>
            <a:pPr>
              <a:buFont typeface="Wingdings 2" pitchFamily="18" charset="2"/>
              <a:buNone/>
            </a:pPr>
            <a:r>
              <a:rPr lang="en-US" sz="1800" b="1" dirty="0">
                <a:latin typeface="Arial" charset="0"/>
                <a:cs typeface="Arial" charset="0"/>
              </a:rPr>
              <a:t>2. Incorporate issues of national quality infrastructure in the </a:t>
            </a:r>
            <a:r>
              <a:rPr lang="en-US" sz="1800" b="1" i="1" dirty="0">
                <a:solidFill>
                  <a:srgbClr val="000099"/>
                </a:solidFill>
                <a:latin typeface="Arial" charset="0"/>
                <a:cs typeface="Arial" charset="0"/>
              </a:rPr>
              <a:t>curricula of higher education and TVET colleges</a:t>
            </a:r>
            <a:r>
              <a:rPr lang="en-US" sz="1800" b="1" dirty="0">
                <a:latin typeface="Arial" charset="0"/>
                <a:cs typeface="Arial" charset="0"/>
              </a:rPr>
              <a:t>; </a:t>
            </a:r>
          </a:p>
          <a:p>
            <a:pPr>
              <a:buFont typeface="Wingdings 2" pitchFamily="18" charset="2"/>
              <a:buNone/>
            </a:pPr>
            <a:r>
              <a:rPr lang="en-US" sz="1800" b="1" dirty="0">
                <a:latin typeface="Arial" charset="0"/>
                <a:cs typeface="Arial" charset="0"/>
              </a:rPr>
              <a:t>3. Establish a credible and internationally recognized </a:t>
            </a:r>
            <a:r>
              <a:rPr lang="en-US" sz="1800" b="1" i="1" dirty="0">
                <a:solidFill>
                  <a:srgbClr val="000099"/>
                </a:solidFill>
                <a:latin typeface="Arial" charset="0"/>
                <a:cs typeface="Arial" charset="0"/>
              </a:rPr>
              <a:t>metrology system</a:t>
            </a:r>
            <a:r>
              <a:rPr lang="en-US" sz="1800" b="1" dirty="0">
                <a:latin typeface="Arial" charset="0"/>
                <a:cs typeface="Arial" charset="0"/>
              </a:rPr>
              <a:t>; </a:t>
            </a:r>
          </a:p>
          <a:p>
            <a:pPr>
              <a:buFont typeface="Wingdings 2" pitchFamily="18" charset="2"/>
              <a:buNone/>
            </a:pPr>
            <a:r>
              <a:rPr lang="en-US" sz="1800" b="1" dirty="0">
                <a:latin typeface="Arial" charset="0"/>
                <a:cs typeface="Arial" charset="0"/>
              </a:rPr>
              <a:t>4. Promote and strengthen the use of </a:t>
            </a:r>
            <a:r>
              <a:rPr lang="en-US" sz="1800" b="1" dirty="0">
                <a:solidFill>
                  <a:srgbClr val="000099"/>
                </a:solidFill>
                <a:latin typeface="Arial" charset="0"/>
                <a:cs typeface="Arial" charset="0"/>
              </a:rPr>
              <a:t>standards and technical  information</a:t>
            </a:r>
            <a:r>
              <a:rPr lang="en-US" sz="1800" b="1" dirty="0">
                <a:latin typeface="Arial" charset="0"/>
                <a:cs typeface="Arial" charset="0"/>
              </a:rPr>
              <a:t> as a tool to facilitate technology transfer; </a:t>
            </a:r>
          </a:p>
          <a:p>
            <a:pPr>
              <a:buFont typeface="Wingdings 2" pitchFamily="18" charset="2"/>
              <a:buNone/>
            </a:pPr>
            <a:r>
              <a:rPr lang="en-US" sz="1800" b="1" dirty="0">
                <a:latin typeface="Arial" charset="0"/>
                <a:cs typeface="Arial" charset="0"/>
              </a:rPr>
              <a:t>5. Establish an effective and credible </a:t>
            </a:r>
            <a:r>
              <a:rPr lang="en-US" sz="1800" b="1" i="1" dirty="0">
                <a:solidFill>
                  <a:srgbClr val="000099"/>
                </a:solidFill>
                <a:latin typeface="Arial" charset="0"/>
                <a:cs typeface="Arial" charset="0"/>
              </a:rPr>
              <a:t>national conformity assessment system </a:t>
            </a:r>
            <a:r>
              <a:rPr lang="en-US" sz="1800" b="1" dirty="0">
                <a:latin typeface="Arial" charset="0"/>
                <a:cs typeface="Arial" charset="0"/>
              </a:rPr>
              <a:t>having the capacity to demonstrate the effective implementation of standards for products and services;  </a:t>
            </a:r>
          </a:p>
          <a:p>
            <a:pPr>
              <a:buFont typeface="Wingdings 2" pitchFamily="18" charset="2"/>
              <a:buNone/>
            </a:pPr>
            <a:r>
              <a:rPr lang="en-US" sz="1800" b="1" dirty="0">
                <a:latin typeface="Arial" charset="0"/>
                <a:cs typeface="Arial" charset="0"/>
              </a:rPr>
              <a:t>6. Establish a national </a:t>
            </a:r>
            <a:r>
              <a:rPr lang="en-US" sz="1800" b="1" i="1" dirty="0">
                <a:solidFill>
                  <a:srgbClr val="000099"/>
                </a:solidFill>
                <a:latin typeface="Arial" charset="0"/>
                <a:cs typeface="Arial" charset="0"/>
              </a:rPr>
              <a:t>accreditation system </a:t>
            </a:r>
            <a:r>
              <a:rPr lang="en-US" sz="1800" b="1" dirty="0">
                <a:solidFill>
                  <a:srgbClr val="000099"/>
                </a:solidFill>
                <a:latin typeface="Arial" charset="0"/>
                <a:cs typeface="Arial" charset="0"/>
              </a:rPr>
              <a:t>with international recognition </a:t>
            </a:r>
            <a:r>
              <a:rPr lang="en-US" sz="1800" b="1" dirty="0">
                <a:latin typeface="Arial" charset="0"/>
                <a:cs typeface="Arial" charset="0"/>
              </a:rPr>
              <a:t>as a means to demonstrate the credibility of the Ethiopian NQI; </a:t>
            </a:r>
          </a:p>
          <a:p>
            <a:pPr>
              <a:buFont typeface="Wingdings 2" pitchFamily="18" charset="2"/>
              <a:buNone/>
            </a:pPr>
            <a:r>
              <a:rPr lang="en-US" sz="1800" b="1" dirty="0">
                <a:latin typeface="Arial" charset="0"/>
                <a:cs typeface="Arial" charset="0"/>
              </a:rPr>
              <a:t>7</a:t>
            </a:r>
            <a:r>
              <a:rPr lang="en-US" sz="1800" b="1" dirty="0">
                <a:solidFill>
                  <a:srgbClr val="000099"/>
                </a:solidFill>
                <a:latin typeface="Arial" charset="0"/>
                <a:cs typeface="Arial" charset="0"/>
              </a:rPr>
              <a:t>. Issue additional mandatory standards </a:t>
            </a:r>
            <a:r>
              <a:rPr lang="en-US" sz="1800" b="1" dirty="0">
                <a:latin typeface="Arial" charset="0"/>
                <a:cs typeface="Arial" charset="0"/>
              </a:rPr>
              <a:t>to conduct proper technical regulation on various products and production processes;  </a:t>
            </a:r>
          </a:p>
          <a:p>
            <a:pPr>
              <a:buFont typeface="Wingdings 2" pitchFamily="18" charset="2"/>
              <a:buNone/>
            </a:pPr>
            <a:r>
              <a:rPr lang="en-US" sz="1800" b="1" dirty="0">
                <a:latin typeface="Arial" charset="0"/>
                <a:cs typeface="Arial" charset="0"/>
              </a:rPr>
              <a:t>8. Ensure creation of strong </a:t>
            </a:r>
            <a:r>
              <a:rPr lang="en-US" sz="1800" b="1" i="1" dirty="0">
                <a:solidFill>
                  <a:srgbClr val="000099"/>
                </a:solidFill>
                <a:latin typeface="Arial" charset="0"/>
                <a:cs typeface="Arial" charset="0"/>
              </a:rPr>
              <a:t>regulatory capacities </a:t>
            </a:r>
            <a:r>
              <a:rPr lang="en-US" sz="1800" b="1" dirty="0">
                <a:latin typeface="Arial" charset="0"/>
                <a:cs typeface="Arial" charset="0"/>
              </a:rPr>
              <a:t>which make use of the services provided by the national quality infrastructure institutes.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NQI institutions</a:t>
            </a:r>
          </a:p>
        </p:txBody>
      </p:sp>
      <p:pic>
        <p:nvPicPr>
          <p:cNvPr id="4" name="Picture 2" descr="Ethiopian Standard A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27" y="1292784"/>
            <a:ext cx="7695746" cy="1080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nmie.net/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563568"/>
            <a:ext cx="7239001" cy="1023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enao-eth.org/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855" y="5010222"/>
            <a:ext cx="3363690" cy="8562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CA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688" y="3708325"/>
            <a:ext cx="7239001" cy="128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7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752600"/>
            <a:ext cx="4800600" cy="4775200"/>
          </a:xfrm>
          <a:solidFill>
            <a:srgbClr val="003399"/>
          </a:solidFill>
        </p:spPr>
        <p:txBody>
          <a:bodyPr>
            <a:noAutofit/>
          </a:bodyPr>
          <a:lstStyle/>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Agriculture</a:t>
            </a:r>
          </a:p>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Health</a:t>
            </a:r>
          </a:p>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ICT</a:t>
            </a:r>
          </a:p>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Energy</a:t>
            </a:r>
          </a:p>
          <a:p>
            <a:pPr marL="571500" indent="-571500" algn="l">
              <a:spcBef>
                <a:spcPts val="0"/>
              </a:spcBef>
              <a:buFont typeface="Arial" pitchFamily="34" charset="0"/>
              <a:buChar char="•"/>
            </a:pPr>
            <a:r>
              <a:rPr lang="en-US" sz="4000" b="1" dirty="0">
                <a:solidFill>
                  <a:srgbClr val="FFC000"/>
                </a:solidFill>
                <a:latin typeface="Times New Roman" pitchFamily="18" charset="0"/>
                <a:cs typeface="Times New Roman" pitchFamily="18" charset="0"/>
              </a:rPr>
              <a:t>Manufacturing</a:t>
            </a:r>
          </a:p>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Water/Irrigation</a:t>
            </a:r>
          </a:p>
          <a:p>
            <a:pPr marL="571500" indent="-571500" algn="l">
              <a:spcBef>
                <a:spcPts val="0"/>
              </a:spcBef>
              <a:buFont typeface="Arial" pitchFamily="34" charset="0"/>
              <a:buChar char="•"/>
            </a:pPr>
            <a:r>
              <a:rPr lang="en-US" sz="4000" b="1" dirty="0">
                <a:solidFill>
                  <a:schemeClr val="bg1"/>
                </a:solidFill>
                <a:latin typeface="Times New Roman" pitchFamily="18" charset="0"/>
                <a:cs typeface="Times New Roman" pitchFamily="18" charset="0"/>
              </a:rPr>
              <a:t>Mining</a:t>
            </a:r>
          </a:p>
          <a:p>
            <a:pPr marL="571500" indent="-571500" algn="l">
              <a:spcBef>
                <a:spcPts val="0"/>
              </a:spcBef>
              <a:buFont typeface="Arial" pitchFamily="34" charset="0"/>
              <a:buChar char="•"/>
            </a:pPr>
            <a:endParaRPr lang="en-US" sz="4000" b="1" dirty="0">
              <a:solidFill>
                <a:schemeClr val="bg1"/>
              </a:solidFill>
              <a:latin typeface="Times New Roman" pitchFamily="18" charset="0"/>
              <a:cs typeface="Times New Roman" pitchFamily="18" charset="0"/>
            </a:endParaRPr>
          </a:p>
        </p:txBody>
      </p:sp>
      <p:sp>
        <p:nvSpPr>
          <p:cNvPr id="6" name="Title 1"/>
          <p:cNvSpPr txBox="1">
            <a:spLocks/>
          </p:cNvSpPr>
          <p:nvPr/>
        </p:nvSpPr>
        <p:spPr>
          <a:xfrm>
            <a:off x="381001" y="228600"/>
            <a:ext cx="8458200" cy="1142998"/>
          </a:xfrm>
          <a:prstGeom prst="rect">
            <a:avLst/>
          </a:prstGeom>
          <a:solidFill>
            <a:srgbClr val="003399"/>
          </a:solidFill>
          <a:ln w="38100">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6000" b="1" dirty="0">
                <a:solidFill>
                  <a:schemeClr val="bg1"/>
                </a:solidFill>
                <a:latin typeface="Times New Roman" pitchFamily="18" charset="0"/>
                <a:cs typeface="Times New Roman" pitchFamily="18" charset="0"/>
              </a:rPr>
              <a:t>STI Priorities</a:t>
            </a:r>
          </a:p>
        </p:txBody>
      </p:sp>
      <p:sp>
        <p:nvSpPr>
          <p:cNvPr id="4" name="Subtitle 2"/>
          <p:cNvSpPr txBox="1">
            <a:spLocks/>
          </p:cNvSpPr>
          <p:nvPr/>
        </p:nvSpPr>
        <p:spPr>
          <a:xfrm>
            <a:off x="5257800" y="2514600"/>
            <a:ext cx="3733800" cy="3733800"/>
          </a:xfrm>
          <a:prstGeom prst="rect">
            <a:avLst/>
          </a:prstGeom>
          <a:solidFill>
            <a:schemeClr val="tx2">
              <a:lumMod val="75000"/>
            </a:schemeClr>
          </a:solidFill>
        </p:spPr>
        <p:txBody>
          <a:bodyPr vert="horz" lIns="91440" tIns="45720" rIns="91440" bIns="45720" rtlCol="0">
            <a:noAutofit/>
          </a:bodyPr>
          <a:lstStyle/>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Agro-Processing</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Leather/Textile</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Foods/Beverages</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Metals</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1"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Pharmaceuticals</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Chemicals</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Construction Inputs</a:t>
            </a: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Right Arrow 4"/>
          <p:cNvSpPr/>
          <p:nvPr/>
        </p:nvSpPr>
        <p:spPr>
          <a:xfrm>
            <a:off x="4191000" y="4343400"/>
            <a:ext cx="1143000" cy="533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extLst>
      <p:ext uri="{BB962C8B-B14F-4D97-AF65-F5344CB8AC3E}">
        <p14:creationId xmlns:p14="http://schemas.microsoft.com/office/powerpoint/2010/main" val="682893831"/>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600200"/>
            <a:ext cx="8472518" cy="4972072"/>
          </a:xfrm>
        </p:spPr>
        <p:txBody>
          <a:bodyPr/>
          <a:lstStyle/>
          <a:p>
            <a:pPr>
              <a:buNone/>
            </a:pPr>
            <a:br>
              <a:rPr lang="en-US" dirty="0"/>
            </a:br>
            <a:endParaRPr lang="ko-KR" altLang="en-US" dirty="0"/>
          </a:p>
        </p:txBody>
      </p:sp>
      <p:sp>
        <p:nvSpPr>
          <p:cNvPr id="4" name="TextBox 3"/>
          <p:cNvSpPr txBox="1"/>
          <p:nvPr/>
        </p:nvSpPr>
        <p:spPr>
          <a:xfrm>
            <a:off x="251176" y="1371600"/>
            <a:ext cx="8498772" cy="400110"/>
          </a:xfrm>
          <a:prstGeom prst="rect">
            <a:avLst/>
          </a:prstGeom>
          <a:noFill/>
        </p:spPr>
        <p:txBody>
          <a:bodyPr wrap="square">
            <a:spAutoFit/>
            <a:scene3d>
              <a:camera prst="orthographicFront">
                <a:rot lat="0" lon="0" rev="0"/>
              </a:camera>
              <a:lightRig rig="glow" dir="t">
                <a:rot lat="0" lon="0" rev="3600000"/>
              </a:lightRig>
            </a:scene3d>
            <a:sp3d prstMaterial="softEdge">
              <a:bevelT w="12700" h="0"/>
              <a:contourClr>
                <a:schemeClr val="accent4">
                  <a:alpha val="95000"/>
                </a:schemeClr>
              </a:contourClr>
            </a:sp3d>
          </a:bodyPr>
          <a:lstStyle/>
          <a:p>
            <a:pPr fontAlgn="auto">
              <a:spcBef>
                <a:spcPts val="0"/>
              </a:spcBef>
              <a:spcAft>
                <a:spcPts val="0"/>
              </a:spcAft>
              <a:defRPr/>
            </a:pPr>
            <a:r>
              <a:rPr lang="en-US" altLang="ko-KR" sz="2000" b="1" dirty="0">
                <a:solidFill>
                  <a:schemeClr val="tx1">
                    <a:lumMod val="75000"/>
                    <a:lumOff val="25000"/>
                  </a:schemeClr>
                </a:solidFill>
                <a:latin typeface="Georgia" pitchFamily="18" charset="0"/>
                <a:ea typeface="Arial Unicode MS" pitchFamily="50" charset="-127"/>
                <a:cs typeface="Arial Unicode MS" pitchFamily="50" charset="-127"/>
              </a:rPr>
              <a:t>NQI strategy</a:t>
            </a:r>
            <a:endParaRPr lang="ko-KR" altLang="en-US" sz="2000" b="1" dirty="0">
              <a:solidFill>
                <a:schemeClr val="tx1">
                  <a:lumMod val="75000"/>
                  <a:lumOff val="25000"/>
                </a:schemeClr>
              </a:solidFill>
              <a:latin typeface="Georgia" pitchFamily="18" charset="0"/>
              <a:ea typeface="Arial Unicode MS" pitchFamily="50" charset="-127"/>
              <a:cs typeface="Arial Unicode MS" pitchFamily="50" charset="-127"/>
            </a:endParaRPr>
          </a:p>
        </p:txBody>
      </p:sp>
      <p:graphicFrame>
        <p:nvGraphicFramePr>
          <p:cNvPr id="9" name="Diagram 8"/>
          <p:cNvGraphicFramePr/>
          <p:nvPr/>
        </p:nvGraphicFramePr>
        <p:xfrm>
          <a:off x="428596" y="1295400"/>
          <a:ext cx="8215370" cy="127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2133600" y="2108200"/>
            <a:ext cx="1428760" cy="500067"/>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b="1" dirty="0">
                <a:solidFill>
                  <a:schemeClr val="tx1">
                    <a:lumMod val="75000"/>
                    <a:lumOff val="25000"/>
                  </a:schemeClr>
                </a:solidFill>
                <a:latin typeface="나눔고딕" pitchFamily="50" charset="-127"/>
                <a:ea typeface="나눔고딕" pitchFamily="50" charset="-127"/>
              </a:rPr>
              <a:t>NUILF</a:t>
            </a:r>
          </a:p>
        </p:txBody>
      </p:sp>
      <p:cxnSp>
        <p:nvCxnSpPr>
          <p:cNvPr id="23" name="Straight Connector 22"/>
          <p:cNvCxnSpPr/>
          <p:nvPr/>
        </p:nvCxnSpPr>
        <p:spPr>
          <a:xfrm>
            <a:off x="1071538" y="3143249"/>
            <a:ext cx="6858048"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93738" y="3321049"/>
            <a:ext cx="357191"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893870" y="3321049"/>
            <a:ext cx="357191"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429919" y="3285330"/>
            <a:ext cx="428628"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214413" y="2786455"/>
            <a:ext cx="858051"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4282" y="3500439"/>
            <a:ext cx="1428760" cy="842961"/>
          </a:xfrm>
          <a:prstGeom prst="rect">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100" b="1" dirty="0">
                <a:solidFill>
                  <a:schemeClr val="tx1">
                    <a:lumMod val="75000"/>
                    <a:lumOff val="25000"/>
                  </a:schemeClr>
                </a:solidFill>
                <a:latin typeface="나눔고딕" pitchFamily="50" charset="-127"/>
                <a:ea typeface="나눔고딕" pitchFamily="50" charset="-127"/>
              </a:rPr>
              <a:t>Other Ministries/ Agencies with NQI and regulatory functions</a:t>
            </a:r>
          </a:p>
        </p:txBody>
      </p:sp>
      <p:sp>
        <p:nvSpPr>
          <p:cNvPr id="37" name="Rectangle 36"/>
          <p:cNvSpPr/>
          <p:nvPr/>
        </p:nvSpPr>
        <p:spPr>
          <a:xfrm>
            <a:off x="1785918" y="3500438"/>
            <a:ext cx="1071570" cy="642943"/>
          </a:xfrm>
          <a:prstGeom prst="rect">
            <a:avLst/>
          </a:prstGeom>
          <a:ln/>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b="1" dirty="0">
                <a:solidFill>
                  <a:schemeClr val="tx1">
                    <a:lumMod val="75000"/>
                    <a:lumOff val="25000"/>
                  </a:schemeClr>
                </a:solidFill>
                <a:latin typeface="나눔고딕" pitchFamily="50" charset="-127"/>
                <a:ea typeface="나눔고딕" pitchFamily="50" charset="-127"/>
              </a:rPr>
              <a:t>Ministry of      Trade</a:t>
            </a:r>
          </a:p>
        </p:txBody>
      </p:sp>
      <p:sp>
        <p:nvSpPr>
          <p:cNvPr id="38" name="Rectangle 37"/>
          <p:cNvSpPr/>
          <p:nvPr/>
        </p:nvSpPr>
        <p:spPr>
          <a:xfrm>
            <a:off x="4143372" y="3429000"/>
            <a:ext cx="1143008" cy="914400"/>
          </a:xfrm>
          <a:prstGeom prst="rect">
            <a:avLst/>
          </a:prstGeom>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나눔고딕" pitchFamily="50" charset="-127"/>
                <a:ea typeface="나눔고딕" pitchFamily="50" charset="-127"/>
              </a:rPr>
              <a:t>Ministry of        Science and                 Technology</a:t>
            </a:r>
          </a:p>
        </p:txBody>
      </p:sp>
      <p:sp>
        <p:nvSpPr>
          <p:cNvPr id="39" name="Rectangle 38"/>
          <p:cNvSpPr/>
          <p:nvPr/>
        </p:nvSpPr>
        <p:spPr>
          <a:xfrm>
            <a:off x="7715272" y="4214819"/>
            <a:ext cx="1214446" cy="1042981"/>
          </a:xfrm>
          <a:prstGeom prst="rect">
            <a:avLst/>
          </a:prstGeom>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100" b="1" dirty="0">
                <a:solidFill>
                  <a:schemeClr val="tx1">
                    <a:lumMod val="75000"/>
                    <a:lumOff val="25000"/>
                  </a:schemeClr>
                </a:solidFill>
                <a:latin typeface="나눔고딕" pitchFamily="50" charset="-127"/>
                <a:ea typeface="나눔고딕" pitchFamily="50" charset="-127"/>
              </a:rPr>
              <a:t>Private                Conformity            Assessment          bodies    </a:t>
            </a:r>
          </a:p>
        </p:txBody>
      </p:sp>
      <p:cxnSp>
        <p:nvCxnSpPr>
          <p:cNvPr id="46" name="Straight Connector 45"/>
          <p:cNvCxnSpPr/>
          <p:nvPr/>
        </p:nvCxnSpPr>
        <p:spPr>
          <a:xfrm rot="5400000" flipH="1" flipV="1">
            <a:off x="1964513" y="4321975"/>
            <a:ext cx="500067"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500166" y="4429131"/>
            <a:ext cx="1143008" cy="1235068"/>
          </a:xfrm>
          <a:prstGeom prst="rect">
            <a:avLst/>
          </a:prstGeom>
          <a:ln/>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b="1" dirty="0">
                <a:solidFill>
                  <a:schemeClr val="tx1">
                    <a:lumMod val="75000"/>
                    <a:lumOff val="25000"/>
                  </a:schemeClr>
                </a:solidFill>
                <a:latin typeface="나눔고딕" pitchFamily="50" charset="-127"/>
                <a:ea typeface="나눔고딕" pitchFamily="50" charset="-127"/>
              </a:rPr>
              <a:t>Regulation      Enforcement   Authority/       Agency</a:t>
            </a:r>
          </a:p>
        </p:txBody>
      </p:sp>
      <p:cxnSp>
        <p:nvCxnSpPr>
          <p:cNvPr id="49" name="Straight Connector 48"/>
          <p:cNvCxnSpPr>
            <a:stCxn id="38" idx="2"/>
          </p:cNvCxnSpPr>
          <p:nvPr/>
        </p:nvCxnSpPr>
        <p:spPr>
          <a:xfrm rot="5400000">
            <a:off x="3885406" y="5172090"/>
            <a:ext cx="1658161" cy="783"/>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4000496" y="6000769"/>
            <a:ext cx="714380"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4000496" y="4857761"/>
            <a:ext cx="714380"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14876" y="5357827"/>
            <a:ext cx="857256"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857488" y="4214819"/>
            <a:ext cx="1143008" cy="1000132"/>
          </a:xfrm>
          <a:prstGeom prst="rect">
            <a:avLst/>
          </a:prstGeom>
          <a:solidFill>
            <a:srgbClr val="00B0F0"/>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b="1" dirty="0">
                <a:solidFill>
                  <a:schemeClr val="tx1"/>
                </a:solidFill>
                <a:latin typeface="나눔고딕" pitchFamily="50" charset="-127"/>
                <a:ea typeface="나눔고딕" pitchFamily="50" charset="-127"/>
              </a:rPr>
              <a:t>Accreditation    Body</a:t>
            </a:r>
          </a:p>
        </p:txBody>
      </p:sp>
      <p:sp>
        <p:nvSpPr>
          <p:cNvPr id="57" name="Rectangle 56"/>
          <p:cNvSpPr/>
          <p:nvPr/>
        </p:nvSpPr>
        <p:spPr>
          <a:xfrm>
            <a:off x="2786050" y="5429265"/>
            <a:ext cx="1214446" cy="1000132"/>
          </a:xfrm>
          <a:prstGeom prst="rect">
            <a:avLst/>
          </a:prstGeom>
          <a:solidFill>
            <a:srgbClr val="00B0F0"/>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b="1" dirty="0">
                <a:solidFill>
                  <a:schemeClr val="tx1"/>
                </a:solidFill>
                <a:latin typeface="나눔고딕" pitchFamily="50" charset="-127"/>
                <a:ea typeface="나눔고딕" pitchFamily="50" charset="-127"/>
              </a:rPr>
              <a:t>National             Metrology           Institute</a:t>
            </a:r>
          </a:p>
        </p:txBody>
      </p:sp>
      <p:sp>
        <p:nvSpPr>
          <p:cNvPr id="58" name="Rectangle 57"/>
          <p:cNvSpPr/>
          <p:nvPr/>
        </p:nvSpPr>
        <p:spPr>
          <a:xfrm>
            <a:off x="5572132" y="4714885"/>
            <a:ext cx="1500198" cy="1355716"/>
          </a:xfrm>
          <a:prstGeom prst="rect">
            <a:avLst/>
          </a:prstGeom>
          <a:solidFill>
            <a:srgbClr val="00B0F0"/>
          </a:solidFill>
          <a:ln/>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400" b="1" dirty="0">
                <a:solidFill>
                  <a:schemeClr val="tx1"/>
                </a:solidFill>
                <a:latin typeface="나눔고딕" pitchFamily="50" charset="-127"/>
                <a:ea typeface="나눔고딕" pitchFamily="50" charset="-127"/>
              </a:rPr>
              <a:t>Standards </a:t>
            </a:r>
          </a:p>
          <a:p>
            <a:pPr algn="ctr"/>
            <a:endParaRPr lang="en-US" sz="1100" b="1" dirty="0">
              <a:solidFill>
                <a:schemeClr val="tx1"/>
              </a:solidFill>
              <a:latin typeface="나눔고딕" pitchFamily="50" charset="-127"/>
              <a:ea typeface="나눔고딕" pitchFamily="50" charset="-127"/>
            </a:endParaRPr>
          </a:p>
          <a:p>
            <a:pPr algn="ctr"/>
            <a:endParaRPr lang="en-US" sz="1100" b="1" dirty="0">
              <a:solidFill>
                <a:schemeClr val="tx1"/>
              </a:solidFill>
              <a:latin typeface="나눔고딕" pitchFamily="50" charset="-127"/>
              <a:ea typeface="나눔고딕" pitchFamily="50" charset="-127"/>
            </a:endParaRPr>
          </a:p>
          <a:p>
            <a:pPr algn="ctr"/>
            <a:r>
              <a:rPr lang="en-US" sz="1400" b="1" dirty="0">
                <a:solidFill>
                  <a:schemeClr val="tx1"/>
                </a:solidFill>
                <a:latin typeface="나눔고딕" pitchFamily="50" charset="-127"/>
                <a:ea typeface="나눔고딕" pitchFamily="50" charset="-127"/>
              </a:rPr>
              <a:t>Conformity               Assessment </a:t>
            </a:r>
          </a:p>
        </p:txBody>
      </p:sp>
      <p:cxnSp>
        <p:nvCxnSpPr>
          <p:cNvPr id="61" name="Straight Connector 60"/>
          <p:cNvCxnSpPr>
            <a:stCxn id="19" idx="2"/>
          </p:cNvCxnSpPr>
          <p:nvPr/>
        </p:nvCxnSpPr>
        <p:spPr>
          <a:xfrm rot="5400000">
            <a:off x="2740823" y="2715423"/>
            <a:ext cx="214315"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57290" y="3071811"/>
            <a:ext cx="6572296"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572264" y="2357431"/>
            <a:ext cx="1285884" cy="571504"/>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1600" b="1" dirty="0">
                <a:solidFill>
                  <a:srgbClr val="002060"/>
                </a:solidFill>
                <a:latin typeface="나눔고딕" pitchFamily="50" charset="-127"/>
                <a:ea typeface="나눔고딕" pitchFamily="50" charset="-127"/>
              </a:rPr>
              <a:t>ENQF</a:t>
            </a:r>
          </a:p>
        </p:txBody>
      </p:sp>
      <p:sp>
        <p:nvSpPr>
          <p:cNvPr id="65" name="Rectangle 64"/>
          <p:cNvSpPr/>
          <p:nvPr/>
        </p:nvSpPr>
        <p:spPr>
          <a:xfrm>
            <a:off x="7929586" y="2857497"/>
            <a:ext cx="785818" cy="928695"/>
          </a:xfrm>
          <a:prstGeom prst="rect">
            <a:avLst/>
          </a:prstGeom>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lIns="0" rIns="0" rtlCol="0" anchor="ctr"/>
          <a:lstStyle/>
          <a:p>
            <a:pPr algn="ctr"/>
            <a:r>
              <a:rPr lang="en-US" sz="1100" b="1" dirty="0">
                <a:solidFill>
                  <a:schemeClr val="tx1">
                    <a:lumMod val="75000"/>
                    <a:lumOff val="25000"/>
                  </a:schemeClr>
                </a:solidFill>
                <a:latin typeface="나눔고딕" pitchFamily="50" charset="-127"/>
                <a:ea typeface="나눔고딕" pitchFamily="50" charset="-127"/>
              </a:rPr>
              <a:t>Private       sector</a:t>
            </a:r>
          </a:p>
        </p:txBody>
      </p:sp>
      <p:cxnSp>
        <p:nvCxnSpPr>
          <p:cNvPr id="75" name="Straight Connector 74"/>
          <p:cNvCxnSpPr>
            <a:stCxn id="65" idx="2"/>
            <a:endCxn id="39" idx="0"/>
          </p:cNvCxnSpPr>
          <p:nvPr/>
        </p:nvCxnSpPr>
        <p:spPr>
          <a:xfrm rot="5400000">
            <a:off x="8108182" y="4000769"/>
            <a:ext cx="428628"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8" idx="1"/>
            <a:endCxn id="58" idx="3"/>
          </p:cNvCxnSpPr>
          <p:nvPr/>
        </p:nvCxnSpPr>
        <p:spPr>
          <a:xfrm rot="10800000" flipH="1">
            <a:off x="5572132" y="5392743"/>
            <a:ext cx="1500198" cy="2117"/>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1142977" y="3286125"/>
            <a:ext cx="428628"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4" idx="4"/>
            <a:endCxn id="64" idx="4"/>
          </p:cNvCxnSpPr>
          <p:nvPr/>
        </p:nvCxnSpPr>
        <p:spPr>
          <a:xfrm rot="5400000">
            <a:off x="7215207" y="2928934"/>
            <a:ext cx="1588"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4" idx="4"/>
          </p:cNvCxnSpPr>
          <p:nvPr/>
        </p:nvCxnSpPr>
        <p:spPr>
          <a:xfrm rot="5400000">
            <a:off x="7143769" y="3000373"/>
            <a:ext cx="142876" cy="1588"/>
          </a:xfrm>
          <a:prstGeom prst="line">
            <a:avLst/>
          </a:prstGeom>
          <a:ln w="15875">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366946" y="2489192"/>
            <a:ext cx="1428760" cy="500067"/>
          </a:xfrm>
          <a:prstGeom prst="rect">
            <a:avLst/>
          </a:prstGeom>
          <a:solidFill>
            <a:srgbClr val="FF0000"/>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1600" b="1" dirty="0">
                <a:solidFill>
                  <a:schemeClr val="tx1">
                    <a:lumMod val="75000"/>
                    <a:lumOff val="25000"/>
                  </a:schemeClr>
                </a:solidFill>
                <a:latin typeface="나눔고딕" pitchFamily="50" charset="-127"/>
                <a:ea typeface="나눔고딕" pitchFamily="50" charset="-127"/>
              </a:rPr>
              <a:t>NQI- TC</a:t>
            </a:r>
          </a:p>
        </p:txBody>
      </p:sp>
      <p:sp>
        <p:nvSpPr>
          <p:cNvPr id="34" name="Title 1"/>
          <p:cNvSpPr>
            <a:spLocks noGrp="1"/>
          </p:cNvSpPr>
          <p:nvPr>
            <p:ph type="title"/>
          </p:nvPr>
        </p:nvSpPr>
        <p:spPr>
          <a:xfrm>
            <a:off x="457200" y="76200"/>
            <a:ext cx="8229600" cy="1143000"/>
          </a:xfrm>
          <a:solidFill>
            <a:srgbClr val="003399"/>
          </a:solidFill>
          <a:ln w="38100">
            <a:solidFill>
              <a:srgbClr val="FF0000"/>
            </a:solidFill>
          </a:ln>
        </p:spPr>
        <p:txBody>
          <a:bodyPr>
            <a:normAutofit fontScale="90000"/>
          </a:bodyPr>
          <a:lstStyle/>
          <a:p>
            <a:r>
              <a:rPr lang="en-US" b="1" dirty="0">
                <a:solidFill>
                  <a:schemeClr val="bg1"/>
                </a:solidFill>
                <a:latin typeface="Arial" panose="020B0604020202020204" pitchFamily="34" charset="0"/>
                <a:cs typeface="Arial" panose="020B0604020202020204" pitchFamily="34" charset="0"/>
              </a:rPr>
              <a:t>NQI Strategy and Capacity Building Needs</a:t>
            </a:r>
          </a:p>
        </p:txBody>
      </p:sp>
    </p:spTree>
    <p:extLst>
      <p:ext uri="{BB962C8B-B14F-4D97-AF65-F5344CB8AC3E}">
        <p14:creationId xmlns:p14="http://schemas.microsoft.com/office/powerpoint/2010/main" val="845064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defRPr/>
            </a:pPr>
            <a:r>
              <a:rPr lang="en-US" sz="3600" b="1" dirty="0"/>
              <a:t>3.7. Universities, research institutes, TVET-institutions and industry linkage </a:t>
            </a:r>
          </a:p>
        </p:txBody>
      </p:sp>
      <p:sp>
        <p:nvSpPr>
          <p:cNvPr id="30723" name="Content Placeholder 2"/>
          <p:cNvSpPr>
            <a:spLocks noGrp="1"/>
          </p:cNvSpPr>
          <p:nvPr>
            <p:ph idx="1"/>
          </p:nvPr>
        </p:nvSpPr>
        <p:spPr>
          <a:xfrm>
            <a:off x="304800" y="1219200"/>
            <a:ext cx="8534400" cy="5105400"/>
          </a:xfrm>
          <a:ln w="25400">
            <a:solidFill>
              <a:srgbClr val="FF0000"/>
            </a:solidFill>
          </a:ln>
        </p:spPr>
        <p:txBody>
          <a:bodyPr>
            <a:normAutofit fontScale="92500" lnSpcReduction="10000"/>
          </a:bodyPr>
          <a:lstStyle/>
          <a:p>
            <a:r>
              <a:rPr lang="en-US" sz="2000" b="1" dirty="0"/>
              <a:t> Universities, research institutes, TVET institutions and industry can be demonstrated to be </a:t>
            </a:r>
            <a:r>
              <a:rPr lang="en-US" sz="2000" b="1" dirty="0">
                <a:solidFill>
                  <a:srgbClr val="FF0000"/>
                </a:solidFill>
              </a:rPr>
              <a:t>core actors in the national innovation system</a:t>
            </a:r>
            <a:r>
              <a:rPr lang="en-US" sz="2000" b="1" dirty="0"/>
              <a:t>. </a:t>
            </a:r>
          </a:p>
          <a:p>
            <a:r>
              <a:rPr lang="en-US" sz="2000" b="1" dirty="0"/>
              <a:t>The strength as well as effectiveness of the established linkages among these institutions largely depends on their tendency and capability to be involved in activities dealing with technology transfer. </a:t>
            </a:r>
          </a:p>
          <a:p>
            <a:r>
              <a:rPr lang="en-US" sz="2000" b="1" dirty="0"/>
              <a:t>As far as technology learning is concerned, the current situation of our country confirms that </a:t>
            </a:r>
            <a:r>
              <a:rPr lang="en-US" sz="2000" b="1" i="1" dirty="0">
                <a:solidFill>
                  <a:srgbClr val="000099"/>
                </a:solidFill>
              </a:rPr>
              <a:t>universities are not taking the leading role and are lagging behind the industries</a:t>
            </a:r>
            <a:r>
              <a:rPr lang="en-US" sz="2000" b="1" dirty="0"/>
              <a:t>. </a:t>
            </a:r>
          </a:p>
          <a:p>
            <a:r>
              <a:rPr lang="en-US" sz="2000" b="1" dirty="0"/>
              <a:t>Therefore, the linkages that exist among these actors should focus on contributing to capacitating the productivity of manufacturing and service providing enterprises. </a:t>
            </a:r>
          </a:p>
          <a:p>
            <a:r>
              <a:rPr lang="en-US" sz="2000" b="1" dirty="0"/>
              <a:t>The shared effort should also focus </a:t>
            </a:r>
            <a:r>
              <a:rPr lang="en-US" sz="2000" b="1" i="1" dirty="0">
                <a:solidFill>
                  <a:srgbClr val="000099"/>
                </a:solidFill>
              </a:rPr>
              <a:t>on identifying appropriate technologies and their sources, understanding the technologies through learning-by-doing and adaptation as well as effective utilization</a:t>
            </a:r>
            <a:r>
              <a:rPr lang="en-US" sz="2000" b="1" dirty="0"/>
              <a:t>. </a:t>
            </a:r>
          </a:p>
          <a:p>
            <a:r>
              <a:rPr lang="en-US" sz="2000" b="1" dirty="0"/>
              <a:t>Thus, joint cooperation and support system among the actors will be established with the aim to support and facilitate the search, selection, importation, adaptation and utilization of effective foreign technologies.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ctr">
              <a:defRPr/>
            </a:pPr>
            <a:r>
              <a:rPr lang="en-US" b="1" dirty="0"/>
              <a:t>URITVETI Linkage Strategies</a:t>
            </a:r>
          </a:p>
        </p:txBody>
      </p:sp>
      <p:sp>
        <p:nvSpPr>
          <p:cNvPr id="31747" name="Content Placeholder 2"/>
          <p:cNvSpPr>
            <a:spLocks noGrp="1"/>
          </p:cNvSpPr>
          <p:nvPr>
            <p:ph idx="1"/>
          </p:nvPr>
        </p:nvSpPr>
        <p:spPr>
          <a:xfrm>
            <a:off x="457200" y="1143000"/>
            <a:ext cx="8229600" cy="5105400"/>
          </a:xfrm>
          <a:ln w="25400">
            <a:solidFill>
              <a:srgbClr val="FF0000"/>
            </a:solidFill>
          </a:ln>
        </p:spPr>
        <p:txBody>
          <a:bodyPr>
            <a:normAutofit lnSpcReduction="10000"/>
          </a:bodyPr>
          <a:lstStyle/>
          <a:p>
            <a:pPr>
              <a:buFont typeface="Wingdings 2" pitchFamily="18" charset="2"/>
              <a:buNone/>
            </a:pPr>
            <a:r>
              <a:rPr lang="en-US" sz="2200" dirty="0">
                <a:latin typeface="Arial" charset="0"/>
                <a:cs typeface="Arial" charset="0"/>
              </a:rPr>
              <a:t>1. Establish a </a:t>
            </a:r>
            <a:r>
              <a:rPr lang="en-US" sz="2200" i="1" dirty="0">
                <a:solidFill>
                  <a:srgbClr val="000099"/>
                </a:solidFill>
                <a:latin typeface="Arial" charset="0"/>
                <a:cs typeface="Arial" charset="0"/>
              </a:rPr>
              <a:t>system that integrates and synergizes </a:t>
            </a:r>
            <a:r>
              <a:rPr lang="en-US" sz="2200" dirty="0">
                <a:latin typeface="Arial" charset="0"/>
                <a:cs typeface="Arial" charset="0"/>
              </a:rPr>
              <a:t>technology transfer issues among Universities, research institutes, TVET-institutions and industry; </a:t>
            </a:r>
          </a:p>
          <a:p>
            <a:pPr>
              <a:buFont typeface="Wingdings 2" pitchFamily="18" charset="2"/>
              <a:buNone/>
            </a:pPr>
            <a:endParaRPr lang="en-US" sz="2200" dirty="0">
              <a:latin typeface="Arial" charset="0"/>
              <a:cs typeface="Arial" charset="0"/>
            </a:endParaRPr>
          </a:p>
          <a:p>
            <a:pPr>
              <a:buFont typeface="Wingdings 2" pitchFamily="18" charset="2"/>
              <a:buNone/>
            </a:pPr>
            <a:r>
              <a:rPr lang="en-US" sz="2200" dirty="0">
                <a:latin typeface="Arial" charset="0"/>
                <a:cs typeface="Arial" charset="0"/>
              </a:rPr>
              <a:t>2. Create a </a:t>
            </a:r>
            <a:r>
              <a:rPr lang="en-US" sz="2200" i="1" dirty="0">
                <a:solidFill>
                  <a:srgbClr val="000099"/>
                </a:solidFill>
                <a:latin typeface="Arial" charset="0"/>
                <a:cs typeface="Arial" charset="0"/>
              </a:rPr>
              <a:t>conducive environment</a:t>
            </a:r>
            <a:r>
              <a:rPr lang="en-US" sz="2200" dirty="0">
                <a:latin typeface="Arial" charset="0"/>
                <a:cs typeface="Arial" charset="0"/>
              </a:rPr>
              <a:t> for university academia and students to engage in technology transfer activities in industry; </a:t>
            </a:r>
          </a:p>
          <a:p>
            <a:pPr>
              <a:buFont typeface="Wingdings 2" pitchFamily="18" charset="2"/>
              <a:buNone/>
            </a:pPr>
            <a:endParaRPr lang="en-US" sz="2200" dirty="0">
              <a:latin typeface="Arial" charset="0"/>
              <a:cs typeface="Arial" charset="0"/>
            </a:endParaRPr>
          </a:p>
          <a:p>
            <a:pPr>
              <a:buFont typeface="Wingdings 2" pitchFamily="18" charset="2"/>
              <a:buNone/>
            </a:pPr>
            <a:r>
              <a:rPr lang="en-US" sz="2200" dirty="0">
                <a:latin typeface="Arial" charset="0"/>
                <a:cs typeface="Arial" charset="0"/>
              </a:rPr>
              <a:t>3. Create </a:t>
            </a:r>
            <a:r>
              <a:rPr lang="en-US" sz="2200" i="1" dirty="0">
                <a:solidFill>
                  <a:srgbClr val="000099"/>
                </a:solidFill>
                <a:latin typeface="Arial" charset="0"/>
                <a:cs typeface="Arial" charset="0"/>
              </a:rPr>
              <a:t>strong linkages </a:t>
            </a:r>
            <a:r>
              <a:rPr lang="en-US" sz="2200" dirty="0">
                <a:latin typeface="Arial" charset="0"/>
                <a:cs typeface="Arial" charset="0"/>
              </a:rPr>
              <a:t>among universities, research institutes and industry addressing technology adaptation;  </a:t>
            </a:r>
          </a:p>
          <a:p>
            <a:pPr>
              <a:buFont typeface="Wingdings 2" pitchFamily="18" charset="2"/>
              <a:buNone/>
            </a:pPr>
            <a:endParaRPr lang="en-US" sz="2200" dirty="0">
              <a:latin typeface="Arial" charset="0"/>
              <a:cs typeface="Arial" charset="0"/>
            </a:endParaRPr>
          </a:p>
          <a:p>
            <a:pPr>
              <a:buFont typeface="Wingdings 2" pitchFamily="18" charset="2"/>
              <a:buNone/>
            </a:pPr>
            <a:r>
              <a:rPr lang="en-US" sz="2200" dirty="0">
                <a:latin typeface="Arial" charset="0"/>
                <a:cs typeface="Arial" charset="0"/>
              </a:rPr>
              <a:t>4. Establish a system that enables </a:t>
            </a:r>
            <a:r>
              <a:rPr lang="en-US" sz="2200" i="1" dirty="0">
                <a:solidFill>
                  <a:srgbClr val="FF0000"/>
                </a:solidFill>
                <a:latin typeface="Arial" charset="0"/>
                <a:cs typeface="Arial" charset="0"/>
              </a:rPr>
              <a:t>universities to provide an advisory role to industry</a:t>
            </a:r>
            <a:r>
              <a:rPr lang="en-US" sz="2200" dirty="0">
                <a:latin typeface="Arial" charset="0"/>
                <a:cs typeface="Arial" charset="0"/>
              </a:rPr>
              <a:t> in relation to technology transfer activities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675620"/>
          <a:ext cx="9144000" cy="6182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5"/>
          <p:cNvSpPr txBox="1">
            <a:spLocks noChangeArrowheads="1"/>
          </p:cNvSpPr>
          <p:nvPr/>
        </p:nvSpPr>
        <p:spPr bwMode="auto">
          <a:xfrm>
            <a:off x="0" y="0"/>
            <a:ext cx="9144000" cy="523875"/>
          </a:xfrm>
          <a:prstGeom prst="rect">
            <a:avLst/>
          </a:prstGeom>
          <a:solidFill>
            <a:srgbClr val="00B0F0"/>
          </a:solidFill>
          <a:ln>
            <a:noFill/>
          </a:ln>
          <a:extLst/>
        </p:spPr>
        <p:txBody>
          <a:bodyPr>
            <a:spAutoFit/>
          </a:bodyPr>
          <a:lstStyle>
            <a:lvl1pPr eaLnBrk="0" hangingPunct="0">
              <a:defRPr sz="3200">
                <a:solidFill>
                  <a:schemeClr val="tx1"/>
                </a:solidFill>
                <a:latin typeface="Arial" pitchFamily="34" charset="0"/>
                <a:ea typeface="MS PGothic" pitchFamily="34" charset="-128"/>
              </a:defRPr>
            </a:lvl1pPr>
            <a:lvl2pPr marL="742950" indent="-285750" eaLnBrk="0" hangingPunct="0">
              <a:defRPr sz="3200">
                <a:solidFill>
                  <a:schemeClr val="tx1"/>
                </a:solidFill>
                <a:latin typeface="Arial" pitchFamily="34" charset="0"/>
                <a:ea typeface="MS PGothic" pitchFamily="34" charset="-128"/>
              </a:defRPr>
            </a:lvl2pPr>
            <a:lvl3pPr marL="1143000" indent="-228600" eaLnBrk="0" hangingPunct="0">
              <a:defRPr sz="3200">
                <a:solidFill>
                  <a:schemeClr val="tx1"/>
                </a:solidFill>
                <a:latin typeface="Arial" pitchFamily="34" charset="0"/>
                <a:ea typeface="MS PGothic" pitchFamily="34" charset="-128"/>
              </a:defRPr>
            </a:lvl3pPr>
            <a:lvl4pPr marL="1600200" indent="-228600" eaLnBrk="0" hangingPunct="0">
              <a:defRPr sz="3200">
                <a:solidFill>
                  <a:schemeClr val="tx1"/>
                </a:solidFill>
                <a:latin typeface="Arial" pitchFamily="34" charset="0"/>
                <a:ea typeface="MS PGothic" pitchFamily="34" charset="-128"/>
              </a:defRPr>
            </a:lvl4pPr>
            <a:lvl5pPr marL="2057400" indent="-228600" eaLnBrk="0" hangingPunct="0">
              <a:defRPr sz="32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MS PGothic" pitchFamily="34" charset="-128"/>
              </a:defRPr>
            </a:lvl9pPr>
          </a:lstStyle>
          <a:p>
            <a:pPr algn="ctr" eaLnBrk="1" hangingPunct="1">
              <a:defRPr/>
            </a:pPr>
            <a:r>
              <a:rPr lang="en-US" sz="2800" b="1" dirty="0">
                <a:solidFill>
                  <a:srgbClr val="FFFFFF"/>
                </a:solidFill>
                <a:latin typeface="+mj-lt"/>
              </a:rPr>
              <a:t>URITVETI Linkage </a:t>
            </a:r>
          </a:p>
        </p:txBody>
      </p:sp>
      <p:sp>
        <p:nvSpPr>
          <p:cNvPr id="31748" name="TextBox 8"/>
          <p:cNvSpPr txBox="1">
            <a:spLocks noChangeArrowheads="1"/>
          </p:cNvSpPr>
          <p:nvPr/>
        </p:nvSpPr>
        <p:spPr bwMode="auto">
          <a:xfrm>
            <a:off x="1828800" y="3200400"/>
            <a:ext cx="7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3200">
              <a:solidFill>
                <a:srgbClr val="000000"/>
              </a:solidFill>
              <a:ea typeface="MS PGothic" pitchFamily="34" charset="-128"/>
            </a:endParaRPr>
          </a:p>
        </p:txBody>
      </p:sp>
      <p:sp>
        <p:nvSpPr>
          <p:cNvPr id="31749" name="TextBox 9"/>
          <p:cNvSpPr txBox="1">
            <a:spLocks noChangeArrowheads="1"/>
          </p:cNvSpPr>
          <p:nvPr/>
        </p:nvSpPr>
        <p:spPr bwMode="auto">
          <a:xfrm>
            <a:off x="1752600" y="3657600"/>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3200">
              <a:solidFill>
                <a:srgbClr val="000000"/>
              </a:solidFill>
              <a:ea typeface="MS PGothic" pitchFamily="34" charset="-128"/>
            </a:endParaRPr>
          </a:p>
        </p:txBody>
      </p:sp>
      <p:sp>
        <p:nvSpPr>
          <p:cNvPr id="8" name="Oval 7"/>
          <p:cNvSpPr/>
          <p:nvPr/>
        </p:nvSpPr>
        <p:spPr>
          <a:xfrm>
            <a:off x="3733800" y="3048000"/>
            <a:ext cx="17526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1" name="TextBox 8"/>
          <p:cNvSpPr txBox="1">
            <a:spLocks noChangeArrowheads="1"/>
          </p:cNvSpPr>
          <p:nvPr/>
        </p:nvSpPr>
        <p:spPr bwMode="auto">
          <a:xfrm>
            <a:off x="3886200" y="3581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chemeClr val="bg1"/>
                </a:solidFill>
              </a:rPr>
              <a:t>Government</a:t>
            </a:r>
          </a:p>
        </p:txBody>
      </p:sp>
    </p:spTree>
    <p:extLst>
      <p:ext uri="{BB962C8B-B14F-4D97-AF65-F5344CB8AC3E}">
        <p14:creationId xmlns:p14="http://schemas.microsoft.com/office/powerpoint/2010/main" val="90470408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Directive for URITVETI Linkage</a:t>
            </a:r>
          </a:p>
        </p:txBody>
      </p:sp>
      <p:pic>
        <p:nvPicPr>
          <p:cNvPr id="4" name="Picture 7" descr="003.jpg"/>
          <p:cNvPicPr>
            <a:picLocks noChangeAspect="1"/>
          </p:cNvPicPr>
          <p:nvPr/>
        </p:nvPicPr>
        <p:blipFill>
          <a:blip r:embed="rId2">
            <a:extLst>
              <a:ext uri="{28A0092B-C50C-407E-A947-70E740481C1C}">
                <a14:useLocalDpi xmlns:a14="http://schemas.microsoft.com/office/drawing/2010/main" val="0"/>
              </a:ext>
            </a:extLst>
          </a:blip>
          <a:srcRect l="14616" t="22807" r="20090" b="8772"/>
          <a:stretch>
            <a:fillRect/>
          </a:stretch>
        </p:blipFill>
        <p:spPr bwMode="auto">
          <a:xfrm>
            <a:off x="1676400" y="1447800"/>
            <a:ext cx="5029200" cy="487498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b="1" dirty="0">
                <a:latin typeface="Arial" pitchFamily="34" charset="0"/>
                <a:cs typeface="Arial" pitchFamily="34" charset="0"/>
              </a:rPr>
              <a:t>3.8. Intellectual Property System  </a:t>
            </a:r>
            <a:endParaRPr lang="en-US" sz="4000" b="1" dirty="0"/>
          </a:p>
        </p:txBody>
      </p:sp>
      <p:sp>
        <p:nvSpPr>
          <p:cNvPr id="32771" name="Content Placeholder 2"/>
          <p:cNvSpPr>
            <a:spLocks noGrp="1"/>
          </p:cNvSpPr>
          <p:nvPr>
            <p:ph idx="1"/>
          </p:nvPr>
        </p:nvSpPr>
        <p:spPr>
          <a:xfrm>
            <a:off x="457200" y="1219200"/>
            <a:ext cx="8229600" cy="5029200"/>
          </a:xfrm>
          <a:ln w="25400">
            <a:solidFill>
              <a:srgbClr val="FF0000"/>
            </a:solidFill>
          </a:ln>
        </p:spPr>
        <p:txBody>
          <a:bodyPr>
            <a:normAutofit/>
          </a:bodyPr>
          <a:lstStyle/>
          <a:p>
            <a:r>
              <a:rPr lang="en-US" sz="2400" dirty="0">
                <a:latin typeface="Arial" charset="0"/>
                <a:cs typeface="Arial" charset="0"/>
              </a:rPr>
              <a:t>Intellectual Property system is said to </a:t>
            </a:r>
            <a:r>
              <a:rPr lang="en-US" sz="2400" i="1" dirty="0">
                <a:solidFill>
                  <a:srgbClr val="000099"/>
                </a:solidFill>
                <a:latin typeface="Arial" charset="0"/>
                <a:cs typeface="Arial" charset="0"/>
              </a:rPr>
              <a:t>play a valuable role</a:t>
            </a:r>
            <a:r>
              <a:rPr lang="en-US" sz="2400" dirty="0">
                <a:latin typeface="Arial" charset="0"/>
                <a:cs typeface="Arial" charset="0"/>
              </a:rPr>
              <a:t> if it contributes to technology transfer as well as to technology capability building through FDI and technology licensing. </a:t>
            </a:r>
          </a:p>
          <a:p>
            <a:r>
              <a:rPr lang="en-US" sz="2400" dirty="0">
                <a:latin typeface="Arial" charset="0"/>
                <a:cs typeface="Arial" charset="0"/>
              </a:rPr>
              <a:t>Nevertheless, </a:t>
            </a:r>
            <a:r>
              <a:rPr lang="en-US" sz="2400" i="1" dirty="0">
                <a:solidFill>
                  <a:srgbClr val="000099"/>
                </a:solidFill>
                <a:latin typeface="Arial" charset="0"/>
                <a:cs typeface="Arial" charset="0"/>
              </a:rPr>
              <a:t>intellectual property system </a:t>
            </a:r>
            <a:r>
              <a:rPr lang="en-US" sz="2400" dirty="0">
                <a:latin typeface="Arial" charset="0"/>
                <a:cs typeface="Arial" charset="0"/>
              </a:rPr>
              <a:t>as a whole in Ethiopia is not playing a substantial role in accelerating technology transfer and expansion of local innovation activities. </a:t>
            </a:r>
          </a:p>
          <a:p>
            <a:r>
              <a:rPr lang="en-US" sz="2400" dirty="0">
                <a:latin typeface="Arial" charset="0"/>
                <a:cs typeface="Arial" charset="0"/>
              </a:rPr>
              <a:t>Hence, the Ethiopian </a:t>
            </a:r>
            <a:r>
              <a:rPr lang="en-US" sz="2400" dirty="0">
                <a:solidFill>
                  <a:srgbClr val="000099"/>
                </a:solidFill>
                <a:latin typeface="Arial" charset="0"/>
                <a:cs typeface="Arial" charset="0"/>
              </a:rPr>
              <a:t>IP system needs to be designed </a:t>
            </a:r>
            <a:r>
              <a:rPr lang="en-US" sz="2400" dirty="0">
                <a:latin typeface="Arial" charset="0"/>
                <a:cs typeface="Arial" charset="0"/>
              </a:rPr>
              <a:t>in such a way as</a:t>
            </a:r>
            <a:r>
              <a:rPr lang="en-US" sz="2400" dirty="0">
                <a:solidFill>
                  <a:srgbClr val="000099"/>
                </a:solidFill>
                <a:latin typeface="Arial" charset="0"/>
                <a:cs typeface="Arial" charset="0"/>
              </a:rPr>
              <a:t> to </a:t>
            </a:r>
            <a:r>
              <a:rPr lang="en-US" sz="2400" u="sng" dirty="0">
                <a:solidFill>
                  <a:srgbClr val="000099"/>
                </a:solidFill>
                <a:latin typeface="Arial" charset="0"/>
                <a:cs typeface="Arial" charset="0"/>
              </a:rPr>
              <a:t>support</a:t>
            </a:r>
            <a:r>
              <a:rPr lang="en-US" sz="2400" dirty="0">
                <a:solidFill>
                  <a:srgbClr val="000099"/>
                </a:solidFill>
                <a:latin typeface="Arial" charset="0"/>
                <a:cs typeface="Arial" charset="0"/>
              </a:rPr>
              <a:t> the endeavor of technology learning and adaptation </a:t>
            </a:r>
            <a:r>
              <a:rPr lang="en-US" sz="2400" dirty="0">
                <a:latin typeface="Arial" charset="0"/>
                <a:cs typeface="Arial" charset="0"/>
              </a:rPr>
              <a:t>as well as </a:t>
            </a:r>
            <a:r>
              <a:rPr lang="en-US" sz="2400" u="sng" dirty="0">
                <a:solidFill>
                  <a:srgbClr val="000099"/>
                </a:solidFill>
                <a:latin typeface="Arial" charset="0"/>
                <a:cs typeface="Arial" charset="0"/>
              </a:rPr>
              <a:t>to protect</a:t>
            </a:r>
            <a:r>
              <a:rPr lang="en-US" sz="2400" dirty="0">
                <a:solidFill>
                  <a:srgbClr val="000099"/>
                </a:solidFill>
                <a:latin typeface="Arial" charset="0"/>
                <a:cs typeface="Arial" charset="0"/>
              </a:rPr>
              <a:t> the rights of inventors and creators </a:t>
            </a:r>
            <a:r>
              <a:rPr lang="en-US" sz="2400" dirty="0">
                <a:latin typeface="Arial" charset="0"/>
                <a:cs typeface="Arial" charset="0"/>
              </a:rPr>
              <a:t>and</a:t>
            </a:r>
            <a:r>
              <a:rPr lang="en-US" sz="2400" dirty="0">
                <a:solidFill>
                  <a:srgbClr val="000099"/>
                </a:solidFill>
                <a:latin typeface="Arial" charset="0"/>
                <a:cs typeface="Arial" charset="0"/>
              </a:rPr>
              <a:t> </a:t>
            </a:r>
            <a:r>
              <a:rPr lang="en-US" sz="2400" u="sng" dirty="0">
                <a:solidFill>
                  <a:srgbClr val="000099"/>
                </a:solidFill>
                <a:latin typeface="Arial" charset="0"/>
                <a:cs typeface="Arial" charset="0"/>
              </a:rPr>
              <a:t>support</a:t>
            </a:r>
            <a:r>
              <a:rPr lang="en-US" sz="2400" dirty="0">
                <a:solidFill>
                  <a:srgbClr val="000099"/>
                </a:solidFill>
                <a:latin typeface="Arial" charset="0"/>
                <a:cs typeface="Arial" charset="0"/>
              </a:rPr>
              <a:t> the augmentation and application of indigenous knowledge</a:t>
            </a:r>
            <a:r>
              <a:rPr lang="en-US" sz="2400" dirty="0">
                <a:latin typeface="Arial" charset="0"/>
                <a:cs typeface="Arial"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ctr">
              <a:defRPr/>
            </a:pPr>
            <a:r>
              <a:rPr lang="en-US" b="1" dirty="0"/>
              <a:t>IP System Strategies</a:t>
            </a:r>
          </a:p>
        </p:txBody>
      </p:sp>
      <p:sp>
        <p:nvSpPr>
          <p:cNvPr id="33795" name="Content Placeholder 2"/>
          <p:cNvSpPr>
            <a:spLocks noGrp="1"/>
          </p:cNvSpPr>
          <p:nvPr>
            <p:ph idx="1"/>
          </p:nvPr>
        </p:nvSpPr>
        <p:spPr>
          <a:xfrm>
            <a:off x="457200" y="1219200"/>
            <a:ext cx="8229600" cy="5029200"/>
          </a:xfrm>
          <a:noFill/>
          <a:ln w="25400">
            <a:solidFill>
              <a:srgbClr val="FF0000"/>
            </a:solidFill>
          </a:ln>
        </p:spPr>
        <p:txBody>
          <a:bodyPr>
            <a:normAutofit/>
          </a:bodyPr>
          <a:lstStyle/>
          <a:p>
            <a:pPr>
              <a:buFont typeface="Wingdings 2" pitchFamily="18" charset="2"/>
              <a:buNone/>
            </a:pPr>
            <a:r>
              <a:rPr lang="en-US" sz="2400" dirty="0">
                <a:latin typeface="Arial" pitchFamily="34" charset="0"/>
                <a:cs typeface="Arial" pitchFamily="34" charset="0"/>
              </a:rPr>
              <a:t>1. Make use of </a:t>
            </a:r>
            <a:r>
              <a:rPr lang="en-US" sz="2400" dirty="0">
                <a:solidFill>
                  <a:srgbClr val="0000FF"/>
                </a:solidFill>
                <a:latin typeface="Arial" pitchFamily="34" charset="0"/>
                <a:cs typeface="Arial" pitchFamily="34" charset="0"/>
              </a:rPr>
              <a:t>IP information </a:t>
            </a:r>
            <a:r>
              <a:rPr lang="en-US" sz="2400" dirty="0">
                <a:latin typeface="Arial" pitchFamily="34" charset="0"/>
                <a:cs typeface="Arial" pitchFamily="34" charset="0"/>
              </a:rPr>
              <a:t>at large in support of the efforts to build national technology capability; </a:t>
            </a:r>
          </a:p>
          <a:p>
            <a:pPr>
              <a:buFont typeface="Wingdings 2" pitchFamily="18" charset="2"/>
              <a:buNone/>
            </a:pPr>
            <a:r>
              <a:rPr lang="en-US" sz="2400" dirty="0">
                <a:latin typeface="Arial" pitchFamily="34" charset="0"/>
                <a:cs typeface="Arial" pitchFamily="34" charset="0"/>
              </a:rPr>
              <a:t>2. Establish and implement a system that ensures </a:t>
            </a:r>
            <a:r>
              <a:rPr lang="en-US" sz="2400" dirty="0">
                <a:solidFill>
                  <a:srgbClr val="0000FF"/>
                </a:solidFill>
                <a:latin typeface="Arial" pitchFamily="34" charset="0"/>
                <a:cs typeface="Arial" pitchFamily="34" charset="0"/>
              </a:rPr>
              <a:t>effective protection of indigenous genetic resources</a:t>
            </a:r>
            <a:r>
              <a:rPr lang="en-US" sz="2400" dirty="0">
                <a:latin typeface="Arial" pitchFamily="34" charset="0"/>
                <a:cs typeface="Arial" pitchFamily="34" charset="0"/>
              </a:rPr>
              <a:t> and IP assets of the nation besides bringing benefit out of them. </a:t>
            </a:r>
          </a:p>
          <a:p>
            <a:pPr>
              <a:buFont typeface="Wingdings 2" pitchFamily="18" charset="2"/>
              <a:buNone/>
            </a:pPr>
            <a:r>
              <a:rPr lang="en-US" sz="2400" dirty="0">
                <a:latin typeface="Arial" pitchFamily="34" charset="0"/>
                <a:cs typeface="Arial" pitchFamily="34" charset="0"/>
              </a:rPr>
              <a:t>3. Develop and implement the application of </a:t>
            </a:r>
            <a:r>
              <a:rPr lang="en-US" sz="2400" dirty="0">
                <a:solidFill>
                  <a:srgbClr val="0000FF"/>
                </a:solidFill>
                <a:latin typeface="Arial" pitchFamily="34" charset="0"/>
                <a:cs typeface="Arial" pitchFamily="34" charset="0"/>
              </a:rPr>
              <a:t>IPR systems </a:t>
            </a:r>
            <a:r>
              <a:rPr lang="en-US" sz="2400" dirty="0">
                <a:latin typeface="Arial" pitchFamily="34" charset="0"/>
                <a:cs typeface="Arial" pitchFamily="34" charset="0"/>
              </a:rPr>
              <a:t>at national and institutional level; </a:t>
            </a:r>
          </a:p>
          <a:p>
            <a:pPr>
              <a:buFont typeface="Wingdings 2" pitchFamily="18" charset="2"/>
              <a:buNone/>
            </a:pPr>
            <a:r>
              <a:rPr lang="en-US" sz="2400" dirty="0">
                <a:latin typeface="Arial" pitchFamily="34" charset="0"/>
                <a:cs typeface="Arial" pitchFamily="34" charset="0"/>
              </a:rPr>
              <a:t>4. Strengthen and implement </a:t>
            </a:r>
            <a:r>
              <a:rPr lang="en-US" sz="2400" dirty="0">
                <a:solidFill>
                  <a:srgbClr val="0000FF"/>
                </a:solidFill>
                <a:latin typeface="Arial" pitchFamily="34" charset="0"/>
                <a:cs typeface="Arial" pitchFamily="34" charset="0"/>
              </a:rPr>
              <a:t>copyright protection </a:t>
            </a:r>
            <a:r>
              <a:rPr lang="en-US" sz="2400" dirty="0">
                <a:latin typeface="Arial" pitchFamily="34" charset="0"/>
                <a:cs typeface="Arial" pitchFamily="34" charset="0"/>
              </a:rPr>
              <a:t>in such a way to encourage and promote creative works;  </a:t>
            </a:r>
          </a:p>
          <a:p>
            <a:pPr>
              <a:buFont typeface="Wingdings 2" pitchFamily="18" charset="2"/>
              <a:buNone/>
            </a:pPr>
            <a:r>
              <a:rPr lang="en-US" sz="2400" dirty="0">
                <a:latin typeface="Arial" pitchFamily="34" charset="0"/>
                <a:cs typeface="Arial" pitchFamily="34" charset="0"/>
              </a:rPr>
              <a:t>5. Strengthen </a:t>
            </a:r>
            <a:r>
              <a:rPr lang="en-US" sz="2400" dirty="0">
                <a:solidFill>
                  <a:srgbClr val="0000FF"/>
                </a:solidFill>
                <a:latin typeface="Arial" pitchFamily="34" charset="0"/>
                <a:cs typeface="Arial" pitchFamily="34" charset="0"/>
              </a:rPr>
              <a:t>trademark protection </a:t>
            </a:r>
            <a:r>
              <a:rPr lang="en-US" sz="2400" dirty="0">
                <a:latin typeface="Arial" pitchFamily="34" charset="0"/>
                <a:cs typeface="Arial" pitchFamily="34" charset="0"/>
              </a:rPr>
              <a:t>to create a healthy and competitive environment among manufacturing and service providing enterprises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018430"/>
            <a:ext cx="9144000" cy="2743200"/>
          </a:xfrm>
          <a:prstGeom prst="roundRect">
            <a:avLst/>
          </a:prstGeom>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n-US" sz="4800" b="1" dirty="0"/>
              <a:t>Ethiopian Intellectual Property Office</a:t>
            </a:r>
          </a:p>
        </p:txBody>
      </p:sp>
      <p:pic>
        <p:nvPicPr>
          <p:cNvPr id="4" name="Picture 2" descr="Ethiopian Intellectual Property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810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5257800"/>
            <a:ext cx="5835893" cy="369332"/>
          </a:xfrm>
          <a:prstGeom prst="rect">
            <a:avLst/>
          </a:prstGeom>
        </p:spPr>
        <p:txBody>
          <a:bodyPr wrap="none">
            <a:spAutoFit/>
          </a:bodyPr>
          <a:lstStyle/>
          <a:p>
            <a:r>
              <a:rPr lang="en-US" dirty="0">
                <a:solidFill>
                  <a:srgbClr val="0000FF"/>
                </a:solidFill>
                <a:latin typeface="Arial" pitchFamily="34" charset="0"/>
                <a:cs typeface="Arial" pitchFamily="34" charset="0"/>
              </a:rPr>
              <a:t>IP right , copy right protection and trade mark protection</a:t>
            </a:r>
            <a:endParaRPr lang="en-US" dirty="0"/>
          </a:p>
        </p:txBody>
      </p:sp>
    </p:spTree>
    <p:extLst>
      <p:ext uri="{BB962C8B-B14F-4D97-AF65-F5344CB8AC3E}">
        <p14:creationId xmlns:p14="http://schemas.microsoft.com/office/powerpoint/2010/main" val="3350343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defRPr/>
            </a:pPr>
            <a:r>
              <a:rPr lang="en-US" sz="3600" b="1" dirty="0"/>
              <a:t>3.9. Science and technology information  </a:t>
            </a:r>
          </a:p>
        </p:txBody>
      </p:sp>
      <p:sp>
        <p:nvSpPr>
          <p:cNvPr id="34819" name="Content Placeholder 2"/>
          <p:cNvSpPr>
            <a:spLocks noGrp="1"/>
          </p:cNvSpPr>
          <p:nvPr>
            <p:ph idx="1"/>
          </p:nvPr>
        </p:nvSpPr>
        <p:spPr>
          <a:xfrm>
            <a:off x="304800" y="990600"/>
            <a:ext cx="8382000" cy="5334000"/>
          </a:xfrm>
          <a:ln w="25400">
            <a:solidFill>
              <a:srgbClr val="FF0000"/>
            </a:solidFill>
          </a:ln>
        </p:spPr>
        <p:txBody>
          <a:bodyPr>
            <a:normAutofit/>
          </a:bodyPr>
          <a:lstStyle/>
          <a:p>
            <a:r>
              <a:rPr lang="en-US" sz="1900" dirty="0">
                <a:solidFill>
                  <a:srgbClr val="0000FF"/>
                </a:solidFill>
                <a:latin typeface="Arial" charset="0"/>
                <a:cs typeface="Arial" charset="0"/>
              </a:rPr>
              <a:t>Collecting, organizing, analyzing, disseminating, and using </a:t>
            </a:r>
            <a:r>
              <a:rPr lang="en-US" sz="1900" dirty="0">
                <a:latin typeface="Arial" charset="0"/>
                <a:cs typeface="Arial" charset="0"/>
              </a:rPr>
              <a:t>information related to science and technology is of significant importance for successful technology transfer. </a:t>
            </a:r>
          </a:p>
          <a:p>
            <a:r>
              <a:rPr lang="en-US" sz="1900" dirty="0">
                <a:latin typeface="Arial" charset="0"/>
                <a:cs typeface="Arial" charset="0"/>
              </a:rPr>
              <a:t>In Ethiopia there is </a:t>
            </a:r>
            <a:r>
              <a:rPr lang="en-US" sz="1900" dirty="0">
                <a:solidFill>
                  <a:srgbClr val="FF0000"/>
                </a:solidFill>
                <a:latin typeface="Arial" charset="0"/>
                <a:cs typeface="Arial" charset="0"/>
              </a:rPr>
              <a:t>no well organized science and technology information source or system</a:t>
            </a:r>
            <a:r>
              <a:rPr lang="en-US" sz="1900" dirty="0">
                <a:latin typeface="Arial" charset="0"/>
                <a:cs typeface="Arial" charset="0"/>
              </a:rPr>
              <a:t> as required by manufacturing and service providing enterprises, higher education, researcher institutes and other entities.  </a:t>
            </a:r>
          </a:p>
          <a:p>
            <a:r>
              <a:rPr lang="en-US" sz="1900" dirty="0">
                <a:latin typeface="Arial" charset="0"/>
                <a:cs typeface="Arial" charset="0"/>
              </a:rPr>
              <a:t>Despite the fact that there are certain types of information which are prepared and kept in the form of </a:t>
            </a:r>
            <a:r>
              <a:rPr lang="en-US" sz="1900" i="1" dirty="0">
                <a:solidFill>
                  <a:srgbClr val="0000FF"/>
                </a:solidFill>
                <a:latin typeface="Arial" charset="0"/>
                <a:cs typeface="Arial" charset="0"/>
              </a:rPr>
              <a:t>statistics, databases, indicators and bibliography</a:t>
            </a:r>
            <a:r>
              <a:rPr lang="en-US" sz="1900" dirty="0">
                <a:solidFill>
                  <a:srgbClr val="0000FF"/>
                </a:solidFill>
                <a:latin typeface="Arial" charset="0"/>
                <a:cs typeface="Arial" charset="0"/>
              </a:rPr>
              <a:t>,</a:t>
            </a:r>
            <a:r>
              <a:rPr lang="en-US" sz="1900" dirty="0">
                <a:latin typeface="Arial" charset="0"/>
                <a:cs typeface="Arial" charset="0"/>
              </a:rPr>
              <a:t> there are no mechanisms to publish and update them regularly. </a:t>
            </a:r>
          </a:p>
          <a:p>
            <a:r>
              <a:rPr lang="en-US" sz="1900" dirty="0">
                <a:latin typeface="Arial" charset="0"/>
                <a:cs typeface="Arial" charset="0"/>
              </a:rPr>
              <a:t>Therefore, it is imperative to </a:t>
            </a:r>
            <a:r>
              <a:rPr lang="en-US" sz="1900" dirty="0">
                <a:solidFill>
                  <a:srgbClr val="FF0000"/>
                </a:solidFill>
                <a:latin typeface="Arial" charset="0"/>
                <a:cs typeface="Arial" charset="0"/>
              </a:rPr>
              <a:t>develop and establish a national science and technology information system </a:t>
            </a:r>
            <a:r>
              <a:rPr lang="en-US" sz="1900" dirty="0">
                <a:latin typeface="Arial" charset="0"/>
                <a:cs typeface="Arial" charset="0"/>
              </a:rPr>
              <a:t>to fill the gaps and bring expected results, including the acceleration of technology transfer.  </a:t>
            </a:r>
          </a:p>
          <a:p>
            <a:r>
              <a:rPr lang="en-US" sz="1900" dirty="0">
                <a:latin typeface="Arial" charset="0"/>
                <a:cs typeface="Arial" charset="0"/>
              </a:rPr>
              <a:t>Establishing and strengthen such a system will </a:t>
            </a:r>
            <a:r>
              <a:rPr lang="en-US" sz="1900" dirty="0">
                <a:solidFill>
                  <a:srgbClr val="0033CC"/>
                </a:solidFill>
                <a:latin typeface="Arial" charset="0"/>
                <a:cs typeface="Arial" charset="0"/>
              </a:rPr>
              <a:t>create a capacity that accelerates technology transfer through identifying, gathering, organizing, analyzing, disseminating and proper utilization of science and technology information.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ctr">
              <a:defRPr/>
            </a:pPr>
            <a:r>
              <a:rPr lang="en-US" b="1" dirty="0"/>
              <a:t>ST Information System Strategies</a:t>
            </a:r>
          </a:p>
        </p:txBody>
      </p:sp>
      <p:sp>
        <p:nvSpPr>
          <p:cNvPr id="35843" name="Content Placeholder 2"/>
          <p:cNvSpPr>
            <a:spLocks noGrp="1"/>
          </p:cNvSpPr>
          <p:nvPr>
            <p:ph idx="1"/>
          </p:nvPr>
        </p:nvSpPr>
        <p:spPr>
          <a:xfrm>
            <a:off x="457200" y="1066800"/>
            <a:ext cx="8382000" cy="5257800"/>
          </a:xfrm>
          <a:ln w="25400">
            <a:solidFill>
              <a:srgbClr val="FF0000"/>
            </a:solidFill>
          </a:ln>
        </p:spPr>
        <p:txBody>
          <a:bodyPr>
            <a:normAutofit lnSpcReduction="10000"/>
          </a:bodyPr>
          <a:lstStyle/>
          <a:p>
            <a:pPr marL="457200" indent="-457200">
              <a:buFont typeface="Wingdings 2" pitchFamily="18" charset="2"/>
              <a:buAutoNum type="arabicPeriod"/>
            </a:pPr>
            <a:r>
              <a:rPr lang="en-US" sz="2400" dirty="0">
                <a:solidFill>
                  <a:srgbClr val="FF0000"/>
                </a:solidFill>
                <a:latin typeface="Arial" charset="0"/>
                <a:cs typeface="Arial" charset="0"/>
              </a:rPr>
              <a:t>Establish</a:t>
            </a:r>
            <a:r>
              <a:rPr lang="en-US" sz="2400" dirty="0">
                <a:latin typeface="Arial" charset="0"/>
                <a:cs typeface="Arial" charset="0"/>
              </a:rPr>
              <a:t> a National Science and Technology Information Centre; </a:t>
            </a:r>
          </a:p>
          <a:p>
            <a:pPr marL="457200" indent="-457200">
              <a:buFont typeface="Wingdings 2" pitchFamily="18" charset="2"/>
              <a:buAutoNum type="arabicPeriod"/>
            </a:pPr>
            <a:endParaRPr lang="en-US" sz="2400" dirty="0">
              <a:latin typeface="Arial" charset="0"/>
              <a:cs typeface="Arial" charset="0"/>
            </a:endParaRPr>
          </a:p>
          <a:p>
            <a:pPr>
              <a:buFont typeface="Wingdings 2" pitchFamily="18" charset="2"/>
              <a:buNone/>
            </a:pPr>
            <a:r>
              <a:rPr lang="en-US" sz="2400" dirty="0">
                <a:latin typeface="Arial" charset="0"/>
                <a:cs typeface="Arial" charset="0"/>
              </a:rPr>
              <a:t>2. </a:t>
            </a:r>
            <a:r>
              <a:rPr lang="en-US" sz="2400" dirty="0">
                <a:solidFill>
                  <a:srgbClr val="FF0000"/>
                </a:solidFill>
                <a:latin typeface="Arial" charset="0"/>
                <a:cs typeface="Arial" charset="0"/>
              </a:rPr>
              <a:t>Support</a:t>
            </a:r>
            <a:r>
              <a:rPr lang="en-US" sz="2400" dirty="0">
                <a:latin typeface="Arial" charset="0"/>
                <a:cs typeface="Arial" charset="0"/>
              </a:rPr>
              <a:t> technology transfer through gathering, organizing, analyzing, and disseminating of Science and technology information; </a:t>
            </a:r>
          </a:p>
          <a:p>
            <a:pPr>
              <a:buFont typeface="Wingdings 2" pitchFamily="18" charset="2"/>
              <a:buNone/>
            </a:pPr>
            <a:endParaRPr lang="en-US" sz="2400" dirty="0">
              <a:latin typeface="Arial" charset="0"/>
              <a:cs typeface="Arial" charset="0"/>
            </a:endParaRPr>
          </a:p>
          <a:p>
            <a:pPr>
              <a:buFont typeface="Wingdings 2" pitchFamily="18" charset="2"/>
              <a:buNone/>
            </a:pPr>
            <a:r>
              <a:rPr lang="en-US" sz="2400" dirty="0">
                <a:latin typeface="Arial" charset="0"/>
                <a:cs typeface="Arial" charset="0"/>
              </a:rPr>
              <a:t>3. </a:t>
            </a:r>
            <a:r>
              <a:rPr lang="en-US" sz="2400" dirty="0">
                <a:solidFill>
                  <a:srgbClr val="FF0000"/>
                </a:solidFill>
                <a:latin typeface="Arial" charset="0"/>
                <a:cs typeface="Arial" charset="0"/>
              </a:rPr>
              <a:t>Establish</a:t>
            </a:r>
            <a:r>
              <a:rPr lang="en-US" sz="2400" dirty="0">
                <a:latin typeface="Arial" charset="0"/>
                <a:cs typeface="Arial" charset="0"/>
              </a:rPr>
              <a:t> and implement up-to-date systems to link and exchange science and technology information among national, regional and international information centers;</a:t>
            </a:r>
          </a:p>
          <a:p>
            <a:pPr>
              <a:buFont typeface="Wingdings 2" pitchFamily="18" charset="2"/>
              <a:buNone/>
            </a:pPr>
            <a:r>
              <a:rPr lang="en-US" sz="2400" dirty="0">
                <a:latin typeface="Arial" charset="0"/>
                <a:cs typeface="Arial" charset="0"/>
              </a:rPr>
              <a:t> </a:t>
            </a:r>
          </a:p>
          <a:p>
            <a:pPr>
              <a:buFont typeface="Wingdings 2" pitchFamily="18" charset="2"/>
              <a:buNone/>
            </a:pPr>
            <a:r>
              <a:rPr lang="en-US" sz="2400" dirty="0">
                <a:latin typeface="Arial" charset="0"/>
                <a:cs typeface="Arial" charset="0"/>
              </a:rPr>
              <a:t>4. </a:t>
            </a:r>
            <a:r>
              <a:rPr lang="en-US" sz="2400" dirty="0">
                <a:solidFill>
                  <a:srgbClr val="FF0000"/>
                </a:solidFill>
                <a:latin typeface="Arial" charset="0"/>
                <a:cs typeface="Arial" charset="0"/>
              </a:rPr>
              <a:t>Support</a:t>
            </a:r>
            <a:r>
              <a:rPr lang="en-US" sz="2400" dirty="0">
                <a:latin typeface="Arial" charset="0"/>
                <a:cs typeface="Arial" charset="0"/>
              </a:rPr>
              <a:t> research activities with respect to strategies and methodologies of gathering, analyzing, management and dissemination of Science and technology information.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575"/>
            <a:ext cx="8610600" cy="1063625"/>
          </a:xfrm>
        </p:spPr>
        <p:txBody>
          <a:bodyPr>
            <a:normAutofit/>
          </a:bodyPr>
          <a:lstStyle/>
          <a:p>
            <a:pPr>
              <a:defRPr/>
            </a:pPr>
            <a:r>
              <a:rPr lang="en-US" sz="4800" b="1" dirty="0"/>
              <a:t>1. The FDRE STI Policy</a:t>
            </a:r>
            <a:endParaRPr lang="en-US" b="1" dirty="0"/>
          </a:p>
        </p:txBody>
      </p:sp>
      <p:sp>
        <p:nvSpPr>
          <p:cNvPr id="10243" name="Content Placeholder 2"/>
          <p:cNvSpPr>
            <a:spLocks noGrp="1"/>
          </p:cNvSpPr>
          <p:nvPr>
            <p:ph idx="1"/>
          </p:nvPr>
        </p:nvSpPr>
        <p:spPr>
          <a:xfrm>
            <a:off x="6324600" y="1355701"/>
            <a:ext cx="2667000" cy="4816499"/>
          </a:xfrm>
          <a:ln w="38100">
            <a:solidFill>
              <a:srgbClr val="FF0000"/>
            </a:solidFill>
          </a:ln>
        </p:spPr>
        <p:txBody>
          <a:bodyPr>
            <a:normAutofit fontScale="77500" lnSpcReduction="20000"/>
          </a:bodyPr>
          <a:lstStyle/>
          <a:p>
            <a:r>
              <a:rPr lang="en-US" sz="2400" dirty="0">
                <a:latin typeface="Arial" charset="0"/>
                <a:cs typeface="Arial" charset="0"/>
              </a:rPr>
              <a:t>The STIP of the FDRE </a:t>
            </a:r>
            <a:r>
              <a:rPr lang="en-US" sz="2400" i="1" dirty="0">
                <a:solidFill>
                  <a:srgbClr val="FF0000"/>
                </a:solidFill>
                <a:latin typeface="Arial" charset="0"/>
                <a:cs typeface="Arial" charset="0"/>
              </a:rPr>
              <a:t>was issued in </a:t>
            </a:r>
            <a:r>
              <a:rPr lang="en-US" sz="2400" i="1" u="sng" dirty="0">
                <a:solidFill>
                  <a:srgbClr val="FF0000"/>
                </a:solidFill>
                <a:latin typeface="Arial" charset="0"/>
                <a:cs typeface="Arial" charset="0"/>
              </a:rPr>
              <a:t>2012</a:t>
            </a:r>
            <a:r>
              <a:rPr lang="en-US" sz="2400" i="1" dirty="0">
                <a:solidFill>
                  <a:srgbClr val="FF0000"/>
                </a:solidFill>
                <a:latin typeface="Arial" charset="0"/>
                <a:cs typeface="Arial" charset="0"/>
              </a:rPr>
              <a:t> </a:t>
            </a:r>
            <a:r>
              <a:rPr lang="en-US" sz="2400" dirty="0">
                <a:solidFill>
                  <a:srgbClr val="0033CC"/>
                </a:solidFill>
                <a:latin typeface="Arial" charset="0"/>
                <a:cs typeface="Arial" charset="0"/>
              </a:rPr>
              <a:t>replacing the National Science and Technology Policy that was adopted in </a:t>
            </a:r>
            <a:r>
              <a:rPr lang="en-US" sz="2400" u="sng" dirty="0">
                <a:solidFill>
                  <a:srgbClr val="0033CC"/>
                </a:solidFill>
                <a:latin typeface="Arial" charset="0"/>
                <a:cs typeface="Arial" charset="0"/>
              </a:rPr>
              <a:t>1993. </a:t>
            </a:r>
          </a:p>
          <a:p>
            <a:endParaRPr lang="en-US" sz="2400" dirty="0">
              <a:latin typeface="Arial" charset="0"/>
              <a:cs typeface="Arial" charset="0"/>
            </a:endParaRPr>
          </a:p>
          <a:p>
            <a:r>
              <a:rPr lang="en-US" sz="2400" dirty="0">
                <a:latin typeface="Arial" charset="0"/>
                <a:cs typeface="Arial" charset="0"/>
              </a:rPr>
              <a:t>This policy primarily </a:t>
            </a:r>
            <a:r>
              <a:rPr lang="en-US" sz="2400" i="1" dirty="0">
                <a:solidFill>
                  <a:srgbClr val="FF0000"/>
                </a:solidFill>
                <a:latin typeface="Arial" charset="0"/>
                <a:cs typeface="Arial" charset="0"/>
              </a:rPr>
              <a:t>comprises general directions and major implementation strategies</a:t>
            </a:r>
            <a:r>
              <a:rPr lang="en-US" sz="2400" dirty="0">
                <a:latin typeface="Arial" charset="0"/>
                <a:cs typeface="Arial" charset="0"/>
              </a:rPr>
              <a:t> identified upon series of consultative discussions held with stakeholders.</a:t>
            </a:r>
          </a:p>
          <a:p>
            <a:pPr>
              <a:buFont typeface="Wingdings 2" pitchFamily="18" charset="2"/>
              <a:buNone/>
            </a:pPr>
            <a:endParaRPr lang="en-US" sz="2400" dirty="0">
              <a:latin typeface="Arial" charset="0"/>
              <a:cs typeface="Arial" charset="0"/>
            </a:endParaRPr>
          </a:p>
          <a:p>
            <a:endParaRPr lang="en-US" sz="2400" dirty="0">
              <a:latin typeface="Arial" charset="0"/>
              <a:cs typeface="Arial" charset="0"/>
            </a:endParaRPr>
          </a:p>
          <a:p>
            <a:endParaRPr lang="en-US" sz="2400" dirty="0">
              <a:latin typeface="Arial" charset="0"/>
              <a:cs typeface="Arial" charset="0"/>
            </a:endParaRPr>
          </a:p>
        </p:txBody>
      </p:sp>
      <p:pic>
        <p:nvPicPr>
          <p:cNvPr id="10244" name="Picture 6" descr="001 (2).jpg"/>
          <p:cNvPicPr>
            <a:picLocks noChangeAspect="1"/>
          </p:cNvPicPr>
          <p:nvPr/>
        </p:nvPicPr>
        <p:blipFill>
          <a:blip r:embed="rId2"/>
          <a:srcRect l="18352" t="12280" r="18732" b="21053"/>
          <a:stretch>
            <a:fillRect/>
          </a:stretch>
        </p:blipFill>
        <p:spPr bwMode="auto">
          <a:xfrm>
            <a:off x="3200400" y="1371599"/>
            <a:ext cx="2971800" cy="4816499"/>
          </a:xfrm>
          <a:prstGeom prst="rect">
            <a:avLst/>
          </a:prstGeom>
          <a:noFill/>
          <a:ln w="38100">
            <a:solidFill>
              <a:srgbClr val="FF0000"/>
            </a:solidFill>
            <a:miter lim="800000"/>
            <a:headEnd/>
            <a:tailEnd/>
          </a:ln>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89" r="11168"/>
          <a:stretch/>
        </p:blipFill>
        <p:spPr bwMode="auto">
          <a:xfrm rot="5400000">
            <a:off x="-743357" y="2343557"/>
            <a:ext cx="4816498" cy="287258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STIC Si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887105" cy="137742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3018430"/>
            <a:ext cx="9144000" cy="2743200"/>
          </a:xfrm>
          <a:prstGeom prst="roundRect">
            <a:avLst/>
          </a:prstGeom>
          <a:ln/>
        </p:spPr>
        <p:style>
          <a:lnRef idx="2">
            <a:schemeClr val="accent2"/>
          </a:lnRef>
          <a:fillRef idx="1">
            <a:schemeClr val="lt1"/>
          </a:fillRef>
          <a:effectRef idx="0">
            <a:schemeClr val="accent2"/>
          </a:effectRef>
          <a:fontRef idx="minor">
            <a:schemeClr val="dk1"/>
          </a:fontRef>
        </p:style>
        <p:txBody>
          <a:bodyPr vert="horz" rtlCol="0" anchor="ctr"/>
          <a:lstStyle/>
          <a:p>
            <a:pPr algn="ctr"/>
            <a:r>
              <a:rPr lang="en-US" sz="4800" b="1" dirty="0"/>
              <a:t>Science &amp; Technology Information Center</a:t>
            </a:r>
          </a:p>
        </p:txBody>
      </p:sp>
    </p:spTree>
    <p:extLst>
      <p:ext uri="{BB962C8B-B14F-4D97-AF65-F5344CB8AC3E}">
        <p14:creationId xmlns:p14="http://schemas.microsoft.com/office/powerpoint/2010/main" val="624264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a:t>STIC: Surveys and Publications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99744"/>
            <a:ext cx="3850966" cy="23378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990600"/>
            <a:ext cx="3810001" cy="23469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09" b="1"/>
          <a:stretch/>
        </p:blipFill>
        <p:spPr bwMode="auto">
          <a:xfrm>
            <a:off x="5419120" y="3466532"/>
            <a:ext cx="2354417" cy="31304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183" y="3581400"/>
            <a:ext cx="3886200" cy="22946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9239580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STIC: </a:t>
            </a:r>
            <a:r>
              <a:rPr lang="en-US" b="1" dirty="0" err="1"/>
              <a:t>TechScience</a:t>
            </a:r>
            <a:r>
              <a:rPr lang="en-US" b="1" dirty="0"/>
              <a:t> Booklet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686800" cy="563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79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STIC: </a:t>
            </a:r>
            <a:r>
              <a:rPr lang="en-US" b="1" dirty="0" err="1"/>
              <a:t>TechScience</a:t>
            </a:r>
            <a:r>
              <a:rPr lang="en-US" b="1" dirty="0"/>
              <a:t> TV Program</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915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366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STIC: Data center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20062"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900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STIC: E-Services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73394"/>
            <a:ext cx="3854793" cy="28668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850" y="1874825"/>
            <a:ext cx="2781300" cy="2803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067485"/>
            <a:ext cx="3609975" cy="27333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45910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ctr">
              <a:defRPr/>
            </a:pPr>
            <a:r>
              <a:rPr lang="en-US" b="1" dirty="0"/>
              <a:t>3.10. Environmental protection and development   </a:t>
            </a:r>
          </a:p>
        </p:txBody>
      </p:sp>
      <p:sp>
        <p:nvSpPr>
          <p:cNvPr id="36867" name="Content Placeholder 2"/>
          <p:cNvSpPr>
            <a:spLocks noGrp="1"/>
          </p:cNvSpPr>
          <p:nvPr>
            <p:ph idx="1"/>
          </p:nvPr>
        </p:nvSpPr>
        <p:spPr>
          <a:xfrm>
            <a:off x="304800" y="1219200"/>
            <a:ext cx="8458200" cy="5006975"/>
          </a:xfrm>
          <a:ln w="25400">
            <a:solidFill>
              <a:srgbClr val="FF0000"/>
            </a:solidFill>
          </a:ln>
        </p:spPr>
        <p:txBody>
          <a:bodyPr>
            <a:normAutofit/>
          </a:bodyPr>
          <a:lstStyle/>
          <a:p>
            <a:r>
              <a:rPr lang="en-US" sz="2200" dirty="0">
                <a:latin typeface="Arial" charset="0"/>
                <a:cs typeface="Arial" charset="0"/>
              </a:rPr>
              <a:t>Environmental protection and development is </a:t>
            </a:r>
            <a:r>
              <a:rPr lang="en-US" sz="2200" i="1" dirty="0">
                <a:solidFill>
                  <a:srgbClr val="0033CC"/>
                </a:solidFill>
                <a:latin typeface="Arial" charset="0"/>
                <a:cs typeface="Arial" charset="0"/>
              </a:rPr>
              <a:t>crucial to maintain continual and sustainable economic growth</a:t>
            </a:r>
            <a:r>
              <a:rPr lang="en-US" sz="2200" dirty="0">
                <a:solidFill>
                  <a:srgbClr val="0033CC"/>
                </a:solidFill>
                <a:latin typeface="Arial" charset="0"/>
                <a:cs typeface="Arial" charset="0"/>
              </a:rPr>
              <a:t>. </a:t>
            </a:r>
          </a:p>
          <a:p>
            <a:endParaRPr lang="en-US" sz="2200" dirty="0">
              <a:latin typeface="Arial" charset="0"/>
              <a:cs typeface="Arial" charset="0"/>
            </a:endParaRPr>
          </a:p>
          <a:p>
            <a:r>
              <a:rPr lang="en-US" sz="2200" dirty="0">
                <a:latin typeface="Arial" charset="0"/>
                <a:cs typeface="Arial" charset="0"/>
              </a:rPr>
              <a:t>The major issues of the environment in Ethiopia are </a:t>
            </a:r>
            <a:r>
              <a:rPr lang="en-US" sz="2200" dirty="0">
                <a:solidFill>
                  <a:srgbClr val="0033CC"/>
                </a:solidFill>
                <a:latin typeface="Arial" charset="0"/>
                <a:cs typeface="Arial" charset="0"/>
              </a:rPr>
              <a:t>desertification, deforestation and soil erosion</a:t>
            </a:r>
            <a:r>
              <a:rPr lang="en-US" sz="2200" dirty="0">
                <a:latin typeface="Arial" charset="0"/>
                <a:cs typeface="Arial" charset="0"/>
              </a:rPr>
              <a:t>. </a:t>
            </a:r>
          </a:p>
          <a:p>
            <a:endParaRPr lang="en-US" sz="2200" dirty="0">
              <a:latin typeface="Arial" charset="0"/>
              <a:cs typeface="Arial" charset="0"/>
            </a:endParaRPr>
          </a:p>
          <a:p>
            <a:r>
              <a:rPr lang="en-US" sz="2200" dirty="0">
                <a:latin typeface="Arial" charset="0"/>
                <a:cs typeface="Arial" charset="0"/>
              </a:rPr>
              <a:t>In big cities lack of </a:t>
            </a:r>
            <a:r>
              <a:rPr lang="en-US" sz="2200" dirty="0">
                <a:solidFill>
                  <a:srgbClr val="0033CC"/>
                </a:solidFill>
                <a:latin typeface="Arial" charset="0"/>
                <a:cs typeface="Arial" charset="0"/>
              </a:rPr>
              <a:t>solid waste disposal and sewerage system </a:t>
            </a:r>
            <a:r>
              <a:rPr lang="en-US" sz="2200" dirty="0">
                <a:latin typeface="Arial" charset="0"/>
                <a:cs typeface="Arial" charset="0"/>
              </a:rPr>
              <a:t>are critical environmental challenges. </a:t>
            </a:r>
          </a:p>
          <a:p>
            <a:endParaRPr lang="en-US" sz="2200" dirty="0">
              <a:latin typeface="Arial" charset="0"/>
              <a:cs typeface="Arial" charset="0"/>
            </a:endParaRPr>
          </a:p>
          <a:p>
            <a:r>
              <a:rPr lang="en-US" sz="2200" dirty="0">
                <a:latin typeface="Arial" charset="0"/>
                <a:cs typeface="Arial" charset="0"/>
              </a:rPr>
              <a:t>Therefore, to address these and other environmental problems prevailing in the country, </a:t>
            </a:r>
            <a:r>
              <a:rPr lang="en-US" sz="2200" i="1" dirty="0">
                <a:solidFill>
                  <a:srgbClr val="0033CC"/>
                </a:solidFill>
                <a:latin typeface="Arial" charset="0"/>
                <a:cs typeface="Arial" charset="0"/>
              </a:rPr>
              <a:t>appropriate technologies will be applied in the course of natural resource utilization and implementation of various development activities</a:t>
            </a:r>
            <a:r>
              <a:rPr lang="en-US" sz="2200" dirty="0">
                <a:latin typeface="Arial" charset="0"/>
                <a:cs typeface="Arial"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Environmental protection and development Strategies</a:t>
            </a:r>
          </a:p>
        </p:txBody>
      </p:sp>
      <p:sp>
        <p:nvSpPr>
          <p:cNvPr id="3" name="Content Placeholder 2"/>
          <p:cNvSpPr>
            <a:spLocks noGrp="1"/>
          </p:cNvSpPr>
          <p:nvPr>
            <p:ph idx="1"/>
          </p:nvPr>
        </p:nvSpPr>
        <p:spPr>
          <a:xfrm>
            <a:off x="457200" y="1600200"/>
            <a:ext cx="8229600" cy="4625975"/>
          </a:xfrm>
          <a:ln w="25400">
            <a:solidFill>
              <a:srgbClr val="FF0000"/>
            </a:solidFill>
          </a:ln>
        </p:spPr>
        <p:txBody>
          <a:bodyPr>
            <a:normAutofit fontScale="92500"/>
          </a:bodyPr>
          <a:lstStyle/>
          <a:p>
            <a:pPr marL="576262" indent="-457200">
              <a:buFont typeface="Wingdings 2" pitchFamily="18" charset="2"/>
              <a:buAutoNum type="arabicPeriod"/>
              <a:defRPr/>
            </a:pPr>
            <a:r>
              <a:rPr lang="en-US" sz="2400" dirty="0">
                <a:latin typeface="Arial" pitchFamily="34" charset="0"/>
                <a:cs typeface="Arial" pitchFamily="34" charset="0"/>
              </a:rPr>
              <a:t>Establish a system that </a:t>
            </a:r>
            <a:r>
              <a:rPr lang="en-US" sz="2400" i="1" dirty="0">
                <a:solidFill>
                  <a:srgbClr val="0000FF"/>
                </a:solidFill>
                <a:latin typeface="Arial" pitchFamily="34" charset="0"/>
                <a:cs typeface="Arial" pitchFamily="34" charset="0"/>
              </a:rPr>
              <a:t>allows  technology importation, adaptation, utilization, and disposal activities without polluting the environment</a:t>
            </a:r>
            <a:r>
              <a:rPr lang="en-US" sz="2400" dirty="0">
                <a:latin typeface="Arial" pitchFamily="34" charset="0"/>
                <a:cs typeface="Arial" pitchFamily="34" charset="0"/>
              </a:rPr>
              <a:t>; </a:t>
            </a:r>
          </a:p>
          <a:p>
            <a:pPr marL="576262" indent="-457200">
              <a:buFont typeface="Wingdings 2" pitchFamily="18" charset="2"/>
              <a:buAutoNum type="arabicPeriod"/>
              <a:defRPr/>
            </a:pPr>
            <a:endParaRPr lang="en-US" sz="2400" dirty="0">
              <a:latin typeface="Arial" pitchFamily="34" charset="0"/>
              <a:cs typeface="Arial" pitchFamily="34" charset="0"/>
            </a:endParaRPr>
          </a:p>
          <a:p>
            <a:pPr>
              <a:buFont typeface="Wingdings 2" pitchFamily="18" charset="2"/>
              <a:buNone/>
              <a:defRPr/>
            </a:pPr>
            <a:r>
              <a:rPr lang="en-US" sz="2400" dirty="0">
                <a:latin typeface="Arial" pitchFamily="34" charset="0"/>
                <a:cs typeface="Arial" pitchFamily="34" charset="0"/>
              </a:rPr>
              <a:t>2. Create local capabilities to learn about, adapt and adopt </a:t>
            </a:r>
            <a:r>
              <a:rPr lang="en-US" sz="2400" i="1" dirty="0">
                <a:solidFill>
                  <a:srgbClr val="0000FF"/>
                </a:solidFill>
                <a:latin typeface="Arial" pitchFamily="34" charset="0"/>
                <a:cs typeface="Arial" pitchFamily="34" charset="0"/>
              </a:rPr>
              <a:t>green technologies</a:t>
            </a:r>
            <a:r>
              <a:rPr lang="en-US" sz="2400" dirty="0">
                <a:solidFill>
                  <a:srgbClr val="0000FF"/>
                </a:solidFill>
                <a:latin typeface="Arial" pitchFamily="34" charset="0"/>
                <a:cs typeface="Arial" pitchFamily="34" charset="0"/>
              </a:rPr>
              <a:t>;  </a:t>
            </a:r>
          </a:p>
          <a:p>
            <a:pPr>
              <a:buFont typeface="Wingdings 2" pitchFamily="18" charset="2"/>
              <a:buNone/>
              <a:defRPr/>
            </a:pPr>
            <a:endParaRPr lang="en-US" sz="2400" dirty="0">
              <a:latin typeface="Arial" pitchFamily="34" charset="0"/>
              <a:cs typeface="Arial" pitchFamily="34" charset="0"/>
            </a:endParaRPr>
          </a:p>
          <a:p>
            <a:pPr>
              <a:buFont typeface="Wingdings 2" pitchFamily="18" charset="2"/>
              <a:buNone/>
              <a:defRPr/>
            </a:pPr>
            <a:r>
              <a:rPr lang="en-US" sz="2400" dirty="0">
                <a:latin typeface="Arial" pitchFamily="34" charset="0"/>
                <a:cs typeface="Arial" pitchFamily="34" charset="0"/>
              </a:rPr>
              <a:t>3. Establish and implement a system that addresses </a:t>
            </a:r>
            <a:r>
              <a:rPr lang="en-US" sz="2400" i="1" dirty="0">
                <a:solidFill>
                  <a:srgbClr val="0000FF"/>
                </a:solidFill>
                <a:latin typeface="Arial" pitchFamily="34" charset="0"/>
                <a:cs typeface="Arial" pitchFamily="34" charset="0"/>
              </a:rPr>
              <a:t>the safety of the environment and of society </a:t>
            </a:r>
            <a:r>
              <a:rPr lang="en-US" sz="2400" dirty="0">
                <a:latin typeface="Arial" pitchFamily="34" charset="0"/>
                <a:cs typeface="Arial" pitchFamily="34" charset="0"/>
              </a:rPr>
              <a:t>in relation to the use of equipment emitting radiation, the use of actually or potentially non ecologically-friendly chemicals and other industrial inputs actually or potentially threatening to the environment.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b="1" dirty="0"/>
              <a:t>3. 11. International cooperation  </a:t>
            </a:r>
            <a:endParaRPr lang="en-US" b="1" dirty="0"/>
          </a:p>
        </p:txBody>
      </p:sp>
      <p:sp>
        <p:nvSpPr>
          <p:cNvPr id="38915" name="Content Placeholder 2"/>
          <p:cNvSpPr>
            <a:spLocks noGrp="1"/>
          </p:cNvSpPr>
          <p:nvPr>
            <p:ph idx="1"/>
          </p:nvPr>
        </p:nvSpPr>
        <p:spPr>
          <a:xfrm>
            <a:off x="457200" y="1371600"/>
            <a:ext cx="8229600" cy="4953000"/>
          </a:xfrm>
          <a:ln w="25400">
            <a:solidFill>
              <a:srgbClr val="FF0000"/>
            </a:solidFill>
          </a:ln>
        </p:spPr>
        <p:txBody>
          <a:bodyPr>
            <a:normAutofit/>
          </a:bodyPr>
          <a:lstStyle/>
          <a:p>
            <a:r>
              <a:rPr lang="en-US" sz="2000" dirty="0">
                <a:latin typeface="Arial" charset="0"/>
                <a:cs typeface="Arial" charset="0"/>
              </a:rPr>
              <a:t>International cooperation in the areas of science and technology is crucial for </a:t>
            </a:r>
            <a:r>
              <a:rPr lang="en-US" sz="2000" i="1" dirty="0">
                <a:solidFill>
                  <a:srgbClr val="0000FF"/>
                </a:solidFill>
                <a:latin typeface="Arial" charset="0"/>
                <a:cs typeface="Arial" charset="0"/>
              </a:rPr>
              <a:t>information sourcing, manpower training, expert assistance, scientific visits, collaborative research, joint ventures in technology transfer and funding </a:t>
            </a:r>
            <a:r>
              <a:rPr lang="en-US" sz="2000" dirty="0">
                <a:latin typeface="Arial" charset="0"/>
                <a:cs typeface="Arial" charset="0"/>
              </a:rPr>
              <a:t>of scientific and technological projects. </a:t>
            </a:r>
          </a:p>
          <a:p>
            <a:endParaRPr lang="en-US" sz="2000" dirty="0">
              <a:latin typeface="Arial" charset="0"/>
              <a:cs typeface="Arial" charset="0"/>
            </a:endParaRPr>
          </a:p>
          <a:p>
            <a:r>
              <a:rPr lang="en-US" sz="2000" dirty="0">
                <a:latin typeface="Arial" charset="0"/>
                <a:cs typeface="Arial" charset="0"/>
              </a:rPr>
              <a:t>However, </a:t>
            </a:r>
            <a:r>
              <a:rPr lang="en-US" sz="2000" i="1" dirty="0">
                <a:latin typeface="Arial" charset="0"/>
                <a:cs typeface="Arial" charset="0"/>
              </a:rPr>
              <a:t>the current cooperation practice of our country lacks </a:t>
            </a:r>
            <a:r>
              <a:rPr lang="en-US" sz="2000" i="1" u="sng" dirty="0">
                <a:solidFill>
                  <a:srgbClr val="0033CC"/>
                </a:solidFill>
                <a:latin typeface="Arial" charset="0"/>
                <a:cs typeface="Arial" charset="0"/>
              </a:rPr>
              <a:t>focus</a:t>
            </a:r>
            <a:r>
              <a:rPr lang="en-US" sz="2000" u="sng" dirty="0">
                <a:solidFill>
                  <a:srgbClr val="0033CC"/>
                </a:solidFill>
                <a:latin typeface="Arial" charset="0"/>
                <a:cs typeface="Arial" charset="0"/>
              </a:rPr>
              <a:t>,</a:t>
            </a:r>
            <a:r>
              <a:rPr lang="en-US" sz="2000" dirty="0">
                <a:latin typeface="Arial" charset="0"/>
                <a:cs typeface="Arial" charset="0"/>
              </a:rPr>
              <a:t> particularly on STI information sourcing, and exchange of scientists and engineers, thereby highlighting certain particular needs for cooperation to strengthen national technology capabilities.  </a:t>
            </a:r>
          </a:p>
          <a:p>
            <a:endParaRPr lang="en-US" sz="2000" dirty="0">
              <a:latin typeface="Arial" charset="0"/>
              <a:cs typeface="Arial" charset="0"/>
            </a:endParaRPr>
          </a:p>
          <a:p>
            <a:r>
              <a:rPr lang="en-US" sz="2000" dirty="0">
                <a:latin typeface="Arial" charset="0"/>
                <a:cs typeface="Arial" charset="0"/>
              </a:rPr>
              <a:t>Therefore, the prime </a:t>
            </a:r>
            <a:r>
              <a:rPr lang="en-US" sz="2000" u="sng" dirty="0">
                <a:latin typeface="Arial" charset="0"/>
                <a:cs typeface="Arial" charset="0"/>
              </a:rPr>
              <a:t>focus </a:t>
            </a:r>
            <a:r>
              <a:rPr lang="en-US" sz="2000" dirty="0">
                <a:latin typeface="Arial" charset="0"/>
                <a:cs typeface="Arial" charset="0"/>
              </a:rPr>
              <a:t>of international relations should be to </a:t>
            </a:r>
            <a:r>
              <a:rPr lang="en-US" sz="2000" i="1" dirty="0">
                <a:solidFill>
                  <a:srgbClr val="0000FF"/>
                </a:solidFill>
                <a:latin typeface="Arial" charset="0"/>
                <a:cs typeface="Arial" charset="0"/>
              </a:rPr>
              <a:t>encourage cooperation with developed and developing countries as well as with various international and regional organizations with the </a:t>
            </a:r>
            <a:r>
              <a:rPr lang="en-US" sz="2000" i="1" u="sng" dirty="0">
                <a:solidFill>
                  <a:srgbClr val="0000FF"/>
                </a:solidFill>
                <a:latin typeface="Arial" charset="0"/>
                <a:cs typeface="Arial" charset="0"/>
              </a:rPr>
              <a:t>objective of building national technological capabilities</a:t>
            </a:r>
            <a:r>
              <a:rPr lang="en-US" sz="2000" dirty="0">
                <a:latin typeface="Arial" charset="0"/>
                <a:cs typeface="Arial" charset="0"/>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International cooperation Strategies</a:t>
            </a:r>
          </a:p>
        </p:txBody>
      </p:sp>
      <p:sp>
        <p:nvSpPr>
          <p:cNvPr id="39939" name="Content Placeholder 2"/>
          <p:cNvSpPr>
            <a:spLocks noGrp="1"/>
          </p:cNvSpPr>
          <p:nvPr>
            <p:ph idx="1"/>
          </p:nvPr>
        </p:nvSpPr>
        <p:spPr>
          <a:xfrm>
            <a:off x="457200" y="1219200"/>
            <a:ext cx="8229600" cy="5029200"/>
          </a:xfrm>
          <a:noFill/>
          <a:ln w="25400">
            <a:solidFill>
              <a:srgbClr val="FF0000"/>
            </a:solidFill>
          </a:ln>
        </p:spPr>
        <p:txBody>
          <a:bodyPr>
            <a:noAutofit/>
          </a:bodyPr>
          <a:lstStyle/>
          <a:p>
            <a:pPr>
              <a:buFont typeface="Wingdings 2" pitchFamily="18" charset="2"/>
              <a:buNone/>
            </a:pPr>
            <a:r>
              <a:rPr lang="en-US" sz="2600" dirty="0">
                <a:latin typeface="Arial" charset="0"/>
                <a:cs typeface="Arial" charset="0"/>
              </a:rPr>
              <a:t>1. Ensure incorporation of STI </a:t>
            </a:r>
            <a:r>
              <a:rPr lang="en-US" sz="2600" i="1" dirty="0">
                <a:latin typeface="Arial" charset="0"/>
                <a:cs typeface="Arial" charset="0"/>
              </a:rPr>
              <a:t>capacity building</a:t>
            </a:r>
            <a:r>
              <a:rPr lang="en-US" sz="2600" dirty="0">
                <a:latin typeface="Arial" charset="0"/>
                <a:cs typeface="Arial" charset="0"/>
              </a:rPr>
              <a:t> elements in </a:t>
            </a:r>
            <a:r>
              <a:rPr lang="en-US" sz="2600" i="1" dirty="0">
                <a:solidFill>
                  <a:srgbClr val="0033CC"/>
                </a:solidFill>
                <a:latin typeface="Arial" charset="0"/>
                <a:cs typeface="Arial" charset="0"/>
              </a:rPr>
              <a:t>bilateral and multilateral agreements</a:t>
            </a:r>
            <a:r>
              <a:rPr lang="en-US" sz="2600" dirty="0">
                <a:latin typeface="Arial" charset="0"/>
                <a:cs typeface="Arial" charset="0"/>
              </a:rPr>
              <a:t>;  </a:t>
            </a:r>
          </a:p>
          <a:p>
            <a:pPr>
              <a:buFont typeface="Wingdings 2" pitchFamily="18" charset="2"/>
              <a:buNone/>
            </a:pPr>
            <a:endParaRPr lang="en-US" sz="2600" dirty="0">
              <a:latin typeface="Arial" charset="0"/>
              <a:cs typeface="Arial" charset="0"/>
            </a:endParaRPr>
          </a:p>
          <a:p>
            <a:pPr>
              <a:buFont typeface="Wingdings 2" pitchFamily="18" charset="2"/>
              <a:buNone/>
            </a:pPr>
            <a:r>
              <a:rPr lang="en-US" sz="2600" dirty="0">
                <a:latin typeface="Arial" charset="0"/>
                <a:cs typeface="Arial" charset="0"/>
              </a:rPr>
              <a:t>2. Strengthen </a:t>
            </a:r>
            <a:r>
              <a:rPr lang="en-US" sz="2600" i="1" dirty="0">
                <a:solidFill>
                  <a:srgbClr val="0000FF"/>
                </a:solidFill>
                <a:latin typeface="Arial" charset="0"/>
                <a:cs typeface="Arial" charset="0"/>
              </a:rPr>
              <a:t>exchange of professionals and scientists </a:t>
            </a:r>
            <a:r>
              <a:rPr lang="en-US" sz="2600" dirty="0">
                <a:latin typeface="Arial" charset="0"/>
                <a:cs typeface="Arial" charset="0"/>
              </a:rPr>
              <a:t>through South-South and North- South cooperation initiatives; </a:t>
            </a:r>
          </a:p>
          <a:p>
            <a:pPr>
              <a:buFont typeface="Wingdings 2" pitchFamily="18" charset="2"/>
              <a:buNone/>
            </a:pPr>
            <a:endParaRPr lang="en-US" sz="2600" dirty="0">
              <a:latin typeface="Arial" charset="0"/>
              <a:cs typeface="Arial" charset="0"/>
            </a:endParaRPr>
          </a:p>
          <a:p>
            <a:pPr>
              <a:buFont typeface="Wingdings 2" pitchFamily="18" charset="2"/>
              <a:buNone/>
            </a:pPr>
            <a:r>
              <a:rPr lang="en-US" sz="2600" dirty="0">
                <a:latin typeface="Arial" charset="0"/>
                <a:cs typeface="Arial" charset="0"/>
              </a:rPr>
              <a:t>3. Initiate </a:t>
            </a:r>
            <a:r>
              <a:rPr lang="en-US" sz="2600" i="1" dirty="0">
                <a:solidFill>
                  <a:srgbClr val="0000FF"/>
                </a:solidFill>
                <a:latin typeface="Arial" charset="0"/>
                <a:cs typeface="Arial" charset="0"/>
              </a:rPr>
              <a:t>joint research programs </a:t>
            </a:r>
            <a:r>
              <a:rPr lang="en-US" sz="2600" dirty="0">
                <a:latin typeface="Arial" charset="0"/>
                <a:cs typeface="Arial" charset="0"/>
              </a:rPr>
              <a:t>with international partners, within Ethiopia, that have direct contribution to the national development agenda.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2538"/>
          </a:xfrm>
        </p:spPr>
        <p:txBody>
          <a:bodyPr>
            <a:normAutofit fontScale="90000"/>
          </a:bodyPr>
          <a:lstStyle/>
          <a:p>
            <a:pPr>
              <a:defRPr/>
            </a:pPr>
            <a:r>
              <a:rPr lang="en-US" sz="4800" b="1" dirty="0"/>
              <a:t>2. Vision, mission and objectives of the STI policy</a:t>
            </a:r>
            <a:endParaRPr lang="en-US" b="1" dirty="0"/>
          </a:p>
        </p:txBody>
      </p:sp>
      <p:pic>
        <p:nvPicPr>
          <p:cNvPr id="11267" name="Picture 6" descr="001 (2).jpg"/>
          <p:cNvPicPr>
            <a:picLocks noChangeAspect="1"/>
          </p:cNvPicPr>
          <p:nvPr/>
        </p:nvPicPr>
        <p:blipFill>
          <a:blip r:embed="rId2"/>
          <a:srcRect l="18352" t="12280" r="18732" b="21053"/>
          <a:stretch>
            <a:fillRect/>
          </a:stretch>
        </p:blipFill>
        <p:spPr bwMode="auto">
          <a:xfrm>
            <a:off x="2743200" y="1905000"/>
            <a:ext cx="3505200" cy="4170391"/>
          </a:xfrm>
          <a:prstGeom prst="rect">
            <a:avLst/>
          </a:prstGeom>
          <a:noFill/>
          <a:ln w="38100">
            <a:solidFill>
              <a:srgbClr val="FF0000"/>
            </a:solid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800" b="1" dirty="0"/>
              <a:t>4. Policy Implementation and Principles  </a:t>
            </a:r>
            <a:endParaRPr lang="en-US" b="1" dirty="0"/>
          </a:p>
        </p:txBody>
      </p:sp>
      <p:pic>
        <p:nvPicPr>
          <p:cNvPr id="4" name="Picture 6" descr="001 (2).jpg"/>
          <p:cNvPicPr>
            <a:picLocks noChangeAspect="1"/>
          </p:cNvPicPr>
          <p:nvPr/>
        </p:nvPicPr>
        <p:blipFill>
          <a:blip r:embed="rId2"/>
          <a:srcRect l="18352" t="12280" r="18732" b="21053"/>
          <a:stretch>
            <a:fillRect/>
          </a:stretch>
        </p:blipFill>
        <p:spPr bwMode="auto">
          <a:xfrm>
            <a:off x="2667000" y="1676400"/>
            <a:ext cx="3505200" cy="4170391"/>
          </a:xfrm>
          <a:prstGeom prst="rect">
            <a:avLst/>
          </a:prstGeom>
          <a:noFill/>
          <a:ln w="38100">
            <a:solidFill>
              <a:srgbClr val="FF0000"/>
            </a:solid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defRPr/>
            </a:pPr>
            <a:r>
              <a:rPr lang="en-US" sz="4800" b="1" dirty="0"/>
              <a:t>4. Policy Implementation and Principles  </a:t>
            </a:r>
            <a:endParaRPr lang="en-US" b="1" dirty="0"/>
          </a:p>
        </p:txBody>
      </p:sp>
      <p:sp>
        <p:nvSpPr>
          <p:cNvPr id="41987" name="Content Placeholder 2"/>
          <p:cNvSpPr>
            <a:spLocks noGrp="1"/>
          </p:cNvSpPr>
          <p:nvPr>
            <p:ph idx="1"/>
          </p:nvPr>
        </p:nvSpPr>
        <p:spPr>
          <a:xfrm>
            <a:off x="457200" y="1371600"/>
            <a:ext cx="8382000" cy="4953000"/>
          </a:xfrm>
          <a:ln w="25400">
            <a:solidFill>
              <a:srgbClr val="FF0000"/>
            </a:solidFill>
          </a:ln>
        </p:spPr>
        <p:txBody>
          <a:bodyPr>
            <a:normAutofit/>
          </a:bodyPr>
          <a:lstStyle/>
          <a:p>
            <a:r>
              <a:rPr lang="en-US" sz="2200" dirty="0">
                <a:latin typeface="Arial" panose="020B0604020202020204" pitchFamily="34" charset="0"/>
                <a:cs typeface="Arial" panose="020B0604020202020204" pitchFamily="34" charset="0"/>
              </a:rPr>
              <a:t>This policy is an enabling </a:t>
            </a:r>
            <a:r>
              <a:rPr lang="en-US" sz="2200" i="1" dirty="0">
                <a:latin typeface="Arial" panose="020B0604020202020204" pitchFamily="34" charset="0"/>
                <a:cs typeface="Arial" panose="020B0604020202020204" pitchFamily="34" charset="0"/>
              </a:rPr>
              <a:t>framework for the establishment of a national innovation system</a:t>
            </a:r>
            <a:r>
              <a:rPr lang="en-US" sz="2200" dirty="0">
                <a:latin typeface="Arial" panose="020B0604020202020204" pitchFamily="34" charset="0"/>
                <a:cs typeface="Arial" panose="020B0604020202020204" pitchFamily="34" charset="0"/>
              </a:rPr>
              <a:t> as well as to </a:t>
            </a:r>
            <a:r>
              <a:rPr lang="en-US" sz="2200" i="1" dirty="0">
                <a:latin typeface="Arial" panose="020B0604020202020204" pitchFamily="34" charset="0"/>
                <a:cs typeface="Arial" panose="020B0604020202020204" pitchFamily="34" charset="0"/>
              </a:rPr>
              <a:t>bring in stakeholders as core actors </a:t>
            </a:r>
            <a:r>
              <a:rPr lang="en-US" sz="2200" dirty="0">
                <a:latin typeface="Arial" panose="020B0604020202020204" pitchFamily="34" charset="0"/>
                <a:cs typeface="Arial" panose="020B0604020202020204" pitchFamily="34" charset="0"/>
              </a:rPr>
              <a:t>contributing to its implementation.</a:t>
            </a:r>
          </a:p>
          <a:p>
            <a:pPr>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primary focuses in the implementation of the policy should be the </a:t>
            </a:r>
            <a:r>
              <a:rPr lang="en-US" sz="2200" i="1" dirty="0">
                <a:latin typeface="Arial" panose="020B0604020202020204" pitchFamily="34" charset="0"/>
                <a:cs typeface="Arial" panose="020B0604020202020204" pitchFamily="34" charset="0"/>
              </a:rPr>
              <a:t>establishment of a clear and effective STI governance structure, building technological capacity in learning about, adapting, and utilizing effective foreign technologies, as well as producing well trained technicians, engineers and scientists</a:t>
            </a:r>
            <a:r>
              <a:rPr lang="en-US" sz="2200" dirty="0">
                <a:latin typeface="Arial" panose="020B0604020202020204" pitchFamily="34" charset="0"/>
                <a:cs typeface="Arial" panose="020B0604020202020204" pitchFamily="34" charset="0"/>
              </a:rPr>
              <a:t>. </a:t>
            </a:r>
          </a:p>
          <a:p>
            <a:endParaRPr lang="en-US" sz="2200" dirty="0">
              <a:latin typeface="Arial" panose="020B0604020202020204" pitchFamily="34" charset="0"/>
              <a:cs typeface="Arial" panose="020B0604020202020204" pitchFamily="34" charset="0"/>
            </a:endParaRPr>
          </a:p>
          <a:p>
            <a:r>
              <a:rPr lang="en-US" sz="2200" b="1" dirty="0">
                <a:solidFill>
                  <a:srgbClr val="000099"/>
                </a:solidFill>
                <a:latin typeface="Arial" panose="020B0604020202020204" pitchFamily="34" charset="0"/>
                <a:cs typeface="Arial" panose="020B0604020202020204" pitchFamily="34" charset="0"/>
              </a:rPr>
              <a:t>The policy will be led by the </a:t>
            </a:r>
            <a:r>
              <a:rPr lang="en-US" sz="2200" b="1" i="1" dirty="0">
                <a:solidFill>
                  <a:srgbClr val="000099"/>
                </a:solidFill>
                <a:latin typeface="Arial" panose="020B0604020202020204" pitchFamily="34" charset="0"/>
                <a:cs typeface="Arial" panose="020B0604020202020204" pitchFamily="34" charset="0"/>
              </a:rPr>
              <a:t>national STI council </a:t>
            </a:r>
            <a:r>
              <a:rPr lang="en-US" sz="2200" b="1" dirty="0">
                <a:solidFill>
                  <a:srgbClr val="000099"/>
                </a:solidFill>
                <a:latin typeface="Arial" panose="020B0604020202020204" pitchFamily="34" charset="0"/>
                <a:cs typeface="Arial" panose="020B0604020202020204" pitchFamily="34" charset="0"/>
              </a:rPr>
              <a:t>and the </a:t>
            </a:r>
            <a:r>
              <a:rPr lang="en-US" sz="2200" b="1" i="1" dirty="0">
                <a:solidFill>
                  <a:srgbClr val="000099"/>
                </a:solidFill>
                <a:latin typeface="Arial" panose="020B0604020202020204" pitchFamily="34" charset="0"/>
                <a:cs typeface="Arial" panose="020B0604020202020204" pitchFamily="34" charset="0"/>
              </a:rPr>
              <a:t>respective ministries will be responsible for its implementation.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575"/>
            <a:ext cx="8305800" cy="987425"/>
          </a:xfrm>
        </p:spPr>
        <p:txBody>
          <a:bodyPr>
            <a:normAutofit/>
          </a:bodyPr>
          <a:lstStyle/>
          <a:p>
            <a:pPr>
              <a:defRPr/>
            </a:pPr>
            <a:r>
              <a:rPr lang="en-US" sz="3200" b="1" dirty="0"/>
              <a:t>The major policy Implementation Principles are:</a:t>
            </a:r>
            <a:endParaRPr lang="en-US" sz="3200" dirty="0"/>
          </a:p>
        </p:txBody>
      </p:sp>
      <p:sp>
        <p:nvSpPr>
          <p:cNvPr id="43011" name="Content Placeholder 2"/>
          <p:cNvSpPr>
            <a:spLocks noGrp="1"/>
          </p:cNvSpPr>
          <p:nvPr>
            <p:ph idx="1"/>
          </p:nvPr>
        </p:nvSpPr>
        <p:spPr>
          <a:xfrm>
            <a:off x="304800" y="990600"/>
            <a:ext cx="8534400" cy="5334000"/>
          </a:xfrm>
          <a:ln w="25400">
            <a:solidFill>
              <a:srgbClr val="FF0000"/>
            </a:solidFill>
          </a:ln>
        </p:spPr>
        <p:txBody>
          <a:bodyPr>
            <a:normAutofit/>
          </a:bodyPr>
          <a:lstStyle/>
          <a:p>
            <a:pPr>
              <a:buFont typeface="Wingdings 2" pitchFamily="18" charset="2"/>
              <a:buNone/>
            </a:pPr>
            <a:r>
              <a:rPr lang="en-US" sz="2100" dirty="0">
                <a:latin typeface="Arial" charset="0"/>
                <a:cs typeface="Arial" charset="0"/>
              </a:rPr>
              <a:t>a) The </a:t>
            </a:r>
            <a:r>
              <a:rPr lang="en-US" sz="2100" i="1" dirty="0">
                <a:solidFill>
                  <a:srgbClr val="FF0000"/>
                </a:solidFill>
                <a:latin typeface="Arial" charset="0"/>
                <a:cs typeface="Arial" charset="0"/>
              </a:rPr>
              <a:t>government will lead </a:t>
            </a:r>
            <a:r>
              <a:rPr lang="en-US" sz="2100" dirty="0">
                <a:latin typeface="Arial" charset="0"/>
                <a:cs typeface="Arial" charset="0"/>
              </a:rPr>
              <a:t>the national STI capacity building process; </a:t>
            </a:r>
          </a:p>
          <a:p>
            <a:pPr>
              <a:buFont typeface="Wingdings 2" pitchFamily="18" charset="2"/>
              <a:buNone/>
            </a:pPr>
            <a:r>
              <a:rPr lang="en-US" sz="2100" dirty="0">
                <a:latin typeface="Arial" charset="0"/>
                <a:cs typeface="Arial" charset="0"/>
              </a:rPr>
              <a:t>b) STI </a:t>
            </a:r>
            <a:r>
              <a:rPr lang="en-US" sz="2100" dirty="0">
                <a:solidFill>
                  <a:srgbClr val="FF0000"/>
                </a:solidFill>
                <a:latin typeface="Arial" charset="0"/>
                <a:cs typeface="Arial" charset="0"/>
              </a:rPr>
              <a:t>activities will be </a:t>
            </a:r>
            <a:r>
              <a:rPr lang="en-US" sz="2100" i="1" dirty="0">
                <a:solidFill>
                  <a:srgbClr val="FF0000"/>
                </a:solidFill>
                <a:latin typeface="Arial" charset="0"/>
                <a:cs typeface="Arial" charset="0"/>
              </a:rPr>
              <a:t>performed in an integrated manner </a:t>
            </a:r>
            <a:r>
              <a:rPr lang="en-US" sz="2100" dirty="0">
                <a:latin typeface="Arial" charset="0"/>
                <a:cs typeface="Arial" charset="0"/>
              </a:rPr>
              <a:t>with other social and economical activities; </a:t>
            </a:r>
          </a:p>
          <a:p>
            <a:pPr>
              <a:buFont typeface="Wingdings 2" pitchFamily="18" charset="2"/>
              <a:buNone/>
            </a:pPr>
            <a:r>
              <a:rPr lang="en-US" sz="2100" dirty="0">
                <a:latin typeface="Arial" charset="0"/>
                <a:cs typeface="Arial" charset="0"/>
              </a:rPr>
              <a:t>c) Increase the </a:t>
            </a:r>
            <a:r>
              <a:rPr lang="en-US" sz="2100" dirty="0">
                <a:solidFill>
                  <a:srgbClr val="FF0000"/>
                </a:solidFill>
                <a:latin typeface="Arial" charset="0"/>
                <a:cs typeface="Arial" charset="0"/>
              </a:rPr>
              <a:t>inclusion and participation of the </a:t>
            </a:r>
            <a:r>
              <a:rPr lang="en-US" sz="2100" i="1" dirty="0">
                <a:solidFill>
                  <a:srgbClr val="FF0000"/>
                </a:solidFill>
                <a:latin typeface="Arial" charset="0"/>
                <a:cs typeface="Arial" charset="0"/>
              </a:rPr>
              <a:t>private sector </a:t>
            </a:r>
            <a:r>
              <a:rPr lang="en-US" sz="2100" dirty="0">
                <a:latin typeface="Arial" charset="0"/>
                <a:cs typeface="Arial" charset="0"/>
              </a:rPr>
              <a:t>in innovation activities by providing support which leads to competitiveness in learning about and utilization of technology; </a:t>
            </a:r>
          </a:p>
          <a:p>
            <a:pPr>
              <a:buFont typeface="Wingdings 2" pitchFamily="18" charset="2"/>
              <a:buNone/>
            </a:pPr>
            <a:r>
              <a:rPr lang="en-US" sz="2100" dirty="0">
                <a:latin typeface="Arial" charset="0"/>
                <a:cs typeface="Arial" charset="0"/>
              </a:rPr>
              <a:t>d) Establish an effective, accountable and transparent system of </a:t>
            </a:r>
            <a:r>
              <a:rPr lang="en-US" sz="2100" i="1" dirty="0">
                <a:solidFill>
                  <a:srgbClr val="FF0000"/>
                </a:solidFill>
                <a:latin typeface="Arial" charset="0"/>
                <a:cs typeface="Arial" charset="0"/>
              </a:rPr>
              <a:t>allocation and utilization of resources for STI programs</a:t>
            </a:r>
            <a:r>
              <a:rPr lang="en-US" sz="2100" dirty="0">
                <a:latin typeface="Arial" charset="0"/>
                <a:cs typeface="Arial" charset="0"/>
              </a:rPr>
              <a:t>, projects and activities; </a:t>
            </a:r>
          </a:p>
          <a:p>
            <a:pPr>
              <a:buFont typeface="Wingdings 2" pitchFamily="18" charset="2"/>
              <a:buNone/>
            </a:pPr>
            <a:r>
              <a:rPr lang="en-US" sz="2100" dirty="0">
                <a:latin typeface="Arial" charset="0"/>
                <a:cs typeface="Arial" charset="0"/>
              </a:rPr>
              <a:t>e) Promotion and encouragement of </a:t>
            </a:r>
            <a:r>
              <a:rPr lang="en-US" sz="2100" i="1" dirty="0">
                <a:solidFill>
                  <a:srgbClr val="FF0000"/>
                </a:solidFill>
                <a:latin typeface="Arial" charset="0"/>
                <a:cs typeface="Arial" charset="0"/>
              </a:rPr>
              <a:t>strong integration and cooperation </a:t>
            </a:r>
            <a:r>
              <a:rPr lang="en-US" sz="2100" dirty="0">
                <a:latin typeface="Arial" charset="0"/>
                <a:cs typeface="Arial" charset="0"/>
              </a:rPr>
              <a:t>among national and international stakeholders to utilize science and technology infrastructure as well as </a:t>
            </a:r>
            <a:r>
              <a:rPr lang="en-US" sz="2100" i="1" dirty="0">
                <a:solidFill>
                  <a:srgbClr val="FF0000"/>
                </a:solidFill>
                <a:latin typeface="Arial" charset="0"/>
                <a:cs typeface="Arial" charset="0"/>
              </a:rPr>
              <a:t>to use resources effectively </a:t>
            </a:r>
            <a:r>
              <a:rPr lang="en-US" sz="2100" dirty="0">
                <a:latin typeface="Arial" charset="0"/>
                <a:cs typeface="Arial" charset="0"/>
              </a:rPr>
              <a:t>and efficiently; </a:t>
            </a:r>
          </a:p>
          <a:p>
            <a:pPr>
              <a:buFont typeface="Wingdings 2" pitchFamily="18" charset="2"/>
              <a:buNone/>
            </a:pPr>
            <a:r>
              <a:rPr lang="en-US" sz="2100" dirty="0">
                <a:latin typeface="Arial" charset="0"/>
                <a:cs typeface="Arial" charset="0"/>
              </a:rPr>
              <a:t>f) Compilation of other countries’ relevant </a:t>
            </a:r>
            <a:r>
              <a:rPr lang="en-US" sz="2100" i="1" dirty="0">
                <a:solidFill>
                  <a:srgbClr val="FF0000"/>
                </a:solidFill>
                <a:latin typeface="Arial" charset="0"/>
                <a:cs typeface="Arial" charset="0"/>
              </a:rPr>
              <a:t>best practices </a:t>
            </a:r>
            <a:r>
              <a:rPr lang="en-US" sz="2100" dirty="0">
                <a:latin typeface="Arial" charset="0"/>
                <a:cs typeface="Arial" charset="0"/>
              </a:rPr>
              <a:t>and adapting them as appropriate to be compatible with the </a:t>
            </a:r>
            <a:r>
              <a:rPr lang="en-US" sz="2100" dirty="0">
                <a:solidFill>
                  <a:srgbClr val="FF0000"/>
                </a:solidFill>
                <a:latin typeface="Arial" charset="0"/>
                <a:cs typeface="Arial" charset="0"/>
              </a:rPr>
              <a:t>Ethiopian context</a:t>
            </a:r>
            <a:r>
              <a:rPr lang="en-US" sz="2100" dirty="0">
                <a:latin typeface="Arial" charset="0"/>
                <a:cs typeface="Arial" charset="0"/>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latin typeface="Arial" pitchFamily="34" charset="0"/>
                <a:cs typeface="Arial" pitchFamily="34" charset="0"/>
              </a:rPr>
              <a:t>5. Governance of the National Innovation System   </a:t>
            </a:r>
            <a:endParaRPr lang="en-US" b="1" dirty="0"/>
          </a:p>
        </p:txBody>
      </p:sp>
      <p:pic>
        <p:nvPicPr>
          <p:cNvPr id="4" name="Picture 6" descr="001 (2).jpg"/>
          <p:cNvPicPr>
            <a:picLocks noChangeAspect="1"/>
          </p:cNvPicPr>
          <p:nvPr/>
        </p:nvPicPr>
        <p:blipFill>
          <a:blip r:embed="rId2"/>
          <a:srcRect l="18352" t="12280" r="18732" b="21053"/>
          <a:stretch>
            <a:fillRect/>
          </a:stretch>
        </p:blipFill>
        <p:spPr bwMode="auto">
          <a:xfrm>
            <a:off x="2667000" y="1676400"/>
            <a:ext cx="3505200" cy="4170391"/>
          </a:xfrm>
          <a:prstGeom prst="rect">
            <a:avLst/>
          </a:prstGeom>
          <a:noFill/>
          <a:ln w="38100">
            <a:solidFill>
              <a:srgbClr val="FF0000"/>
            </a:solid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latin typeface="Arial" pitchFamily="34" charset="0"/>
                <a:cs typeface="Arial" pitchFamily="34" charset="0"/>
              </a:rPr>
              <a:t>5. Governance of the National Innovation System   </a:t>
            </a:r>
            <a:endParaRPr lang="en-US" b="1" dirty="0"/>
          </a:p>
        </p:txBody>
      </p:sp>
      <p:sp>
        <p:nvSpPr>
          <p:cNvPr id="45059" name="Content Placeholder 2"/>
          <p:cNvSpPr>
            <a:spLocks noGrp="1"/>
          </p:cNvSpPr>
          <p:nvPr>
            <p:ph idx="1"/>
          </p:nvPr>
        </p:nvSpPr>
        <p:spPr>
          <a:xfrm>
            <a:off x="304800" y="1622425"/>
            <a:ext cx="8610600" cy="4625975"/>
          </a:xfrm>
          <a:noFill/>
          <a:ln w="25400">
            <a:solidFill>
              <a:srgbClr val="FF0000"/>
            </a:solidFill>
          </a:ln>
        </p:spPr>
        <p:txBody>
          <a:bodyPr>
            <a:normAutofit/>
          </a:bodyPr>
          <a:lstStyle/>
          <a:p>
            <a:r>
              <a:rPr lang="en-US" sz="2400" dirty="0">
                <a:latin typeface="Arial" charset="0"/>
                <a:cs typeface="Arial" charset="0"/>
              </a:rPr>
              <a:t>The governance structure of the national innovation system will be implemented in a way to </a:t>
            </a:r>
            <a:r>
              <a:rPr lang="en-US" sz="2400" i="1" dirty="0">
                <a:latin typeface="Arial" charset="0"/>
                <a:cs typeface="Arial" charset="0"/>
              </a:rPr>
              <a:t>lead, support and monitor the implementation of the policy</a:t>
            </a:r>
            <a:r>
              <a:rPr lang="en-US" sz="2400" dirty="0">
                <a:latin typeface="Arial" charset="0"/>
                <a:cs typeface="Arial" charset="0"/>
              </a:rPr>
              <a:t>. </a:t>
            </a:r>
          </a:p>
          <a:p>
            <a:pPr>
              <a:buNone/>
            </a:pPr>
            <a:endParaRPr lang="en-US" sz="2400" dirty="0">
              <a:latin typeface="Arial" charset="0"/>
              <a:cs typeface="Arial" charset="0"/>
            </a:endParaRPr>
          </a:p>
          <a:p>
            <a:r>
              <a:rPr lang="en-US" sz="2400" dirty="0">
                <a:latin typeface="Arial" charset="0"/>
                <a:cs typeface="Arial" charset="0"/>
              </a:rPr>
              <a:t>The main actors of innovation system are: </a:t>
            </a:r>
          </a:p>
          <a:p>
            <a:pPr marL="457200" indent="-457200">
              <a:buFont typeface="+mj-lt"/>
              <a:buAutoNum type="arabicPeriod"/>
            </a:pPr>
            <a:r>
              <a:rPr lang="en-US" sz="2400" dirty="0">
                <a:latin typeface="Arial" charset="0"/>
                <a:cs typeface="Arial" charset="0"/>
              </a:rPr>
              <a:t>	</a:t>
            </a:r>
            <a:r>
              <a:rPr lang="en-US" sz="2400" i="1" dirty="0">
                <a:solidFill>
                  <a:srgbClr val="0000FF"/>
                </a:solidFill>
                <a:latin typeface="Arial" charset="0"/>
                <a:cs typeface="Arial" charset="0"/>
              </a:rPr>
              <a:t>National Science, Technology and Innovation </a:t>
            </a:r>
            <a:r>
              <a:rPr lang="en-US" sz="2400" i="1" dirty="0">
                <a:solidFill>
                  <a:srgbClr val="FF0000"/>
                </a:solidFill>
                <a:latin typeface="Arial" charset="0"/>
                <a:cs typeface="Arial" charset="0"/>
              </a:rPr>
              <a:t>Council</a:t>
            </a:r>
            <a:r>
              <a:rPr lang="en-US" sz="2400" i="1" dirty="0">
                <a:solidFill>
                  <a:srgbClr val="0000FF"/>
                </a:solidFill>
                <a:latin typeface="Arial" charset="0"/>
                <a:cs typeface="Arial" charset="0"/>
              </a:rPr>
              <a:t>; </a:t>
            </a:r>
          </a:p>
          <a:p>
            <a:pPr marL="457200" indent="-457200">
              <a:buFont typeface="+mj-lt"/>
              <a:buAutoNum type="arabicPeriod"/>
            </a:pPr>
            <a:r>
              <a:rPr lang="en-US" sz="2400" i="1" dirty="0">
                <a:solidFill>
                  <a:srgbClr val="0000FF"/>
                </a:solidFill>
                <a:latin typeface="Arial" charset="0"/>
                <a:cs typeface="Arial" charset="0"/>
              </a:rPr>
              <a:t>	Ministry of Science and Technology (</a:t>
            </a:r>
            <a:r>
              <a:rPr lang="en-US" sz="2400" i="1" dirty="0" err="1">
                <a:solidFill>
                  <a:srgbClr val="0000FF"/>
                </a:solidFill>
                <a:latin typeface="Arial" charset="0"/>
                <a:cs typeface="Arial" charset="0"/>
              </a:rPr>
              <a:t>MoST</a:t>
            </a:r>
            <a:r>
              <a:rPr lang="en-US" sz="2400" i="1" dirty="0">
                <a:solidFill>
                  <a:srgbClr val="0000FF"/>
                </a:solidFill>
                <a:latin typeface="Arial" charset="0"/>
                <a:cs typeface="Arial" charset="0"/>
              </a:rPr>
              <a:t>); and</a:t>
            </a:r>
          </a:p>
          <a:p>
            <a:pPr marL="457200" indent="-457200">
              <a:buFont typeface="+mj-lt"/>
              <a:buAutoNum type="arabicPeriod"/>
            </a:pPr>
            <a:r>
              <a:rPr lang="en-US" sz="2400" i="1" dirty="0">
                <a:solidFill>
                  <a:srgbClr val="0000FF"/>
                </a:solidFill>
                <a:latin typeface="Arial" charset="0"/>
                <a:cs typeface="Arial" charset="0"/>
              </a:rPr>
              <a:t>	Other related ministries and</a:t>
            </a:r>
          </a:p>
          <a:p>
            <a:pPr marL="457200" indent="-457200">
              <a:buFont typeface="+mj-lt"/>
              <a:buAutoNum type="arabicPeriod"/>
            </a:pPr>
            <a:r>
              <a:rPr lang="en-US" sz="2400" i="1" dirty="0">
                <a:solidFill>
                  <a:srgbClr val="0000FF"/>
                </a:solidFill>
                <a:latin typeface="Arial" charset="0"/>
                <a:cs typeface="Arial" charset="0"/>
              </a:rPr>
              <a:t>	Innovation Support and Research System.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defRPr/>
            </a:pPr>
            <a:r>
              <a:rPr lang="en-US" sz="2800" b="1" dirty="0">
                <a:latin typeface="Arial" pitchFamily="34" charset="0"/>
                <a:cs typeface="Arial" pitchFamily="34" charset="0"/>
              </a:rPr>
              <a:t>5.1. Roles and responsibilities of the council  </a:t>
            </a:r>
          </a:p>
        </p:txBody>
      </p:sp>
      <p:sp>
        <p:nvSpPr>
          <p:cNvPr id="46083" name="Content Placeholder 2"/>
          <p:cNvSpPr>
            <a:spLocks noGrp="1"/>
          </p:cNvSpPr>
          <p:nvPr>
            <p:ph idx="1"/>
          </p:nvPr>
        </p:nvSpPr>
        <p:spPr>
          <a:xfrm>
            <a:off x="457200" y="1066800"/>
            <a:ext cx="8229600" cy="5181600"/>
          </a:xfrm>
          <a:noFill/>
          <a:ln w="25400">
            <a:solidFill>
              <a:srgbClr val="FF0000"/>
            </a:solidFill>
          </a:ln>
        </p:spPr>
        <p:txBody>
          <a:bodyPr>
            <a:normAutofit lnSpcReduction="10000"/>
          </a:bodyPr>
          <a:lstStyle/>
          <a:p>
            <a:pPr marL="457200" indent="-457200">
              <a:buAutoNum type="alphaLcParenR"/>
            </a:pPr>
            <a:r>
              <a:rPr lang="en-US" sz="2000" dirty="0">
                <a:latin typeface="Arial" charset="0"/>
                <a:cs typeface="Arial" charset="0"/>
              </a:rPr>
              <a:t>Based on consultation present </a:t>
            </a:r>
            <a:r>
              <a:rPr lang="en-US" sz="2000" i="1" dirty="0">
                <a:solidFill>
                  <a:srgbClr val="0000FF"/>
                </a:solidFill>
                <a:latin typeface="Arial" charset="0"/>
                <a:cs typeface="Arial" charset="0"/>
              </a:rPr>
              <a:t>recommendations on the selection and prioritization of national technology capacity building programs</a:t>
            </a:r>
            <a:r>
              <a:rPr lang="en-US" sz="2000" dirty="0">
                <a:latin typeface="Arial" charset="0"/>
                <a:cs typeface="Arial" charset="0"/>
              </a:rPr>
              <a:t>; Monitor and evaluate technology adaptation and utilization activities in all national priority programs; </a:t>
            </a:r>
          </a:p>
          <a:p>
            <a:pPr marL="457200" indent="-457200">
              <a:buAutoNum type="alphaLcParenR"/>
            </a:pPr>
            <a:endParaRPr lang="en-US" sz="2000" dirty="0">
              <a:latin typeface="Arial" charset="0"/>
              <a:cs typeface="Arial" charset="0"/>
            </a:endParaRPr>
          </a:p>
          <a:p>
            <a:pPr>
              <a:buNone/>
            </a:pPr>
            <a:r>
              <a:rPr lang="en-US" sz="2000" dirty="0">
                <a:latin typeface="Arial" charset="0"/>
                <a:cs typeface="Arial" charset="0"/>
              </a:rPr>
              <a:t>b) Present </a:t>
            </a:r>
            <a:r>
              <a:rPr lang="en-US" sz="2000" i="1" dirty="0">
                <a:solidFill>
                  <a:srgbClr val="0000FF"/>
                </a:solidFill>
                <a:latin typeface="Arial" charset="0"/>
                <a:cs typeface="Arial" charset="0"/>
              </a:rPr>
              <a:t>recommendations for resource allocation for technology capacity building</a:t>
            </a:r>
            <a:r>
              <a:rPr lang="en-US" sz="2000" dirty="0">
                <a:latin typeface="Arial" charset="0"/>
                <a:cs typeface="Arial" charset="0"/>
              </a:rPr>
              <a:t> out of the gross domestic product (GDP); Monitor and evaluate its implementation  </a:t>
            </a:r>
          </a:p>
          <a:p>
            <a:pPr>
              <a:buNone/>
            </a:pPr>
            <a:endParaRPr lang="en-US" sz="2000" dirty="0">
              <a:latin typeface="Arial" charset="0"/>
              <a:cs typeface="Arial" charset="0"/>
            </a:endParaRPr>
          </a:p>
          <a:p>
            <a:pPr>
              <a:buNone/>
            </a:pPr>
            <a:r>
              <a:rPr lang="en-US" sz="2000" dirty="0">
                <a:latin typeface="Arial" charset="0"/>
                <a:cs typeface="Arial" charset="0"/>
              </a:rPr>
              <a:t>c) </a:t>
            </a:r>
            <a:r>
              <a:rPr lang="en-US" sz="2000" i="1" dirty="0">
                <a:solidFill>
                  <a:srgbClr val="0000FF"/>
                </a:solidFill>
                <a:latin typeface="Arial" charset="0"/>
                <a:cs typeface="Arial" charset="0"/>
              </a:rPr>
              <a:t>Recommend national priority areas </a:t>
            </a:r>
            <a:r>
              <a:rPr lang="en-US" sz="2000" dirty="0">
                <a:latin typeface="Arial" charset="0"/>
                <a:cs typeface="Arial" charset="0"/>
              </a:rPr>
              <a:t>where support should be provided in the creation of competent human resource in science and technology, and to subsequently monitor and evaluate the implementation of such recommendations; </a:t>
            </a:r>
          </a:p>
          <a:p>
            <a:pPr>
              <a:buNone/>
            </a:pPr>
            <a:endParaRPr lang="en-US" sz="2000" dirty="0">
              <a:latin typeface="Arial" charset="0"/>
              <a:cs typeface="Arial" charset="0"/>
            </a:endParaRPr>
          </a:p>
          <a:p>
            <a:pPr>
              <a:buNone/>
            </a:pPr>
            <a:r>
              <a:rPr lang="en-US" sz="2000" dirty="0">
                <a:latin typeface="Arial" charset="0"/>
                <a:cs typeface="Arial" charset="0"/>
              </a:rPr>
              <a:t>d) Create and promote an </a:t>
            </a:r>
            <a:r>
              <a:rPr lang="en-US" sz="2000" i="1" dirty="0">
                <a:solidFill>
                  <a:srgbClr val="0000FF"/>
                </a:solidFill>
                <a:latin typeface="Arial" charset="0"/>
                <a:cs typeface="Arial" charset="0"/>
              </a:rPr>
              <a:t>environment of integration and synergy among all actors </a:t>
            </a:r>
            <a:r>
              <a:rPr lang="en-US" sz="2000" dirty="0">
                <a:latin typeface="Arial" charset="0"/>
                <a:cs typeface="Arial" charset="0"/>
              </a:rPr>
              <a:t>of innovation system.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a:bodyPr>
          <a:lstStyle/>
          <a:p>
            <a:pPr>
              <a:defRPr/>
            </a:pPr>
            <a:r>
              <a:rPr lang="en-US" sz="2800" b="1" dirty="0">
                <a:latin typeface="Arial" pitchFamily="34" charset="0"/>
                <a:cs typeface="Arial" pitchFamily="34" charset="0"/>
              </a:rPr>
              <a:t>5. 2. </a:t>
            </a:r>
            <a:r>
              <a:rPr lang="en-US" sz="2800" b="1" dirty="0">
                <a:latin typeface="Arial" charset="0"/>
                <a:cs typeface="Arial" charset="0"/>
              </a:rPr>
              <a:t>The national innovation support and research system</a:t>
            </a:r>
            <a:endParaRPr lang="en-US" sz="2800" b="1" dirty="0"/>
          </a:p>
        </p:txBody>
      </p:sp>
      <p:sp>
        <p:nvSpPr>
          <p:cNvPr id="45059" name="Content Placeholder 2"/>
          <p:cNvSpPr>
            <a:spLocks noGrp="1"/>
          </p:cNvSpPr>
          <p:nvPr>
            <p:ph idx="1"/>
          </p:nvPr>
        </p:nvSpPr>
        <p:spPr>
          <a:xfrm>
            <a:off x="457200" y="1143000"/>
            <a:ext cx="8229600" cy="5334000"/>
          </a:xfrm>
          <a:noFill/>
          <a:ln w="25400">
            <a:solidFill>
              <a:srgbClr val="FF0000"/>
            </a:solidFill>
          </a:ln>
        </p:spPr>
        <p:txBody>
          <a:bodyPr>
            <a:noAutofit/>
          </a:bodyPr>
          <a:lstStyle/>
          <a:p>
            <a:r>
              <a:rPr lang="en-US" sz="2000" dirty="0">
                <a:latin typeface="Arial" charset="0"/>
                <a:cs typeface="Arial" charset="0"/>
              </a:rPr>
              <a:t>This comprises:</a:t>
            </a:r>
          </a:p>
          <a:p>
            <a:pPr marL="457200" indent="-457200">
              <a:buFont typeface="+mj-lt"/>
              <a:buAutoNum type="arabicPeriod"/>
            </a:pPr>
            <a:r>
              <a:rPr lang="en-US" sz="2000" i="1" dirty="0">
                <a:solidFill>
                  <a:srgbClr val="0000FF"/>
                </a:solidFill>
                <a:latin typeface="Arial" charset="0"/>
                <a:cs typeface="Arial" charset="0"/>
              </a:rPr>
              <a:t>universities, </a:t>
            </a:r>
          </a:p>
          <a:p>
            <a:pPr marL="457200" indent="-457200">
              <a:buFont typeface="+mj-lt"/>
              <a:buAutoNum type="arabicPeriod"/>
            </a:pPr>
            <a:r>
              <a:rPr lang="en-US" sz="2000" i="1" dirty="0">
                <a:solidFill>
                  <a:srgbClr val="FF0000"/>
                </a:solidFill>
                <a:latin typeface="Arial" charset="0"/>
                <a:cs typeface="Arial" charset="0"/>
              </a:rPr>
              <a:t>government research institutions</a:t>
            </a:r>
            <a:r>
              <a:rPr lang="en-US" sz="2000" i="1" dirty="0">
                <a:solidFill>
                  <a:srgbClr val="0000FF"/>
                </a:solidFill>
                <a:latin typeface="Arial" charset="0"/>
                <a:cs typeface="Arial" charset="0"/>
              </a:rPr>
              <a:t>, </a:t>
            </a:r>
          </a:p>
          <a:p>
            <a:pPr marL="457200" indent="-457200">
              <a:buFont typeface="+mj-lt"/>
              <a:buAutoNum type="arabicPeriod"/>
            </a:pPr>
            <a:r>
              <a:rPr lang="en-US" sz="2000" i="1" dirty="0">
                <a:solidFill>
                  <a:srgbClr val="0000FF"/>
                </a:solidFill>
                <a:latin typeface="Arial" charset="0"/>
                <a:cs typeface="Arial" charset="0"/>
              </a:rPr>
              <a:t>national laboratories, </a:t>
            </a:r>
          </a:p>
          <a:p>
            <a:pPr marL="457200" indent="-457200">
              <a:buFont typeface="+mj-lt"/>
              <a:buAutoNum type="arabicPeriod"/>
            </a:pPr>
            <a:r>
              <a:rPr lang="en-US" sz="2000" i="1" dirty="0">
                <a:solidFill>
                  <a:srgbClr val="0000FF"/>
                </a:solidFill>
                <a:latin typeface="Arial" charset="0"/>
                <a:cs typeface="Arial" charset="0"/>
              </a:rPr>
              <a:t>TVET institutions, </a:t>
            </a:r>
          </a:p>
          <a:p>
            <a:pPr marL="457200" indent="-457200">
              <a:buFont typeface="+mj-lt"/>
              <a:buAutoNum type="arabicPeriod"/>
            </a:pPr>
            <a:r>
              <a:rPr lang="en-US" sz="2000" i="1" dirty="0">
                <a:solidFill>
                  <a:srgbClr val="0000FF"/>
                </a:solidFill>
                <a:latin typeface="Arial" charset="0"/>
                <a:cs typeface="Arial" charset="0"/>
              </a:rPr>
              <a:t>financial support service providers, </a:t>
            </a:r>
          </a:p>
          <a:p>
            <a:pPr marL="457200" indent="-457200">
              <a:buFont typeface="+mj-lt"/>
              <a:buAutoNum type="arabicPeriod"/>
            </a:pPr>
            <a:r>
              <a:rPr lang="en-US" sz="2000" i="1" dirty="0">
                <a:solidFill>
                  <a:srgbClr val="0000FF"/>
                </a:solidFill>
                <a:latin typeface="Arial" charset="0"/>
                <a:cs typeface="Arial" charset="0"/>
              </a:rPr>
              <a:t>science and technology parks, </a:t>
            </a:r>
          </a:p>
          <a:p>
            <a:pPr marL="457200" indent="-457200">
              <a:buFont typeface="+mj-lt"/>
              <a:buAutoNum type="arabicPeriod"/>
            </a:pPr>
            <a:r>
              <a:rPr lang="en-US" sz="2000" i="1" dirty="0">
                <a:solidFill>
                  <a:srgbClr val="0000FF"/>
                </a:solidFill>
                <a:latin typeface="Arial" charset="0"/>
                <a:cs typeface="Arial" charset="0"/>
              </a:rPr>
              <a:t>intellectual property office, </a:t>
            </a:r>
          </a:p>
          <a:p>
            <a:pPr marL="457200" indent="-457200">
              <a:buFont typeface="+mj-lt"/>
              <a:buAutoNum type="arabicPeriod"/>
            </a:pPr>
            <a:r>
              <a:rPr lang="en-US" sz="2000" i="1" dirty="0">
                <a:solidFill>
                  <a:srgbClr val="0000FF"/>
                </a:solidFill>
                <a:latin typeface="Arial" charset="0"/>
                <a:cs typeface="Arial" charset="0"/>
              </a:rPr>
              <a:t>manufacturing and service providing enterprises and </a:t>
            </a:r>
          </a:p>
          <a:p>
            <a:pPr marL="457200" indent="-457200">
              <a:buFont typeface="+mj-lt"/>
              <a:buAutoNum type="arabicPeriod"/>
            </a:pPr>
            <a:r>
              <a:rPr lang="en-US" sz="2000" i="1" dirty="0">
                <a:solidFill>
                  <a:srgbClr val="0000FF"/>
                </a:solidFill>
                <a:latin typeface="Arial" charset="0"/>
                <a:cs typeface="Arial" charset="0"/>
              </a:rPr>
              <a:t>the agencies of the national quality infrastructure. </a:t>
            </a:r>
          </a:p>
          <a:p>
            <a:pPr>
              <a:buNone/>
            </a:pPr>
            <a:endParaRPr lang="en-US" sz="1000" dirty="0">
              <a:latin typeface="Arial" charset="0"/>
              <a:cs typeface="Arial" charset="0"/>
            </a:endParaRPr>
          </a:p>
          <a:p>
            <a:r>
              <a:rPr lang="en-US" sz="2000" dirty="0">
                <a:latin typeface="Arial" charset="0"/>
                <a:cs typeface="Arial" charset="0"/>
              </a:rPr>
              <a:t>As the aforementioned bodies are main </a:t>
            </a:r>
            <a:r>
              <a:rPr lang="en-US" sz="2000" i="1" dirty="0">
                <a:latin typeface="Arial" charset="0"/>
                <a:cs typeface="Arial" charset="0"/>
              </a:rPr>
              <a:t>actors in technology transfer</a:t>
            </a:r>
            <a:r>
              <a:rPr lang="en-US" sz="2000" dirty="0">
                <a:latin typeface="Arial" charset="0"/>
                <a:cs typeface="Arial" charset="0"/>
              </a:rPr>
              <a:t>, </a:t>
            </a:r>
            <a:r>
              <a:rPr lang="en-US" sz="2000" i="1" dirty="0">
                <a:latin typeface="Arial" charset="0"/>
                <a:cs typeface="Arial" charset="0"/>
              </a:rPr>
              <a:t>dissemination and research activities, </a:t>
            </a:r>
            <a:r>
              <a:rPr lang="en-US" sz="2000" i="1" dirty="0">
                <a:solidFill>
                  <a:srgbClr val="0000FF"/>
                </a:solidFill>
                <a:latin typeface="Arial" charset="0"/>
                <a:cs typeface="Arial" charset="0"/>
              </a:rPr>
              <a:t>they will be expected to provide financial, technical, legal and infrastructure development support </a:t>
            </a:r>
            <a:r>
              <a:rPr lang="en-US" sz="2000" dirty="0">
                <a:latin typeface="Arial" charset="0"/>
                <a:cs typeface="Arial" charset="0"/>
              </a:rPr>
              <a:t>for the national innovation system.</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defRPr/>
            </a:pPr>
            <a:r>
              <a:rPr lang="en-US" sz="2800" b="1" dirty="0">
                <a:latin typeface="Arial" pitchFamily="34" charset="0"/>
                <a:cs typeface="Arial" pitchFamily="34" charset="0"/>
              </a:rPr>
              <a:t>5.3 MOST and other innovation system actors</a:t>
            </a:r>
          </a:p>
        </p:txBody>
      </p:sp>
      <p:sp>
        <p:nvSpPr>
          <p:cNvPr id="47107" name="Content Placeholder 2"/>
          <p:cNvSpPr>
            <a:spLocks noGrp="1"/>
          </p:cNvSpPr>
          <p:nvPr>
            <p:ph idx="1"/>
          </p:nvPr>
        </p:nvSpPr>
        <p:spPr>
          <a:xfrm>
            <a:off x="304800" y="1219200"/>
            <a:ext cx="8382000" cy="4930775"/>
          </a:xfrm>
          <a:ln w="25400">
            <a:solidFill>
              <a:srgbClr val="FF0000"/>
            </a:solidFill>
          </a:ln>
        </p:spPr>
        <p:txBody>
          <a:bodyPr>
            <a:normAutofit fontScale="92500"/>
          </a:bodyPr>
          <a:lstStyle/>
          <a:p>
            <a:r>
              <a:rPr lang="en-US" sz="2400" i="1" dirty="0">
                <a:latin typeface="Arial" charset="0"/>
                <a:cs typeface="Arial" charset="0"/>
              </a:rPr>
              <a:t>The STI policy and recommendations of the council will be implemented </a:t>
            </a:r>
            <a:r>
              <a:rPr lang="en-US" sz="2400" dirty="0">
                <a:latin typeface="Arial" charset="0"/>
                <a:cs typeface="Arial" charset="0"/>
              </a:rPr>
              <a:t>by the </a:t>
            </a:r>
            <a:r>
              <a:rPr lang="en-US" sz="2400" i="1" dirty="0" err="1">
                <a:latin typeface="Arial" charset="0"/>
                <a:cs typeface="Arial" charset="0"/>
              </a:rPr>
              <a:t>MoST</a:t>
            </a:r>
            <a:r>
              <a:rPr lang="en-US" sz="2400" i="1" dirty="0">
                <a:latin typeface="Arial" charset="0"/>
                <a:cs typeface="Arial" charset="0"/>
              </a:rPr>
              <a:t> and other respective government bodies.</a:t>
            </a:r>
            <a:r>
              <a:rPr lang="en-US" sz="2400" dirty="0">
                <a:latin typeface="Arial" charset="0"/>
                <a:cs typeface="Arial" charset="0"/>
              </a:rPr>
              <a:t> </a:t>
            </a:r>
          </a:p>
          <a:p>
            <a:endParaRPr lang="en-US" sz="2400" dirty="0">
              <a:latin typeface="Arial" charset="0"/>
              <a:cs typeface="Arial" charset="0"/>
            </a:endParaRPr>
          </a:p>
          <a:p>
            <a:r>
              <a:rPr lang="en-US" sz="2400" dirty="0">
                <a:latin typeface="Arial" charset="0"/>
                <a:cs typeface="Arial" charset="0"/>
              </a:rPr>
              <a:t>Effort will be exerted to ensure clarity of roles and activities, thereby preventing unnecessary task overlapping, redundant responsibilities and resource wastage. </a:t>
            </a:r>
          </a:p>
          <a:p>
            <a:endParaRPr lang="en-US" sz="2400" dirty="0">
              <a:latin typeface="Arial" charset="0"/>
              <a:cs typeface="Arial" charset="0"/>
            </a:endParaRPr>
          </a:p>
          <a:p>
            <a:r>
              <a:rPr lang="en-US" sz="2400" dirty="0">
                <a:solidFill>
                  <a:srgbClr val="0033CC"/>
                </a:solidFill>
                <a:latin typeface="Arial" charset="0"/>
                <a:cs typeface="Arial" charset="0"/>
              </a:rPr>
              <a:t>The MOST serves as </a:t>
            </a:r>
            <a:r>
              <a:rPr lang="en-US" sz="2400" i="1" dirty="0">
                <a:solidFill>
                  <a:srgbClr val="0033CC"/>
                </a:solidFill>
                <a:latin typeface="Arial" charset="0"/>
                <a:cs typeface="Arial" charset="0"/>
              </a:rPr>
              <a:t>secretariat of the council</a:t>
            </a:r>
            <a:r>
              <a:rPr lang="en-US" sz="2400" dirty="0">
                <a:latin typeface="Arial" charset="0"/>
                <a:cs typeface="Arial" charset="0"/>
              </a:rPr>
              <a:t>. </a:t>
            </a:r>
          </a:p>
          <a:p>
            <a:endParaRPr lang="en-US" sz="2400" dirty="0">
              <a:latin typeface="Arial" charset="0"/>
              <a:cs typeface="Arial" charset="0"/>
            </a:endParaRPr>
          </a:p>
          <a:p>
            <a:r>
              <a:rPr lang="en-US" sz="2400" dirty="0" err="1">
                <a:solidFill>
                  <a:srgbClr val="0033CC"/>
                </a:solidFill>
                <a:latin typeface="Arial" charset="0"/>
                <a:cs typeface="Arial" charset="0"/>
              </a:rPr>
              <a:t>MoST</a:t>
            </a:r>
            <a:r>
              <a:rPr lang="en-US" sz="2400" dirty="0">
                <a:solidFill>
                  <a:srgbClr val="0033CC"/>
                </a:solidFill>
                <a:latin typeface="Arial" charset="0"/>
                <a:cs typeface="Arial" charset="0"/>
              </a:rPr>
              <a:t> will provide and ensure the functions of </a:t>
            </a:r>
            <a:r>
              <a:rPr lang="en-US" sz="2400" i="1" dirty="0">
                <a:solidFill>
                  <a:srgbClr val="0033CC"/>
                </a:solidFill>
                <a:latin typeface="Arial" charset="0"/>
                <a:cs typeface="Arial" charset="0"/>
              </a:rPr>
              <a:t>coordination, monitoring and support </a:t>
            </a:r>
            <a:r>
              <a:rPr lang="en-US" sz="2400" dirty="0">
                <a:latin typeface="Arial" charset="0"/>
                <a:cs typeface="Arial" charset="0"/>
              </a:rPr>
              <a:t>to STI development activities based on the strategic direction of the council.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t>6. Monitoring and Evaluation </a:t>
            </a:r>
          </a:p>
        </p:txBody>
      </p:sp>
      <p:sp>
        <p:nvSpPr>
          <p:cNvPr id="48131" name="Content Placeholder 2"/>
          <p:cNvSpPr>
            <a:spLocks noGrp="1"/>
          </p:cNvSpPr>
          <p:nvPr>
            <p:ph idx="1"/>
          </p:nvPr>
        </p:nvSpPr>
        <p:spPr>
          <a:noFill/>
          <a:ln w="25400">
            <a:solidFill>
              <a:srgbClr val="FF0000"/>
            </a:solidFill>
          </a:ln>
        </p:spPr>
        <p:txBody>
          <a:bodyPr/>
          <a:lstStyle/>
          <a:p>
            <a:r>
              <a:rPr lang="en-US" dirty="0">
                <a:latin typeface="Arial" pitchFamily="34" charset="0"/>
                <a:cs typeface="Arial" pitchFamily="34" charset="0"/>
              </a:rPr>
              <a:t> Monitoring and evaluation systems will be implemented </a:t>
            </a:r>
            <a:r>
              <a:rPr lang="en-US" u="sng" dirty="0">
                <a:latin typeface="Arial" pitchFamily="34" charset="0"/>
                <a:cs typeface="Arial" pitchFamily="34" charset="0"/>
              </a:rPr>
              <a:t>at each level</a:t>
            </a:r>
            <a:r>
              <a:rPr lang="en-US" dirty="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M &amp; E will ensure the </a:t>
            </a:r>
            <a:r>
              <a:rPr lang="en-US" i="1" dirty="0">
                <a:latin typeface="Arial" pitchFamily="34" charset="0"/>
                <a:cs typeface="Arial" pitchFamily="34" charset="0"/>
              </a:rPr>
              <a:t>effectiveness of the policy implementation, efficient resource utilization and taking of corrective measure on weaknesses</a:t>
            </a:r>
            <a:r>
              <a:rPr lang="en-US" dirty="0">
                <a:latin typeface="Arial" pitchFamily="34" charset="0"/>
                <a:cs typeface="Arial" pitchFamily="34" charset="0"/>
              </a:rPr>
              <a:t>, with a specific responsibility resting with </a:t>
            </a:r>
            <a:r>
              <a:rPr lang="en-US" i="1" dirty="0">
                <a:latin typeface="Arial" pitchFamily="34" charset="0"/>
                <a:cs typeface="Arial" pitchFamily="34" charset="0"/>
              </a:rPr>
              <a:t>the council</a:t>
            </a:r>
            <a:r>
              <a:rPr lang="en-US" dirty="0">
                <a:latin typeface="Arial" pitchFamily="34" charset="0"/>
                <a:cs typeface="Arial" pitchFamily="34" charset="0"/>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9762"/>
          </a:xfrm>
        </p:spPr>
        <p:txBody>
          <a:bodyPr>
            <a:normAutofit fontScale="90000"/>
          </a:bodyPr>
          <a:lstStyle/>
          <a:p>
            <a:pPr>
              <a:defRPr/>
            </a:pPr>
            <a:r>
              <a:rPr lang="fr-CH" altLang="en-US" b="1" dirty="0" err="1"/>
              <a:t>Summary</a:t>
            </a:r>
            <a:endParaRPr lang="fr-FR" altLang="en-US" b="1" dirty="0"/>
          </a:p>
        </p:txBody>
      </p:sp>
      <p:sp>
        <p:nvSpPr>
          <p:cNvPr id="49155" name="Rectangle 3"/>
          <p:cNvSpPr>
            <a:spLocks noGrp="1" noChangeArrowheads="1"/>
          </p:cNvSpPr>
          <p:nvPr>
            <p:ph type="body" idx="1"/>
          </p:nvPr>
        </p:nvSpPr>
        <p:spPr>
          <a:xfrm>
            <a:off x="533400" y="914400"/>
            <a:ext cx="8229600" cy="5334000"/>
          </a:xfrm>
          <a:noFill/>
          <a:ln w="25400">
            <a:solidFill>
              <a:srgbClr val="FF0000"/>
            </a:solidFill>
          </a:ln>
        </p:spPr>
        <p:txBody>
          <a:bodyPr>
            <a:normAutofit fontScale="92500" lnSpcReduction="20000"/>
          </a:bodyPr>
          <a:lstStyle/>
          <a:p>
            <a:pPr>
              <a:lnSpc>
                <a:spcPct val="80000"/>
              </a:lnSpc>
            </a:pPr>
            <a:r>
              <a:rPr lang="fr-CH" altLang="en-US" sz="2800" dirty="0">
                <a:latin typeface="Arial" charset="0"/>
                <a:cs typeface="Arial" charset="0"/>
              </a:rPr>
              <a:t>Our STI </a:t>
            </a:r>
            <a:r>
              <a:rPr lang="fr-CH" altLang="en-US" sz="2800" dirty="0" err="1">
                <a:latin typeface="Arial" charset="0"/>
                <a:cs typeface="Arial" charset="0"/>
              </a:rPr>
              <a:t>policy</a:t>
            </a:r>
            <a:r>
              <a:rPr lang="fr-CH" altLang="en-US" sz="2800" dirty="0">
                <a:latin typeface="Arial" charset="0"/>
                <a:cs typeface="Arial" charset="0"/>
              </a:rPr>
              <a:t> has:</a:t>
            </a:r>
          </a:p>
          <a:p>
            <a:pPr>
              <a:lnSpc>
                <a:spcPct val="80000"/>
              </a:lnSpc>
              <a:buFontTx/>
              <a:buChar char="-"/>
            </a:pPr>
            <a:r>
              <a:rPr lang="fr-CH" altLang="en-US" sz="2800" dirty="0" err="1">
                <a:latin typeface="Arial" charset="0"/>
                <a:cs typeface="Arial" charset="0"/>
              </a:rPr>
              <a:t>clear</a:t>
            </a:r>
            <a:r>
              <a:rPr lang="fr-CH" altLang="en-US" sz="2800" dirty="0">
                <a:latin typeface="Arial" charset="0"/>
                <a:cs typeface="Arial" charset="0"/>
              </a:rPr>
              <a:t> vision, mission and objectives</a:t>
            </a:r>
          </a:p>
          <a:p>
            <a:pPr>
              <a:lnSpc>
                <a:spcPct val="80000"/>
              </a:lnSpc>
              <a:buFontTx/>
              <a:buChar char="-"/>
            </a:pPr>
            <a:r>
              <a:rPr lang="fr-CH" altLang="en-US" sz="2800" dirty="0" err="1">
                <a:latin typeface="Arial" charset="0"/>
                <a:cs typeface="Arial" charset="0"/>
              </a:rPr>
              <a:t>Eleven</a:t>
            </a:r>
            <a:r>
              <a:rPr lang="fr-CH" altLang="en-US" sz="2800" dirty="0">
                <a:latin typeface="Arial" charset="0"/>
                <a:cs typeface="Arial" charset="0"/>
              </a:rPr>
              <a:t> </a:t>
            </a:r>
            <a:r>
              <a:rPr lang="fr-CH" altLang="en-US" sz="2800" dirty="0" err="1">
                <a:latin typeface="Arial" charset="0"/>
                <a:cs typeface="Arial" charset="0"/>
              </a:rPr>
              <a:t>policy</a:t>
            </a:r>
            <a:r>
              <a:rPr lang="fr-CH" altLang="en-US" sz="2800" dirty="0">
                <a:latin typeface="Arial" charset="0"/>
                <a:cs typeface="Arial" charset="0"/>
              </a:rPr>
              <a:t> issues and </a:t>
            </a:r>
            <a:r>
              <a:rPr lang="fr-CH" altLang="en-US" sz="2800" dirty="0" err="1">
                <a:latin typeface="Arial" charset="0"/>
                <a:cs typeface="Arial" charset="0"/>
              </a:rPr>
              <a:t>strategies</a:t>
            </a:r>
            <a:endParaRPr lang="fr-CH" altLang="en-US" sz="2800" dirty="0">
              <a:latin typeface="Arial" charset="0"/>
              <a:cs typeface="Arial" charset="0"/>
            </a:endParaRPr>
          </a:p>
          <a:p>
            <a:pPr>
              <a:lnSpc>
                <a:spcPct val="80000"/>
              </a:lnSpc>
              <a:buFontTx/>
              <a:buChar char="-"/>
            </a:pPr>
            <a:r>
              <a:rPr lang="fr-CH" altLang="en-US" sz="2800" dirty="0" err="1">
                <a:latin typeface="Arial" charset="0"/>
                <a:cs typeface="Arial" charset="0"/>
              </a:rPr>
              <a:t>Clear</a:t>
            </a:r>
            <a:r>
              <a:rPr lang="fr-CH" altLang="en-US" sz="2800" dirty="0">
                <a:latin typeface="Arial" charset="0"/>
                <a:cs typeface="Arial" charset="0"/>
              </a:rPr>
              <a:t> </a:t>
            </a:r>
            <a:r>
              <a:rPr lang="fr-CH" altLang="en-US" sz="2800" dirty="0" err="1">
                <a:latin typeface="Arial" charset="0"/>
                <a:cs typeface="Arial" charset="0"/>
              </a:rPr>
              <a:t>implementation</a:t>
            </a:r>
            <a:r>
              <a:rPr lang="fr-CH" altLang="en-US" sz="2800" dirty="0">
                <a:latin typeface="Arial" charset="0"/>
                <a:cs typeface="Arial" charset="0"/>
              </a:rPr>
              <a:t> </a:t>
            </a:r>
            <a:r>
              <a:rPr lang="fr-CH" altLang="en-US" sz="2800" dirty="0" err="1">
                <a:latin typeface="Arial" charset="0"/>
                <a:cs typeface="Arial" charset="0"/>
              </a:rPr>
              <a:t>principles</a:t>
            </a:r>
            <a:endParaRPr lang="fr-CH" altLang="en-US" sz="2800" dirty="0">
              <a:latin typeface="Arial" charset="0"/>
              <a:cs typeface="Arial" charset="0"/>
            </a:endParaRPr>
          </a:p>
          <a:p>
            <a:pPr>
              <a:lnSpc>
                <a:spcPct val="80000"/>
              </a:lnSpc>
              <a:buFontTx/>
              <a:buChar char="-"/>
            </a:pPr>
            <a:r>
              <a:rPr lang="fr-CH" altLang="en-US" sz="2800" dirty="0" err="1">
                <a:latin typeface="Arial" charset="0"/>
                <a:cs typeface="Arial" charset="0"/>
              </a:rPr>
              <a:t>Governance</a:t>
            </a:r>
            <a:r>
              <a:rPr lang="fr-CH" altLang="en-US" sz="2800" dirty="0">
                <a:latin typeface="Arial" charset="0"/>
                <a:cs typeface="Arial" charset="0"/>
              </a:rPr>
              <a:t> structure</a:t>
            </a:r>
          </a:p>
          <a:p>
            <a:pPr>
              <a:lnSpc>
                <a:spcPct val="80000"/>
              </a:lnSpc>
              <a:buNone/>
            </a:pPr>
            <a:endParaRPr lang="fr-CH" altLang="en-US" sz="2800" dirty="0">
              <a:latin typeface="Arial" charset="0"/>
              <a:cs typeface="Arial" charset="0"/>
            </a:endParaRPr>
          </a:p>
          <a:p>
            <a:pPr>
              <a:lnSpc>
                <a:spcPct val="80000"/>
              </a:lnSpc>
            </a:pPr>
            <a:r>
              <a:rPr lang="fr-CH" altLang="en-US" sz="2800" dirty="0">
                <a:latin typeface="Arial" charset="0"/>
                <a:cs typeface="Arial" charset="0"/>
              </a:rPr>
              <a:t>The STI </a:t>
            </a:r>
            <a:r>
              <a:rPr lang="fr-CH" altLang="en-US" sz="2800" dirty="0" err="1">
                <a:latin typeface="Arial" charset="0"/>
                <a:cs typeface="Arial" charset="0"/>
              </a:rPr>
              <a:t>policy</a:t>
            </a:r>
            <a:r>
              <a:rPr lang="fr-CH" altLang="en-US" sz="2800" dirty="0">
                <a:latin typeface="Arial" charset="0"/>
                <a:cs typeface="Arial" charset="0"/>
              </a:rPr>
              <a:t> </a:t>
            </a:r>
            <a:r>
              <a:rPr lang="fr-CH" altLang="en-US" sz="2800" dirty="0" err="1">
                <a:latin typeface="Arial" charset="0"/>
                <a:cs typeface="Arial" charset="0"/>
              </a:rPr>
              <a:t>is</a:t>
            </a:r>
            <a:r>
              <a:rPr lang="fr-CH" altLang="en-US" sz="2800" dirty="0">
                <a:latin typeface="Arial" charset="0"/>
                <a:cs typeface="Arial" charset="0"/>
              </a:rPr>
              <a:t> </a:t>
            </a:r>
            <a:r>
              <a:rPr lang="fr-CH" altLang="en-US" sz="2800" dirty="0" err="1">
                <a:latin typeface="Arial" charset="0"/>
                <a:cs typeface="Arial" charset="0"/>
              </a:rPr>
              <a:t>meant</a:t>
            </a:r>
            <a:r>
              <a:rPr lang="fr-CH" altLang="en-US" sz="2800" dirty="0">
                <a:latin typeface="Arial" charset="0"/>
                <a:cs typeface="Arial" charset="0"/>
              </a:rPr>
              <a:t> to:</a:t>
            </a:r>
          </a:p>
          <a:p>
            <a:pPr>
              <a:lnSpc>
                <a:spcPct val="80000"/>
              </a:lnSpc>
              <a:buFont typeface="Wingdings" pitchFamily="2" charset="2"/>
              <a:buChar char="ü"/>
            </a:pPr>
            <a:r>
              <a:rPr lang="fr-CH" altLang="en-US" sz="2800" dirty="0">
                <a:latin typeface="Arial" charset="0"/>
                <a:cs typeface="Arial" charset="0"/>
              </a:rPr>
              <a:t>	 </a:t>
            </a:r>
            <a:r>
              <a:rPr lang="fr-CH" altLang="en-US" sz="2800" i="1" dirty="0" err="1">
                <a:latin typeface="Arial" charset="0"/>
                <a:cs typeface="Arial" charset="0"/>
              </a:rPr>
              <a:t>build</a:t>
            </a:r>
            <a:r>
              <a:rPr lang="fr-CH" altLang="en-US" sz="2800" i="1" dirty="0">
                <a:latin typeface="Arial" charset="0"/>
                <a:cs typeface="Arial" charset="0"/>
              </a:rPr>
              <a:t> </a:t>
            </a:r>
            <a:r>
              <a:rPr lang="fr-CH" altLang="en-US" sz="2800" i="1" dirty="0" err="1">
                <a:latin typeface="Arial" charset="0"/>
                <a:cs typeface="Arial" charset="0"/>
              </a:rPr>
              <a:t>strong</a:t>
            </a:r>
            <a:r>
              <a:rPr lang="fr-CH" altLang="en-US" sz="2800" i="1" dirty="0">
                <a:latin typeface="Arial" charset="0"/>
                <a:cs typeface="Arial" charset="0"/>
              </a:rPr>
              <a:t> STI </a:t>
            </a:r>
            <a:r>
              <a:rPr lang="fr-CH" altLang="en-US" sz="2800" i="1" dirty="0" err="1">
                <a:latin typeface="Arial" charset="0"/>
                <a:cs typeface="Arial" charset="0"/>
              </a:rPr>
              <a:t>capabilities</a:t>
            </a:r>
            <a:r>
              <a:rPr lang="fr-CH" altLang="en-US" sz="2800" i="1" dirty="0">
                <a:latin typeface="Arial" charset="0"/>
                <a:cs typeface="Arial" charset="0"/>
              </a:rPr>
              <a:t>, </a:t>
            </a:r>
          </a:p>
          <a:p>
            <a:pPr>
              <a:lnSpc>
                <a:spcPct val="80000"/>
              </a:lnSpc>
              <a:buFont typeface="Wingdings" pitchFamily="2" charset="2"/>
              <a:buChar char="ü"/>
            </a:pPr>
            <a:r>
              <a:rPr lang="fr-CH" altLang="en-US" sz="2800" i="1" dirty="0">
                <a:latin typeface="Arial" charset="0"/>
                <a:cs typeface="Arial" charset="0"/>
              </a:rPr>
              <a:t>	</a:t>
            </a:r>
            <a:r>
              <a:rPr lang="fr-CH" altLang="en-US" sz="2800" i="1" dirty="0" err="1">
                <a:latin typeface="Arial" charset="0"/>
                <a:cs typeface="Arial" charset="0"/>
              </a:rPr>
              <a:t>access</a:t>
            </a:r>
            <a:r>
              <a:rPr lang="fr-CH" altLang="en-US" sz="2800" i="1" dirty="0">
                <a:latin typeface="Arial" charset="0"/>
                <a:cs typeface="Arial" charset="0"/>
              </a:rPr>
              <a:t> </a:t>
            </a:r>
            <a:r>
              <a:rPr lang="fr-CH" altLang="en-US" sz="2800" i="1" dirty="0" err="1">
                <a:latin typeface="Arial" charset="0"/>
                <a:cs typeface="Arial" charset="0"/>
              </a:rPr>
              <a:t>foreign</a:t>
            </a:r>
            <a:r>
              <a:rPr lang="fr-CH" altLang="en-US" sz="2800" i="1" dirty="0">
                <a:latin typeface="Arial" charset="0"/>
                <a:cs typeface="Arial" charset="0"/>
              </a:rPr>
              <a:t> technologies and </a:t>
            </a:r>
          </a:p>
          <a:p>
            <a:pPr>
              <a:lnSpc>
                <a:spcPct val="80000"/>
              </a:lnSpc>
              <a:buFont typeface="Wingdings" pitchFamily="2" charset="2"/>
              <a:buChar char="ü"/>
            </a:pPr>
            <a:r>
              <a:rPr lang="fr-CH" altLang="en-US" sz="2800" i="1" dirty="0">
                <a:latin typeface="Arial" charset="0"/>
                <a:cs typeface="Arial" charset="0"/>
              </a:rPr>
              <a:t>	</a:t>
            </a:r>
            <a:r>
              <a:rPr lang="fr-CH" altLang="en-US" sz="2800" i="1" dirty="0" err="1">
                <a:latin typeface="Arial" charset="0"/>
                <a:cs typeface="Arial" charset="0"/>
              </a:rPr>
              <a:t>build</a:t>
            </a:r>
            <a:r>
              <a:rPr lang="fr-CH" altLang="en-US" sz="2800" i="1" dirty="0">
                <a:latin typeface="Arial" charset="0"/>
                <a:cs typeface="Arial" charset="0"/>
              </a:rPr>
              <a:t> </a:t>
            </a:r>
            <a:r>
              <a:rPr lang="fr-CH" altLang="en-US" sz="2800" i="1" dirty="0" err="1">
                <a:latin typeface="Arial" charset="0"/>
                <a:cs typeface="Arial" charset="0"/>
              </a:rPr>
              <a:t>strong</a:t>
            </a:r>
            <a:r>
              <a:rPr lang="fr-CH" altLang="en-US" sz="2800" i="1" dirty="0">
                <a:latin typeface="Arial" charset="0"/>
                <a:cs typeface="Arial" charset="0"/>
              </a:rPr>
              <a:t> national </a:t>
            </a:r>
            <a:r>
              <a:rPr lang="fr-CH" altLang="en-US" sz="2800" i="1" dirty="0" err="1">
                <a:latin typeface="Arial" charset="0"/>
                <a:cs typeface="Arial" charset="0"/>
              </a:rPr>
              <a:t>systems</a:t>
            </a:r>
            <a:r>
              <a:rPr lang="fr-CH" altLang="en-US" sz="2800" i="1" dirty="0">
                <a:latin typeface="Arial" charset="0"/>
                <a:cs typeface="Arial" charset="0"/>
              </a:rPr>
              <a:t> of innovation</a:t>
            </a:r>
            <a:r>
              <a:rPr lang="fr-CH" altLang="en-US" sz="2800" dirty="0">
                <a:latin typeface="Arial" charset="0"/>
                <a:cs typeface="Arial" charset="0"/>
              </a:rPr>
              <a:t> </a:t>
            </a:r>
            <a:r>
              <a:rPr lang="fr-CH" altLang="en-US" sz="2800" dirty="0" err="1">
                <a:latin typeface="Arial" charset="0"/>
                <a:cs typeface="Arial" charset="0"/>
              </a:rPr>
              <a:t>which</a:t>
            </a:r>
            <a:r>
              <a:rPr lang="fr-CH" altLang="en-US" sz="2800" dirty="0">
                <a:latin typeface="Arial" charset="0"/>
                <a:cs typeface="Arial" charset="0"/>
              </a:rPr>
              <a:t> are important for </a:t>
            </a:r>
            <a:r>
              <a:rPr lang="fr-CH" altLang="en-US" sz="2800" dirty="0" err="1">
                <a:latin typeface="Arial" charset="0"/>
                <a:cs typeface="Arial" charset="0"/>
              </a:rPr>
              <a:t>economic</a:t>
            </a:r>
            <a:r>
              <a:rPr lang="fr-CH" altLang="en-US" sz="2800" dirty="0">
                <a:latin typeface="Arial" charset="0"/>
                <a:cs typeface="Arial" charset="0"/>
              </a:rPr>
              <a:t> </a:t>
            </a:r>
            <a:r>
              <a:rPr lang="fr-CH" altLang="en-US" sz="2800" dirty="0" err="1">
                <a:latin typeface="Arial" charset="0"/>
                <a:cs typeface="Arial" charset="0"/>
              </a:rPr>
              <a:t>growth</a:t>
            </a:r>
            <a:r>
              <a:rPr lang="fr-CH" altLang="en-US" sz="2800" dirty="0">
                <a:latin typeface="Arial" charset="0"/>
                <a:cs typeface="Arial" charset="0"/>
              </a:rPr>
              <a:t>, social </a:t>
            </a:r>
            <a:r>
              <a:rPr lang="fr-CH" altLang="en-US" sz="2800" dirty="0" err="1">
                <a:latin typeface="Arial" charset="0"/>
                <a:cs typeface="Arial" charset="0"/>
              </a:rPr>
              <a:t>welfare</a:t>
            </a:r>
            <a:r>
              <a:rPr lang="fr-CH" altLang="en-US" sz="2800" dirty="0">
                <a:latin typeface="Arial" charset="0"/>
                <a:cs typeface="Arial" charset="0"/>
              </a:rPr>
              <a:t> and </a:t>
            </a:r>
            <a:r>
              <a:rPr lang="fr-CH" altLang="en-US" sz="2800" dirty="0" err="1">
                <a:latin typeface="Arial" charset="0"/>
                <a:cs typeface="Arial" charset="0"/>
              </a:rPr>
              <a:t>addressing</a:t>
            </a:r>
            <a:r>
              <a:rPr lang="fr-CH" altLang="en-US" sz="2800" dirty="0">
                <a:latin typeface="Arial" charset="0"/>
                <a:cs typeface="Arial" charset="0"/>
              </a:rPr>
              <a:t> </a:t>
            </a:r>
            <a:r>
              <a:rPr lang="fr-CH" altLang="en-US" sz="2800" dirty="0" err="1">
                <a:latin typeface="Arial" charset="0"/>
                <a:cs typeface="Arial" charset="0"/>
              </a:rPr>
              <a:t>environmental</a:t>
            </a:r>
            <a:r>
              <a:rPr lang="fr-CH" altLang="en-US" sz="2800" dirty="0">
                <a:latin typeface="Arial" charset="0"/>
                <a:cs typeface="Arial" charset="0"/>
              </a:rPr>
              <a:t> challenges.</a:t>
            </a:r>
          </a:p>
          <a:p>
            <a:pPr>
              <a:lnSpc>
                <a:spcPct val="80000"/>
              </a:lnSpc>
              <a:buFont typeface="Wingdings" pitchFamily="2" charset="2"/>
              <a:buChar char="ü"/>
            </a:pPr>
            <a:endParaRPr lang="fr-CH" altLang="en-US" sz="2800" dirty="0">
              <a:latin typeface="Arial" charset="0"/>
              <a:cs typeface="Arial" charset="0"/>
            </a:endParaRPr>
          </a:p>
          <a:p>
            <a:pPr>
              <a:lnSpc>
                <a:spcPct val="80000"/>
              </a:lnSpc>
            </a:pPr>
            <a:r>
              <a:rPr lang="fr-CH" altLang="en-US" sz="2800" i="1" u="sng" dirty="0" err="1">
                <a:solidFill>
                  <a:srgbClr val="000099"/>
                </a:solidFill>
                <a:latin typeface="Arial" charset="0"/>
                <a:cs typeface="Arial" charset="0"/>
              </a:rPr>
              <a:t>Although</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achievements</a:t>
            </a:r>
            <a:r>
              <a:rPr lang="fr-CH" altLang="en-US" sz="2800" i="1" u="sng" dirty="0">
                <a:solidFill>
                  <a:srgbClr val="000099"/>
                </a:solidFill>
                <a:latin typeface="Arial" charset="0"/>
                <a:cs typeface="Arial" charset="0"/>
              </a:rPr>
              <a:t> are </a:t>
            </a:r>
            <a:r>
              <a:rPr lang="fr-CH" altLang="en-US" sz="2800" i="1" u="sng" dirty="0" err="1">
                <a:solidFill>
                  <a:srgbClr val="000099"/>
                </a:solidFill>
                <a:latin typeface="Arial" charset="0"/>
                <a:cs typeface="Arial" charset="0"/>
              </a:rPr>
              <a:t>being</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enjoyed</a:t>
            </a:r>
            <a:r>
              <a:rPr lang="fr-CH" altLang="en-US" sz="2800" i="1" u="sng" dirty="0">
                <a:solidFill>
                  <a:srgbClr val="000099"/>
                </a:solidFill>
                <a:latin typeface="Arial" charset="0"/>
                <a:cs typeface="Arial" charset="0"/>
              </a:rPr>
              <a:t> in </a:t>
            </a:r>
            <a:r>
              <a:rPr lang="fr-CH" altLang="en-US" sz="2800" i="1" u="sng" dirty="0" err="1">
                <a:solidFill>
                  <a:srgbClr val="000099"/>
                </a:solidFill>
                <a:latin typeface="Arial" charset="0"/>
                <a:cs typeface="Arial" charset="0"/>
              </a:rPr>
              <a:t>some</a:t>
            </a:r>
            <a:r>
              <a:rPr lang="fr-CH" altLang="en-US" sz="2800" i="1" u="sng" dirty="0">
                <a:solidFill>
                  <a:srgbClr val="000099"/>
                </a:solidFill>
                <a:latin typeface="Arial" charset="0"/>
                <a:cs typeface="Arial" charset="0"/>
              </a:rPr>
              <a:t> areas of the </a:t>
            </a:r>
            <a:r>
              <a:rPr lang="fr-CH" altLang="en-US" sz="2800" i="1" u="sng" dirty="0" err="1">
                <a:solidFill>
                  <a:srgbClr val="000099"/>
                </a:solidFill>
                <a:latin typeface="Arial" charset="0"/>
                <a:cs typeface="Arial" charset="0"/>
              </a:rPr>
              <a:t>policy</a:t>
            </a:r>
            <a:r>
              <a:rPr lang="fr-CH" altLang="en-US" sz="2800" i="1" u="sng" dirty="0">
                <a:solidFill>
                  <a:srgbClr val="000099"/>
                </a:solidFill>
                <a:latin typeface="Arial" charset="0"/>
                <a:cs typeface="Arial" charset="0"/>
              </a:rPr>
              <a:t> issues, </a:t>
            </a:r>
            <a:r>
              <a:rPr lang="fr-CH" altLang="en-US" sz="2800" i="1" u="sng" dirty="0" err="1">
                <a:solidFill>
                  <a:srgbClr val="000099"/>
                </a:solidFill>
                <a:latin typeface="Arial" charset="0"/>
                <a:cs typeface="Arial" charset="0"/>
              </a:rPr>
              <a:t>much</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is</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yet</a:t>
            </a:r>
            <a:r>
              <a:rPr lang="fr-CH" altLang="en-US" sz="2800" i="1" u="sng" dirty="0">
                <a:solidFill>
                  <a:srgbClr val="000099"/>
                </a:solidFill>
                <a:latin typeface="Arial" charset="0"/>
                <a:cs typeface="Arial" charset="0"/>
              </a:rPr>
              <a:t> to </a:t>
            </a:r>
            <a:r>
              <a:rPr lang="fr-CH" altLang="en-US" sz="2800" i="1" u="sng" dirty="0" err="1">
                <a:solidFill>
                  <a:srgbClr val="000099"/>
                </a:solidFill>
                <a:latin typeface="Arial" charset="0"/>
                <a:cs typeface="Arial" charset="0"/>
              </a:rPr>
              <a:t>be</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done</a:t>
            </a:r>
            <a:r>
              <a:rPr lang="fr-CH" altLang="en-US" sz="2800" i="1" u="sng" dirty="0">
                <a:solidFill>
                  <a:srgbClr val="000099"/>
                </a:solidFill>
                <a:latin typeface="Arial" charset="0"/>
                <a:cs typeface="Arial" charset="0"/>
              </a:rPr>
              <a:t> in the future. This </a:t>
            </a:r>
            <a:r>
              <a:rPr lang="fr-CH" altLang="en-US" sz="2800" i="1" u="sng" dirty="0" err="1">
                <a:solidFill>
                  <a:srgbClr val="000099"/>
                </a:solidFill>
                <a:latin typeface="Arial" charset="0"/>
                <a:cs typeface="Arial" charset="0"/>
              </a:rPr>
              <a:t>requires</a:t>
            </a:r>
            <a:r>
              <a:rPr lang="fr-CH" altLang="en-US" sz="2800" i="1" u="sng" dirty="0">
                <a:solidFill>
                  <a:srgbClr val="000099"/>
                </a:solidFill>
                <a:latin typeface="Arial" charset="0"/>
                <a:cs typeface="Arial" charset="0"/>
              </a:rPr>
              <a:t> </a:t>
            </a:r>
            <a:r>
              <a:rPr lang="fr-CH" altLang="en-US" sz="2800" i="1" u="sng" dirty="0" err="1">
                <a:solidFill>
                  <a:srgbClr val="000099"/>
                </a:solidFill>
                <a:latin typeface="Arial" charset="0"/>
                <a:cs typeface="Arial" charset="0"/>
              </a:rPr>
              <a:t>concerted</a:t>
            </a:r>
            <a:r>
              <a:rPr lang="fr-CH" altLang="en-US" sz="2800" i="1" u="sng" dirty="0">
                <a:solidFill>
                  <a:srgbClr val="000099"/>
                </a:solidFill>
                <a:latin typeface="Arial" charset="0"/>
                <a:cs typeface="Arial" charset="0"/>
              </a:rPr>
              <a:t> efforts </a:t>
            </a:r>
            <a:r>
              <a:rPr lang="fr-CH" altLang="en-US" sz="2800" i="1" u="sng" dirty="0" err="1">
                <a:solidFill>
                  <a:srgbClr val="000099"/>
                </a:solidFill>
                <a:latin typeface="Arial" charset="0"/>
                <a:cs typeface="Arial" charset="0"/>
              </a:rPr>
              <a:t>from</a:t>
            </a:r>
            <a:r>
              <a:rPr lang="fr-CH" altLang="en-US" sz="2800" i="1" u="sng" dirty="0">
                <a:solidFill>
                  <a:srgbClr val="000099"/>
                </a:solidFill>
                <a:latin typeface="Arial" charset="0"/>
                <a:cs typeface="Arial" charset="0"/>
              </a:rPr>
              <a:t> all </a:t>
            </a:r>
            <a:r>
              <a:rPr lang="fr-CH" altLang="en-US" sz="2800" i="1" u="sng" dirty="0" err="1">
                <a:solidFill>
                  <a:srgbClr val="000099"/>
                </a:solidFill>
                <a:latin typeface="Arial" charset="0"/>
                <a:cs typeface="Arial" charset="0"/>
              </a:rPr>
              <a:t>stakeholders</a:t>
            </a:r>
            <a:r>
              <a:rPr lang="fr-CH" altLang="en-US" sz="2800" i="1" u="sng" dirty="0">
                <a:solidFill>
                  <a:srgbClr val="000099"/>
                </a:solidFill>
                <a:latin typeface="Arial" charset="0"/>
                <a:cs typeface="Arial" charset="0"/>
              </a:rPr>
              <a:t>. </a:t>
            </a:r>
          </a:p>
          <a:p>
            <a:pPr marL="0" indent="0">
              <a:lnSpc>
                <a:spcPct val="80000"/>
              </a:lnSpc>
              <a:buNone/>
            </a:pPr>
            <a:endParaRPr lang="fr-CH" altLang="en-US" sz="2800" dirty="0">
              <a:latin typeface="Arial" charset="0"/>
              <a:cs typeface="Arial" charset="0"/>
            </a:endParaRPr>
          </a:p>
          <a:p>
            <a:pPr>
              <a:lnSpc>
                <a:spcPct val="80000"/>
              </a:lnSpc>
              <a:buNone/>
            </a:pPr>
            <a:endParaRPr lang="fr-CH" altLang="en-US" sz="2800"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68362"/>
          </a:xfrm>
        </p:spPr>
        <p:txBody>
          <a:bodyPr/>
          <a:lstStyle/>
          <a:p>
            <a:pPr algn="ctr">
              <a:defRPr/>
            </a:pPr>
            <a:r>
              <a:rPr lang="en-US" b="1" dirty="0"/>
              <a:t>2.1 Vision</a:t>
            </a:r>
          </a:p>
        </p:txBody>
      </p:sp>
      <p:sp>
        <p:nvSpPr>
          <p:cNvPr id="12291" name="Content Placeholder 2"/>
          <p:cNvSpPr>
            <a:spLocks noGrp="1"/>
          </p:cNvSpPr>
          <p:nvPr>
            <p:ph idx="1"/>
          </p:nvPr>
        </p:nvSpPr>
        <p:spPr>
          <a:xfrm>
            <a:off x="381000" y="1066800"/>
            <a:ext cx="8229600" cy="5105400"/>
          </a:xfrm>
          <a:ln w="38100">
            <a:solidFill>
              <a:srgbClr val="FF0000"/>
            </a:solidFill>
          </a:ln>
        </p:spPr>
        <p:txBody>
          <a:bodyPr>
            <a:normAutofit lnSpcReduction="10000"/>
          </a:bodyPr>
          <a:lstStyle/>
          <a:p>
            <a:pPr algn="just"/>
            <a:r>
              <a:rPr lang="en-US" sz="2400" dirty="0">
                <a:latin typeface="Arial" charset="0"/>
                <a:cs typeface="Arial" charset="0"/>
              </a:rPr>
              <a:t>The vision of the STI Policy is based on the national vision: </a:t>
            </a:r>
            <a:r>
              <a:rPr lang="en-US" sz="2400" i="1" dirty="0">
                <a:latin typeface="Arial" charset="0"/>
                <a:cs typeface="Arial" charset="0"/>
              </a:rPr>
              <a:t>“to see Ethiopia become a country where a </a:t>
            </a:r>
            <a:r>
              <a:rPr lang="en-US" sz="2400" i="1" u="sng" dirty="0">
                <a:latin typeface="Arial" charset="0"/>
                <a:cs typeface="Arial" charset="0"/>
              </a:rPr>
              <a:t>democratic rule, good governance and social justice</a:t>
            </a:r>
            <a:r>
              <a:rPr lang="en-US" sz="2400" i="1" dirty="0">
                <a:latin typeface="Arial" charset="0"/>
                <a:cs typeface="Arial" charset="0"/>
              </a:rPr>
              <a:t> reigns upon the involvement and free-will of its peoples, and once extricating itself from poverty </a:t>
            </a:r>
            <a:r>
              <a:rPr lang="en-US" sz="2400" i="1" u="sng" dirty="0">
                <a:latin typeface="Arial" charset="0"/>
                <a:cs typeface="Arial" charset="0"/>
              </a:rPr>
              <a:t>becomes a middle-income economy</a:t>
            </a:r>
            <a:r>
              <a:rPr lang="en-US" sz="2400" i="1" dirty="0">
                <a:latin typeface="Arial" charset="0"/>
                <a:cs typeface="Arial" charset="0"/>
              </a:rPr>
              <a:t> as of 2020-2023.” </a:t>
            </a:r>
          </a:p>
          <a:p>
            <a:endParaRPr lang="en-US" sz="2400" i="1" dirty="0">
              <a:solidFill>
                <a:srgbClr val="0033CC"/>
              </a:solidFill>
              <a:latin typeface="Arial" charset="0"/>
              <a:cs typeface="Arial" charset="0"/>
            </a:endParaRPr>
          </a:p>
          <a:p>
            <a:endParaRPr lang="en-US" sz="2400" i="1" dirty="0">
              <a:solidFill>
                <a:srgbClr val="0033CC"/>
              </a:solidFill>
              <a:latin typeface="Arial" charset="0"/>
              <a:cs typeface="Arial" charset="0"/>
            </a:endParaRPr>
          </a:p>
          <a:p>
            <a:pPr algn="just"/>
            <a:r>
              <a:rPr lang="en-US" sz="2800" dirty="0">
                <a:latin typeface="Arial" charset="0"/>
                <a:cs typeface="Arial" charset="0"/>
              </a:rPr>
              <a:t>Accordingly, the </a:t>
            </a:r>
            <a:r>
              <a:rPr lang="en-US" sz="2800" i="1" dirty="0">
                <a:solidFill>
                  <a:srgbClr val="FF0000"/>
                </a:solidFill>
                <a:latin typeface="Arial" charset="0"/>
                <a:cs typeface="Arial" charset="0"/>
              </a:rPr>
              <a:t>STI vision of the country is</a:t>
            </a:r>
            <a:r>
              <a:rPr lang="en-US" sz="2800" dirty="0">
                <a:latin typeface="Arial" charset="0"/>
                <a:cs typeface="Arial" charset="0"/>
              </a:rPr>
              <a:t>: </a:t>
            </a:r>
          </a:p>
          <a:p>
            <a:pPr algn="just">
              <a:buFont typeface="Wingdings 2" pitchFamily="18" charset="2"/>
              <a:buNone/>
            </a:pPr>
            <a:r>
              <a:rPr lang="en-US" sz="2800" dirty="0">
                <a:latin typeface="Arial" charset="0"/>
                <a:cs typeface="Arial" charset="0"/>
              </a:rPr>
              <a:t>	</a:t>
            </a:r>
            <a:r>
              <a:rPr lang="en-US" sz="2800" i="1" dirty="0">
                <a:solidFill>
                  <a:srgbClr val="000099"/>
                </a:solidFill>
                <a:latin typeface="Arial" charset="0"/>
                <a:cs typeface="Arial" charset="0"/>
              </a:rPr>
              <a:t>“To see Ethiopia entrench the capabilities which enable </a:t>
            </a:r>
            <a:r>
              <a:rPr lang="en-US" sz="2800" i="1" u="sng" dirty="0">
                <a:solidFill>
                  <a:srgbClr val="000099"/>
                </a:solidFill>
                <a:latin typeface="Arial" charset="0"/>
                <a:cs typeface="Arial" charset="0"/>
              </a:rPr>
              <a:t>rapid learning, adaptation and utilization of effective foreign technologies </a:t>
            </a:r>
            <a:r>
              <a:rPr lang="en-US" sz="2800" i="1" dirty="0">
                <a:solidFill>
                  <a:srgbClr val="000099"/>
                </a:solidFill>
                <a:latin typeface="Arial" charset="0"/>
                <a:cs typeface="Arial" charset="0"/>
              </a:rPr>
              <a:t>by the year 2022/23”</a:t>
            </a:r>
          </a:p>
          <a:p>
            <a:endParaRPr lang="en-US" sz="2400" i="1" dirty="0">
              <a:solidFill>
                <a:srgbClr val="0033CC"/>
              </a:solidFill>
              <a:latin typeface="Arial" charset="0"/>
              <a:cs typeface="Arial" charset="0"/>
            </a:endParaRPr>
          </a:p>
          <a:p>
            <a:endParaRPr lang="en-US" sz="2400" dirty="0">
              <a:latin typeface="Arial" charset="0"/>
              <a:cs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982438"/>
            <a:ext cx="8382000" cy="1818162"/>
          </a:xfrm>
        </p:spPr>
        <p:txBody>
          <a:bodyPr>
            <a:noAutofit/>
          </a:bodyPr>
          <a:lstStyle/>
          <a:p>
            <a:pPr algn="ctr">
              <a:defRPr/>
            </a:pPr>
            <a:r>
              <a:rPr lang="en-US" sz="7200" dirty="0"/>
              <a:t>Thank you!!</a:t>
            </a:r>
            <a:br>
              <a:rPr lang="en-US" sz="4800" dirty="0"/>
            </a:br>
            <a:br>
              <a:rPr lang="en-US" sz="4800" dirty="0"/>
            </a:br>
            <a:r>
              <a:rPr lang="en-US" sz="4800" dirty="0">
                <a:hlinkClick r:id="rId2"/>
              </a:rPr>
              <a:t>www.moshe.ethernet.et</a:t>
            </a:r>
            <a:br>
              <a:rPr lang="en-US" sz="4800" dirty="0"/>
            </a:br>
            <a:br>
              <a:rPr lang="en-US" sz="4800" dirty="0"/>
            </a:br>
            <a:endParaRPr lang="en-US" sz="4800" dirty="0"/>
          </a:p>
        </p:txBody>
      </p:sp>
      <p:pic>
        <p:nvPicPr>
          <p:cNvPr id="4" name="Picture 1" descr="http://www.mfa.gov.et/images/et.gif"/>
          <p:cNvPicPr>
            <a:picLocks noChangeAspect="1" noChangeArrowheads="1"/>
          </p:cNvPicPr>
          <p:nvPr/>
        </p:nvPicPr>
        <p:blipFill>
          <a:blip r:embed="rId3" cstate="print"/>
          <a:srcRect/>
          <a:stretch>
            <a:fillRect/>
          </a:stretch>
        </p:blipFill>
        <p:spPr bwMode="auto">
          <a:xfrm>
            <a:off x="304799" y="3411"/>
            <a:ext cx="2123025" cy="144676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a:t>2.2. Mission</a:t>
            </a:r>
          </a:p>
        </p:txBody>
      </p:sp>
      <p:sp>
        <p:nvSpPr>
          <p:cNvPr id="14339" name="Content Placeholder 2"/>
          <p:cNvSpPr>
            <a:spLocks noGrp="1"/>
          </p:cNvSpPr>
          <p:nvPr>
            <p:ph idx="1"/>
          </p:nvPr>
        </p:nvSpPr>
        <p:spPr>
          <a:xfrm>
            <a:off x="457200" y="1371600"/>
            <a:ext cx="8229600" cy="4525963"/>
          </a:xfrm>
          <a:ln w="25400">
            <a:solidFill>
              <a:srgbClr val="FF0000"/>
            </a:solidFill>
          </a:ln>
        </p:spPr>
        <p:txBody>
          <a:bodyPr>
            <a:normAutofit/>
          </a:bodyPr>
          <a:lstStyle/>
          <a:p>
            <a:pPr algn="ctr">
              <a:buFont typeface="Wingdings 2" pitchFamily="18" charset="2"/>
              <a:buNone/>
            </a:pPr>
            <a:r>
              <a:rPr lang="en-US" sz="2800" dirty="0">
                <a:latin typeface="Arial" charset="0"/>
                <a:cs typeface="Arial" charset="0"/>
              </a:rPr>
              <a:t>	To </a:t>
            </a:r>
            <a:r>
              <a:rPr lang="en-US" sz="2800" i="1" dirty="0">
                <a:solidFill>
                  <a:srgbClr val="0033CC"/>
                </a:solidFill>
                <a:latin typeface="Arial" charset="0"/>
                <a:cs typeface="Arial" charset="0"/>
              </a:rPr>
              <a:t>create a technology transfer framework </a:t>
            </a:r>
            <a:r>
              <a:rPr lang="en-US" sz="2800" dirty="0">
                <a:latin typeface="Arial" charset="0"/>
                <a:cs typeface="Arial" charset="0"/>
              </a:rPr>
              <a:t>that enables the building of national </a:t>
            </a:r>
            <a:r>
              <a:rPr lang="en-US" sz="2800" i="1" dirty="0">
                <a:solidFill>
                  <a:srgbClr val="0033CC"/>
                </a:solidFill>
                <a:latin typeface="Arial" charset="0"/>
                <a:cs typeface="Arial" charset="0"/>
              </a:rPr>
              <a:t>capabilities in technological learning, adaptation and utilization </a:t>
            </a:r>
            <a:r>
              <a:rPr lang="en-US" sz="2800" dirty="0">
                <a:latin typeface="Arial" charset="0"/>
                <a:cs typeface="Arial" charset="0"/>
              </a:rPr>
              <a:t>through </a:t>
            </a:r>
            <a:r>
              <a:rPr lang="en-US" sz="2800" i="1" dirty="0">
                <a:solidFill>
                  <a:srgbClr val="FF0000"/>
                </a:solidFill>
                <a:latin typeface="Arial" charset="0"/>
                <a:cs typeface="Arial" charset="0"/>
              </a:rPr>
              <a:t>searching, selecting and importing </a:t>
            </a:r>
            <a:r>
              <a:rPr lang="en-US" sz="2800" dirty="0">
                <a:latin typeface="Arial" charset="0"/>
                <a:cs typeface="Arial" charset="0"/>
              </a:rPr>
              <a:t>effective foreign technologies in manufacturing and service providing enterprises.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466" y="3962400"/>
            <a:ext cx="2859792" cy="17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8085</TotalTime>
  <Words>4982</Words>
  <Application>Microsoft Office PowerPoint</Application>
  <PresentationFormat>On-screen Show (4:3)</PresentationFormat>
  <Paragraphs>582</Paragraphs>
  <Slides>80</Slides>
  <Notes>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5" baseType="lpstr">
      <vt:lpstr>Arial</vt:lpstr>
      <vt:lpstr>Arial Narrow</vt:lpstr>
      <vt:lpstr>Baskerville Old Face</vt:lpstr>
      <vt:lpstr>Calibri</vt:lpstr>
      <vt:lpstr>Garamond</vt:lpstr>
      <vt:lpstr>Georgia</vt:lpstr>
      <vt:lpstr>Monotype Corsiva</vt:lpstr>
      <vt:lpstr>나눔고딕</vt:lpstr>
      <vt:lpstr>Times New Roman</vt:lpstr>
      <vt:lpstr>Verdana Ref</vt:lpstr>
      <vt:lpstr>Visual Geez Unicode</vt:lpstr>
      <vt:lpstr>Wingdings</vt:lpstr>
      <vt:lpstr>Wingdings 2</vt:lpstr>
      <vt:lpstr>Office Theme</vt:lpstr>
      <vt:lpstr>Microsoft Excel 97-2003 Worksheet</vt:lpstr>
      <vt:lpstr>PowerPoint Presentation</vt:lpstr>
      <vt:lpstr>PowerPoint Presentation</vt:lpstr>
      <vt:lpstr>PowerPoint Presentation</vt:lpstr>
      <vt:lpstr>PowerPoint Presentation</vt:lpstr>
      <vt:lpstr>PowerPoint Presentation</vt:lpstr>
      <vt:lpstr>1. The FDRE STI Policy</vt:lpstr>
      <vt:lpstr>2. Vision, mission and objectives of the STI policy</vt:lpstr>
      <vt:lpstr>2.1 Vision</vt:lpstr>
      <vt:lpstr>2.2. Mission</vt:lpstr>
      <vt:lpstr> 2.3. Major objectives of the policy are:  </vt:lpstr>
      <vt:lpstr>3. Policy directions and strategies</vt:lpstr>
      <vt:lpstr>3. Policy directions and strategies</vt:lpstr>
      <vt:lpstr>3.1. Technology transfer  </vt:lpstr>
      <vt:lpstr>Technology Transfer Strategies</vt:lpstr>
      <vt:lpstr>Examples</vt:lpstr>
      <vt:lpstr>PowerPoint Presentation</vt:lpstr>
      <vt:lpstr>3.2. Human resource development </vt:lpstr>
      <vt:lpstr>Human resource development Strategies</vt:lpstr>
      <vt:lpstr>Ethiopian HEIs Landscape</vt:lpstr>
      <vt:lpstr>Examples of studies on HR</vt:lpstr>
      <vt:lpstr>HE Student gender aggregated Data </vt:lpstr>
      <vt:lpstr>Higher Education Teachers Data (gender aggregated with academic rank)</vt:lpstr>
      <vt:lpstr>TVET Trainees Enrollment Trend </vt:lpstr>
      <vt:lpstr>Current unemployment rate among university graduates is extremely high ( 50%)</vt:lpstr>
      <vt:lpstr>Ethiopian Education Development Roadmap</vt:lpstr>
      <vt:lpstr>Ethiopian Education Development Roadmap</vt:lpstr>
      <vt:lpstr>Employability Challenges</vt:lpstr>
      <vt:lpstr>Enrollment vs Drop-Out Rates</vt:lpstr>
      <vt:lpstr>Reform agenda and most important priority areas for MoSHE in the coming years</vt:lpstr>
      <vt:lpstr>Higher Education System Transformation Agenda</vt:lpstr>
      <vt:lpstr>3.3. Manufacturing and service providing enterprises</vt:lpstr>
      <vt:lpstr>Manufacturing and service providing enterprises Strategies</vt:lpstr>
      <vt:lpstr>3.4. Research</vt:lpstr>
      <vt:lpstr>Research Strategies</vt:lpstr>
      <vt:lpstr>Challenges of research in Ethiopia </vt:lpstr>
      <vt:lpstr>Expenditure on R&amp;D: Growth in GERD as % of GDP in Ethiopia</vt:lpstr>
      <vt:lpstr>Researchers number per million population is also low in Ethiopia</vt:lpstr>
      <vt:lpstr>Women Researchers number is low in Ethiopia</vt:lpstr>
      <vt:lpstr>Ethiopia is not well integrated into major research collaboration network in Africa</vt:lpstr>
      <vt:lpstr>Ethiopia rarely show up in the list of countries receiving patent from USPTO </vt:lpstr>
      <vt:lpstr>Research in Ethiopia – Publications</vt:lpstr>
      <vt:lpstr>PowerPoint Presentation</vt:lpstr>
      <vt:lpstr>PowerPoint Presentation</vt:lpstr>
      <vt:lpstr>Opportunities to strengthen research in Ethiopia</vt:lpstr>
      <vt:lpstr>3.5. Financing and incentive schemes   </vt:lpstr>
      <vt:lpstr>Financing and incentive schemes Strategies</vt:lpstr>
      <vt:lpstr>5.6. National quality infrastructure   </vt:lpstr>
      <vt:lpstr>NQI Strategies</vt:lpstr>
      <vt:lpstr>NQI institutions</vt:lpstr>
      <vt:lpstr>NQI Strategy and Capacity Building Needs</vt:lpstr>
      <vt:lpstr>3.7. Universities, research institutes, TVET-institutions and industry linkage </vt:lpstr>
      <vt:lpstr>URITVETI Linkage Strategies</vt:lpstr>
      <vt:lpstr>PowerPoint Presentation</vt:lpstr>
      <vt:lpstr>Directive for URITVETI Linkage</vt:lpstr>
      <vt:lpstr>3.8. Intellectual Property System  </vt:lpstr>
      <vt:lpstr>IP System Strategies</vt:lpstr>
      <vt:lpstr>PowerPoint Presentation</vt:lpstr>
      <vt:lpstr>3.9. Science and technology information  </vt:lpstr>
      <vt:lpstr>ST Information System Strategies</vt:lpstr>
      <vt:lpstr>PowerPoint Presentation</vt:lpstr>
      <vt:lpstr>STIC: Surveys and Publications</vt:lpstr>
      <vt:lpstr>STIC: TechScience Booklet</vt:lpstr>
      <vt:lpstr>STIC: TechScience TV Program</vt:lpstr>
      <vt:lpstr>STIC: Data center</vt:lpstr>
      <vt:lpstr>STIC: E-Services</vt:lpstr>
      <vt:lpstr>3.10. Environmental protection and development   </vt:lpstr>
      <vt:lpstr>Environmental protection and development Strategies</vt:lpstr>
      <vt:lpstr>3. 11. International cooperation  </vt:lpstr>
      <vt:lpstr>International cooperation Strategies</vt:lpstr>
      <vt:lpstr>4. Policy Implementation and Principles  </vt:lpstr>
      <vt:lpstr>4. Policy Implementation and Principles  </vt:lpstr>
      <vt:lpstr>The major policy Implementation Principles are:</vt:lpstr>
      <vt:lpstr>5. Governance of the National Innovation System   </vt:lpstr>
      <vt:lpstr>5. Governance of the National Innovation System   </vt:lpstr>
      <vt:lpstr>5.1. Roles and responsibilities of the council  </vt:lpstr>
      <vt:lpstr>5. 2. The national innovation support and research system</vt:lpstr>
      <vt:lpstr>5.3 MOST and other innovation system actors</vt:lpstr>
      <vt:lpstr>6. Monitoring and Evaluation </vt:lpstr>
      <vt:lpstr>Summary</vt:lpstr>
      <vt:lpstr>Thank you!!  www.moshe.ethernet.et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Technology and Innovation Priorities in Ethiopia</dc:title>
  <dc:creator>Dr. Getahun Mekuria</dc:creator>
  <cp:lastModifiedBy>hp</cp:lastModifiedBy>
  <cp:revision>294</cp:revision>
  <dcterms:created xsi:type="dcterms:W3CDTF">2015-01-27T02:05:17Z</dcterms:created>
  <dcterms:modified xsi:type="dcterms:W3CDTF">2019-04-16T22:13:49Z</dcterms:modified>
</cp:coreProperties>
</file>