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Lst>
  <p:notesMasterIdLst>
    <p:notesMasterId r:id="rId15"/>
  </p:notesMasterIdLst>
  <p:sldIdLst>
    <p:sldId id="292" r:id="rId3"/>
    <p:sldId id="304" r:id="rId4"/>
    <p:sldId id="305" r:id="rId5"/>
    <p:sldId id="312" r:id="rId6"/>
    <p:sldId id="306" r:id="rId7"/>
    <p:sldId id="307" r:id="rId8"/>
    <p:sldId id="300" r:id="rId9"/>
    <p:sldId id="308" r:id="rId10"/>
    <p:sldId id="309" r:id="rId11"/>
    <p:sldId id="310" r:id="rId12"/>
    <p:sldId id="301" r:id="rId13"/>
    <p:sldId id="31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rebuchet MS" pitchFamily="34" charset="0"/>
        <a:ea typeface="MS PGothic" pitchFamily="34" charset="-128"/>
        <a:cs typeface="+mn-cs"/>
      </a:defRPr>
    </a:lvl5pPr>
    <a:lvl6pPr marL="2286000" algn="l" defTabSz="914400" rtl="0" eaLnBrk="1" latinLnBrk="0" hangingPunct="1">
      <a:defRPr kern="1200">
        <a:solidFill>
          <a:schemeClr val="tx1"/>
        </a:solidFill>
        <a:latin typeface="Trebuchet MS" pitchFamily="34" charset="0"/>
        <a:ea typeface="MS PGothic" pitchFamily="34" charset="-128"/>
        <a:cs typeface="+mn-cs"/>
      </a:defRPr>
    </a:lvl6pPr>
    <a:lvl7pPr marL="2743200" algn="l" defTabSz="914400" rtl="0" eaLnBrk="1" latinLnBrk="0" hangingPunct="1">
      <a:defRPr kern="1200">
        <a:solidFill>
          <a:schemeClr val="tx1"/>
        </a:solidFill>
        <a:latin typeface="Trebuchet MS" pitchFamily="34" charset="0"/>
        <a:ea typeface="MS PGothic" pitchFamily="34" charset="-128"/>
        <a:cs typeface="+mn-cs"/>
      </a:defRPr>
    </a:lvl7pPr>
    <a:lvl8pPr marL="3200400" algn="l" defTabSz="914400" rtl="0" eaLnBrk="1" latinLnBrk="0" hangingPunct="1">
      <a:defRPr kern="1200">
        <a:solidFill>
          <a:schemeClr val="tx1"/>
        </a:solidFill>
        <a:latin typeface="Trebuchet MS" pitchFamily="34" charset="0"/>
        <a:ea typeface="MS PGothic" pitchFamily="34" charset="-128"/>
        <a:cs typeface="+mn-cs"/>
      </a:defRPr>
    </a:lvl8pPr>
    <a:lvl9pPr marL="3657600" algn="l" defTabSz="914400" rtl="0" eaLnBrk="1" latinLnBrk="0" hangingPunct="1">
      <a:defRPr kern="1200">
        <a:solidFill>
          <a:schemeClr val="tx1"/>
        </a:solidFill>
        <a:latin typeface="Trebuchet MS"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E"/>
    <a:srgbClr val="DDDDDD"/>
    <a:srgbClr val="0F75BC"/>
    <a:srgbClr val="2E3192"/>
    <a:srgbClr val="D3E3BB"/>
    <a:srgbClr val="C6D773"/>
    <a:srgbClr val="EAEAEA"/>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dirty="0"/>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dirty="0"/>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FED2AD6-2A94-4806-ADF1-12E2800A1BD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26E473F-7EF7-45B4-94BC-8C48C79DE38D}" type="slidenum">
              <a:rPr lang="en-US" smtClean="0"/>
              <a:pPr/>
              <a:t>1</a:t>
            </a:fld>
            <a:endParaRPr lang="en-US" dirty="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pt-PT"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4868F30-E40A-4C2F-93AB-F6B18A871B95}" type="slidenum">
              <a:rPr lang="en-US" smtClean="0"/>
              <a:pPr/>
              <a:t>7</a:t>
            </a:fld>
            <a:endParaRPr lang="en-US" dirty="0"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pt-PT"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E48D5EB-1386-4CEF-90DB-DD58FF4FF125}" type="slidenum">
              <a:rPr lang="en-US" smtClean="0"/>
              <a:pPr/>
              <a:t>11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pt-PT"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txBox="1">
            <a:spLocks noGrp="1" noChangeArrowheads="1"/>
          </p:cNvSpPr>
          <p:nvPr/>
        </p:nvSpPr>
        <p:spPr bwMode="auto">
          <a:xfrm>
            <a:off x="3886200" y="8688388"/>
            <a:ext cx="2971800" cy="455612"/>
          </a:xfrm>
          <a:prstGeom prst="rect">
            <a:avLst/>
          </a:prstGeom>
          <a:noFill/>
          <a:ln w="9525">
            <a:noFill/>
            <a:miter lim="800000"/>
            <a:headEnd/>
            <a:tailEnd/>
          </a:ln>
        </p:spPr>
        <p:txBody>
          <a:bodyPr lIns="92476" tIns="46238" rIns="92476" bIns="46238" anchor="b"/>
          <a:lstStyle/>
          <a:p>
            <a:pPr algn="r" defTabSz="923925"/>
            <a:fld id="{E8D4300F-0929-4058-9D36-68838D964882}" type="slidenum">
              <a:rPr lang="en-US" sz="1200">
                <a:latin typeface="Times New Roman" pitchFamily="18" charset="0"/>
              </a:rPr>
              <a:pPr algn="r" defTabSz="923925"/>
              <a:t>12</a:t>
            </a:fld>
            <a:endParaRPr lang="en-US" sz="1200" dirty="0">
              <a:latin typeface="Times New Roman" pitchFamily="18"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pt-PT"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1114F7A-87EC-442D-B7BA-C45A533D0B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0CFCF28-39C6-4881-B4CD-166B84D4E27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0480FF2-CF1F-4839-98D8-955A1D84782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4642249-EB5A-4C4D-8EC7-366E2C6E80F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EAEAEA"/>
            </a:gs>
            <a:gs pos="100000">
              <a:srgbClr val="FDFDFD"/>
            </a:gs>
          </a:gsLst>
          <a:path path="rect">
            <a:fillToRect t="100000" r="100000"/>
          </a:path>
        </a:gradFill>
        <a:effectLst/>
      </p:bgPr>
    </p:bg>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srcRect r="63464"/>
          <a:stretch>
            <a:fillRect/>
          </a:stretch>
        </p:blipFill>
        <p:spPr bwMode="auto">
          <a:xfrm>
            <a:off x="533400" y="838200"/>
            <a:ext cx="3124200" cy="879475"/>
          </a:xfrm>
          <a:prstGeom prst="rect">
            <a:avLst/>
          </a:prstGeom>
          <a:noFill/>
          <a:ln w="9525">
            <a:noFill/>
            <a:miter lim="800000"/>
            <a:headEnd/>
            <a:tailEnd/>
          </a:ln>
        </p:spPr>
      </p:pic>
      <p:sp>
        <p:nvSpPr>
          <p:cNvPr id="5" name="Rectangle 9"/>
          <p:cNvSpPr>
            <a:spLocks noChangeArrowheads="1"/>
          </p:cNvSpPr>
          <p:nvPr userDrawn="1"/>
        </p:nvSpPr>
        <p:spPr bwMode="auto">
          <a:xfrm>
            <a:off x="0" y="0"/>
            <a:ext cx="9144000" cy="6858000"/>
          </a:xfrm>
          <a:prstGeom prst="rect">
            <a:avLst/>
          </a:prstGeom>
          <a:noFill/>
          <a:ln w="107950">
            <a:solidFill>
              <a:srgbClr val="D3E3BB"/>
            </a:solidFill>
            <a:miter lim="800000"/>
            <a:headEnd/>
            <a:tailEnd/>
          </a:ln>
        </p:spPr>
        <p:txBody>
          <a:bodyPr wrap="none" anchor="ctr"/>
          <a:lstStyle/>
          <a:p>
            <a:pPr>
              <a:defRPr/>
            </a:pPr>
            <a:endParaRPr lang="en-US" dirty="0"/>
          </a:p>
        </p:txBody>
      </p:sp>
      <p:sp>
        <p:nvSpPr>
          <p:cNvPr id="6" name="Rectangle 10"/>
          <p:cNvSpPr>
            <a:spLocks noChangeArrowheads="1"/>
          </p:cNvSpPr>
          <p:nvPr userDrawn="1"/>
        </p:nvSpPr>
        <p:spPr bwMode="auto">
          <a:xfrm>
            <a:off x="0" y="0"/>
            <a:ext cx="9144000" cy="6858000"/>
          </a:xfrm>
          <a:prstGeom prst="rect">
            <a:avLst/>
          </a:prstGeom>
          <a:noFill/>
          <a:ln w="31750">
            <a:solidFill>
              <a:srgbClr val="0F75BC"/>
            </a:solidFill>
            <a:miter lim="800000"/>
            <a:headEnd/>
            <a:tailEnd/>
          </a:ln>
        </p:spPr>
        <p:txBody>
          <a:bodyPr wrap="none" anchor="ctr"/>
          <a:lstStyle/>
          <a:p>
            <a:pPr>
              <a:defRPr/>
            </a:pPr>
            <a:endParaRPr lang="en-US" dirty="0"/>
          </a:p>
        </p:txBody>
      </p:sp>
      <p:sp>
        <p:nvSpPr>
          <p:cNvPr id="7" name="Rectangle 11"/>
          <p:cNvSpPr>
            <a:spLocks noChangeArrowheads="1"/>
          </p:cNvSpPr>
          <p:nvPr userDrawn="1"/>
        </p:nvSpPr>
        <p:spPr bwMode="auto">
          <a:xfrm>
            <a:off x="114300" y="127000"/>
            <a:ext cx="8915400" cy="6629400"/>
          </a:xfrm>
          <a:prstGeom prst="rect">
            <a:avLst/>
          </a:prstGeom>
          <a:noFill/>
          <a:ln w="9525">
            <a:solidFill>
              <a:srgbClr val="ACC437"/>
            </a:solidFill>
            <a:miter lim="800000"/>
            <a:headEnd/>
            <a:tailEnd/>
          </a:ln>
        </p:spPr>
        <p:txBody>
          <a:bodyPr wrap="none" anchor="ctr"/>
          <a:lstStyle/>
          <a:p>
            <a:pPr>
              <a:defRPr/>
            </a:pPr>
            <a:endParaRPr lang="en-US" dirty="0"/>
          </a:p>
        </p:txBody>
      </p:sp>
      <p:sp>
        <p:nvSpPr>
          <p:cNvPr id="7170" name="Rectangle 2"/>
          <p:cNvSpPr>
            <a:spLocks noGrp="1" noChangeArrowheads="1"/>
          </p:cNvSpPr>
          <p:nvPr>
            <p:ph type="ctrTitle"/>
          </p:nvPr>
        </p:nvSpPr>
        <p:spPr>
          <a:xfrm>
            <a:off x="685800" y="2590800"/>
            <a:ext cx="7772400" cy="1470025"/>
          </a:xfrm>
        </p:spPr>
        <p:txBody>
          <a:bodyPr/>
          <a:lstStyle>
            <a:lvl1pPr>
              <a:defRPr>
                <a:solidFill>
                  <a:srgbClr val="003A7E"/>
                </a:solidFill>
              </a:defRPr>
            </a:lvl1pPr>
          </a:lstStyle>
          <a:p>
            <a:r>
              <a:rPr lang="en-US"/>
              <a:t>Click to edit Master title style</a:t>
            </a:r>
          </a:p>
        </p:txBody>
      </p:sp>
      <p:sp>
        <p:nvSpPr>
          <p:cNvPr id="7171" name="Rectangle 3"/>
          <p:cNvSpPr>
            <a:spLocks noGrp="1" noChangeArrowheads="1"/>
          </p:cNvSpPr>
          <p:nvPr>
            <p:ph type="subTitle" idx="1"/>
          </p:nvPr>
        </p:nvSpPr>
        <p:spPr>
          <a:xfrm>
            <a:off x="1371600" y="4343400"/>
            <a:ext cx="6400800" cy="1752600"/>
          </a:xfrm>
        </p:spPr>
        <p:txBody>
          <a:bodyPr/>
          <a:lstStyle>
            <a:lvl1pPr marL="0" indent="0" algn="ctr">
              <a:buFontTx/>
              <a:buNone/>
              <a:defRPr/>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BFA2EFB9-E2AF-4613-8294-9F74B6CFA8FD}"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DBCBC43-F8CB-4ABE-A892-FB8E96C740EC}"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E117EE6-F808-41C7-B564-5915191AAB2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E920B9F-EC90-458A-9A35-C4BB2BDB7F70}"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0618B294-60B0-4ED4-B4F7-8298AFFD4C6E}"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78ADA6A-F6B2-442D-A0A5-C07A95E50873}"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4D04D45-CE63-4D6E-AA35-093FEEAD02C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F27264C-E37D-43FB-9B9B-675BDE8E941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5D8D7EF-0334-4291-87E1-6DBE5E969B06}"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38745E2-BB66-4645-8E2C-83A6FAD42D5E}"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E77372-3DB9-446F-805B-5ECAF1A5733B}"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5CD36D-202B-45C9-908B-17FEBB1C7B5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BEB074E-8C14-4441-82F6-4A5403A614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335E521-7F93-4B6E-9062-7BF6F73A563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12C3B25B-CEFC-4CCD-AF25-D34F5D3B87B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36304CA-201D-4202-9DA4-2288047578B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B2AAE83-59F8-4172-B07D-E0D6BF49C11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14DB371-A987-4517-946A-99BBAAE70FB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734C38A3-31D9-43F4-A07D-F3CBB7873FF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ChangeArrowheads="1"/>
          </p:cNvSpPr>
          <p:nvPr userDrawn="1"/>
        </p:nvSpPr>
        <p:spPr bwMode="auto">
          <a:xfrm>
            <a:off x="0" y="0"/>
            <a:ext cx="9144000" cy="6858000"/>
          </a:xfrm>
          <a:prstGeom prst="rect">
            <a:avLst/>
          </a:prstGeom>
          <a:noFill/>
          <a:ln w="107950">
            <a:solidFill>
              <a:srgbClr val="D3E3BB"/>
            </a:solidFill>
            <a:miter lim="800000"/>
            <a:headEnd/>
            <a:tailEnd/>
          </a:ln>
        </p:spPr>
        <p:txBody>
          <a:bodyPr wrap="none" anchor="ctr"/>
          <a:lstStyle/>
          <a:p>
            <a:pPr>
              <a:defRPr/>
            </a:pPr>
            <a:endParaRPr lang="en-US" dirty="0"/>
          </a:p>
        </p:txBody>
      </p:sp>
      <p:sp>
        <p:nvSpPr>
          <p:cNvPr id="1027" name="Rectangle 3"/>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5"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endParaRPr lang="en-US" dirty="0"/>
          </a:p>
        </p:txBody>
      </p:sp>
      <p:sp>
        <p:nvSpPr>
          <p:cNvPr id="5126"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endParaRPr lang="en-US" dirty="0"/>
          </a:p>
        </p:txBody>
      </p:sp>
      <p:sp>
        <p:nvSpPr>
          <p:cNvPr id="5127"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2AEABD98-8AAE-4306-B149-6EBF4E359685}" type="slidenum">
              <a:rPr lang="en-US"/>
              <a:pPr>
                <a:defRPr/>
              </a:pPr>
              <a:t>‹#›</a:t>
            </a:fld>
            <a:endParaRPr lang="en-US" dirty="0"/>
          </a:p>
        </p:txBody>
      </p:sp>
      <p:sp>
        <p:nvSpPr>
          <p:cNvPr id="1032" name="Rectangle 8"/>
          <p:cNvSpPr>
            <a:spLocks noChangeArrowheads="1"/>
          </p:cNvSpPr>
          <p:nvPr userDrawn="1"/>
        </p:nvSpPr>
        <p:spPr bwMode="auto">
          <a:xfrm>
            <a:off x="0" y="0"/>
            <a:ext cx="9144000" cy="6858000"/>
          </a:xfrm>
          <a:prstGeom prst="rect">
            <a:avLst/>
          </a:prstGeom>
          <a:noFill/>
          <a:ln w="31750">
            <a:solidFill>
              <a:srgbClr val="0F75BC"/>
            </a:solidFill>
            <a:miter lim="800000"/>
            <a:headEnd/>
            <a:tailEnd/>
          </a:ln>
        </p:spPr>
        <p:txBody>
          <a:bodyPr wrap="none" anchor="ctr"/>
          <a:lstStyle/>
          <a:p>
            <a:pPr>
              <a:defRPr/>
            </a:pPr>
            <a:endParaRPr lang="en-US" dirty="0"/>
          </a:p>
        </p:txBody>
      </p:sp>
      <p:sp>
        <p:nvSpPr>
          <p:cNvPr id="1033" name="Rectangle 9"/>
          <p:cNvSpPr>
            <a:spLocks noChangeArrowheads="1"/>
          </p:cNvSpPr>
          <p:nvPr userDrawn="1"/>
        </p:nvSpPr>
        <p:spPr bwMode="auto">
          <a:xfrm>
            <a:off x="114300" y="127000"/>
            <a:ext cx="8915400" cy="6629400"/>
          </a:xfrm>
          <a:prstGeom prst="rect">
            <a:avLst/>
          </a:prstGeom>
          <a:noFill/>
          <a:ln w="9525">
            <a:solidFill>
              <a:srgbClr val="ACC437"/>
            </a:solidFill>
            <a:miter lim="800000"/>
            <a:headEnd/>
            <a:tailEnd/>
          </a:ln>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hf hdr="0" ftr="0" dt="0"/>
  <p:txStyles>
    <p:titleStyle>
      <a:lvl1pPr algn="ctr" rtl="0" eaLnBrk="0" fontAlgn="base" hangingPunct="0">
        <a:spcBef>
          <a:spcPct val="0"/>
        </a:spcBef>
        <a:spcAft>
          <a:spcPct val="0"/>
        </a:spcAft>
        <a:defRPr sz="4400">
          <a:solidFill>
            <a:schemeClr val="tx1"/>
          </a:solidFill>
          <a:latin typeface="+mj-lt"/>
          <a:ea typeface="MS PGothic" pitchFamily="34" charset="-128"/>
          <a:cs typeface="+mj-cs"/>
        </a:defRPr>
      </a:lvl1pPr>
      <a:lvl2pPr algn="ctr" rtl="0" eaLnBrk="0" fontAlgn="base" hangingPunct="0">
        <a:spcBef>
          <a:spcPct val="0"/>
        </a:spcBef>
        <a:spcAft>
          <a:spcPct val="0"/>
        </a:spcAft>
        <a:defRPr sz="4400">
          <a:solidFill>
            <a:schemeClr val="tx1"/>
          </a:solidFill>
          <a:latin typeface="Trebuchet MS" pitchFamily="34" charset="0"/>
          <a:ea typeface="MS PGothic" pitchFamily="34" charset="-128"/>
          <a:cs typeface="Arial" charset="0"/>
        </a:defRPr>
      </a:lvl2pPr>
      <a:lvl3pPr algn="ctr" rtl="0" eaLnBrk="0" fontAlgn="base" hangingPunct="0">
        <a:spcBef>
          <a:spcPct val="0"/>
        </a:spcBef>
        <a:spcAft>
          <a:spcPct val="0"/>
        </a:spcAft>
        <a:defRPr sz="4400">
          <a:solidFill>
            <a:schemeClr val="tx1"/>
          </a:solidFill>
          <a:latin typeface="Trebuchet MS" pitchFamily="34" charset="0"/>
          <a:ea typeface="MS PGothic" pitchFamily="34" charset="-128"/>
          <a:cs typeface="Arial" charset="0"/>
        </a:defRPr>
      </a:lvl3pPr>
      <a:lvl4pPr algn="ctr" rtl="0" eaLnBrk="0" fontAlgn="base" hangingPunct="0">
        <a:spcBef>
          <a:spcPct val="0"/>
        </a:spcBef>
        <a:spcAft>
          <a:spcPct val="0"/>
        </a:spcAft>
        <a:defRPr sz="4400">
          <a:solidFill>
            <a:schemeClr val="tx1"/>
          </a:solidFill>
          <a:latin typeface="Trebuchet MS" pitchFamily="34" charset="0"/>
          <a:ea typeface="MS PGothic" pitchFamily="34" charset="-128"/>
          <a:cs typeface="Arial" charset="0"/>
        </a:defRPr>
      </a:lvl4pPr>
      <a:lvl5pPr algn="ctr" rtl="0" eaLnBrk="0" fontAlgn="base" hangingPunct="0">
        <a:spcBef>
          <a:spcPct val="0"/>
        </a:spcBef>
        <a:spcAft>
          <a:spcPct val="0"/>
        </a:spcAft>
        <a:defRPr sz="4400">
          <a:solidFill>
            <a:schemeClr val="tx1"/>
          </a:solidFill>
          <a:latin typeface="Trebuchet MS" pitchFamily="34" charset="0"/>
          <a:ea typeface="MS PGothic" pitchFamily="34" charset="-128"/>
          <a:cs typeface="Arial" charset="0"/>
        </a:defRPr>
      </a:lvl5pPr>
      <a:lvl6pPr marL="457200" algn="ctr" rtl="0" fontAlgn="base">
        <a:spcBef>
          <a:spcPct val="0"/>
        </a:spcBef>
        <a:spcAft>
          <a:spcPct val="0"/>
        </a:spcAft>
        <a:defRPr sz="4400">
          <a:solidFill>
            <a:schemeClr val="tx1"/>
          </a:solidFill>
          <a:latin typeface="Trebuchet MS" pitchFamily="34" charset="0"/>
          <a:cs typeface="Arial" charset="0"/>
        </a:defRPr>
      </a:lvl6pPr>
      <a:lvl7pPr marL="914400" algn="ctr" rtl="0" fontAlgn="base">
        <a:spcBef>
          <a:spcPct val="0"/>
        </a:spcBef>
        <a:spcAft>
          <a:spcPct val="0"/>
        </a:spcAft>
        <a:defRPr sz="4400">
          <a:solidFill>
            <a:schemeClr val="tx1"/>
          </a:solidFill>
          <a:latin typeface="Trebuchet MS" pitchFamily="34" charset="0"/>
          <a:cs typeface="Arial" charset="0"/>
        </a:defRPr>
      </a:lvl7pPr>
      <a:lvl8pPr marL="1371600" algn="ctr" rtl="0" fontAlgn="base">
        <a:spcBef>
          <a:spcPct val="0"/>
        </a:spcBef>
        <a:spcAft>
          <a:spcPct val="0"/>
        </a:spcAft>
        <a:defRPr sz="4400">
          <a:solidFill>
            <a:schemeClr val="tx1"/>
          </a:solidFill>
          <a:latin typeface="Trebuchet MS" pitchFamily="34" charset="0"/>
          <a:cs typeface="Arial" charset="0"/>
        </a:defRPr>
      </a:lvl8pPr>
      <a:lvl9pPr marL="1828800" algn="ctr" rtl="0" fontAlgn="base">
        <a:spcBef>
          <a:spcPct val="0"/>
        </a:spcBef>
        <a:spcAft>
          <a:spcPct val="0"/>
        </a:spcAft>
        <a:defRPr sz="4400">
          <a:solidFill>
            <a:schemeClr val="tx1"/>
          </a:solidFill>
          <a:latin typeface="Trebuchet MS" pitchFamily="34" charset="0"/>
          <a:cs typeface="Arial" charset="0"/>
        </a:defRPr>
      </a:lvl9pPr>
    </p:titleStyle>
    <p:bodyStyle>
      <a:lvl1pPr marL="342900" indent="-342900" algn="l" rtl="0" eaLnBrk="0" fontAlgn="base" hangingPunct="0">
        <a:spcBef>
          <a:spcPct val="20000"/>
        </a:spcBef>
        <a:spcAft>
          <a:spcPct val="0"/>
        </a:spcAft>
        <a:buClr>
          <a:srgbClr val="0F75BC"/>
        </a:buClr>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ACC437"/>
        </a:buClr>
        <a:buFont typeface="Arial" pitchFamily="34"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D3E3BB"/>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04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cs typeface="Arial" charset="0"/>
              </a:defRPr>
            </a:lvl1pPr>
          </a:lstStyle>
          <a:p>
            <a:pPr>
              <a:defRPr/>
            </a:pPr>
            <a:endParaRPr lang="en-US" dirty="0"/>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pPr>
              <a:defRPr/>
            </a:pPr>
            <a:endParaRPr lang="en-US" dirty="0"/>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E295592C-F2A9-448E-B803-9948BA843CE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6"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hdr="0" ftr="0" dt="0"/>
  <p:txStyles>
    <p:titleStyle>
      <a:lvl1pPr algn="ctr" rtl="0" eaLnBrk="0" fontAlgn="base" hangingPunct="0">
        <a:spcBef>
          <a:spcPct val="0"/>
        </a:spcBef>
        <a:spcAft>
          <a:spcPct val="0"/>
        </a:spcAft>
        <a:defRPr sz="4400">
          <a:solidFill>
            <a:srgbClr val="2E3192"/>
          </a:solidFill>
          <a:latin typeface="+mj-lt"/>
          <a:ea typeface="MS PGothic" pitchFamily="34" charset="-128"/>
          <a:cs typeface="+mj-cs"/>
        </a:defRPr>
      </a:lvl1pPr>
      <a:lvl2pPr algn="ctr" rtl="0" eaLnBrk="0" fontAlgn="base" hangingPunct="0">
        <a:spcBef>
          <a:spcPct val="0"/>
        </a:spcBef>
        <a:spcAft>
          <a:spcPct val="0"/>
        </a:spcAft>
        <a:defRPr sz="4400">
          <a:solidFill>
            <a:srgbClr val="2E3192"/>
          </a:solidFill>
          <a:latin typeface="Trebuchet MS" pitchFamily="34" charset="0"/>
          <a:ea typeface="MS PGothic" pitchFamily="34" charset="-128"/>
          <a:cs typeface="Arial" charset="0"/>
        </a:defRPr>
      </a:lvl2pPr>
      <a:lvl3pPr algn="ctr" rtl="0" eaLnBrk="0" fontAlgn="base" hangingPunct="0">
        <a:spcBef>
          <a:spcPct val="0"/>
        </a:spcBef>
        <a:spcAft>
          <a:spcPct val="0"/>
        </a:spcAft>
        <a:defRPr sz="4400">
          <a:solidFill>
            <a:srgbClr val="2E3192"/>
          </a:solidFill>
          <a:latin typeface="Trebuchet MS" pitchFamily="34" charset="0"/>
          <a:ea typeface="MS PGothic" pitchFamily="34" charset="-128"/>
          <a:cs typeface="Arial" charset="0"/>
        </a:defRPr>
      </a:lvl3pPr>
      <a:lvl4pPr algn="ctr" rtl="0" eaLnBrk="0" fontAlgn="base" hangingPunct="0">
        <a:spcBef>
          <a:spcPct val="0"/>
        </a:spcBef>
        <a:spcAft>
          <a:spcPct val="0"/>
        </a:spcAft>
        <a:defRPr sz="4400">
          <a:solidFill>
            <a:srgbClr val="2E3192"/>
          </a:solidFill>
          <a:latin typeface="Trebuchet MS" pitchFamily="34" charset="0"/>
          <a:ea typeface="MS PGothic" pitchFamily="34" charset="-128"/>
          <a:cs typeface="Arial" charset="0"/>
        </a:defRPr>
      </a:lvl4pPr>
      <a:lvl5pPr algn="ctr" rtl="0" eaLnBrk="0" fontAlgn="base" hangingPunct="0">
        <a:spcBef>
          <a:spcPct val="0"/>
        </a:spcBef>
        <a:spcAft>
          <a:spcPct val="0"/>
        </a:spcAft>
        <a:defRPr sz="4400">
          <a:solidFill>
            <a:srgbClr val="2E3192"/>
          </a:solidFill>
          <a:latin typeface="Trebuchet MS" pitchFamily="34" charset="0"/>
          <a:ea typeface="MS PGothic" pitchFamily="34" charset="-128"/>
          <a:cs typeface="Arial" charset="0"/>
        </a:defRPr>
      </a:lvl5pPr>
      <a:lvl6pPr marL="457200" algn="ctr" rtl="0" fontAlgn="base">
        <a:spcBef>
          <a:spcPct val="0"/>
        </a:spcBef>
        <a:spcAft>
          <a:spcPct val="0"/>
        </a:spcAft>
        <a:defRPr sz="4400">
          <a:solidFill>
            <a:srgbClr val="2E3192"/>
          </a:solidFill>
          <a:latin typeface="Trebuchet MS" pitchFamily="34" charset="0"/>
          <a:cs typeface="Arial" charset="0"/>
        </a:defRPr>
      </a:lvl6pPr>
      <a:lvl7pPr marL="914400" algn="ctr" rtl="0" fontAlgn="base">
        <a:spcBef>
          <a:spcPct val="0"/>
        </a:spcBef>
        <a:spcAft>
          <a:spcPct val="0"/>
        </a:spcAft>
        <a:defRPr sz="4400">
          <a:solidFill>
            <a:srgbClr val="2E3192"/>
          </a:solidFill>
          <a:latin typeface="Trebuchet MS" pitchFamily="34" charset="0"/>
          <a:cs typeface="Arial" charset="0"/>
        </a:defRPr>
      </a:lvl7pPr>
      <a:lvl8pPr marL="1371600" algn="ctr" rtl="0" fontAlgn="base">
        <a:spcBef>
          <a:spcPct val="0"/>
        </a:spcBef>
        <a:spcAft>
          <a:spcPct val="0"/>
        </a:spcAft>
        <a:defRPr sz="4400">
          <a:solidFill>
            <a:srgbClr val="2E3192"/>
          </a:solidFill>
          <a:latin typeface="Trebuchet MS" pitchFamily="34" charset="0"/>
          <a:cs typeface="Arial" charset="0"/>
        </a:defRPr>
      </a:lvl8pPr>
      <a:lvl9pPr marL="1828800" algn="ctr" rtl="0" fontAlgn="base">
        <a:spcBef>
          <a:spcPct val="0"/>
        </a:spcBef>
        <a:spcAft>
          <a:spcPct val="0"/>
        </a:spcAft>
        <a:defRPr sz="4400">
          <a:solidFill>
            <a:srgbClr val="2E3192"/>
          </a:solidFill>
          <a:latin typeface="Trebuchet MS" pitchFamily="34" charset="0"/>
          <a:cs typeface="Arial" charset="0"/>
        </a:defRPr>
      </a:lvl9pPr>
    </p:titleStyle>
    <p:bodyStyle>
      <a:lvl1pPr marL="342900" indent="-342900" algn="l" rtl="0" eaLnBrk="0" fontAlgn="base" hangingPunct="0">
        <a:spcBef>
          <a:spcPct val="20000"/>
        </a:spcBef>
        <a:spcAft>
          <a:spcPct val="0"/>
        </a:spcAft>
        <a:buClr>
          <a:srgbClr val="0F75BC"/>
        </a:buClr>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lr>
          <a:srgbClr val="ACC437"/>
        </a:buClr>
        <a:buFont typeface="Arial" pitchFamily="34"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THE APRM MONITORING PROCESS</a:t>
            </a:r>
          </a:p>
        </p:txBody>
      </p:sp>
      <p:sp>
        <p:nvSpPr>
          <p:cNvPr id="4099" name="Rectangle 3"/>
          <p:cNvSpPr>
            <a:spLocks noGrp="1" noChangeArrowheads="1"/>
          </p:cNvSpPr>
          <p:nvPr>
            <p:ph type="body" idx="1"/>
          </p:nvPr>
        </p:nvSpPr>
        <p:spPr>
          <a:xfrm>
            <a:off x="457200" y="3276600"/>
            <a:ext cx="8229600" cy="1447800"/>
          </a:xfrm>
        </p:spPr>
        <p:txBody>
          <a:bodyPr/>
          <a:lstStyle/>
          <a:p>
            <a:pPr algn="ctr" eaLnBrk="1" hangingPunct="1">
              <a:buFontTx/>
              <a:buNone/>
            </a:pPr>
            <a:r>
              <a:rPr lang="en-US" sz="3600" dirty="0" smtClean="0"/>
              <a:t>MOZAMBIQUE EXPERIENCE</a:t>
            </a:r>
          </a:p>
          <a:p>
            <a:pPr algn="ctr" eaLnBrk="1" hangingPunct="1">
              <a:buFontTx/>
              <a:buNone/>
            </a:pPr>
            <a:endParaRPr lang="en-US" sz="3600" dirty="0" smtClean="0"/>
          </a:p>
          <a:p>
            <a:pPr algn="ctr" eaLnBrk="1" hangingPunct="1">
              <a:buFontTx/>
              <a:buNone/>
            </a:pPr>
            <a:r>
              <a:rPr lang="en-US" sz="3600" dirty="0" smtClean="0"/>
              <a:t>Workshop on Harmonizing the Zambian APRM </a:t>
            </a:r>
            <a:r>
              <a:rPr lang="en-US" sz="3600" dirty="0" smtClean="0"/>
              <a:t>NPoA</a:t>
            </a:r>
            <a:r>
              <a:rPr lang="en-US" sz="3600" dirty="0" smtClean="0"/>
              <a:t> with the NDP and MTEF</a:t>
            </a:r>
          </a:p>
          <a:p>
            <a:pPr algn="ctr" eaLnBrk="1" hangingPunct="1">
              <a:buFontTx/>
              <a:buNone/>
            </a:pPr>
            <a:r>
              <a:rPr lang="en-US" sz="3600" dirty="0" smtClean="0"/>
              <a:t>28-28 Oct. 2014, Lusaka</a:t>
            </a:r>
          </a:p>
        </p:txBody>
      </p:sp>
      <p:sp>
        <p:nvSpPr>
          <p:cNvPr id="4100" name="Slide Number Placeholder 5"/>
          <p:cNvSpPr>
            <a:spLocks noGrp="1"/>
          </p:cNvSpPr>
          <p:nvPr>
            <p:ph type="sldNum" sz="quarter" idx="12"/>
          </p:nvPr>
        </p:nvSpPr>
        <p:spPr>
          <a:noFill/>
        </p:spPr>
        <p:txBody>
          <a:bodyPr/>
          <a:lstStyle/>
          <a:p>
            <a:fld id="{B970FC8D-BE97-4182-9D96-DE3609C41A13}" type="slidenum">
              <a:rPr lang="en-US" smtClean="0"/>
              <a:pPr/>
              <a:t>1</a:t>
            </a:fld>
            <a:endParaRPr lang="en-US" dirty="0" smtClean="0"/>
          </a:p>
        </p:txBody>
      </p:sp>
      <p:pic>
        <p:nvPicPr>
          <p:cNvPr id="4101" name="Picture 5" descr="RDM1"/>
          <p:cNvPicPr>
            <a:picLocks noChangeAspect="1" noChangeArrowheads="1"/>
          </p:cNvPicPr>
          <p:nvPr/>
        </p:nvPicPr>
        <p:blipFill>
          <a:blip r:embed="rId3"/>
          <a:srcRect/>
          <a:stretch>
            <a:fillRect/>
          </a:stretch>
        </p:blipFill>
        <p:spPr bwMode="auto">
          <a:xfrm>
            <a:off x="-3175" y="0"/>
            <a:ext cx="1527175" cy="1524000"/>
          </a:xfrm>
          <a:prstGeom prst="rect">
            <a:avLst/>
          </a:prstGeom>
          <a:noFill/>
          <a:ln w="9525">
            <a:noFill/>
            <a:miter lim="800000"/>
            <a:headEnd/>
            <a:tailEnd/>
          </a:ln>
        </p:spPr>
      </p:pic>
      <p:pic>
        <p:nvPicPr>
          <p:cNvPr id="4102" name="Picture 4" descr="nepadblackcrop"/>
          <p:cNvPicPr>
            <a:picLocks noChangeAspect="1" noChangeArrowheads="1"/>
          </p:cNvPicPr>
          <p:nvPr/>
        </p:nvPicPr>
        <p:blipFill>
          <a:blip r:embed="rId4"/>
          <a:srcRect/>
          <a:stretch>
            <a:fillRect/>
          </a:stretch>
        </p:blipFill>
        <p:spPr bwMode="auto">
          <a:xfrm>
            <a:off x="7696200" y="-14288"/>
            <a:ext cx="1454150" cy="1371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REPORTING PROGRESSES</a:t>
            </a:r>
            <a:br>
              <a:rPr lang="en-US" dirty="0" smtClean="0"/>
            </a:br>
            <a:endParaRPr lang="en-US" dirty="0" smtClean="0"/>
          </a:p>
        </p:txBody>
      </p:sp>
      <p:sp>
        <p:nvSpPr>
          <p:cNvPr id="13315" name="Vertical Text Placeholder 2"/>
          <p:cNvSpPr>
            <a:spLocks noGrp="1"/>
          </p:cNvSpPr>
          <p:nvPr>
            <p:ph type="body" orient="vert" idx="1"/>
          </p:nvPr>
        </p:nvSpPr>
        <p:spPr>
          <a:xfrm>
            <a:off x="457200" y="1600200"/>
            <a:ext cx="8229600" cy="4953000"/>
          </a:xfrm>
        </p:spPr>
        <p:txBody>
          <a:bodyPr vert="horz"/>
          <a:lstStyle/>
          <a:p>
            <a:pPr marL="0" indent="0">
              <a:buFontTx/>
              <a:buNone/>
            </a:pPr>
            <a:r>
              <a:rPr lang="en-US" dirty="0" smtClean="0"/>
              <a:t>Logical Framework on the M&amp;E </a:t>
            </a:r>
          </a:p>
        </p:txBody>
      </p:sp>
      <p:sp>
        <p:nvSpPr>
          <p:cNvPr id="13316" name="Slide Number Placeholder 3"/>
          <p:cNvSpPr>
            <a:spLocks noGrp="1"/>
          </p:cNvSpPr>
          <p:nvPr>
            <p:ph type="sldNum" sz="quarter" idx="12"/>
          </p:nvPr>
        </p:nvSpPr>
        <p:spPr>
          <a:noFill/>
        </p:spPr>
        <p:txBody>
          <a:bodyPr/>
          <a:lstStyle/>
          <a:p>
            <a:fld id="{C81E6AB0-C93D-4287-AD39-F231BD0A878A}" type="slidenum">
              <a:rPr lang="en-US" smtClean="0"/>
              <a:pPr/>
              <a:t>10</a:t>
            </a:fld>
            <a:endParaRPr lang="en-US" dirty="0" smtClean="0"/>
          </a:p>
        </p:txBody>
      </p:sp>
      <p:sp>
        <p:nvSpPr>
          <p:cNvPr id="5" name="Rounded Rectangle 4"/>
          <p:cNvSpPr/>
          <p:nvPr/>
        </p:nvSpPr>
        <p:spPr>
          <a:xfrm>
            <a:off x="6477000" y="16764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2000" b="1" dirty="0"/>
              <a:t>Goal</a:t>
            </a:r>
          </a:p>
        </p:txBody>
      </p:sp>
      <p:sp>
        <p:nvSpPr>
          <p:cNvPr id="6" name="Bent-Up Arrow 5"/>
          <p:cNvSpPr/>
          <p:nvPr/>
        </p:nvSpPr>
        <p:spPr>
          <a:xfrm>
            <a:off x="7010400" y="2590800"/>
            <a:ext cx="6096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endParaRPr lang="en-US" dirty="0"/>
          </a:p>
        </p:txBody>
      </p:sp>
      <p:sp>
        <p:nvSpPr>
          <p:cNvPr id="7" name="Rounded Rectangle 6"/>
          <p:cNvSpPr/>
          <p:nvPr/>
        </p:nvSpPr>
        <p:spPr>
          <a:xfrm>
            <a:off x="5105400" y="26670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2000" b="1" dirty="0"/>
              <a:t>Strategic</a:t>
            </a:r>
            <a:r>
              <a:rPr lang="en-US" sz="2400" b="1" dirty="0"/>
              <a:t> </a:t>
            </a:r>
            <a:r>
              <a:rPr lang="en-US" sz="2000" b="1" dirty="0"/>
              <a:t>Objectives</a:t>
            </a:r>
          </a:p>
        </p:txBody>
      </p:sp>
      <p:sp>
        <p:nvSpPr>
          <p:cNvPr id="8" name="Bent-Up Arrow 7"/>
          <p:cNvSpPr/>
          <p:nvPr/>
        </p:nvSpPr>
        <p:spPr>
          <a:xfrm>
            <a:off x="5334000" y="3581400"/>
            <a:ext cx="6096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endParaRPr lang="en-US" dirty="0"/>
          </a:p>
        </p:txBody>
      </p:sp>
      <p:sp>
        <p:nvSpPr>
          <p:cNvPr id="9" name="Rounded Rectangle 8"/>
          <p:cNvSpPr/>
          <p:nvPr/>
        </p:nvSpPr>
        <p:spPr>
          <a:xfrm>
            <a:off x="3352800" y="36576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2000" b="1" dirty="0"/>
              <a:t>Intermediate Results</a:t>
            </a:r>
          </a:p>
        </p:txBody>
      </p:sp>
      <p:sp>
        <p:nvSpPr>
          <p:cNvPr id="10" name="Rounded Rectangle 9"/>
          <p:cNvSpPr/>
          <p:nvPr/>
        </p:nvSpPr>
        <p:spPr>
          <a:xfrm>
            <a:off x="1905000" y="46482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2000" b="1" dirty="0"/>
              <a:t>Outputs</a:t>
            </a:r>
          </a:p>
        </p:txBody>
      </p:sp>
      <p:sp>
        <p:nvSpPr>
          <p:cNvPr id="11" name="Bent-Up Arrow 10"/>
          <p:cNvSpPr/>
          <p:nvPr/>
        </p:nvSpPr>
        <p:spPr>
          <a:xfrm>
            <a:off x="3810000" y="4572000"/>
            <a:ext cx="685800" cy="6096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endParaRPr lang="en-US" dirty="0"/>
          </a:p>
        </p:txBody>
      </p:sp>
      <p:sp>
        <p:nvSpPr>
          <p:cNvPr id="12" name="Rounded Rectangle 11"/>
          <p:cNvSpPr/>
          <p:nvPr/>
        </p:nvSpPr>
        <p:spPr>
          <a:xfrm>
            <a:off x="457200" y="5638800"/>
            <a:ext cx="1905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r>
              <a:rPr lang="en-US" sz="2000" b="1" dirty="0"/>
              <a:t>Activities</a:t>
            </a:r>
          </a:p>
        </p:txBody>
      </p:sp>
      <p:sp>
        <p:nvSpPr>
          <p:cNvPr id="13" name="Bent-Up Arrow 12"/>
          <p:cNvSpPr/>
          <p:nvPr/>
        </p:nvSpPr>
        <p:spPr>
          <a:xfrm>
            <a:off x="2362200" y="5562600"/>
            <a:ext cx="609600" cy="5334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defRPr/>
            </a:pPr>
            <a:endParaRPr lang="en-US" dirty="0"/>
          </a:p>
        </p:txBody>
      </p:sp>
      <p:sp>
        <p:nvSpPr>
          <p:cNvPr id="14" name="Oval 13"/>
          <p:cNvSpPr>
            <a:spLocks noChangeArrowheads="1"/>
          </p:cNvSpPr>
          <p:nvPr/>
        </p:nvSpPr>
        <p:spPr bwMode="auto">
          <a:xfrm rot="-335103">
            <a:off x="6604000" y="3895725"/>
            <a:ext cx="1808163" cy="1679575"/>
          </a:xfrm>
          <a:prstGeom prst="ellipse">
            <a:avLst/>
          </a:prstGeom>
          <a:gradFill rotWithShape="1">
            <a:gsLst>
              <a:gs pos="0">
                <a:srgbClr val="AFE0E4"/>
              </a:gs>
              <a:gs pos="20000">
                <a:srgbClr val="AFDEE2"/>
              </a:gs>
              <a:gs pos="100000">
                <a:srgbClr val="85AAAD"/>
              </a:gs>
            </a:gsLst>
            <a:lin ang="5400000"/>
          </a:gradFill>
          <a:ln w="9525">
            <a:solidFill>
              <a:srgbClr val="B6DCDF"/>
            </a:solidFill>
            <a:round/>
            <a:headEnd/>
            <a:tailEnd/>
          </a:ln>
          <a:effectLst>
            <a:outerShdw dist="23000" dir="5400000" rotWithShape="0">
              <a:srgbClr val="808080">
                <a:alpha val="34999"/>
              </a:srgbClr>
            </a:outerShdw>
          </a:effectLst>
        </p:spPr>
        <p:txBody>
          <a:bodyPr anchor="ctr"/>
          <a:lstStyle/>
          <a:p>
            <a:pPr algn="ctr">
              <a:defRPr/>
            </a:pPr>
            <a:r>
              <a:rPr lang="en-US" sz="1600" dirty="0">
                <a:solidFill>
                  <a:schemeClr val="lt1"/>
                </a:solidFill>
                <a:latin typeface="+mn-lt"/>
                <a:ea typeface="+mn-ea"/>
              </a:rPr>
              <a:t>Evaluation: Do the objectives and goals are met?</a:t>
            </a:r>
          </a:p>
        </p:txBody>
      </p:sp>
      <p:sp>
        <p:nvSpPr>
          <p:cNvPr id="13327" name="Striped Right Arrow 14"/>
          <p:cNvSpPr>
            <a:spLocks/>
          </p:cNvSpPr>
          <p:nvPr/>
        </p:nvSpPr>
        <p:spPr bwMode="auto">
          <a:xfrm rot="-6824610">
            <a:off x="6891338" y="3233738"/>
            <a:ext cx="685800" cy="685800"/>
          </a:xfrm>
          <a:custGeom>
            <a:avLst/>
            <a:gdLst>
              <a:gd name="T0" fmla="*/ 0 w 685800"/>
              <a:gd name="T1" fmla="*/ 171450 h 685800"/>
              <a:gd name="T2" fmla="*/ 21431 w 685800"/>
              <a:gd name="T3" fmla="*/ 171450 h 685800"/>
              <a:gd name="T4" fmla="*/ 21431 w 685800"/>
              <a:gd name="T5" fmla="*/ 514350 h 685800"/>
              <a:gd name="T6" fmla="*/ 0 w 685800"/>
              <a:gd name="T7" fmla="*/ 514350 h 685800"/>
              <a:gd name="T8" fmla="*/ 0 w 685800"/>
              <a:gd name="T9" fmla="*/ 171450 h 685800"/>
              <a:gd name="T10" fmla="*/ 42863 w 685800"/>
              <a:gd name="T11" fmla="*/ 171450 h 685800"/>
              <a:gd name="T12" fmla="*/ 85725 w 685800"/>
              <a:gd name="T13" fmla="*/ 171450 h 685800"/>
              <a:gd name="T14" fmla="*/ 85725 w 685800"/>
              <a:gd name="T15" fmla="*/ 514350 h 685800"/>
              <a:gd name="T16" fmla="*/ 42863 w 685800"/>
              <a:gd name="T17" fmla="*/ 514350 h 685800"/>
              <a:gd name="T18" fmla="*/ 42863 w 685800"/>
              <a:gd name="T19" fmla="*/ 171450 h 685800"/>
              <a:gd name="T20" fmla="*/ 107156 w 685800"/>
              <a:gd name="T21" fmla="*/ 171450 h 685800"/>
              <a:gd name="T22" fmla="*/ 342900 w 685800"/>
              <a:gd name="T23" fmla="*/ 171450 h 685800"/>
              <a:gd name="T24" fmla="*/ 342900 w 685800"/>
              <a:gd name="T25" fmla="*/ 0 h 685800"/>
              <a:gd name="T26" fmla="*/ 685800 w 685800"/>
              <a:gd name="T27" fmla="*/ 342900 h 685800"/>
              <a:gd name="T28" fmla="*/ 342900 w 685800"/>
              <a:gd name="T29" fmla="*/ 685800 h 685800"/>
              <a:gd name="T30" fmla="*/ 342900 w 685800"/>
              <a:gd name="T31" fmla="*/ 514350 h 685800"/>
              <a:gd name="T32" fmla="*/ 107156 w 685800"/>
              <a:gd name="T33" fmla="*/ 514350 h 685800"/>
              <a:gd name="T34" fmla="*/ 107156 w 685800"/>
              <a:gd name="T35" fmla="*/ 171450 h 6858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85800" h="685800">
                <a:moveTo>
                  <a:pt x="0" y="171450"/>
                </a:moveTo>
                <a:lnTo>
                  <a:pt x="21431" y="171450"/>
                </a:lnTo>
                <a:lnTo>
                  <a:pt x="21431" y="514350"/>
                </a:lnTo>
                <a:lnTo>
                  <a:pt x="0" y="514350"/>
                </a:lnTo>
                <a:lnTo>
                  <a:pt x="0" y="171450"/>
                </a:lnTo>
                <a:close/>
                <a:moveTo>
                  <a:pt x="42863" y="171450"/>
                </a:moveTo>
                <a:lnTo>
                  <a:pt x="85725" y="171450"/>
                </a:lnTo>
                <a:lnTo>
                  <a:pt x="85725" y="514350"/>
                </a:lnTo>
                <a:lnTo>
                  <a:pt x="42863" y="514350"/>
                </a:lnTo>
                <a:lnTo>
                  <a:pt x="42863" y="171450"/>
                </a:lnTo>
                <a:close/>
                <a:moveTo>
                  <a:pt x="107156" y="171450"/>
                </a:moveTo>
                <a:lnTo>
                  <a:pt x="342900" y="171450"/>
                </a:lnTo>
                <a:lnTo>
                  <a:pt x="342900" y="0"/>
                </a:lnTo>
                <a:lnTo>
                  <a:pt x="685800" y="342900"/>
                </a:lnTo>
                <a:lnTo>
                  <a:pt x="342900" y="685800"/>
                </a:lnTo>
                <a:lnTo>
                  <a:pt x="342900" y="514350"/>
                </a:lnTo>
                <a:lnTo>
                  <a:pt x="107156" y="514350"/>
                </a:lnTo>
                <a:lnTo>
                  <a:pt x="107156" y="171450"/>
                </a:lnTo>
                <a:close/>
              </a:path>
            </a:pathLst>
          </a:custGeom>
          <a:gradFill rotWithShape="1">
            <a:gsLst>
              <a:gs pos="0">
                <a:srgbClr val="AFE0E4"/>
              </a:gs>
              <a:gs pos="20000">
                <a:srgbClr val="AFDEE2"/>
              </a:gs>
              <a:gs pos="100000">
                <a:srgbClr val="85AAAD"/>
              </a:gs>
            </a:gsLst>
            <a:lin ang="5400000"/>
          </a:gradFill>
          <a:ln w="9525" cap="flat" cmpd="sng">
            <a:solidFill>
              <a:srgbClr val="B6DCDF"/>
            </a:solidFill>
            <a:prstDash val="solid"/>
            <a:round/>
            <a:headEnd/>
            <a:tailEnd/>
          </a:ln>
          <a:effectLst>
            <a:outerShdw dist="23000" dir="5400000" rotWithShape="0">
              <a:srgbClr val="000000">
                <a:alpha val="34998"/>
              </a:srgbClr>
            </a:outerShdw>
          </a:effectLst>
        </p:spPr>
        <p:txBody>
          <a:bodyPr anchor="ctr"/>
          <a:lstStyle/>
          <a:p>
            <a:pPr>
              <a:defRPr/>
            </a:pPr>
            <a:endParaRPr lang="en-US" dirty="0"/>
          </a:p>
        </p:txBody>
      </p:sp>
      <p:sp>
        <p:nvSpPr>
          <p:cNvPr id="16" name="Oval 15"/>
          <p:cNvSpPr>
            <a:spLocks noChangeArrowheads="1"/>
          </p:cNvSpPr>
          <p:nvPr/>
        </p:nvSpPr>
        <p:spPr bwMode="auto">
          <a:xfrm rot="-1581003">
            <a:off x="4337050" y="5046663"/>
            <a:ext cx="1804988" cy="1498600"/>
          </a:xfrm>
          <a:prstGeom prst="ellipse">
            <a:avLst/>
          </a:prstGeom>
          <a:gradFill rotWithShape="1">
            <a:gsLst>
              <a:gs pos="0">
                <a:srgbClr val="000000"/>
              </a:gs>
              <a:gs pos="20000">
                <a:srgbClr val="000000"/>
              </a:gs>
              <a:gs pos="100000">
                <a:srgbClr val="000000"/>
              </a:gs>
            </a:gsLst>
            <a:lin ang="5400000"/>
          </a:gradFill>
          <a:ln w="9525">
            <a:solidFill>
              <a:srgbClr val="000000"/>
            </a:solidFill>
            <a:round/>
            <a:headEnd/>
            <a:tailEnd/>
          </a:ln>
          <a:effectLst>
            <a:outerShdw dist="23000" dir="5400000" rotWithShape="0">
              <a:srgbClr val="808080">
                <a:alpha val="34999"/>
              </a:srgbClr>
            </a:outerShdw>
          </a:effectLst>
        </p:spPr>
        <p:txBody>
          <a:bodyPr anchor="ctr"/>
          <a:lstStyle/>
          <a:p>
            <a:pPr algn="ctr">
              <a:defRPr/>
            </a:pPr>
            <a:r>
              <a:rPr lang="en-US" sz="1600" dirty="0">
                <a:solidFill>
                  <a:schemeClr val="lt1"/>
                </a:solidFill>
                <a:latin typeface="+mn-lt"/>
                <a:ea typeface="+mn-ea"/>
              </a:rPr>
              <a:t>Monitoring: What are the results being achieved?</a:t>
            </a:r>
          </a:p>
        </p:txBody>
      </p:sp>
      <p:sp>
        <p:nvSpPr>
          <p:cNvPr id="17" name="Up Arrow 16"/>
          <p:cNvSpPr>
            <a:spLocks noChangeArrowheads="1"/>
          </p:cNvSpPr>
          <p:nvPr/>
        </p:nvSpPr>
        <p:spPr bwMode="auto">
          <a:xfrm rot="-1335712">
            <a:off x="4572000" y="4572000"/>
            <a:ext cx="609600" cy="609600"/>
          </a:xfrm>
          <a:prstGeom prst="upArrow">
            <a:avLst>
              <a:gd name="adj1" fmla="val 50000"/>
              <a:gd name="adj2" fmla="val 50000"/>
            </a:avLst>
          </a:prstGeom>
          <a:gradFill rotWithShape="1">
            <a:gsLst>
              <a:gs pos="0">
                <a:srgbClr val="000000"/>
              </a:gs>
              <a:gs pos="20000">
                <a:srgbClr val="000000"/>
              </a:gs>
              <a:gs pos="100000">
                <a:srgbClr val="000000"/>
              </a:gs>
            </a:gsLst>
            <a:lin ang="5400000"/>
          </a:gradFill>
          <a:ln w="9525">
            <a:solidFill>
              <a:srgbClr val="000000"/>
            </a:solidFill>
            <a:miter lim="800000"/>
            <a:headEnd/>
            <a:tailEnd/>
          </a:ln>
          <a:effectLst>
            <a:outerShdw dist="23000" dir="5400000" rotWithShape="0">
              <a:srgbClr val="808080">
                <a:alpha val="34999"/>
              </a:srgbClr>
            </a:outerShdw>
          </a:effectLst>
        </p:spPr>
        <p:txBody>
          <a:bodyPr anchor="ctr"/>
          <a:lstStyle/>
          <a:p>
            <a:pPr algn="ctr">
              <a:defRPr/>
            </a:pPr>
            <a:endParaRPr lang="en-US" dirty="0">
              <a:solidFill>
                <a:schemeClr val="lt1"/>
              </a:solidFill>
              <a:latin typeface="+mn-lt"/>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VALUE OF LEARNING PROCESS </a:t>
            </a:r>
          </a:p>
        </p:txBody>
      </p:sp>
      <p:sp>
        <p:nvSpPr>
          <p:cNvPr id="181251" name="Rectangle 3"/>
          <p:cNvSpPr>
            <a:spLocks noGrp="1" noChangeArrowheads="1"/>
          </p:cNvSpPr>
          <p:nvPr>
            <p:ph type="body" idx="1"/>
          </p:nvPr>
        </p:nvSpPr>
        <p:spPr>
          <a:xfrm>
            <a:off x="457200" y="1600200"/>
            <a:ext cx="8229600" cy="4876800"/>
          </a:xfrm>
        </p:spPr>
        <p:txBody>
          <a:bodyPr/>
          <a:lstStyle/>
          <a:p>
            <a:pPr eaLnBrk="1" hangingPunct="1">
              <a:defRPr/>
            </a:pPr>
            <a:r>
              <a:rPr lang="en-US" sz="1800" dirty="0">
                <a:ea typeface="ＭＳ Ｐゴシック" charset="0"/>
              </a:rPr>
              <a:t>Consultation and Training</a:t>
            </a:r>
          </a:p>
          <a:p>
            <a:pPr marL="914400" lvl="1" indent="-457200" eaLnBrk="1" hangingPunct="1">
              <a:buFont typeface="Arial" charset="0"/>
              <a:buChar char="–"/>
              <a:defRPr/>
            </a:pPr>
            <a:r>
              <a:rPr lang="en-US" sz="1800" dirty="0" smtClean="0"/>
              <a:t>Identify strengths and weaknesses on potential users of the M&amp;E</a:t>
            </a:r>
          </a:p>
          <a:p>
            <a:pPr marL="914400" lvl="1" indent="-457200" eaLnBrk="1" hangingPunct="1">
              <a:buFont typeface="Arial" charset="0"/>
              <a:buChar char="–"/>
              <a:defRPr/>
            </a:pPr>
            <a:r>
              <a:rPr lang="en-US" sz="1800" dirty="0" smtClean="0"/>
              <a:t> Discuss </a:t>
            </a:r>
            <a:r>
              <a:rPr lang="en-US" sz="1800" dirty="0"/>
              <a:t>the monitoring program with </a:t>
            </a:r>
            <a:r>
              <a:rPr lang="en-US" sz="1800" dirty="0" smtClean="0"/>
              <a:t>stakeholders from </a:t>
            </a:r>
            <a:r>
              <a:rPr lang="en-US" sz="1800" dirty="0"/>
              <a:t>each level before it is put into effect</a:t>
            </a:r>
          </a:p>
          <a:p>
            <a:pPr marL="914400" lvl="1" indent="-457200" eaLnBrk="1" hangingPunct="1">
              <a:buFont typeface="Arial" charset="0"/>
              <a:buChar char="–"/>
              <a:defRPr/>
            </a:pPr>
            <a:r>
              <a:rPr lang="en-US" sz="1800" dirty="0"/>
              <a:t>Provide training to those who will be using the </a:t>
            </a:r>
            <a:r>
              <a:rPr lang="en-US" sz="1800" dirty="0" smtClean="0"/>
              <a:t>M&amp;E systems</a:t>
            </a:r>
          </a:p>
          <a:p>
            <a:pPr eaLnBrk="1" hangingPunct="1">
              <a:defRPr/>
            </a:pPr>
            <a:r>
              <a:rPr lang="en-US" sz="1800" dirty="0" smtClean="0">
                <a:ea typeface="ＭＳ Ｐゴシック" charset="0"/>
              </a:rPr>
              <a:t>Prepare </a:t>
            </a:r>
            <a:r>
              <a:rPr lang="en-US" sz="1800" dirty="0">
                <a:ea typeface="ＭＳ Ｐゴシック" charset="0"/>
              </a:rPr>
              <a:t>a </a:t>
            </a:r>
            <a:r>
              <a:rPr lang="en-US" sz="1800" dirty="0" smtClean="0">
                <a:ea typeface="ＭＳ Ｐゴシック" charset="0"/>
              </a:rPr>
              <a:t>work-plan</a:t>
            </a:r>
            <a:endParaRPr lang="en-US" sz="1800" dirty="0">
              <a:ea typeface="ＭＳ Ｐゴシック" charset="0"/>
            </a:endParaRPr>
          </a:p>
          <a:p>
            <a:pPr marL="914400" lvl="1" indent="-457200" eaLnBrk="1" hangingPunct="1">
              <a:buFont typeface="Arial" charset="0"/>
              <a:buChar char="–"/>
              <a:defRPr/>
            </a:pPr>
            <a:r>
              <a:rPr lang="en-US" sz="1800" dirty="0" smtClean="0"/>
              <a:t>For </a:t>
            </a:r>
            <a:r>
              <a:rPr lang="en-US" sz="1800" dirty="0"/>
              <a:t>each year </a:t>
            </a:r>
          </a:p>
          <a:p>
            <a:pPr marL="914400" lvl="1" indent="-457200" eaLnBrk="1" hangingPunct="1">
              <a:buFont typeface="Arial" charset="0"/>
              <a:buChar char="–"/>
              <a:defRPr/>
            </a:pPr>
            <a:r>
              <a:rPr lang="en-US" sz="1800" dirty="0" smtClean="0"/>
              <a:t>Listing </a:t>
            </a:r>
            <a:r>
              <a:rPr lang="en-US" sz="1800" dirty="0"/>
              <a:t>the main activities to be carried out, their output, timing and parties </a:t>
            </a:r>
            <a:r>
              <a:rPr lang="en-US" sz="1800" dirty="0" smtClean="0"/>
              <a:t>involved</a:t>
            </a:r>
          </a:p>
          <a:p>
            <a:pPr marL="514350" indent="-457200" eaLnBrk="1" hangingPunct="1">
              <a:defRPr/>
            </a:pPr>
            <a:r>
              <a:rPr lang="en-US" sz="1800" dirty="0" smtClean="0">
                <a:ea typeface="ＭＳ Ｐゴシック" charset="0"/>
              </a:rPr>
              <a:t>Lessons to learn</a:t>
            </a:r>
          </a:p>
          <a:p>
            <a:pPr marL="914400" lvl="1" indent="-457200" eaLnBrk="1" hangingPunct="1">
              <a:buFont typeface="Arial" charset="0"/>
              <a:buChar char="–"/>
              <a:defRPr/>
            </a:pPr>
            <a:r>
              <a:rPr lang="en-US" sz="1800" dirty="0" smtClean="0"/>
              <a:t>What needs to be deepened and why?</a:t>
            </a:r>
          </a:p>
          <a:p>
            <a:pPr marL="914400" lvl="1" indent="-457200" eaLnBrk="1" hangingPunct="1">
              <a:buFont typeface="Arial" charset="0"/>
              <a:buChar char="–"/>
              <a:defRPr/>
            </a:pPr>
            <a:r>
              <a:rPr lang="en-US" sz="1800" dirty="0" smtClean="0"/>
              <a:t>What can be drawn as a best practice and why?</a:t>
            </a:r>
          </a:p>
          <a:p>
            <a:pPr marL="914400" lvl="1" indent="-457200" eaLnBrk="1" hangingPunct="1">
              <a:buFont typeface="Arial" charset="0"/>
              <a:buChar char="–"/>
              <a:defRPr/>
            </a:pPr>
            <a:r>
              <a:rPr lang="en-US" sz="1800" dirty="0" smtClean="0"/>
              <a:t>What conditioned the good results, and failures what were the main reasons?</a:t>
            </a:r>
          </a:p>
        </p:txBody>
      </p:sp>
      <p:sp>
        <p:nvSpPr>
          <p:cNvPr id="14340" name="Slide Number Placeholder 5"/>
          <p:cNvSpPr>
            <a:spLocks noGrp="1"/>
          </p:cNvSpPr>
          <p:nvPr>
            <p:ph type="sldNum" sz="quarter" idx="12"/>
          </p:nvPr>
        </p:nvSpPr>
        <p:spPr>
          <a:noFill/>
        </p:spPr>
        <p:txBody>
          <a:bodyPr/>
          <a:lstStyle/>
          <a:p>
            <a:fld id="{B2C3B2F6-245B-46CA-ABD2-2A39090990BE}" type="slidenum">
              <a:rPr lang="en-US" smtClean="0"/>
              <a:pPr/>
              <a:t>11</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125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1251">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1251">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1251">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1251">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12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auto">
          <a:xfrm>
            <a:off x="7924800" y="6534150"/>
            <a:ext cx="2133600" cy="476250"/>
          </a:xfrm>
          <a:prstGeom prst="rect">
            <a:avLst/>
          </a:prstGeom>
          <a:noFill/>
          <a:ln w="9525">
            <a:noFill/>
            <a:miter lim="800000"/>
            <a:headEnd/>
            <a:tailEnd/>
          </a:ln>
        </p:spPr>
        <p:txBody>
          <a:bodyPr/>
          <a:lstStyle/>
          <a:p>
            <a:fld id="{1AB9E68E-1093-456C-92CB-E564F0F48E6D}" type="slidenum">
              <a:rPr lang="pt-PT" sz="1400" b="1">
                <a:solidFill>
                  <a:srgbClr val="A50021"/>
                </a:solidFill>
                <a:latin typeface="Arial" pitchFamily="34" charset="0"/>
              </a:rPr>
              <a:pPr/>
              <a:t>12</a:t>
            </a:fld>
            <a:endParaRPr lang="pt-PT" sz="1400" b="1">
              <a:solidFill>
                <a:srgbClr val="A50021"/>
              </a:solidFill>
              <a:latin typeface="Arial" pitchFamily="34" charset="0"/>
            </a:endParaRPr>
          </a:p>
        </p:txBody>
      </p:sp>
      <p:sp>
        <p:nvSpPr>
          <p:cNvPr id="193541" name="Rectangle 5"/>
          <p:cNvSpPr>
            <a:spLocks noChangeArrowheads="1"/>
          </p:cNvSpPr>
          <p:nvPr/>
        </p:nvSpPr>
        <p:spPr bwMode="auto">
          <a:xfrm>
            <a:off x="457200" y="2970213"/>
            <a:ext cx="8153400" cy="1230312"/>
          </a:xfrm>
          <a:prstGeom prst="rect">
            <a:avLst/>
          </a:prstGeom>
          <a:noFill/>
          <a:ln w="38100">
            <a:solidFill>
              <a:srgbClr val="000066"/>
            </a:solidFill>
            <a:miter lim="800000"/>
            <a:headEnd/>
            <a:tailEnd/>
          </a:ln>
        </p:spPr>
        <p:txBody>
          <a:bodyPr anchor="ctr">
            <a:spAutoFit/>
          </a:bodyPr>
          <a:lstStyle/>
          <a:p>
            <a:pPr>
              <a:defRPr/>
            </a:pPr>
            <a:endParaRPr lang="pt-PT" sz="1000" dirty="0">
              <a:solidFill>
                <a:srgbClr val="000066"/>
              </a:solidFill>
              <a:latin typeface="Arial" charset="0"/>
            </a:endParaRPr>
          </a:p>
          <a:p>
            <a:pPr algn="ctr">
              <a:defRPr/>
            </a:pPr>
            <a:r>
              <a:rPr lang="pt-PT" sz="3200" dirty="0">
                <a:effectLst>
                  <a:outerShdw blurRad="38100" dist="38100" dir="2700000" algn="tl">
                    <a:srgbClr val="C0C0C0"/>
                  </a:outerShdw>
                </a:effectLst>
                <a:latin typeface="Arial" charset="0"/>
              </a:rPr>
              <a:t>THANK YOU </a:t>
            </a:r>
          </a:p>
          <a:p>
            <a:pPr algn="ctr">
              <a:defRPr/>
            </a:pPr>
            <a:r>
              <a:rPr lang="pt-PT" sz="3200" dirty="0">
                <a:effectLst>
                  <a:outerShdw blurRad="38100" dist="38100" dir="2700000" algn="tl">
                    <a:srgbClr val="C0C0C0"/>
                  </a:outerShdw>
                </a:effectLst>
                <a:latin typeface="Arial" charset="0"/>
              </a:rPr>
              <a:t>FOR YOUR ATTENTION!</a:t>
            </a:r>
          </a:p>
        </p:txBody>
      </p:sp>
      <p:pic>
        <p:nvPicPr>
          <p:cNvPr id="15364" name="Picture 8" descr="Bandmz"/>
          <p:cNvPicPr>
            <a:picLocks noChangeAspect="1" noChangeArrowheads="1" noCrop="1"/>
          </p:cNvPicPr>
          <p:nvPr/>
        </p:nvPicPr>
        <p:blipFill>
          <a:blip r:embed="rId3"/>
          <a:srcRect/>
          <a:stretch>
            <a:fillRect/>
          </a:stretch>
        </p:blipFill>
        <p:spPr bwMode="auto">
          <a:xfrm>
            <a:off x="3581400" y="457200"/>
            <a:ext cx="2133600" cy="1566863"/>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CONTENT</a:t>
            </a:r>
          </a:p>
        </p:txBody>
      </p:sp>
      <p:sp>
        <p:nvSpPr>
          <p:cNvPr id="5123" name="Vertical Text Placeholder 2"/>
          <p:cNvSpPr>
            <a:spLocks noGrp="1"/>
          </p:cNvSpPr>
          <p:nvPr>
            <p:ph type="body" orient="vert" idx="1"/>
          </p:nvPr>
        </p:nvSpPr>
        <p:spPr/>
        <p:txBody>
          <a:bodyPr vert="horz"/>
          <a:lstStyle/>
          <a:p>
            <a:r>
              <a:rPr lang="en-US" sz="2400" dirty="0" smtClean="0"/>
              <a:t>BACKGROUND</a:t>
            </a:r>
          </a:p>
          <a:p>
            <a:r>
              <a:rPr lang="en-US" sz="2400" dirty="0" smtClean="0"/>
              <a:t>OBJECTIVES OF THE M&amp;E</a:t>
            </a:r>
          </a:p>
          <a:p>
            <a:r>
              <a:rPr lang="en-US" sz="2400" dirty="0" smtClean="0"/>
              <a:t>SCOPE OF THE APRM M&amp;E</a:t>
            </a:r>
          </a:p>
          <a:p>
            <a:r>
              <a:rPr lang="en-US" sz="2400" dirty="0" smtClean="0"/>
              <a:t>WHAT TO MONITOR, AND HOW?</a:t>
            </a:r>
          </a:p>
          <a:p>
            <a:r>
              <a:rPr lang="en-US" sz="2400" dirty="0" smtClean="0"/>
              <a:t>PLANNING THE M&amp;E</a:t>
            </a:r>
          </a:p>
          <a:p>
            <a:r>
              <a:rPr lang="en-US" sz="2400" dirty="0" smtClean="0"/>
              <a:t>METHODS FOR DATA COLLECTION</a:t>
            </a:r>
          </a:p>
          <a:p>
            <a:r>
              <a:rPr lang="en-US" sz="2400" dirty="0" smtClean="0"/>
              <a:t>THE IMPLEMENTATION PROCESS AND THE PROGRESS REPORT</a:t>
            </a:r>
          </a:p>
          <a:p>
            <a:r>
              <a:rPr lang="en-US" sz="2400" dirty="0" smtClean="0"/>
              <a:t>REPORTING PROGRESSES</a:t>
            </a:r>
          </a:p>
          <a:p>
            <a:r>
              <a:rPr lang="en-US" sz="2400" dirty="0" smtClean="0"/>
              <a:t>VALUE OF LEARNING PROCESS </a:t>
            </a:r>
          </a:p>
          <a:p>
            <a:endParaRPr lang="en-US" sz="2400" dirty="0" smtClean="0"/>
          </a:p>
          <a:p>
            <a:endParaRPr lang="en-US" sz="2400" dirty="0" smtClean="0"/>
          </a:p>
        </p:txBody>
      </p:sp>
      <p:sp>
        <p:nvSpPr>
          <p:cNvPr id="5124" name="Slide Number Placeholder 3"/>
          <p:cNvSpPr>
            <a:spLocks noGrp="1"/>
          </p:cNvSpPr>
          <p:nvPr>
            <p:ph type="sldNum" sz="quarter" idx="12"/>
          </p:nvPr>
        </p:nvSpPr>
        <p:spPr>
          <a:noFill/>
        </p:spPr>
        <p:txBody>
          <a:bodyPr/>
          <a:lstStyle/>
          <a:p>
            <a:fld id="{E7CD7C8B-32CA-4249-9AFA-7B499E6756A9}" type="slidenum">
              <a:rPr lang="en-US" smtClean="0"/>
              <a:pPr/>
              <a:t>2</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04800" y="152400"/>
            <a:ext cx="8229600" cy="685800"/>
          </a:xfrm>
        </p:spPr>
        <p:txBody>
          <a:bodyPr/>
          <a:lstStyle/>
          <a:p>
            <a:r>
              <a:rPr lang="en-US" dirty="0" smtClean="0"/>
              <a:t/>
            </a:r>
            <a:br>
              <a:rPr lang="en-US" dirty="0" smtClean="0"/>
            </a:br>
            <a:r>
              <a:rPr lang="en-US" dirty="0" smtClean="0"/>
              <a:t>BACKGROUND</a:t>
            </a:r>
            <a:br>
              <a:rPr lang="en-US" dirty="0" smtClean="0"/>
            </a:br>
            <a:endParaRPr lang="en-US" dirty="0" smtClean="0"/>
          </a:p>
        </p:txBody>
      </p:sp>
      <p:sp>
        <p:nvSpPr>
          <p:cNvPr id="6147" name="Vertical Text Placeholder 2"/>
          <p:cNvSpPr>
            <a:spLocks noGrp="1"/>
          </p:cNvSpPr>
          <p:nvPr>
            <p:ph type="body" orient="vert" idx="1"/>
          </p:nvPr>
        </p:nvSpPr>
        <p:spPr>
          <a:xfrm>
            <a:off x="228600" y="838200"/>
            <a:ext cx="8686800" cy="6019800"/>
          </a:xfrm>
        </p:spPr>
        <p:txBody>
          <a:bodyPr vert="horz"/>
          <a:lstStyle/>
          <a:p>
            <a:pPr>
              <a:lnSpc>
                <a:spcPct val="90000"/>
              </a:lnSpc>
              <a:defRPr/>
            </a:pPr>
            <a:r>
              <a:rPr lang="en-US" sz="1800" dirty="0" smtClean="0"/>
              <a:t>Mozambique join the APRM family in 2003; in 2005 the cabinet appointed the ministry of planning and development as APRM focal point;</a:t>
            </a:r>
          </a:p>
          <a:p>
            <a:pPr marL="0" indent="0">
              <a:lnSpc>
                <a:spcPct val="90000"/>
              </a:lnSpc>
              <a:buFontTx/>
              <a:buNone/>
              <a:defRPr/>
            </a:pPr>
            <a:endParaRPr lang="en-US" sz="1800" dirty="0" smtClean="0"/>
          </a:p>
          <a:p>
            <a:pPr>
              <a:lnSpc>
                <a:spcPct val="90000"/>
              </a:lnSpc>
              <a:defRPr/>
            </a:pPr>
            <a:r>
              <a:rPr lang="en-US" sz="1800" dirty="0" smtClean="0"/>
              <a:t>In 2006 a NGC was set up composed by 58 individuals representing the Mozambican society such as parliament,  government, trade unions, human rights, farmers, youths and women's organizations, disable people associations,  academia, private  sector and religious representatives;</a:t>
            </a:r>
          </a:p>
          <a:p>
            <a:pPr marL="0" indent="0">
              <a:lnSpc>
                <a:spcPct val="90000"/>
              </a:lnSpc>
              <a:buFontTx/>
              <a:buNone/>
              <a:defRPr/>
            </a:pPr>
            <a:endParaRPr lang="en-US" sz="1800" dirty="0" smtClean="0"/>
          </a:p>
          <a:p>
            <a:pPr>
              <a:lnSpc>
                <a:spcPct val="90000"/>
              </a:lnSpc>
              <a:defRPr/>
            </a:pPr>
            <a:r>
              <a:rPr lang="en-US" sz="1800" dirty="0" smtClean="0"/>
              <a:t>The country has already achieved the five stages of his first peer review process, which culminated with the submission of his draft review report  to the 11th APRM head of states summit in June 2009 in Libya;</a:t>
            </a:r>
          </a:p>
          <a:p>
            <a:pPr marL="0" indent="0">
              <a:lnSpc>
                <a:spcPct val="90000"/>
              </a:lnSpc>
              <a:buFontTx/>
              <a:buNone/>
              <a:defRPr/>
            </a:pPr>
            <a:endParaRPr lang="en-US" sz="1800" dirty="0" smtClean="0"/>
          </a:p>
          <a:p>
            <a:pPr>
              <a:lnSpc>
                <a:spcPct val="90000"/>
              </a:lnSpc>
              <a:defRPr/>
            </a:pPr>
            <a:r>
              <a:rPr lang="pt-PT" sz="1800" dirty="0" err="1"/>
              <a:t>H</a:t>
            </a:r>
            <a:r>
              <a:rPr lang="pt-PT" sz="1800" dirty="0" err="1" smtClean="0"/>
              <a:t>owever</a:t>
            </a:r>
            <a:r>
              <a:rPr lang="pt-PT" sz="1800" dirty="0" smtClean="0"/>
              <a:t>, </a:t>
            </a:r>
            <a:r>
              <a:rPr lang="pt-PT" sz="1800" dirty="0" err="1" smtClean="0"/>
              <a:t>only</a:t>
            </a:r>
            <a:r>
              <a:rPr lang="pt-PT" sz="1800" dirty="0" smtClean="0"/>
              <a:t> </a:t>
            </a:r>
            <a:r>
              <a:rPr lang="pt-PT" sz="1800" dirty="0" err="1" smtClean="0"/>
              <a:t>in</a:t>
            </a:r>
            <a:r>
              <a:rPr lang="pt-PT" sz="1800" dirty="0" smtClean="0"/>
              <a:t> </a:t>
            </a:r>
            <a:r>
              <a:rPr lang="pt-PT" sz="1800" dirty="0" err="1"/>
              <a:t>M</a:t>
            </a:r>
            <a:r>
              <a:rPr lang="pt-PT" sz="1800" dirty="0" err="1" smtClean="0"/>
              <a:t>ay</a:t>
            </a:r>
            <a:r>
              <a:rPr lang="pt-PT" sz="1800" dirty="0" smtClean="0"/>
              <a:t> 2011 </a:t>
            </a:r>
            <a:r>
              <a:rPr lang="pt-PT" sz="1800" dirty="0" err="1" smtClean="0"/>
              <a:t>the</a:t>
            </a:r>
            <a:r>
              <a:rPr lang="pt-PT" sz="1800" dirty="0" smtClean="0"/>
              <a:t> final </a:t>
            </a:r>
            <a:r>
              <a:rPr lang="pt-PT" sz="1800" dirty="0" err="1" smtClean="0"/>
              <a:t>country</a:t>
            </a:r>
            <a:r>
              <a:rPr lang="pt-PT" sz="1800" dirty="0" smtClean="0"/>
              <a:t> </a:t>
            </a:r>
            <a:r>
              <a:rPr lang="pt-PT" sz="1800" dirty="0" err="1" smtClean="0"/>
              <a:t>review</a:t>
            </a:r>
            <a:r>
              <a:rPr lang="pt-PT" sz="1800" dirty="0" smtClean="0"/>
              <a:t> </a:t>
            </a:r>
            <a:r>
              <a:rPr lang="pt-PT" sz="1800" dirty="0" err="1" smtClean="0"/>
              <a:t>report</a:t>
            </a:r>
            <a:r>
              <a:rPr lang="pt-PT" sz="1800" dirty="0" smtClean="0"/>
              <a:t> </a:t>
            </a:r>
            <a:r>
              <a:rPr lang="pt-PT" sz="1800" dirty="0" err="1" smtClean="0"/>
              <a:t>was</a:t>
            </a:r>
            <a:r>
              <a:rPr lang="pt-PT" sz="1800" dirty="0" smtClean="0"/>
              <a:t> </a:t>
            </a:r>
            <a:r>
              <a:rPr lang="pt-PT" sz="1800" dirty="0" err="1" smtClean="0"/>
              <a:t>launched</a:t>
            </a:r>
            <a:r>
              <a:rPr lang="pt-PT" sz="1800" dirty="0" smtClean="0"/>
              <a:t> </a:t>
            </a:r>
            <a:r>
              <a:rPr lang="pt-PT" sz="1800" dirty="0" err="1" smtClean="0"/>
              <a:t>officially</a:t>
            </a:r>
            <a:r>
              <a:rPr lang="pt-PT" sz="1800" dirty="0" smtClean="0"/>
              <a:t>, </a:t>
            </a:r>
            <a:r>
              <a:rPr lang="pt-PT" sz="1800" dirty="0" err="1" smtClean="0"/>
              <a:t>after</a:t>
            </a:r>
            <a:r>
              <a:rPr lang="pt-PT" sz="1800" dirty="0" smtClean="0"/>
              <a:t> a </a:t>
            </a:r>
            <a:r>
              <a:rPr lang="pt-PT" sz="1800" dirty="0" err="1" smtClean="0"/>
              <a:t>full</a:t>
            </a:r>
            <a:r>
              <a:rPr lang="pt-PT" sz="1800" dirty="0" smtClean="0"/>
              <a:t>  </a:t>
            </a:r>
            <a:r>
              <a:rPr lang="pt-PT" sz="1800" dirty="0" err="1" smtClean="0"/>
              <a:t>incorporation</a:t>
            </a:r>
            <a:r>
              <a:rPr lang="pt-PT" sz="1800" dirty="0" smtClean="0"/>
              <a:t> </a:t>
            </a:r>
            <a:r>
              <a:rPr lang="pt-PT" sz="1800" dirty="0" err="1" smtClean="0"/>
              <a:t>of</a:t>
            </a:r>
            <a:r>
              <a:rPr lang="pt-PT" sz="1800" dirty="0" smtClean="0"/>
              <a:t> </a:t>
            </a:r>
            <a:r>
              <a:rPr lang="pt-PT" sz="1800" dirty="0" err="1" smtClean="0"/>
              <a:t>the</a:t>
            </a:r>
            <a:r>
              <a:rPr lang="pt-PT" sz="1800" dirty="0" smtClean="0"/>
              <a:t> </a:t>
            </a:r>
            <a:r>
              <a:rPr lang="pt-PT" sz="1800" dirty="0" err="1" smtClean="0"/>
              <a:t>comments</a:t>
            </a:r>
            <a:r>
              <a:rPr lang="pt-PT" sz="1800" dirty="0" smtClean="0"/>
              <a:t> </a:t>
            </a:r>
            <a:r>
              <a:rPr lang="pt-PT" sz="1800" dirty="0" err="1" smtClean="0"/>
              <a:t>of</a:t>
            </a:r>
            <a:r>
              <a:rPr lang="pt-PT" sz="1800" dirty="0" smtClean="0"/>
              <a:t> </a:t>
            </a:r>
            <a:r>
              <a:rPr lang="pt-PT" sz="1800" dirty="0" err="1" smtClean="0"/>
              <a:t>government</a:t>
            </a:r>
            <a:r>
              <a:rPr lang="pt-PT" sz="1800" dirty="0" smtClean="0"/>
              <a:t> </a:t>
            </a:r>
            <a:r>
              <a:rPr lang="pt-PT" sz="1800" dirty="0" err="1" smtClean="0"/>
              <a:t>and</a:t>
            </a:r>
            <a:r>
              <a:rPr lang="pt-PT" sz="1800" dirty="0" smtClean="0"/>
              <a:t> </a:t>
            </a:r>
            <a:r>
              <a:rPr lang="pt-PT" sz="1800" dirty="0" err="1" smtClean="0"/>
              <a:t>his</a:t>
            </a:r>
            <a:r>
              <a:rPr lang="pt-PT" sz="1800" dirty="0" smtClean="0"/>
              <a:t> </a:t>
            </a:r>
            <a:r>
              <a:rPr lang="pt-PT" sz="1800" dirty="0" err="1" smtClean="0"/>
              <a:t>peers</a:t>
            </a:r>
            <a:r>
              <a:rPr lang="pt-PT" sz="1800" dirty="0" smtClean="0"/>
              <a:t>; </a:t>
            </a:r>
          </a:p>
          <a:p>
            <a:pPr marL="0" indent="0">
              <a:lnSpc>
                <a:spcPct val="90000"/>
              </a:lnSpc>
              <a:buFontTx/>
              <a:buNone/>
              <a:defRPr/>
            </a:pPr>
            <a:r>
              <a:rPr lang="pt-PT" sz="1800" dirty="0" smtClean="0"/>
              <a:t> </a:t>
            </a:r>
          </a:p>
          <a:p>
            <a:pPr>
              <a:lnSpc>
                <a:spcPct val="90000"/>
              </a:lnSpc>
              <a:defRPr/>
            </a:pPr>
            <a:r>
              <a:rPr lang="en-US" sz="1800" dirty="0" smtClean="0"/>
              <a:t>The </a:t>
            </a:r>
            <a:r>
              <a:rPr lang="en-US" sz="1800" dirty="0" smtClean="0"/>
              <a:t>dissemination </a:t>
            </a:r>
            <a:r>
              <a:rPr lang="en-US" sz="1800" dirty="0" smtClean="0"/>
              <a:t>of the report report and the begin the implementation of the program of action starts in 2011;</a:t>
            </a:r>
          </a:p>
          <a:p>
            <a:pPr marL="0" indent="0">
              <a:lnSpc>
                <a:spcPct val="90000"/>
              </a:lnSpc>
              <a:buFontTx/>
              <a:buNone/>
              <a:defRPr/>
            </a:pPr>
            <a:endParaRPr lang="en-US" sz="1800" dirty="0" smtClean="0"/>
          </a:p>
          <a:p>
            <a:pPr>
              <a:lnSpc>
                <a:spcPct val="90000"/>
              </a:lnSpc>
              <a:defRPr/>
            </a:pPr>
            <a:r>
              <a:rPr lang="en-US" sz="1800" dirty="0"/>
              <a:t>I</a:t>
            </a:r>
            <a:r>
              <a:rPr lang="en-US" sz="1800" dirty="0" smtClean="0"/>
              <a:t>n </a:t>
            </a:r>
            <a:r>
              <a:rPr lang="en-US" sz="1800" dirty="0"/>
              <a:t>J</a:t>
            </a:r>
            <a:r>
              <a:rPr lang="en-US" sz="1800" dirty="0" smtClean="0"/>
              <a:t>anuary 2014 during the 20th APRM summit Mozambique presented his first progress report on the implementation of the APRM national programme of action. </a:t>
            </a:r>
          </a:p>
          <a:p>
            <a:pPr>
              <a:defRPr/>
            </a:pPr>
            <a:endParaRPr lang="en-US" sz="2000" dirty="0" smtClean="0"/>
          </a:p>
        </p:txBody>
      </p:sp>
      <p:sp>
        <p:nvSpPr>
          <p:cNvPr id="6148" name="Slide Number Placeholder 3"/>
          <p:cNvSpPr>
            <a:spLocks noGrp="1"/>
          </p:cNvSpPr>
          <p:nvPr>
            <p:ph type="sldNum" sz="quarter" idx="12"/>
          </p:nvPr>
        </p:nvSpPr>
        <p:spPr>
          <a:noFill/>
        </p:spPr>
        <p:txBody>
          <a:bodyPr/>
          <a:lstStyle/>
          <a:p>
            <a:fld id="{88BE1AAB-40B6-4EBB-A89F-B3B1F1204C1D}" type="slidenum">
              <a:rPr lang="en-US" smtClean="0"/>
              <a:pPr/>
              <a:t>3</a:t>
            </a:fld>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609600"/>
            <a:ext cx="8229600" cy="1143000"/>
          </a:xfrm>
        </p:spPr>
        <p:txBody>
          <a:bodyPr/>
          <a:lstStyle/>
          <a:p>
            <a:r>
              <a:rPr lang="en-US" dirty="0" smtClean="0"/>
              <a:t>OBJECTIVES OF THE M&amp;E SYSTEM</a:t>
            </a:r>
            <a:br>
              <a:rPr lang="en-US" dirty="0" smtClean="0"/>
            </a:br>
            <a:endParaRPr lang="en-US" dirty="0" smtClean="0"/>
          </a:p>
        </p:txBody>
      </p:sp>
      <p:sp>
        <p:nvSpPr>
          <p:cNvPr id="7171" name="Vertical Text Placeholder 2"/>
          <p:cNvSpPr>
            <a:spLocks noGrp="1"/>
          </p:cNvSpPr>
          <p:nvPr>
            <p:ph type="body" orient="vert" idx="1"/>
          </p:nvPr>
        </p:nvSpPr>
        <p:spPr>
          <a:xfrm>
            <a:off x="457200" y="1676400"/>
            <a:ext cx="8229600" cy="4724400"/>
          </a:xfrm>
        </p:spPr>
        <p:txBody>
          <a:bodyPr vert="horz"/>
          <a:lstStyle/>
          <a:p>
            <a:pPr>
              <a:buFontTx/>
              <a:buNone/>
            </a:pPr>
            <a:endParaRPr lang="en-US" sz="2000" dirty="0" smtClean="0"/>
          </a:p>
          <a:p>
            <a:pPr eaLnBrk="1" hangingPunct="1">
              <a:lnSpc>
                <a:spcPct val="90000"/>
              </a:lnSpc>
            </a:pPr>
            <a:r>
              <a:rPr lang="en-US" sz="2000" dirty="0" smtClean="0"/>
              <a:t>Build greater transparency and accountability from the state authorities and public servants in regard to implementation of the APRM Action Plan and the recommendations from the Panel of Eminent Persons and provide to the policy-makers a clearer basis for decision-making in order to improve the quality of outcomes. </a:t>
            </a:r>
          </a:p>
          <a:p>
            <a:endParaRPr lang="en-US" sz="2000" dirty="0" smtClean="0"/>
          </a:p>
        </p:txBody>
      </p:sp>
      <p:sp>
        <p:nvSpPr>
          <p:cNvPr id="7172" name="Slide Number Placeholder 3"/>
          <p:cNvSpPr>
            <a:spLocks noGrp="1"/>
          </p:cNvSpPr>
          <p:nvPr>
            <p:ph type="sldNum" sz="quarter" idx="12"/>
          </p:nvPr>
        </p:nvSpPr>
        <p:spPr>
          <a:noFill/>
        </p:spPr>
        <p:txBody>
          <a:bodyPr/>
          <a:lstStyle/>
          <a:p>
            <a:fld id="{86BF9EE2-01C6-4BD6-B43B-DDEFC60ACB43}" type="slidenum">
              <a:rPr lang="en-US" smtClean="0"/>
              <a:pPr/>
              <a:t>4</a:t>
            </a:fld>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SCOPE OF THE APRM M&amp;E</a:t>
            </a:r>
            <a:br>
              <a:rPr lang="en-US" dirty="0" smtClean="0"/>
            </a:br>
            <a:endParaRPr lang="en-US" dirty="0" smtClean="0"/>
          </a:p>
        </p:txBody>
      </p:sp>
      <p:sp>
        <p:nvSpPr>
          <p:cNvPr id="7171" name="Vertical Text Placeholder 2"/>
          <p:cNvSpPr>
            <a:spLocks noGrp="1"/>
          </p:cNvSpPr>
          <p:nvPr>
            <p:ph type="body" orient="vert" idx="1"/>
          </p:nvPr>
        </p:nvSpPr>
        <p:spPr/>
        <p:txBody>
          <a:bodyPr vert="horz"/>
          <a:lstStyle/>
          <a:p>
            <a:pPr marL="0" indent="0">
              <a:buFontTx/>
              <a:buNone/>
              <a:defRPr/>
            </a:pPr>
            <a:endParaRPr lang="en-US" sz="1800" dirty="0" smtClean="0">
              <a:solidFill>
                <a:srgbClr val="000000"/>
              </a:solidFill>
            </a:endParaRPr>
          </a:p>
          <a:p>
            <a:pPr>
              <a:defRPr/>
            </a:pPr>
            <a:r>
              <a:rPr lang="en-US" sz="1800" dirty="0" smtClean="0">
                <a:solidFill>
                  <a:srgbClr val="000000"/>
                </a:solidFill>
              </a:rPr>
              <a:t>The current APRM M&amp;E system covers the four thematic areas of the APRM:</a:t>
            </a:r>
          </a:p>
          <a:p>
            <a:pPr lvl="1">
              <a:defRPr/>
            </a:pPr>
            <a:r>
              <a:rPr lang="en-US" sz="1800" dirty="0" smtClean="0">
                <a:solidFill>
                  <a:srgbClr val="000000"/>
                </a:solidFill>
                <a:ea typeface="ヒラギノ明朝 ProN W3" charset="-128"/>
                <a:sym typeface="Hoefler Text" charset="0"/>
              </a:rPr>
              <a:t>Democracy and political governance</a:t>
            </a:r>
          </a:p>
          <a:p>
            <a:pPr lvl="1">
              <a:defRPr/>
            </a:pPr>
            <a:r>
              <a:rPr lang="en-US" sz="1800" dirty="0" smtClean="0">
                <a:solidFill>
                  <a:srgbClr val="000000"/>
                </a:solidFill>
                <a:ea typeface="ヒラギノ明朝 ProN W3" charset="-128"/>
                <a:sym typeface="Hoefler Text" charset="0"/>
              </a:rPr>
              <a:t>Economic Governance and Management </a:t>
            </a:r>
          </a:p>
          <a:p>
            <a:pPr lvl="1">
              <a:defRPr/>
            </a:pPr>
            <a:r>
              <a:rPr lang="en-US" sz="1800" dirty="0" smtClean="0">
                <a:solidFill>
                  <a:srgbClr val="000000"/>
                </a:solidFill>
                <a:ea typeface="ヒラギノ明朝 ProN W3" charset="-128"/>
                <a:sym typeface="Hoefler Text" charset="0"/>
              </a:rPr>
              <a:t>Corporate governance </a:t>
            </a:r>
          </a:p>
          <a:p>
            <a:pPr lvl="1">
              <a:defRPr/>
            </a:pPr>
            <a:r>
              <a:rPr lang="en-US" sz="1800" dirty="0" smtClean="0">
                <a:solidFill>
                  <a:srgbClr val="000000"/>
                </a:solidFill>
                <a:ea typeface="ヒラギノ明朝 ProN W3" charset="-128"/>
                <a:sym typeface="Hoefler Text" charset="0"/>
              </a:rPr>
              <a:t>Socio-economic development</a:t>
            </a:r>
          </a:p>
          <a:p>
            <a:pPr marL="457200" lvl="1" indent="0">
              <a:buFont typeface="Arial" pitchFamily="34" charset="0"/>
              <a:buNone/>
              <a:defRPr/>
            </a:pPr>
            <a:endParaRPr lang="en-US" sz="1800" dirty="0" smtClean="0">
              <a:solidFill>
                <a:srgbClr val="000000"/>
              </a:solidFill>
              <a:ea typeface="ヒラギノ明朝 ProN W3" charset="-128"/>
              <a:sym typeface="Hoefler Text" charset="0"/>
            </a:endParaRPr>
          </a:p>
          <a:p>
            <a:pPr>
              <a:defRPr/>
            </a:pPr>
            <a:r>
              <a:rPr lang="en-US" sz="1800" dirty="0" smtClean="0">
                <a:solidFill>
                  <a:srgbClr val="000000"/>
                </a:solidFill>
                <a:ea typeface="ヒラギノ明朝 ProN W3" charset="-128"/>
                <a:sym typeface="Hoefler Text" charset="0"/>
              </a:rPr>
              <a:t>The scope of intervention in implementing the system includes the central and local levels, as well as covers the areas of municipal governments.</a:t>
            </a:r>
          </a:p>
          <a:p>
            <a:pPr>
              <a:defRPr/>
            </a:pPr>
            <a:r>
              <a:rPr lang="en-US" sz="1800" dirty="0" smtClean="0">
                <a:solidFill>
                  <a:srgbClr val="000000"/>
                </a:solidFill>
                <a:ea typeface="ヒラギノ明朝 ProN W3" charset="-128"/>
                <a:sym typeface="Hoefler Text" charset="0"/>
              </a:rPr>
              <a:t>Each thematic areas is comprised by at least 6 to 8 member of the National Governing  council. One of them is the team leader.</a:t>
            </a:r>
          </a:p>
          <a:p>
            <a:pPr lvl="1">
              <a:defRPr/>
            </a:pPr>
            <a:endParaRPr lang="en-US" sz="1800" dirty="0" smtClean="0">
              <a:solidFill>
                <a:srgbClr val="000000"/>
              </a:solidFill>
              <a:ea typeface="ヒラギノ明朝 ProN W3" charset="-128"/>
              <a:sym typeface="Hoefler Text" charset="0"/>
            </a:endParaRPr>
          </a:p>
          <a:p>
            <a:pPr lvl="1">
              <a:defRPr/>
            </a:pPr>
            <a:endParaRPr lang="en-US" sz="1800" dirty="0" smtClean="0">
              <a:solidFill>
                <a:srgbClr val="000000"/>
              </a:solidFill>
              <a:ea typeface="ヒラギノ明朝 ProN W3" charset="-128"/>
              <a:sym typeface="Hoefler Text" charset="0"/>
            </a:endParaRPr>
          </a:p>
          <a:p>
            <a:pPr lvl="1">
              <a:defRPr/>
            </a:pPr>
            <a:endParaRPr lang="en-US" sz="1800" dirty="0" smtClean="0">
              <a:solidFill>
                <a:srgbClr val="000000"/>
              </a:solidFill>
              <a:ea typeface="ヒラギノ明朝 ProN W3" charset="-128"/>
              <a:sym typeface="Hoefler Text" charset="0"/>
            </a:endParaRPr>
          </a:p>
          <a:p>
            <a:pPr lvl="1">
              <a:defRPr/>
            </a:pPr>
            <a:endParaRPr lang="en-US" sz="1800" dirty="0" smtClean="0">
              <a:solidFill>
                <a:srgbClr val="000000"/>
              </a:solidFill>
              <a:ea typeface="Arial" pitchFamily="34" charset="0"/>
            </a:endParaRPr>
          </a:p>
        </p:txBody>
      </p:sp>
      <p:sp>
        <p:nvSpPr>
          <p:cNvPr id="8196" name="Slide Number Placeholder 3"/>
          <p:cNvSpPr>
            <a:spLocks noGrp="1"/>
          </p:cNvSpPr>
          <p:nvPr>
            <p:ph type="sldNum" sz="quarter" idx="12"/>
          </p:nvPr>
        </p:nvSpPr>
        <p:spPr>
          <a:noFill/>
        </p:spPr>
        <p:txBody>
          <a:bodyPr/>
          <a:lstStyle/>
          <a:p>
            <a:fld id="{60F37276-6E3D-4BB7-B859-D1D3343E4978}" type="slidenum">
              <a:rPr lang="en-US" smtClean="0"/>
              <a:pPr/>
              <a:t>5</a:t>
            </a:fld>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381000"/>
            <a:ext cx="8229600" cy="838200"/>
          </a:xfrm>
        </p:spPr>
        <p:txBody>
          <a:bodyPr/>
          <a:lstStyle/>
          <a:p>
            <a:r>
              <a:rPr lang="en-US" dirty="0" smtClean="0"/>
              <a:t>WHAT TO MONITOR, AND HOW?</a:t>
            </a:r>
            <a:br>
              <a:rPr lang="en-US" dirty="0" smtClean="0"/>
            </a:br>
            <a:endParaRPr lang="en-US" dirty="0" smtClean="0"/>
          </a:p>
        </p:txBody>
      </p:sp>
      <p:sp>
        <p:nvSpPr>
          <p:cNvPr id="9219" name="Vertical Text Placeholder 2"/>
          <p:cNvSpPr>
            <a:spLocks noGrp="1"/>
          </p:cNvSpPr>
          <p:nvPr>
            <p:ph type="body" orient="vert" idx="1"/>
          </p:nvPr>
        </p:nvSpPr>
        <p:spPr>
          <a:xfrm>
            <a:off x="457200" y="1295400"/>
            <a:ext cx="8229600" cy="5181600"/>
          </a:xfrm>
        </p:spPr>
        <p:txBody>
          <a:bodyPr vert="horz"/>
          <a:lstStyle/>
          <a:p>
            <a:r>
              <a:rPr lang="en-US" sz="1800" dirty="0" smtClean="0">
                <a:solidFill>
                  <a:srgbClr val="000000"/>
                </a:solidFill>
              </a:rPr>
              <a:t>Mozambique  most recent APRM Progress Report cover the period 2010-2012 and was produced in April 2013.</a:t>
            </a:r>
          </a:p>
          <a:p>
            <a:r>
              <a:rPr lang="en-US" sz="1800" dirty="0" smtClean="0">
                <a:solidFill>
                  <a:srgbClr val="000000"/>
                </a:solidFill>
              </a:rPr>
              <a:t>The M&amp;E process track the government commitments  on APRM  take in account that the government is the main implementing agency of the APRM action plan activities.</a:t>
            </a:r>
          </a:p>
          <a:p>
            <a:r>
              <a:rPr lang="en-US" sz="1800" dirty="0" smtClean="0">
                <a:solidFill>
                  <a:srgbClr val="000000"/>
                </a:solidFill>
              </a:rPr>
              <a:t>Structures to support the implementation of APRM including the monitoring process was established, namely:</a:t>
            </a:r>
          </a:p>
          <a:p>
            <a:pPr lvl="1"/>
            <a:r>
              <a:rPr lang="en-US" sz="1800" dirty="0" smtClean="0">
                <a:solidFill>
                  <a:srgbClr val="000000"/>
                </a:solidFill>
                <a:ea typeface="Arial" pitchFamily="34" charset="0"/>
              </a:rPr>
              <a:t> NGC divided into 4 working thematic  groups according  to ARM thematic areas</a:t>
            </a:r>
          </a:p>
          <a:p>
            <a:pPr lvl="1"/>
            <a:r>
              <a:rPr lang="en-US" sz="1800" dirty="0" smtClean="0">
                <a:solidFill>
                  <a:srgbClr val="000000"/>
                </a:solidFill>
                <a:ea typeface="Arial" pitchFamily="34" charset="0"/>
              </a:rPr>
              <a:t>APRM focal points in all ministries , provincial governments and focal points from CSOs in all provinces.</a:t>
            </a:r>
          </a:p>
          <a:p>
            <a:pPr lvl="1"/>
            <a:r>
              <a:rPr lang="en-US" sz="1800" dirty="0" smtClean="0">
                <a:solidFill>
                  <a:srgbClr val="000000"/>
                </a:solidFill>
                <a:ea typeface="Arial" pitchFamily="34" charset="0"/>
              </a:rPr>
              <a:t>APRM secretariat overseen by the Minister of Planning and Development to coordinate de M&amp;E process.</a:t>
            </a:r>
          </a:p>
          <a:p>
            <a:r>
              <a:rPr lang="en-US" sz="1800" dirty="0" smtClean="0">
                <a:solidFill>
                  <a:srgbClr val="000000"/>
                </a:solidFill>
              </a:rPr>
              <a:t>The entry point in each government units/ministries is the local focal point. Is responsible to track the progress of activities associated to APRM  action plan at his ministry and report to National Secretariat upon request to be presented to NGC thematic areas working groups.</a:t>
            </a:r>
          </a:p>
          <a:p>
            <a:endParaRPr lang="en-US" sz="1800" dirty="0" smtClean="0">
              <a:solidFill>
                <a:srgbClr val="000000"/>
              </a:solidFill>
            </a:endParaRPr>
          </a:p>
          <a:p>
            <a:pPr lvl="1"/>
            <a:endParaRPr lang="en-US" sz="1800" dirty="0" smtClean="0">
              <a:solidFill>
                <a:srgbClr val="000000"/>
              </a:solidFill>
              <a:ea typeface="Arial" pitchFamily="34" charset="0"/>
            </a:endParaRPr>
          </a:p>
        </p:txBody>
      </p:sp>
      <p:sp>
        <p:nvSpPr>
          <p:cNvPr id="9220" name="Slide Number Placeholder 3"/>
          <p:cNvSpPr>
            <a:spLocks noGrp="1"/>
          </p:cNvSpPr>
          <p:nvPr>
            <p:ph type="sldNum" sz="quarter" idx="12"/>
          </p:nvPr>
        </p:nvSpPr>
        <p:spPr>
          <a:noFill/>
        </p:spPr>
        <p:txBody>
          <a:bodyPr/>
          <a:lstStyle/>
          <a:p>
            <a:fld id="{450AD44B-0963-46E8-8B57-1AD663932690}" type="slidenum">
              <a:rPr lang="en-US" smtClean="0"/>
              <a:pPr/>
              <a:t>6</a:t>
            </a:fld>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PLANNING THE M&amp;E</a:t>
            </a:r>
          </a:p>
        </p:txBody>
      </p:sp>
      <p:sp>
        <p:nvSpPr>
          <p:cNvPr id="180227" name="Rectangle 3"/>
          <p:cNvSpPr>
            <a:spLocks noGrp="1" noChangeArrowheads="1"/>
          </p:cNvSpPr>
          <p:nvPr>
            <p:ph type="body" idx="1"/>
          </p:nvPr>
        </p:nvSpPr>
        <p:spPr/>
        <p:txBody>
          <a:bodyPr/>
          <a:lstStyle/>
          <a:p>
            <a:pPr eaLnBrk="1" hangingPunct="1">
              <a:lnSpc>
                <a:spcPct val="80000"/>
              </a:lnSpc>
              <a:defRPr/>
            </a:pPr>
            <a:r>
              <a:rPr lang="en-US" sz="2800" dirty="0">
                <a:ea typeface="ＭＳ Ｐゴシック" charset="0"/>
              </a:rPr>
              <a:t>Who should be involved </a:t>
            </a:r>
            <a:r>
              <a:rPr lang="en-US" sz="2800" dirty="0" smtClean="0">
                <a:ea typeface="ＭＳ Ｐゴシック" charset="0"/>
              </a:rPr>
              <a:t>and when</a:t>
            </a:r>
            <a:r>
              <a:rPr lang="en-US" sz="2800" dirty="0">
                <a:ea typeface="ＭＳ Ｐゴシック" charset="0"/>
              </a:rPr>
              <a:t>?</a:t>
            </a:r>
          </a:p>
          <a:p>
            <a:pPr marL="838200" lvl="1" indent="-381000" eaLnBrk="1" hangingPunct="1">
              <a:lnSpc>
                <a:spcPct val="80000"/>
              </a:lnSpc>
              <a:buFont typeface="Arial" charset="0"/>
              <a:buChar char="–"/>
              <a:defRPr/>
            </a:pPr>
            <a:r>
              <a:rPr lang="en-US" sz="2400" dirty="0" smtClean="0"/>
              <a:t>Identifying </a:t>
            </a:r>
            <a:r>
              <a:rPr lang="en-US" sz="2400" dirty="0"/>
              <a:t>who will collect information on indicators, </a:t>
            </a:r>
            <a:r>
              <a:rPr lang="en-US" sz="2400" dirty="0" smtClean="0"/>
              <a:t>when </a:t>
            </a:r>
            <a:r>
              <a:rPr lang="en-US" sz="2400" dirty="0"/>
              <a:t>and who will receive it</a:t>
            </a:r>
          </a:p>
          <a:p>
            <a:pPr marL="838200" lvl="1" indent="-381000" eaLnBrk="1" hangingPunct="1">
              <a:lnSpc>
                <a:spcPct val="80000"/>
              </a:lnSpc>
              <a:buFont typeface="Arial" charset="0"/>
              <a:buChar char="–"/>
              <a:defRPr/>
            </a:pPr>
            <a:r>
              <a:rPr lang="en-US" sz="2400" dirty="0" smtClean="0"/>
              <a:t>Who </a:t>
            </a:r>
            <a:r>
              <a:rPr lang="en-US" sz="2400" dirty="0"/>
              <a:t>will be involved in reviewing progress and providing </a:t>
            </a:r>
            <a:r>
              <a:rPr lang="en-US" sz="2400" dirty="0" smtClean="0"/>
              <a:t>feedback and how it will occur </a:t>
            </a:r>
            <a:endParaRPr lang="en-US" sz="2400" dirty="0"/>
          </a:p>
          <a:p>
            <a:pPr marL="457200" indent="-457200" eaLnBrk="1" hangingPunct="1">
              <a:lnSpc>
                <a:spcPct val="80000"/>
              </a:lnSpc>
              <a:defRPr/>
            </a:pPr>
            <a:endParaRPr lang="en-US" sz="2800" dirty="0">
              <a:ea typeface="ＭＳ Ｐゴシック" charset="0"/>
            </a:endParaRPr>
          </a:p>
          <a:p>
            <a:pPr eaLnBrk="1" hangingPunct="1">
              <a:lnSpc>
                <a:spcPct val="80000"/>
              </a:lnSpc>
              <a:defRPr/>
            </a:pPr>
            <a:r>
              <a:rPr lang="en-US" sz="2800" dirty="0">
                <a:ea typeface="ＭＳ Ｐゴシック" charset="0"/>
              </a:rPr>
              <a:t>What resources are needed and available?</a:t>
            </a:r>
          </a:p>
          <a:p>
            <a:pPr marL="838200" lvl="1" indent="-381000" eaLnBrk="1" hangingPunct="1">
              <a:lnSpc>
                <a:spcPct val="80000"/>
              </a:lnSpc>
              <a:buFont typeface="Arial" charset="0"/>
              <a:buChar char="–"/>
              <a:defRPr/>
            </a:pPr>
            <a:r>
              <a:rPr lang="en-US" sz="2400" dirty="0"/>
              <a:t>The human and financial cost of gathering, reporting and reviewing </a:t>
            </a:r>
            <a:r>
              <a:rPr lang="en-US" sz="2400" dirty="0" smtClean="0"/>
              <a:t>data</a:t>
            </a:r>
            <a:endParaRPr lang="en-US" sz="2400" dirty="0"/>
          </a:p>
          <a:p>
            <a:pPr marL="838200" lvl="1" indent="-381000" eaLnBrk="1" hangingPunct="1">
              <a:lnSpc>
                <a:spcPct val="80000"/>
              </a:lnSpc>
              <a:buFont typeface="Arial" charset="0"/>
              <a:buChar char="–"/>
              <a:defRPr/>
            </a:pPr>
            <a:r>
              <a:rPr lang="en-US" sz="2400" dirty="0"/>
              <a:t>Needed </a:t>
            </a:r>
            <a:r>
              <a:rPr lang="en-US" sz="2400" dirty="0" smtClean="0"/>
              <a:t>funding, time and people </a:t>
            </a:r>
            <a:endParaRPr lang="en-US" sz="2400" dirty="0"/>
          </a:p>
          <a:p>
            <a:pPr marL="457200" indent="-457200" eaLnBrk="1" hangingPunct="1">
              <a:lnSpc>
                <a:spcPct val="80000"/>
              </a:lnSpc>
              <a:defRPr/>
            </a:pPr>
            <a:endParaRPr lang="en-US" sz="2800" dirty="0">
              <a:ea typeface="ＭＳ Ｐゴシック" charset="0"/>
            </a:endParaRPr>
          </a:p>
        </p:txBody>
      </p:sp>
      <p:sp>
        <p:nvSpPr>
          <p:cNvPr id="10244" name="Slide Number Placeholder 5"/>
          <p:cNvSpPr>
            <a:spLocks noGrp="1"/>
          </p:cNvSpPr>
          <p:nvPr>
            <p:ph type="sldNum" sz="quarter" idx="12"/>
          </p:nvPr>
        </p:nvSpPr>
        <p:spPr>
          <a:noFill/>
        </p:spPr>
        <p:txBody>
          <a:bodyPr/>
          <a:lstStyle/>
          <a:p>
            <a:fld id="{75ADF37C-0B86-41E5-A78F-F38DE3F0B8F0}" type="slidenum">
              <a:rPr lang="en-US" smtClean="0"/>
              <a:pPr/>
              <a:t>7</a:t>
            </a:fld>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22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022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02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28600"/>
            <a:ext cx="8229600" cy="1143000"/>
          </a:xfrm>
        </p:spPr>
        <p:txBody>
          <a:bodyPr/>
          <a:lstStyle/>
          <a:p>
            <a:r>
              <a:rPr lang="en-US" sz="4000" dirty="0" smtClean="0"/>
              <a:t>METHODS FOR DATA COLLECTION</a:t>
            </a:r>
          </a:p>
        </p:txBody>
      </p:sp>
      <p:sp>
        <p:nvSpPr>
          <p:cNvPr id="3" name="Vertical Text Placeholder 2"/>
          <p:cNvSpPr>
            <a:spLocks noGrp="1"/>
          </p:cNvSpPr>
          <p:nvPr>
            <p:ph type="body" orient="vert" idx="1"/>
          </p:nvPr>
        </p:nvSpPr>
        <p:spPr>
          <a:xfrm>
            <a:off x="457200" y="1524000"/>
            <a:ext cx="8229600" cy="4800600"/>
          </a:xfrm>
        </p:spPr>
        <p:txBody>
          <a:bodyPr vert="horz"/>
          <a:lstStyle/>
          <a:p>
            <a:pPr marL="449263" lvl="2" indent="-304800" eaLnBrk="1" hangingPunct="1">
              <a:lnSpc>
                <a:spcPct val="90000"/>
              </a:lnSpc>
              <a:defRPr/>
            </a:pPr>
            <a:r>
              <a:rPr lang="en-US" sz="1600" dirty="0" smtClean="0"/>
              <a:t>Interviews, routine reporting, sentinel sites (the last needs to be strengthened)</a:t>
            </a:r>
          </a:p>
          <a:p>
            <a:pPr marL="449263" lvl="2" indent="-304800" eaLnBrk="1" hangingPunct="1">
              <a:lnSpc>
                <a:spcPct val="90000"/>
              </a:lnSpc>
              <a:defRPr/>
            </a:pPr>
            <a:r>
              <a:rPr lang="en-US" sz="1600" dirty="0" smtClean="0"/>
              <a:t>Piggyback on existing data collection systems (e.g. government existing systems)</a:t>
            </a:r>
          </a:p>
          <a:p>
            <a:pPr marL="449263" lvl="2" indent="-304800" eaLnBrk="1" hangingPunct="1">
              <a:lnSpc>
                <a:spcPct val="90000"/>
              </a:lnSpc>
              <a:defRPr/>
            </a:pPr>
            <a:r>
              <a:rPr lang="en-US" sz="1600" dirty="0" smtClean="0"/>
              <a:t>Both formal/informal and quantitative/qualitative methods</a:t>
            </a:r>
          </a:p>
          <a:p>
            <a:pPr marL="449263" lvl="2" indent="-304800" eaLnBrk="1" hangingPunct="1">
              <a:lnSpc>
                <a:spcPct val="90000"/>
              </a:lnSpc>
              <a:defRPr/>
            </a:pPr>
            <a:r>
              <a:rPr lang="en-US" sz="1600" dirty="0" smtClean="0"/>
              <a:t>Analysis of studies, evaluations and international reports (HDI; Mo Ibrahim Index; WB Governance Index; etc.) </a:t>
            </a:r>
            <a:endParaRPr lang="en-US" sz="1600" dirty="0"/>
          </a:p>
          <a:p>
            <a:pPr marL="449263" lvl="2" indent="-304800" eaLnBrk="1" hangingPunct="1">
              <a:lnSpc>
                <a:spcPct val="90000"/>
              </a:lnSpc>
              <a:defRPr/>
            </a:pPr>
            <a:r>
              <a:rPr lang="en-US" sz="1600" dirty="0" smtClean="0"/>
              <a:t>Quarterly data collection by the National APRM Secretariat </a:t>
            </a:r>
          </a:p>
          <a:p>
            <a:pPr marL="449263" lvl="2" indent="-304800" eaLnBrk="1" hangingPunct="1">
              <a:lnSpc>
                <a:spcPct val="90000"/>
              </a:lnSpc>
              <a:defRPr/>
            </a:pPr>
            <a:endParaRPr lang="en-US" sz="1600" dirty="0" smtClean="0"/>
          </a:p>
          <a:p>
            <a:pPr marL="144463" lvl="2" indent="0" eaLnBrk="1" hangingPunct="1">
              <a:lnSpc>
                <a:spcPct val="90000"/>
              </a:lnSpc>
              <a:buFontTx/>
              <a:buNone/>
              <a:defRPr/>
            </a:pPr>
            <a:r>
              <a:rPr lang="en-US" sz="1600" b="1" dirty="0" smtClean="0"/>
              <a:t>Challenges  faced on data collections</a:t>
            </a:r>
          </a:p>
          <a:p>
            <a:pPr marL="144463" lvl="2" indent="0" eaLnBrk="1" hangingPunct="1">
              <a:lnSpc>
                <a:spcPct val="90000"/>
              </a:lnSpc>
              <a:buFontTx/>
              <a:buNone/>
              <a:defRPr/>
            </a:pPr>
            <a:endParaRPr lang="en-US" sz="1600" b="1" dirty="0" smtClean="0">
              <a:solidFill>
                <a:srgbClr val="FF0000"/>
              </a:solidFill>
            </a:endParaRPr>
          </a:p>
          <a:p>
            <a:pPr marL="449263" lvl="2" indent="-304800" eaLnBrk="1" hangingPunct="1">
              <a:lnSpc>
                <a:spcPct val="90000"/>
              </a:lnSpc>
              <a:defRPr/>
            </a:pPr>
            <a:r>
              <a:rPr lang="en-US" sz="1600" dirty="0" smtClean="0"/>
              <a:t>How to record systematically the data and report clearly</a:t>
            </a:r>
          </a:p>
          <a:p>
            <a:pPr marL="449263" lvl="2" indent="-304800" eaLnBrk="1" hangingPunct="1">
              <a:lnSpc>
                <a:spcPct val="90000"/>
              </a:lnSpc>
              <a:defRPr/>
            </a:pPr>
            <a:r>
              <a:rPr lang="en-US" sz="1600" dirty="0" smtClean="0"/>
              <a:t>Set-up a comprehensive time and skills of those who will collect the data</a:t>
            </a:r>
          </a:p>
          <a:p>
            <a:pPr marL="449263" lvl="2" indent="-304800" eaLnBrk="1" hangingPunct="1">
              <a:lnSpc>
                <a:spcPct val="90000"/>
              </a:lnSpc>
              <a:defRPr/>
            </a:pPr>
            <a:r>
              <a:rPr lang="en-US" sz="1600" dirty="0" smtClean="0"/>
              <a:t>Training of APRM National Secretariat staff, NGC, Focal points on the M&amp;E tool</a:t>
            </a:r>
          </a:p>
          <a:p>
            <a:pPr marL="449263" lvl="2" indent="-304800" eaLnBrk="1" hangingPunct="1">
              <a:lnSpc>
                <a:spcPct val="90000"/>
              </a:lnSpc>
              <a:defRPr/>
            </a:pPr>
            <a:r>
              <a:rPr lang="en-US" sz="1600" dirty="0" smtClean="0"/>
              <a:t>Consolidate mechanisms for liaison with government institutions and improve the system of information flow</a:t>
            </a:r>
            <a:endParaRPr lang="en-US" sz="1600" dirty="0"/>
          </a:p>
        </p:txBody>
      </p:sp>
      <p:sp>
        <p:nvSpPr>
          <p:cNvPr id="11268" name="Slide Number Placeholder 3"/>
          <p:cNvSpPr>
            <a:spLocks noGrp="1"/>
          </p:cNvSpPr>
          <p:nvPr>
            <p:ph type="sldNum" sz="quarter" idx="12"/>
          </p:nvPr>
        </p:nvSpPr>
        <p:spPr>
          <a:noFill/>
        </p:spPr>
        <p:txBody>
          <a:bodyPr/>
          <a:lstStyle/>
          <a:p>
            <a:fld id="{9E06BF06-BB48-4B7C-8F7D-7FE74387E79E}" type="slidenum">
              <a:rPr lang="en-US" smtClean="0"/>
              <a:pPr/>
              <a:t>8</a:t>
            </a:fld>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IMPLEMENTATION PROCESS AND THE PROGRESS REPORT</a:t>
            </a:r>
          </a:p>
        </p:txBody>
      </p:sp>
      <p:sp>
        <p:nvSpPr>
          <p:cNvPr id="12291" name="Vertical Text Placeholder 2"/>
          <p:cNvSpPr>
            <a:spLocks noGrp="1"/>
          </p:cNvSpPr>
          <p:nvPr>
            <p:ph type="body" orient="vert" idx="1"/>
          </p:nvPr>
        </p:nvSpPr>
        <p:spPr/>
        <p:txBody>
          <a:bodyPr vert="horz"/>
          <a:lstStyle/>
          <a:p>
            <a:r>
              <a:rPr lang="en-US" sz="1800" dirty="0" smtClean="0">
                <a:solidFill>
                  <a:srgbClr val="000000"/>
                </a:solidFill>
              </a:rPr>
              <a:t>The National Secretariat and the NGC are the bodies that makes the ongoing activities within the framework of APRM, and ensure coordination with the Focal Points and other stakeholders  such as Civil Society and Private Sector.</a:t>
            </a:r>
          </a:p>
          <a:p>
            <a:r>
              <a:rPr lang="en-US" sz="1800" dirty="0" smtClean="0">
                <a:solidFill>
                  <a:srgbClr val="000000"/>
                </a:solidFill>
              </a:rPr>
              <a:t>According to the schedule of the planning cycle of the government, the ministries receive a letter requesting information on progress of activities associated to APRM.</a:t>
            </a:r>
          </a:p>
          <a:p>
            <a:r>
              <a:rPr lang="en-US" sz="1800" dirty="0" smtClean="0">
                <a:solidFill>
                  <a:srgbClr val="000000"/>
                </a:solidFill>
              </a:rPr>
              <a:t>Members of the </a:t>
            </a:r>
            <a:r>
              <a:rPr lang="en-US" sz="1800" dirty="0" smtClean="0">
                <a:solidFill>
                  <a:srgbClr val="000000"/>
                </a:solidFill>
              </a:rPr>
              <a:t>NGC </a:t>
            </a:r>
            <a:r>
              <a:rPr lang="en-US" sz="1800" dirty="0" smtClean="0">
                <a:solidFill>
                  <a:srgbClr val="000000"/>
                </a:solidFill>
              </a:rPr>
              <a:t>working groups and team of consultants hired subsequently analyze the information and crosschecking with other sources to validate and produce a draft report for each thematic areas.</a:t>
            </a:r>
          </a:p>
          <a:p>
            <a:r>
              <a:rPr lang="en-US" sz="1800" dirty="0" smtClean="0">
                <a:solidFill>
                  <a:srgbClr val="000000"/>
                </a:solidFill>
              </a:rPr>
              <a:t>A public presentation of the draft of the progress report is held as well as a presentation to cabinet is made by the chairman of the NGC.</a:t>
            </a:r>
          </a:p>
          <a:p>
            <a:r>
              <a:rPr lang="en-US" sz="1800" dirty="0" smtClean="0">
                <a:solidFill>
                  <a:srgbClr val="000000"/>
                </a:solidFill>
              </a:rPr>
              <a:t>After including all comment the NGC send the progress report to the Head of State to be presented at the APRM summit of the Head of States and Governments.</a:t>
            </a:r>
          </a:p>
          <a:p>
            <a:endParaRPr lang="en-US" sz="1800" dirty="0" smtClean="0">
              <a:solidFill>
                <a:srgbClr val="000000"/>
              </a:solidFill>
            </a:endParaRPr>
          </a:p>
          <a:p>
            <a:endParaRPr lang="en-US" sz="1800" dirty="0" smtClean="0"/>
          </a:p>
        </p:txBody>
      </p:sp>
      <p:sp>
        <p:nvSpPr>
          <p:cNvPr id="12292" name="Slide Number Placeholder 3"/>
          <p:cNvSpPr>
            <a:spLocks noGrp="1"/>
          </p:cNvSpPr>
          <p:nvPr>
            <p:ph type="sldNum" sz="quarter" idx="12"/>
          </p:nvPr>
        </p:nvSpPr>
        <p:spPr>
          <a:noFill/>
        </p:spPr>
        <p:txBody>
          <a:bodyPr/>
          <a:lstStyle/>
          <a:p>
            <a:fld id="{51333721-910E-42A7-8B24-4EB0655F3637}" type="slidenum">
              <a:rPr lang="en-US" smtClean="0"/>
              <a:pPr/>
              <a:t>9</a:t>
            </a:fld>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7743</TotalTime>
  <Words>1046</Words>
  <Application>Microsoft Office PowerPoint</Application>
  <PresentationFormat>On-screen Show (4:3)</PresentationFormat>
  <Paragraphs>117</Paragraphs>
  <Slides>12</Slides>
  <Notes>4</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1_Default Design</vt:lpstr>
      <vt:lpstr>2_Default Design</vt:lpstr>
      <vt:lpstr>THE APRM MONITORING PROCESS</vt:lpstr>
      <vt:lpstr>CONTENT</vt:lpstr>
      <vt:lpstr> BACKGROUND </vt:lpstr>
      <vt:lpstr>OBJECTIVES OF THE M&amp;E SYSTEM </vt:lpstr>
      <vt:lpstr>SCOPE OF THE APRM M&amp;E </vt:lpstr>
      <vt:lpstr>WHAT TO MONITOR, AND HOW? </vt:lpstr>
      <vt:lpstr>PLANNING THE M&amp;E</vt:lpstr>
      <vt:lpstr>METHODS FOR DATA COLLECTION</vt:lpstr>
      <vt:lpstr>THE IMPLEMENTATION PROCESS AND THE PROGRESS REPORT</vt:lpstr>
      <vt:lpstr>REPORTING PROGRESSES </vt:lpstr>
      <vt:lpstr>VALUE OF LEARNING PROCESS </vt:lpstr>
      <vt:lpstr>Slide 12</vt:lpstr>
    </vt:vector>
  </TitlesOfParts>
  <Company>MAP</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APRM Monitoring</dc:title>
  <dc:creator>Padil Salimo</dc:creator>
  <cp:lastModifiedBy>bteshager</cp:lastModifiedBy>
  <cp:revision>162</cp:revision>
  <dcterms:created xsi:type="dcterms:W3CDTF">2008-10-14T16:34:16Z</dcterms:created>
  <dcterms:modified xsi:type="dcterms:W3CDTF">2014-11-03T13:34:48Z</dcterms:modified>
</cp:coreProperties>
</file>